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69" r:id="rId12"/>
    <p:sldId id="280" r:id="rId13"/>
    <p:sldId id="279" r:id="rId14"/>
    <p:sldId id="278" r:id="rId15"/>
    <p:sldId id="276" r:id="rId16"/>
    <p:sldId id="27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5D0C540-2003-4C41-B9F5-FE9C2A7501BD}">
          <p14:sldIdLst>
            <p14:sldId id="256"/>
            <p14:sldId id="259"/>
            <p14:sldId id="258"/>
            <p14:sldId id="260"/>
            <p14:sldId id="261"/>
            <p14:sldId id="263"/>
            <p14:sldId id="264"/>
            <p14:sldId id="265"/>
            <p14:sldId id="267"/>
            <p14:sldId id="268"/>
            <p14:sldId id="269"/>
            <p14:sldId id="280"/>
            <p14:sldId id="279"/>
            <p14:sldId id="278"/>
            <p14:sldId id="276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5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121C2-A532-478E-90A0-DA027E28A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D9104A-D4A1-42D7-8D3F-9BA305972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B618D1-18FC-487C-B45C-EA9771760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89176D-783D-4635-8EFD-D89F30922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9C1755-40D1-42B8-85DD-B25E124C3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8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F897D-2756-4EA8-92DB-1D75C1347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23B2B90-B5CE-435A-994A-81BA9F576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F855A2-B4C3-4D0C-B2CA-2A4C5186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9E63AF-A38A-4686-9F06-A34B68E26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C83901-0A58-4821-BE72-6BBB4D363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81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233D024-EE87-4680-B34D-3A8B17C1B9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BCEFC2-D82A-4C97-8F51-5743E288E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154235-B98A-4598-8E5F-1D9CA5B5F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F4EE9E-9483-48FE-BC0A-F531C1B22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4ED32B-C05D-4DC7-9070-838C31C0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24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53648D-06A0-4BB6-9B70-A9B59E8F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78D3EC-4C78-44E6-9F93-4253637A0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CA77BE-170E-4978-8AF2-72B389BEF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4F33D1-F540-44C6-9AE7-2DED7B65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31542C-812D-43E3-B203-C3D173D57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45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E1E418-C1D8-48A4-A41D-33A1F4ED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231F4D-8C71-45C9-A928-412FB74D7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BDB32B-2DB2-4671-96A9-64791C927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58BBBE-D39A-4BEB-B833-7D0B70B67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A9B8BA-C95A-4EE9-88C5-A066DECCC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81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90649-7A0B-4C6F-8547-996D49B46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B91593-894D-46C1-AD3E-CDFED6F87B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320534-36B2-4A69-AF91-FCE2E0FD4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355804-29D9-4826-96B1-F5CB0E5E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138A9C-7DF6-41BC-872B-263E73FC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56786D-1F80-4B7E-9A9B-8DEA0AD5C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74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76E05F-6E66-407F-8B88-E9FBC4DA9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3DCD74-7AA3-4097-B112-41075FC27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CC5A23-3A37-4E64-B60F-5BB8B9DD0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5415250-40DD-4BA3-A828-0E941E21A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E299B68-C370-41BF-A0B1-988CC1ED0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05D5B21-2DA1-422B-902E-91F9AB24E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126E2A-A52A-40FB-8465-F1ADCCCA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176C3C4-8180-4BB6-8C58-591292BAC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18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93C242-DCE1-4A74-8DA7-40310FDAB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9BDD86-B180-41C1-8518-5996C9EA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D027695-3107-4EBB-9454-FB47EA8A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8A2D43-05F0-4906-8C1C-363157F7C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01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4FF34F-C525-4D53-9BF6-4328FC27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0C22000-C2D0-4A5D-9188-A1BF5D3F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EC177B-B63C-412C-8FC1-F754ECFA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51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8C9714-D45F-4E4D-8F56-393980939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F78EE1-03BD-44B2-994B-0607B76E9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3B1D86-7418-404B-9D3D-9A31F0535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A5473E-A561-47B1-8CAD-E1313DD1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BB28AC-7424-400D-9E4D-80D43D3E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4CA48E-682C-44B3-A553-93CFECE4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58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8D5C82-13C2-4EAE-A7F2-907CC043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C998EB0-6B40-444E-903C-798DD4E880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5C215E-49B1-4AD6-8726-168F374EE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01599F-DA6E-461D-B069-6685AA336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C48A7A-C314-4C51-BF18-1CFDF74F0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8820F38-C6C4-49E6-99D4-2F58050C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64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9AEA26-DAF9-4ABA-8422-052CB292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6A75DF-36E8-4088-8621-5833EE4AF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091EDF-ACF2-4B35-9A33-D13FDA96B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F8A91-7D05-44EB-AD92-F445476A4A10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0751C9-FCA4-4984-BC1D-DF99846F8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6B0C29-9B6E-4110-9F81-5DBF9475DF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DBB76-1107-437F-AE58-986969F69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32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iso54.ru/sites/default/files/docs/MOC/%D0%9C%D0%B5%D1%82%D0%BE%D0%B4.%20%D1%80%D0%B5%D0%BA%D0%BE%D0%BC%D0%B5%D0%BD%D0%B4%D0%B0%D1%86%D0%B8%D0%B8%20%D0%BF%D0%BE%20%D0%BD%D0%B0%D0%BF%D0%B8%D1%81%D0%B0%D0%BD%D0%B8%D1%8E%20%D0%94%D0%9E%D0%9E%D0%9F%20%D0%B4%D0%BB%D1%8F%20%D0%9E%D0%92%D0%97.pdf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iso54.ru/mo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05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28" y="684000"/>
            <a:ext cx="9720000" cy="720000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ru-RU" sz="28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28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sz="28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2.5</a:t>
            </a: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. Адресат </a:t>
            </a:r>
            <a:r>
              <a:rPr lang="ru-RU" sz="28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программы 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Например</a:t>
            </a:r>
            <a:r>
              <a:rPr lang="ru-RU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, программа предназначена для детей, имеющих ограничения по здоровью 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(НОДА) </a:t>
            </a:r>
            <a:r>
              <a:rPr lang="ru-RU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в возрасте 12-13 лет и составлена с учетом индивидуальных, возрастных, психофизических особенностей обучающихся. К занятиям допускаются дети, не имеющие медицинских противопоказаний при обязательном наличии медицинской справки.</a:t>
            </a: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В </a:t>
            </a:r>
            <a:r>
              <a:rPr lang="ru-RU" sz="2200" dirty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дополнительном образовании нет требований к уровню знаний по ФГОС, но </a:t>
            </a:r>
            <a:r>
              <a:rPr lang="ru-RU" sz="2200" dirty="0" smtClean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ФГОС </a:t>
            </a:r>
            <a:r>
              <a:rPr lang="ru-RU" sz="2200" dirty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можно использовать как основу для ознакомления с нозологиями в случаях, </a:t>
            </a:r>
            <a:r>
              <a:rPr lang="ru-RU" sz="2200" dirty="0" smtClean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когда </a:t>
            </a:r>
            <a:r>
              <a:rPr lang="ru-RU" sz="2200" dirty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родитель не предоставил справку ПМПК</a:t>
            </a:r>
            <a:endParaRPr lang="ru-RU" sz="22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5325" y="2574000"/>
            <a:ext cx="9945675" cy="382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9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549000"/>
            <a:ext cx="9720000" cy="720000"/>
          </a:xfrm>
        </p:spPr>
        <p:txBody>
          <a:bodyPr>
            <a:normAutofit/>
          </a:bodyPr>
          <a:lstStyle/>
          <a:p>
            <a:r>
              <a:rPr lang="ru-RU" sz="100" b="1" smtClean="0">
                <a:latin typeface="Myriad Pro" panose="020B0503030403020204" pitchFamily="34" charset="0"/>
                <a:cs typeface="Arial" panose="020B0604020202020204" pitchFamily="34" charset="0"/>
              </a:rPr>
              <a:t>.</a:t>
            </a:r>
            <a:endParaRPr lang="ru-RU" sz="1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0211D23-96B1-49C5-A04B-E4F7310F6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909000"/>
            <a:ext cx="10800000" cy="5400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800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2.6. Психолого-педагогическая характеристика детей с ОВЗ</a:t>
            </a:r>
          </a:p>
          <a:p>
            <a:pPr marL="0" indent="0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Дети с ТНР – это особая категория детей с отклонениями в развитии, у которых первично не нарушен</a:t>
            </a:r>
          </a:p>
          <a:p>
            <a:pPr marL="0" indent="0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интеллект, сохранен слух, но есть значительные речевые дефекты, влияющие на становление психики:</a:t>
            </a:r>
          </a:p>
          <a:p>
            <a:pPr marL="0" indent="0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снижение внятности речи, дефекты звукопроизношения, нарушение коммуникативной функции,</a:t>
            </a:r>
          </a:p>
          <a:p>
            <a:pPr marL="0" indent="0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неумение ориентироваться в ситуации общения, относительно сохранны возможности смыслового,</a:t>
            </a:r>
          </a:p>
          <a:p>
            <a:pPr marL="0" indent="0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логического запоминания, трудности в планировании и контроле своих действий, характерен</a:t>
            </a:r>
          </a:p>
          <a:p>
            <a:pPr marL="0" indent="0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недостаточный объем сведений об окружающем мире, свойствах предметов.</a:t>
            </a:r>
          </a:p>
          <a:p>
            <a:pPr marL="0" indent="0">
              <a:buNone/>
            </a:pPr>
            <a:r>
              <a:rPr lang="ru-RU" sz="3800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2.7. Формы обучения 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(очная, очно-заочная, заочная)</a:t>
            </a:r>
          </a:p>
          <a:p>
            <a:pPr marL="0" indent="0">
              <a:buNone/>
            </a:pPr>
            <a:r>
              <a:rPr lang="ru-RU" sz="3800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2.8. Уровень, объем и сроки реализации программы </a:t>
            </a:r>
            <a:endParaRPr lang="ru-RU" b="1" dirty="0" smtClean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800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2.9. Режим занятий </a:t>
            </a:r>
            <a:endParaRPr lang="ru-RU" dirty="0" smtClean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800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2.10. Особенности организации образовательного процесса 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(состав группы, занятия</a:t>
            </a:r>
          </a:p>
          <a:p>
            <a:pPr marL="0" indent="0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(индивидуальные, групповые, работа в парах), виды занятий, методы обучения, в основе которых</a:t>
            </a:r>
          </a:p>
          <a:p>
            <a:pPr marL="0" indent="0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лежит способ организации занятия, тип занятия: комбинированный, теоретический, практический,</a:t>
            </a:r>
          </a:p>
          <a:p>
            <a:pPr marL="0" indent="0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диагностический, лабораторный, контрольный, репетиционный, тренировочный и др.)</a:t>
            </a:r>
          </a:p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8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549000"/>
            <a:ext cx="9720000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/>
            </a:r>
            <a:br>
              <a:rPr lang="ru-RU" sz="3100" dirty="0" smtClean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       3</a:t>
            </a:r>
            <a:r>
              <a:rPr lang="ru-RU" sz="3100" dirty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. Цель программы </a:t>
            </a:r>
            <a:r>
              <a:rPr lang="ru-RU" sz="3100" b="1" dirty="0" smtClean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(конкретная-измеримая-достижимая-значимая-определенная по времени)</a:t>
            </a:r>
            <a:br>
              <a:rPr lang="ru-RU" sz="2800" b="1" dirty="0" smtClean="0">
                <a:latin typeface="Myriad Pro" panose="020B0503030403020204" pitchFamily="34" charset="0"/>
                <a:cs typeface="Arial" panose="020B0604020202020204" pitchFamily="34" charset="0"/>
              </a:rPr>
            </a:br>
            <a:r>
              <a:rPr lang="ru-RU" sz="2800" dirty="0"/>
              <a:t>Ориентирование </a:t>
            </a:r>
            <a:r>
              <a:rPr lang="ru-RU" sz="2800" dirty="0" smtClean="0"/>
              <a:t>на </a:t>
            </a:r>
            <a:r>
              <a:rPr lang="ru-RU" sz="2800" dirty="0"/>
              <a:t>полезное изменение личности – приобретение значимых навыков актуальных для ребенка на данный момент.</a:t>
            </a:r>
            <a:endParaRPr lang="ru-RU" sz="28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0211D23-96B1-49C5-A04B-E4F7310F6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629000"/>
            <a:ext cx="10800000" cy="4547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>
              <a:solidFill>
                <a:srgbClr val="FF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4</a:t>
            </a:r>
            <a:r>
              <a:rPr lang="ru-RU" dirty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. Задачи программы </a:t>
            </a:r>
            <a:endParaRPr lang="ru-RU" dirty="0" smtClean="0">
              <a:solidFill>
                <a:srgbClr val="FF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связь задач и образовательных результатов)</a:t>
            </a:r>
          </a:p>
          <a:p>
            <a:pPr marL="0" indent="0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*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Предметные задачи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*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Myriad Pro" panose="020B0503030403020204" pitchFamily="34" charset="0"/>
                <a:cs typeface="Arial" panose="020B0604020202020204" pitchFamily="34" charset="0"/>
              </a:rPr>
              <a:t>Метапредметные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 задачи </a:t>
            </a:r>
          </a:p>
          <a:p>
            <a:pPr marL="0" indent="0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*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Личностные задачи </a:t>
            </a:r>
          </a:p>
          <a:p>
            <a:pPr marL="0" indent="0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*Развивающие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/ 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коррекционные задачи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5. Учебный план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(индивидуальный </a:t>
            </a:r>
            <a:r>
              <a:rPr lang="ru-RU" dirty="0"/>
              <a:t>образовательный маршрут для ДОП с </a:t>
            </a:r>
            <a:r>
              <a:rPr lang="ru-RU" dirty="0" smtClean="0"/>
              <a:t>инклюзией) </a:t>
            </a: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4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549000"/>
            <a:ext cx="9720000" cy="315000"/>
          </a:xfrm>
        </p:spPr>
        <p:txBody>
          <a:bodyPr>
            <a:normAutofit/>
          </a:bodyPr>
          <a:lstStyle/>
          <a:p>
            <a:r>
              <a:rPr lang="ru-RU" sz="100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.</a:t>
            </a:r>
            <a:endParaRPr lang="ru-RU" sz="1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0211D23-96B1-49C5-A04B-E4F7310F6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774000"/>
            <a:ext cx="10080000" cy="54029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5100" dirty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6. Планируемые результаты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7</a:t>
            </a:r>
            <a:r>
              <a:rPr lang="ru-RU" sz="5100" dirty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. Календарный учебный </a:t>
            </a:r>
            <a:r>
              <a:rPr lang="ru-RU" sz="5100" dirty="0" smtClean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график</a:t>
            </a:r>
          </a:p>
          <a:p>
            <a:pPr marL="0" indent="0" algn="ctr">
              <a:buNone/>
            </a:pPr>
            <a:r>
              <a:rPr lang="ru-RU" sz="5100" dirty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8. </a:t>
            </a:r>
            <a:r>
              <a:rPr lang="ru-RU" sz="5100" dirty="0" smtClean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Условия </a:t>
            </a:r>
            <a:r>
              <a:rPr lang="ru-RU" sz="5100" dirty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реализации </a:t>
            </a:r>
            <a:r>
              <a:rPr lang="ru-RU" sz="5100" dirty="0" smtClean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программы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8.1. Организационно-педагогические условия (специальные образовательные программы и методы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обучения и воспитания, специальные учебники, технические средства, услуги </a:t>
            </a:r>
            <a:r>
              <a:rPr lang="ru-RU" dirty="0" err="1">
                <a:latin typeface="Myriad Pro" panose="020B0503030403020204" pitchFamily="34" charset="0"/>
                <a:cs typeface="Arial" panose="020B0604020202020204" pitchFamily="34" charset="0"/>
              </a:rPr>
              <a:t>сурдопереводчиков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 и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тифлосурдопереводчиков и т.д.).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8.2. Материально-технические условия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8.2.1. Архитектурная среда (безбарьерный доступ к основным помещениям, соответствующая 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акустика, свет, пространство: широкие проходы, кабинет, комната для занятий; организация рабочего 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пространства ребенка с ОВЗ)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8.2.2. Информационная среда (визуальные, аудио, интернет источники, световая и звуковая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индикация, аппаратура: мультимедийная доска, компьютер, выход в интернет и т.д.)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8.2.3. Индивидуальные средства реабилитации обучающегося (слуховые аппараты,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шумопоглощающие наушники, лупы, очки, кресла и т.д.),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8.2.4. Ассистивные технологии (специальные ПО, приставки, аппаратура)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8.3. Комфортная образовательная среда (партнеры из числа участников группы, ассистент/</a:t>
            </a:r>
            <a:r>
              <a:rPr lang="ru-RU" dirty="0" err="1">
                <a:latin typeface="Myriad Pro" panose="020B0503030403020204" pitchFamily="34" charset="0"/>
                <a:cs typeface="Arial" panose="020B0604020202020204" pitchFamily="34" charset="0"/>
              </a:rPr>
              <a:t>тьютор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8.4. Кадровые условия (ПК/переподготовка, узкие специалисты, консультирование)</a:t>
            </a:r>
          </a:p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8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549000"/>
            <a:ext cx="9720000" cy="225000"/>
          </a:xfrm>
        </p:spPr>
        <p:txBody>
          <a:bodyPr>
            <a:normAutofit/>
          </a:bodyPr>
          <a:lstStyle/>
          <a:p>
            <a:r>
              <a:rPr lang="ru-RU" sz="100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.</a:t>
            </a:r>
            <a:endParaRPr lang="ru-RU" sz="1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0211D23-96B1-49C5-A04B-E4F7310F6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774000"/>
            <a:ext cx="10800000" cy="5402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9. Формы аттестации </a:t>
            </a:r>
            <a:endParaRPr lang="ru-RU" sz="4000" dirty="0" smtClean="0">
              <a:solidFill>
                <a:srgbClr val="FF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промежуточная, по итогам освоения программы)</a:t>
            </a:r>
          </a:p>
          <a:p>
            <a:pPr marL="0" indent="0" algn="ctr">
              <a:buNone/>
            </a:pPr>
            <a:r>
              <a:rPr lang="ru-RU" sz="4000" dirty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10. Оценочные материалы </a:t>
            </a:r>
            <a:endParaRPr lang="ru-RU" sz="4000" dirty="0" smtClean="0">
              <a:solidFill>
                <a:srgbClr val="FF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пакет диагностических методик, позволяющих определить достижения</a:t>
            </a:r>
          </a:p>
          <a:p>
            <a:pPr marL="0" indent="0" algn="ctr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учащимися планируемых результатов).</a:t>
            </a:r>
          </a:p>
          <a:p>
            <a:pPr marL="0" indent="0" algn="ctr">
              <a:buNone/>
            </a:pPr>
            <a:r>
              <a:rPr lang="ru-RU" sz="4000" dirty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11. Методическое обеспечение: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-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методы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обучения (наглядные, практические, словесные),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-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педагогические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технологии (проектной деятельности, развивающего обучения и т.д.),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-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формы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организации учебного занятия (практическая работа, </a:t>
            </a:r>
            <a:r>
              <a:rPr lang="ru-RU" dirty="0" err="1">
                <a:latin typeface="Myriad Pro" panose="020B0503030403020204" pitchFamily="34" charset="0"/>
                <a:cs typeface="Arial" panose="020B0604020202020204" pitchFamily="34" charset="0"/>
              </a:rPr>
              <a:t>хакатон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, кейс, конференция, </a:t>
            </a:r>
            <a:r>
              <a:rPr lang="ru-RU" dirty="0" err="1" smtClean="0">
                <a:latin typeface="Myriad Pro" panose="020B0503030403020204" pitchFamily="34" charset="0"/>
                <a:cs typeface="Arial" panose="020B0604020202020204" pitchFamily="34" charset="0"/>
              </a:rPr>
              <a:t>вебинар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..)</a:t>
            </a: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-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алгоритм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учебного занятия (блок, этап, задачи этапа, содержание деятельности),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-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дидактические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материалы (в соответствии с видом нарушения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600" b="1" i="1" dirty="0">
                <a:latin typeface="Myriad Pro" panose="020B0503030403020204" pitchFamily="34" charset="0"/>
                <a:cs typeface="Arial" panose="020B0604020202020204" pitchFamily="34" charset="0"/>
              </a:rPr>
              <a:t>Методы, формы проведения занятий должны быть соотнесены с нозологией и </a:t>
            </a:r>
            <a:r>
              <a:rPr lang="ru-RU" sz="4600" b="1" i="1" dirty="0" smtClean="0">
                <a:latin typeface="Myriad Pro" panose="020B0503030403020204" pitchFamily="34" charset="0"/>
                <a:cs typeface="Arial" panose="020B0604020202020204" pitchFamily="34" charset="0"/>
              </a:rPr>
              <a:t>возрастом!</a:t>
            </a:r>
          </a:p>
          <a:p>
            <a:pPr marL="0" indent="0">
              <a:buNone/>
            </a:pPr>
            <a:endParaRPr lang="ru-RU" sz="3200" b="1" i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7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549000"/>
            <a:ext cx="9720000" cy="180000"/>
          </a:xfrm>
        </p:spPr>
        <p:txBody>
          <a:bodyPr>
            <a:normAutofit/>
          </a:bodyPr>
          <a:lstStyle/>
          <a:p>
            <a:r>
              <a:rPr lang="ru-RU" sz="100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.</a:t>
            </a:r>
            <a:endParaRPr lang="ru-RU" sz="1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0211D23-96B1-49C5-A04B-E4F7310F6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729000"/>
            <a:ext cx="10800000" cy="5175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500" dirty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12. Рабочая программа воспитания </a:t>
            </a:r>
            <a:endParaRPr lang="ru-RU" sz="4500" dirty="0" smtClean="0">
              <a:solidFill>
                <a:srgbClr val="FF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Myriad Pro" panose="020B0503030403020204" pitchFamily="34" charset="0"/>
                <a:cs typeface="Arial" panose="020B0604020202020204" pitchFamily="34" charset="0"/>
              </a:rPr>
              <a:t>(</a:t>
            </a:r>
            <a:r>
              <a:rPr lang="ru-RU" sz="4000" dirty="0">
                <a:latin typeface="Myriad Pro" panose="020B0503030403020204" pitchFamily="34" charset="0"/>
                <a:cs typeface="Arial" panose="020B0604020202020204" pitchFamily="34" charset="0"/>
              </a:rPr>
              <a:t>согласованность целей, задач, планируемых результатов, форм</a:t>
            </a:r>
          </a:p>
          <a:p>
            <a:pPr marL="0" indent="0">
              <a:buNone/>
            </a:pPr>
            <a:r>
              <a:rPr lang="ru-RU" sz="4000" dirty="0">
                <a:latin typeface="Myriad Pro" panose="020B0503030403020204" pitchFamily="34" charset="0"/>
                <a:cs typeface="Arial" panose="020B0604020202020204" pitchFamily="34" charset="0"/>
              </a:rPr>
              <a:t>деятельности программы воспитания с целями и содержанием программы. </a:t>
            </a:r>
            <a:endParaRPr lang="ru-RU" sz="4000" dirty="0" smtClean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Myriad Pro" panose="020B0503030403020204" pitchFamily="34" charset="0"/>
                <a:cs typeface="Arial" panose="020B0604020202020204" pitchFamily="34" charset="0"/>
              </a:rPr>
              <a:t>Выявить базовую ценность</a:t>
            </a:r>
            <a:r>
              <a:rPr lang="ru-RU" sz="4000" dirty="0">
                <a:latin typeface="Myriad Pro" panose="020B0503030403020204" pitchFamily="34" charset="0"/>
                <a:cs typeface="Arial" panose="020B0604020202020204" pitchFamily="34" charset="0"/>
              </a:rPr>
              <a:t>, которая связана с личностными задачами программы</a:t>
            </a:r>
            <a:r>
              <a:rPr lang="ru-RU" sz="4000" dirty="0" smtClean="0">
                <a:latin typeface="Myriad Pro" panose="020B0503030403020204" pitchFamily="34" charset="0"/>
                <a:cs typeface="Arial" panose="020B0604020202020204" pitchFamily="34" charset="0"/>
              </a:rPr>
              <a:t>).</a:t>
            </a:r>
            <a:endParaRPr lang="ru-RU" sz="4000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4000" dirty="0" smtClean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500" dirty="0" smtClean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14</a:t>
            </a:r>
            <a:r>
              <a:rPr lang="ru-RU" sz="4500" dirty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. Список литературы </a:t>
            </a:r>
            <a:endParaRPr lang="ru-RU" sz="4500" dirty="0" smtClean="0">
              <a:solidFill>
                <a:srgbClr val="FF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Myriad Pro" panose="020B0503030403020204" pitchFamily="34" charset="0"/>
                <a:cs typeface="Arial" panose="020B0604020202020204" pitchFamily="34" charset="0"/>
              </a:rPr>
              <a:t>по </a:t>
            </a:r>
            <a:r>
              <a:rPr lang="ru-RU" sz="4000" dirty="0">
                <a:latin typeface="Myriad Pro" panose="020B0503030403020204" pitchFamily="34" charset="0"/>
                <a:cs typeface="Arial" panose="020B0604020202020204" pitchFamily="34" charset="0"/>
              </a:rPr>
              <a:t>ГОСТ Р 7.0.100-2018 «Библиографическая запись. Библиографическое</a:t>
            </a:r>
          </a:p>
          <a:p>
            <a:pPr marL="0" indent="0">
              <a:buNone/>
            </a:pPr>
            <a:r>
              <a:rPr lang="ru-RU" sz="4000" dirty="0">
                <a:latin typeface="Myriad Pro" panose="020B0503030403020204" pitchFamily="34" charset="0"/>
                <a:cs typeface="Arial" panose="020B0604020202020204" pitchFamily="34" charset="0"/>
              </a:rPr>
              <a:t>описание. Общие требования и правила составления».</a:t>
            </a:r>
          </a:p>
          <a:p>
            <a:pPr marL="0" indent="0">
              <a:buNone/>
            </a:pPr>
            <a:endParaRPr lang="ru-RU" sz="4000" dirty="0" smtClean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500" dirty="0" smtClean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15</a:t>
            </a:r>
            <a:r>
              <a:rPr lang="ru-RU" sz="4500" dirty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. Приложения</a:t>
            </a:r>
          </a:p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4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549000"/>
            <a:ext cx="9720000" cy="180000"/>
          </a:xfrm>
        </p:spPr>
        <p:txBody>
          <a:bodyPr>
            <a:normAutofit/>
          </a:bodyPr>
          <a:lstStyle/>
          <a:p>
            <a:r>
              <a:rPr lang="ru-RU" sz="100" b="1" dirty="0">
                <a:latin typeface="Myriad Pro" panose="020B0503030403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0211D23-96B1-49C5-A04B-E4F7310F6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549000"/>
            <a:ext cx="10800000" cy="5627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hlinkClick r:id="rId3"/>
            </a:endParaRPr>
          </a:p>
          <a:p>
            <a:pPr marL="0" indent="0">
              <a:buNone/>
            </a:pPr>
            <a:r>
              <a:rPr lang="ru-RU" dirty="0"/>
              <a:t>При проектировании дополнительных программ для детей с ОВЗ/инвалидностью педагог может опираться на различные источники и материалы, электронные ресурсы и опыт других педагогов. </a:t>
            </a:r>
            <a:endParaRPr lang="ru-RU" dirty="0">
              <a:hlinkClick r:id="rId3"/>
            </a:endParaRPr>
          </a:p>
          <a:p>
            <a:pPr marL="0" indent="0" algn="ctr">
              <a:buNone/>
            </a:pPr>
            <a:r>
              <a:rPr lang="ru-RU" b="1" dirty="0">
                <a:latin typeface="Myriad Pro"/>
              </a:rPr>
              <a:t>Наши контакты:</a:t>
            </a:r>
          </a:p>
          <a:p>
            <a:pPr marL="0" indent="0" algn="ctr">
              <a:buNone/>
            </a:pPr>
            <a:r>
              <a:rPr lang="ru-RU" b="1" dirty="0">
                <a:latin typeface="Myriad Pro"/>
              </a:rPr>
              <a:t>т. 311 – 08 – 07 (доб. 1)</a:t>
            </a:r>
          </a:p>
          <a:p>
            <a:pPr marL="0" indent="0" algn="ctr">
              <a:buNone/>
            </a:pPr>
            <a:r>
              <a:rPr lang="ru-RU" b="1" dirty="0">
                <a:latin typeface="Myriad Pro"/>
              </a:rPr>
              <a:t>Электронная почта: </a:t>
            </a:r>
            <a:r>
              <a:rPr lang="en-US" b="1" dirty="0">
                <a:latin typeface="Myriad Pro"/>
              </a:rPr>
              <a:t>mocniso@yandex.ru</a:t>
            </a:r>
            <a:endParaRPr lang="ru-RU" b="1" dirty="0">
              <a:latin typeface="Myriad Pro"/>
            </a:endParaRPr>
          </a:p>
          <a:p>
            <a:pPr marL="0" indent="0" algn="ctr">
              <a:buNone/>
            </a:pPr>
            <a:r>
              <a:rPr lang="ru-RU" b="1" dirty="0">
                <a:latin typeface="Myriad Pro"/>
              </a:rPr>
              <a:t>Адрес: ул. Б. Хмельницкого, </a:t>
            </a:r>
            <a:r>
              <a:rPr lang="ru-RU" b="1" dirty="0" smtClean="0">
                <a:latin typeface="Myriad Pro"/>
              </a:rPr>
              <a:t>51</a:t>
            </a:r>
            <a:endParaRPr lang="en-US" b="1" dirty="0" smtClean="0">
              <a:latin typeface="Myriad Pro"/>
            </a:endParaRPr>
          </a:p>
          <a:p>
            <a:pPr marL="0" indent="0" algn="ctr">
              <a:buNone/>
            </a:pPr>
            <a:endParaRPr lang="ru-RU" b="1" dirty="0">
              <a:latin typeface="Myriad Pro"/>
            </a:endParaRPr>
          </a:p>
          <a:p>
            <a:pPr marL="0" indent="0" algn="ctr">
              <a:buNone/>
            </a:pPr>
            <a:r>
              <a:rPr lang="ru-RU" sz="2400" dirty="0">
                <a:solidFill>
                  <a:prstClr val="black"/>
                </a:solidFill>
                <a:latin typeface="Arial Black" panose="020B0A04020102020204" pitchFamily="34" charset="0"/>
              </a:rPr>
              <a:t>Официальный сайт: </a:t>
            </a:r>
            <a:r>
              <a:rPr lang="en-US" sz="2400" dirty="0">
                <a:solidFill>
                  <a:prstClr val="black"/>
                </a:solidFill>
                <a:latin typeface="Arial Black" panose="020B0A04020102020204" pitchFamily="34" charset="0"/>
                <a:hlinkClick r:id="rId4"/>
              </a:rPr>
              <a:t>https://niso54.ru/moc</a:t>
            </a:r>
            <a:endParaRPr lang="ru-RU" sz="24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64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3BE4AA5-9171-4D70-BD40-C2CDDAFCABD1}"/>
              </a:ext>
            </a:extLst>
          </p:cNvPr>
          <p:cNvSpPr txBox="1">
            <a:spLocks/>
          </p:cNvSpPr>
          <p:nvPr/>
        </p:nvSpPr>
        <p:spPr>
          <a:xfrm>
            <a:off x="335360" y="4149000"/>
            <a:ext cx="5400600" cy="207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5600" b="1" dirty="0" smtClean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algn="l"/>
            <a:endParaRPr lang="ru-RU" sz="5600" b="1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400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АДОП/ДОП для детей с ОВЗ и инвалидностью</a:t>
            </a:r>
            <a:endParaRPr lang="ru-RU" sz="44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053C385-39B0-4818-AB52-F4748BBFC52F}"/>
              </a:ext>
            </a:extLst>
          </p:cNvPr>
          <p:cNvSpPr txBox="1">
            <a:spLocks/>
          </p:cNvSpPr>
          <p:nvPr/>
        </p:nvSpPr>
        <p:spPr>
          <a:xfrm>
            <a:off x="8256640" y="5589240"/>
            <a:ext cx="3600000" cy="765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latin typeface="Myriad Pro" panose="020B0503030403020204" pitchFamily="34" charset="0"/>
                <a:cs typeface="Arial" panose="020B0604020202020204" pitchFamily="34" charset="0"/>
              </a:rPr>
              <a:t>Василенко </a:t>
            </a:r>
            <a:r>
              <a:rPr lang="ru-RU" sz="2400" dirty="0">
                <a:latin typeface="Myriad Pro" panose="020B0503030403020204" pitchFamily="34" charset="0"/>
                <a:cs typeface="Arial" panose="020B0604020202020204" pitchFamily="34" charset="0"/>
              </a:rPr>
              <a:t>Ю</a:t>
            </a:r>
            <a:r>
              <a:rPr lang="ru-RU" sz="2400" dirty="0" smtClean="0">
                <a:latin typeface="Myriad Pro" panose="020B0503030403020204" pitchFamily="34" charset="0"/>
                <a:cs typeface="Arial" panose="020B0604020202020204" pitchFamily="34" charset="0"/>
              </a:rPr>
              <a:t>. А.</a:t>
            </a:r>
          </a:p>
          <a:p>
            <a:r>
              <a:rPr lang="ru-RU" sz="2400" dirty="0" smtClean="0"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latin typeface="Myriad Pro" panose="020B0503030403020204" pitchFamily="34" charset="0"/>
                <a:cs typeface="Arial" panose="020B0604020202020204" pitchFamily="34" charset="0"/>
              </a:rPr>
              <a:t>методист отдела </a:t>
            </a:r>
            <a:r>
              <a:rPr lang="ru-RU" sz="1800" dirty="0">
                <a:latin typeface="Myriad Pro" panose="020B0503030403020204" pitchFamily="34" charset="0"/>
                <a:cs typeface="Arial" panose="020B0604020202020204" pitchFamily="34" charset="0"/>
              </a:rPr>
              <a:t>дополнительного </a:t>
            </a:r>
          </a:p>
          <a:p>
            <a:r>
              <a:rPr lang="ru-RU" sz="1800" dirty="0">
                <a:latin typeface="Myriad Pro" panose="020B0503030403020204" pitchFamily="34" charset="0"/>
                <a:cs typeface="Arial" panose="020B0604020202020204" pitchFamily="34" charset="0"/>
              </a:rPr>
              <a:t>образования детей </a:t>
            </a:r>
            <a:endParaRPr lang="ru-RU" sz="1800" dirty="0" smtClean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r>
              <a:rPr lang="ru-RU" sz="1800" dirty="0" smtClean="0">
                <a:latin typeface="Myriad Pro" panose="020B0503030403020204" pitchFamily="34" charset="0"/>
                <a:cs typeface="Arial" panose="020B0604020202020204" pitchFamily="34" charset="0"/>
              </a:rPr>
              <a:t>МАУ </a:t>
            </a:r>
            <a:r>
              <a:rPr lang="ru-RU" sz="1800" dirty="0">
                <a:latin typeface="Myriad Pro" panose="020B0503030403020204" pitchFamily="34" charset="0"/>
                <a:cs typeface="Arial" panose="020B0604020202020204" pitchFamily="34" charset="0"/>
              </a:rPr>
              <a:t>ДПО «НИСО» </a:t>
            </a:r>
          </a:p>
        </p:txBody>
      </p:sp>
    </p:spTree>
    <p:extLst>
      <p:ext uri="{BB962C8B-B14F-4D97-AF65-F5344CB8AC3E}">
        <p14:creationId xmlns:p14="http://schemas.microsoft.com/office/powerpoint/2010/main" val="19828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549000"/>
            <a:ext cx="9720000" cy="720000"/>
          </a:xfrm>
        </p:spPr>
        <p:txBody>
          <a:bodyPr/>
          <a:lstStyle/>
          <a:p>
            <a:r>
              <a:rPr lang="ru-RU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Принятые сокращения</a:t>
            </a:r>
            <a:endParaRPr lang="ru-RU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0211D23-96B1-49C5-A04B-E4F7310F6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000"/>
            <a:ext cx="11205000" cy="4727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300" dirty="0" smtClean="0">
                <a:latin typeface="Myriad Pro" panose="020B0503030403020204" pitchFamily="34" charset="0"/>
                <a:cs typeface="Arial" panose="020B0604020202020204" pitchFamily="34" charset="0"/>
              </a:rPr>
              <a:t>АДОП </a:t>
            </a:r>
            <a:r>
              <a:rPr lang="ru-RU" sz="4300" dirty="0">
                <a:latin typeface="Myriad Pro" panose="020B0503030403020204" pitchFamily="34" charset="0"/>
                <a:cs typeface="Arial" panose="020B0604020202020204" pitchFamily="34" charset="0"/>
              </a:rPr>
              <a:t>– адаптированная дополнительная общеобразовательная программа</a:t>
            </a:r>
          </a:p>
          <a:p>
            <a:pPr marL="0" indent="0">
              <a:buNone/>
            </a:pPr>
            <a:r>
              <a:rPr lang="ru-RU" sz="4300" dirty="0" smtClean="0">
                <a:latin typeface="Myriad Pro" panose="020B0503030403020204" pitchFamily="34" charset="0"/>
                <a:cs typeface="Arial" panose="020B0604020202020204" pitchFamily="34" charset="0"/>
              </a:rPr>
              <a:t>ДО </a:t>
            </a:r>
            <a:r>
              <a:rPr lang="ru-RU" sz="4300" dirty="0">
                <a:latin typeface="Myriad Pro" panose="020B0503030403020204" pitchFamily="34" charset="0"/>
                <a:cs typeface="Arial" panose="020B0604020202020204" pitchFamily="34" charset="0"/>
              </a:rPr>
              <a:t>– дополнительное образование</a:t>
            </a:r>
          </a:p>
          <a:p>
            <a:pPr marL="0" indent="0">
              <a:buNone/>
            </a:pPr>
            <a:r>
              <a:rPr lang="ru-RU" sz="4300" dirty="0">
                <a:latin typeface="Myriad Pro" panose="020B0503030403020204" pitchFamily="34" charset="0"/>
                <a:cs typeface="Arial" panose="020B0604020202020204" pitchFamily="34" charset="0"/>
              </a:rPr>
              <a:t>ДООП – дополнительная общеобразовательная общеразвивающая </a:t>
            </a:r>
            <a:r>
              <a:rPr lang="ru-RU" sz="4300" dirty="0" smtClean="0">
                <a:latin typeface="Myriad Pro" panose="020B0503030403020204" pitchFamily="34" charset="0"/>
                <a:cs typeface="Arial" panose="020B0604020202020204" pitchFamily="34" charset="0"/>
              </a:rPr>
              <a:t>программа</a:t>
            </a:r>
            <a:endParaRPr lang="ru-RU" sz="4300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300" dirty="0" smtClean="0">
                <a:latin typeface="Myriad Pro" panose="020B0503030403020204" pitchFamily="34" charset="0"/>
                <a:cs typeface="Arial" panose="020B0604020202020204" pitchFamily="34" charset="0"/>
              </a:rPr>
              <a:t>АООП – адаптированная основная образовательная программа</a:t>
            </a:r>
          </a:p>
          <a:p>
            <a:pPr marL="0" lvl="0" indent="0">
              <a:buNone/>
            </a:pPr>
            <a:r>
              <a:rPr lang="ru-RU" sz="4300" dirty="0">
                <a:solidFill>
                  <a:prstClr val="black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ОВЗ – ограниченные возможности здоровья</a:t>
            </a:r>
          </a:p>
          <a:p>
            <a:pPr marL="0" lvl="0" indent="0">
              <a:buNone/>
            </a:pPr>
            <a:r>
              <a:rPr lang="ru-RU" sz="4300" dirty="0">
                <a:solidFill>
                  <a:prstClr val="black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ИПРА – индивидуальная программа реабилитации и </a:t>
            </a:r>
            <a:r>
              <a:rPr lang="ru-RU" sz="4300" dirty="0" err="1">
                <a:solidFill>
                  <a:prstClr val="black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абилитации</a:t>
            </a:r>
            <a:r>
              <a:rPr lang="ru-RU" sz="4300" dirty="0">
                <a:solidFill>
                  <a:prstClr val="black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ru-RU" sz="4300" dirty="0" smtClean="0">
                <a:solidFill>
                  <a:prstClr val="black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ребенка-инвалида</a:t>
            </a:r>
            <a:endParaRPr lang="ru-RU" sz="4300" dirty="0" smtClean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300" dirty="0">
                <a:latin typeface="Myriad Pro" panose="020B0503030403020204" pitchFamily="34" charset="0"/>
                <a:cs typeface="Arial" panose="020B0604020202020204" pitchFamily="34" charset="0"/>
              </a:rPr>
              <a:t>ПМПК – психолого-медико-педагогическая комиссия</a:t>
            </a:r>
          </a:p>
          <a:p>
            <a:pPr marL="0" indent="0">
              <a:buNone/>
            </a:pPr>
            <a:r>
              <a:rPr lang="ru-RU" sz="4300" dirty="0" err="1">
                <a:latin typeface="Myriad Pro" panose="020B0503030403020204" pitchFamily="34" charset="0"/>
                <a:cs typeface="Arial" panose="020B0604020202020204" pitchFamily="34" charset="0"/>
              </a:rPr>
              <a:t>ППк</a:t>
            </a:r>
            <a:r>
              <a:rPr lang="ru-RU" sz="4300" dirty="0">
                <a:latin typeface="Myriad Pro" panose="020B0503030403020204" pitchFamily="34" charset="0"/>
                <a:cs typeface="Arial" panose="020B0604020202020204" pitchFamily="34" charset="0"/>
              </a:rPr>
              <a:t> - психолого-педагогический </a:t>
            </a:r>
            <a:r>
              <a:rPr lang="ru-RU" sz="4300" dirty="0" smtClean="0">
                <a:latin typeface="Myriad Pro" panose="020B0503030403020204" pitchFamily="34" charset="0"/>
                <a:cs typeface="Arial" panose="020B0604020202020204" pitchFamily="34" charset="0"/>
              </a:rPr>
              <a:t>консилиумом</a:t>
            </a:r>
          </a:p>
          <a:p>
            <a:pPr marL="0" indent="0">
              <a:buNone/>
            </a:pPr>
            <a:r>
              <a:rPr lang="ru-RU" sz="4300" dirty="0" smtClean="0">
                <a:latin typeface="Myriad Pro" panose="020B0503030403020204" pitchFamily="34" charset="0"/>
                <a:cs typeface="Arial" panose="020B0604020202020204" pitchFamily="34" charset="0"/>
              </a:rPr>
              <a:t>ИОМ – индивидуально-образовательный маршрут</a:t>
            </a:r>
            <a:endParaRPr lang="ru-RU" sz="4300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300" dirty="0" smtClean="0">
                <a:latin typeface="Myriad Pro" panose="020B0503030403020204" pitchFamily="34" charset="0"/>
                <a:cs typeface="Arial" panose="020B0604020202020204" pitchFamily="34" charset="0"/>
              </a:rPr>
              <a:t>ЗПР </a:t>
            </a:r>
            <a:r>
              <a:rPr lang="ru-RU" sz="4300" dirty="0">
                <a:latin typeface="Myriad Pro" panose="020B0503030403020204" pitchFamily="34" charset="0"/>
                <a:cs typeface="Arial" panose="020B0604020202020204" pitchFamily="34" charset="0"/>
              </a:rPr>
              <a:t>– задержка психического </a:t>
            </a:r>
            <a:r>
              <a:rPr lang="ru-RU" sz="4300" dirty="0" smtClean="0">
                <a:latin typeface="Myriad Pro" panose="020B0503030403020204" pitchFamily="34" charset="0"/>
                <a:cs typeface="Arial" panose="020B0604020202020204" pitchFamily="34" charset="0"/>
              </a:rPr>
              <a:t>развития</a:t>
            </a:r>
          </a:p>
          <a:p>
            <a:pPr marL="0" indent="0">
              <a:buNone/>
            </a:pPr>
            <a:r>
              <a:rPr lang="ru-RU" sz="4300" dirty="0" smtClean="0">
                <a:latin typeface="Myriad Pro" panose="020B0503030403020204" pitchFamily="34" charset="0"/>
                <a:cs typeface="Arial" panose="020B0604020202020204" pitchFamily="34" charset="0"/>
              </a:rPr>
              <a:t>НОДА </a:t>
            </a:r>
            <a:r>
              <a:rPr lang="ru-RU" sz="4300" dirty="0">
                <a:latin typeface="Myriad Pro" panose="020B0503030403020204" pitchFamily="34" charset="0"/>
                <a:cs typeface="Arial" panose="020B0604020202020204" pitchFamily="34" charset="0"/>
              </a:rPr>
              <a:t>– нарушение опорно-двигательного аппарата</a:t>
            </a:r>
          </a:p>
          <a:p>
            <a:pPr marL="0" indent="0">
              <a:buNone/>
            </a:pPr>
            <a:r>
              <a:rPr lang="ru-RU" sz="4300" dirty="0" smtClean="0">
                <a:latin typeface="Myriad Pro" panose="020B0503030403020204" pitchFamily="34" charset="0"/>
                <a:cs typeface="Arial" panose="020B0604020202020204" pitchFamily="34" charset="0"/>
              </a:rPr>
              <a:t>РАС </a:t>
            </a:r>
            <a:r>
              <a:rPr lang="ru-RU" sz="4300" dirty="0">
                <a:latin typeface="Myriad Pro" panose="020B0503030403020204" pitchFamily="34" charset="0"/>
                <a:cs typeface="Arial" panose="020B0604020202020204" pitchFamily="34" charset="0"/>
              </a:rPr>
              <a:t>– расстройство аутистического спектра</a:t>
            </a:r>
          </a:p>
          <a:p>
            <a:pPr marL="0" indent="0">
              <a:buNone/>
            </a:pPr>
            <a:r>
              <a:rPr lang="ru-RU" sz="4300" dirty="0">
                <a:latin typeface="Myriad Pro" panose="020B0503030403020204" pitchFamily="34" charset="0"/>
                <a:cs typeface="Arial" panose="020B0604020202020204" pitchFamily="34" charset="0"/>
              </a:rPr>
              <a:t>ТМНР – тяжелые множественные нарушения развития</a:t>
            </a:r>
          </a:p>
          <a:p>
            <a:pPr marL="0" indent="0">
              <a:buNone/>
            </a:pPr>
            <a:r>
              <a:rPr lang="ru-RU" sz="4300" dirty="0">
                <a:latin typeface="Myriad Pro" panose="020B0503030403020204" pitchFamily="34" charset="0"/>
                <a:cs typeface="Arial" panose="020B0604020202020204" pitchFamily="34" charset="0"/>
              </a:rPr>
              <a:t>ТНР – тяжелое нарушение речи</a:t>
            </a:r>
          </a:p>
          <a:p>
            <a:pPr marL="0" indent="0">
              <a:buNone/>
            </a:pPr>
            <a:r>
              <a:rPr lang="ru-RU" sz="4300" dirty="0">
                <a:latin typeface="Myriad Pro" panose="020B0503030403020204" pitchFamily="34" charset="0"/>
                <a:cs typeface="Arial" panose="020B0604020202020204" pitchFamily="34" charset="0"/>
              </a:rPr>
              <a:t>УО – умственная отсталость</a:t>
            </a:r>
          </a:p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4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549000"/>
            <a:ext cx="9720000" cy="1215000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</a:pPr>
            <a:r>
              <a:rPr lang="ru-RU" sz="2700" b="1" dirty="0">
                <a:solidFill>
                  <a:prstClr val="black"/>
                </a:solidFill>
                <a:latin typeface="Myriad Pro" panose="020B0503030403020204"/>
                <a:ea typeface="+mn-ea"/>
                <a:cs typeface="Times New Roman" panose="02020603050405020304" pitchFamily="18" charset="0"/>
              </a:rPr>
              <a:t>Целевые показатели </a:t>
            </a:r>
            <a:br>
              <a:rPr lang="ru-RU" sz="2700" b="1" dirty="0">
                <a:solidFill>
                  <a:prstClr val="black"/>
                </a:solidFill>
                <a:latin typeface="Myriad Pro" panose="020B0503030403020204"/>
                <a:ea typeface="+mn-ea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prstClr val="black"/>
                </a:solidFill>
                <a:latin typeface="Myriad Pro" panose="020B0503030403020204"/>
                <a:ea typeface="+mn-ea"/>
                <a:cs typeface="Times New Roman" panose="02020603050405020304" pitchFamily="18" charset="0"/>
              </a:rPr>
              <a:t>реализации Концепции развития дополнительного </a:t>
            </a:r>
            <a:r>
              <a:rPr lang="ru-RU" sz="2700" b="1" dirty="0" smtClean="0">
                <a:solidFill>
                  <a:prstClr val="black"/>
                </a:solidFill>
                <a:latin typeface="Myriad Pro" panose="020B0503030403020204"/>
                <a:ea typeface="+mn-ea"/>
                <a:cs typeface="Times New Roman" panose="02020603050405020304" pitchFamily="18" charset="0"/>
              </a:rPr>
              <a:t>образования детей до 2030 года</a:t>
            </a:r>
            <a:r>
              <a:rPr lang="ru-RU" sz="2600" b="1" dirty="0">
                <a:solidFill>
                  <a:prstClr val="black"/>
                </a:solidFill>
                <a:latin typeface="Myriad Pro" panose="020B0503030403020204"/>
                <a:ea typeface="+mn-ea"/>
                <a:cs typeface="Times New Roman" panose="02020603050405020304" pitchFamily="18" charset="0"/>
              </a:rPr>
              <a:t/>
            </a:r>
            <a:br>
              <a:rPr lang="ru-RU" sz="2600" b="1" dirty="0">
                <a:solidFill>
                  <a:prstClr val="black"/>
                </a:solidFill>
                <a:latin typeface="Myriad Pro" panose="020B0503030403020204"/>
                <a:ea typeface="+mn-ea"/>
                <a:cs typeface="Times New Roman" panose="02020603050405020304" pitchFamily="18" charset="0"/>
              </a:rPr>
            </a:br>
            <a:endParaRPr lang="ru-RU" b="1" dirty="0"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0211D23-96B1-49C5-A04B-E4F7310F6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269000"/>
            <a:ext cx="10800000" cy="490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Myriad Pro" panose="020B0503030403020204"/>
                <a:cs typeface="Times New Roman" panose="02020603050405020304" pitchFamily="18" charset="0"/>
              </a:rPr>
              <a:t>П.19</a:t>
            </a:r>
            <a:r>
              <a:rPr lang="ru-RU" sz="2600" dirty="0">
                <a:latin typeface="Myriad Pro" panose="020B0503030403020204"/>
                <a:cs typeface="Times New Roman" panose="02020603050405020304" pitchFamily="18" charset="0"/>
              </a:rPr>
              <a:t>. Доля детей в возрасте от 5 до 18 лет с ограниченными </a:t>
            </a:r>
            <a:r>
              <a:rPr lang="ru-RU" sz="2600" dirty="0" smtClean="0">
                <a:latin typeface="Myriad Pro" panose="020B0503030403020204"/>
                <a:cs typeface="Times New Roman" panose="02020603050405020304" pitchFamily="18" charset="0"/>
              </a:rPr>
              <a:t>возможностями здоровья </a:t>
            </a:r>
            <a:r>
              <a:rPr lang="ru-RU" sz="2600" dirty="0">
                <a:latin typeface="Myriad Pro" panose="020B0503030403020204"/>
                <a:cs typeface="Times New Roman" panose="02020603050405020304" pitchFamily="18" charset="0"/>
              </a:rPr>
              <a:t>и детей-инвалидов, осваивающих дополнительные </a:t>
            </a:r>
            <a:r>
              <a:rPr lang="ru-RU" sz="2600" dirty="0" smtClean="0">
                <a:latin typeface="Myriad Pro" panose="020B0503030403020204"/>
                <a:cs typeface="Times New Roman" panose="02020603050405020304" pitchFamily="18" charset="0"/>
              </a:rPr>
              <a:t>общеобразовательные программы</a:t>
            </a:r>
            <a:r>
              <a:rPr lang="ru-RU" sz="2600" dirty="0">
                <a:latin typeface="Myriad Pro" panose="020B0503030403020204"/>
                <a:cs typeface="Times New Roman" panose="02020603050405020304" pitchFamily="18" charset="0"/>
              </a:rPr>
              <a:t>, в том числе с использованием дистанционных технологий.</a:t>
            </a:r>
          </a:p>
          <a:p>
            <a:pPr marL="0" indent="0">
              <a:buNone/>
            </a:pPr>
            <a:r>
              <a:rPr lang="ru-RU" sz="2600" dirty="0">
                <a:latin typeface="Myriad Pro" panose="020B0503030403020204"/>
                <a:cs typeface="Times New Roman" panose="02020603050405020304" pitchFamily="18" charset="0"/>
              </a:rPr>
              <a:t>Нарастающий итог:</a:t>
            </a:r>
          </a:p>
          <a:p>
            <a:pPr marL="0" indent="0" algn="ctr">
              <a:buNone/>
            </a:pPr>
            <a:r>
              <a:rPr lang="ru-RU" sz="2600" dirty="0">
                <a:latin typeface="Myriad Pro" panose="020B0503030403020204"/>
                <a:cs typeface="Times New Roman" panose="02020603050405020304" pitchFamily="18" charset="0"/>
              </a:rPr>
              <a:t>2022 год – 2,9%, </a:t>
            </a:r>
          </a:p>
          <a:p>
            <a:pPr marL="0" indent="0" algn="ctr">
              <a:buNone/>
            </a:pPr>
            <a:r>
              <a:rPr lang="ru-RU" sz="2600" dirty="0">
                <a:latin typeface="Myriad Pro" panose="020B0503030403020204"/>
                <a:cs typeface="Times New Roman" panose="02020603050405020304" pitchFamily="18" charset="0"/>
              </a:rPr>
              <a:t>2024 год – 50%, </a:t>
            </a:r>
          </a:p>
          <a:p>
            <a:pPr marL="0" indent="0" algn="ctr">
              <a:buNone/>
            </a:pPr>
            <a:r>
              <a:rPr lang="ru-RU" sz="2600" dirty="0">
                <a:latin typeface="Myriad Pro" panose="020B0503030403020204"/>
                <a:cs typeface="Times New Roman" panose="02020603050405020304" pitchFamily="18" charset="0"/>
              </a:rPr>
              <a:t>2030 год – 80%</a:t>
            </a:r>
          </a:p>
        </p:txBody>
      </p:sp>
    </p:spTree>
    <p:extLst>
      <p:ext uri="{BB962C8B-B14F-4D97-AF65-F5344CB8AC3E}">
        <p14:creationId xmlns:p14="http://schemas.microsoft.com/office/powerpoint/2010/main" val="131586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549000"/>
            <a:ext cx="9945000" cy="1395000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ru-RU" sz="2000" b="1" dirty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Инвалид </a:t>
            </a:r>
            <a:r>
              <a:rPr lang="ru-RU" sz="2000" dirty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– лицо, которое имеет нарушение здоровья со стойким расстройством функций организма</a:t>
            </a:r>
            <a:r>
              <a:rPr lang="ru-RU" sz="2000" dirty="0" smtClean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, обусловленное </a:t>
            </a:r>
            <a:r>
              <a:rPr lang="ru-RU" sz="2000" dirty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заболеваниями, последствиями травм или дефектами, приводящее к </a:t>
            </a:r>
            <a:r>
              <a:rPr lang="ru-RU" sz="2000" dirty="0" smtClean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ограничению жизнедеятельности </a:t>
            </a:r>
            <a:r>
              <a:rPr lang="ru-RU" sz="2000" dirty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и вызывающее необходимость его социальной защиты. (ФЗ-181, ст. 1.)</a:t>
            </a:r>
            <a:br>
              <a:rPr lang="ru-RU" sz="2000" dirty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</a:br>
            <a:endParaRPr lang="ru-RU" sz="20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0211D23-96B1-49C5-A04B-E4F7310F6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00" y="1854000"/>
            <a:ext cx="10710000" cy="4322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900" b="1" dirty="0">
                <a:latin typeface="Myriad Pro" panose="020B0503030403020204" pitchFamily="34" charset="0"/>
                <a:cs typeface="Arial" panose="020B0604020202020204" pitchFamily="34" charset="0"/>
              </a:rPr>
              <a:t>Если несовершеннолетний </a:t>
            </a:r>
            <a:r>
              <a:rPr lang="ru-RU" sz="2900" dirty="0">
                <a:latin typeface="Myriad Pro" panose="020B0503030403020204" pitchFamily="34" charset="0"/>
                <a:cs typeface="Arial" panose="020B0604020202020204" pitchFamily="34" charset="0"/>
              </a:rPr>
              <a:t>с серьезными заболеваниями или последствиями травм, согласно постановлению Правительства РФ от 20 февраля 2006 г. №95, федеральным госучреждением медико-социальной экспертизы МСЭ) </a:t>
            </a:r>
            <a:r>
              <a:rPr lang="ru-RU" sz="2900" b="1" dirty="0">
                <a:latin typeface="Myriad Pro" panose="020B0503030403020204" pitchFamily="34" charset="0"/>
                <a:cs typeface="Arial" panose="020B0604020202020204" pitchFamily="34" charset="0"/>
              </a:rPr>
              <a:t>не получил группу по инвалидности, он является ребенком с </a:t>
            </a:r>
            <a:r>
              <a:rPr lang="ru-RU" sz="2900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ОВЗ</a:t>
            </a:r>
            <a:endParaRPr lang="ru-RU" sz="2900" b="1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900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900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Обучающийся </a:t>
            </a:r>
            <a:r>
              <a:rPr lang="ru-RU" sz="2900" b="1" dirty="0">
                <a:latin typeface="Myriad Pro" panose="020B0503030403020204" pitchFamily="34" charset="0"/>
                <a:cs typeface="Arial" panose="020B0604020202020204" pitchFamily="34" charset="0"/>
              </a:rPr>
              <a:t>с ограниченными возможностями здоровья </a:t>
            </a:r>
            <a:r>
              <a:rPr lang="ru-RU" sz="2900" dirty="0">
                <a:latin typeface="Myriad Pro" panose="020B0503030403020204" pitchFamily="34" charset="0"/>
                <a:cs typeface="Arial" panose="020B0604020202020204" pitchFamily="34" charset="0"/>
              </a:rPr>
              <a:t>– физическое лицо, имеющее недостатки в физическом и (или) психологическом развитии, подтвержденные психолого-медико-педагогической комиссией </a:t>
            </a:r>
            <a:r>
              <a:rPr lang="ru-RU" sz="2900" dirty="0" smtClean="0">
                <a:latin typeface="Myriad Pro" panose="020B0503030403020204" pitchFamily="34" charset="0"/>
                <a:cs typeface="Arial" panose="020B0604020202020204" pitchFamily="34" charset="0"/>
              </a:rPr>
              <a:t>и </a:t>
            </a:r>
            <a:r>
              <a:rPr lang="ru-RU" sz="2900" dirty="0">
                <a:latin typeface="Myriad Pro" panose="020B0503030403020204" pitchFamily="34" charset="0"/>
                <a:cs typeface="Arial" panose="020B0604020202020204" pitchFamily="34" charset="0"/>
              </a:rPr>
              <a:t>препятствующие получению образования без создания специальных условий. (ФЗ-273, ст. 2 п. 16</a:t>
            </a:r>
            <a:r>
              <a:rPr lang="ru-RU" sz="2900" dirty="0" smtClean="0">
                <a:latin typeface="Myriad Pro" panose="020B0503030403020204" pitchFamily="34" charset="0"/>
                <a:cs typeface="Arial" panose="020B0604020202020204" pitchFamily="34" charset="0"/>
              </a:rPr>
              <a:t>).</a:t>
            </a:r>
            <a:endParaRPr lang="ru-RU" sz="2900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900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900" b="1" dirty="0">
                <a:latin typeface="Myriad Pro" panose="020B0503030403020204" pitchFamily="34" charset="0"/>
                <a:cs typeface="Arial" panose="020B0604020202020204" pitchFamily="34" charset="0"/>
              </a:rPr>
              <a:t>Категория «обучающийся с ОВЗ» определена не с точки зрения собственно ограничений по здоровью, а с </a:t>
            </a:r>
            <a:r>
              <a:rPr lang="ru-RU" sz="2900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точки </a:t>
            </a:r>
            <a:r>
              <a:rPr lang="ru-RU" sz="2900" b="1" dirty="0">
                <a:latin typeface="Myriad Pro" panose="020B0503030403020204" pitchFamily="34" charset="0"/>
                <a:cs typeface="Arial" panose="020B0604020202020204" pitchFamily="34" charset="0"/>
              </a:rPr>
              <a:t>зрения необходимости создания специальных условий получения образования, исходя из решения</a:t>
            </a:r>
          </a:p>
          <a:p>
            <a:pPr marL="0" indent="0">
              <a:buNone/>
            </a:pPr>
            <a:r>
              <a:rPr lang="ru-RU" sz="2900" b="1" dirty="0">
                <a:latin typeface="Myriad Pro" panose="020B0503030403020204" pitchFamily="34" charset="0"/>
                <a:cs typeface="Arial" panose="020B0604020202020204" pitchFamily="34" charset="0"/>
              </a:rPr>
              <a:t>коллегиального органа – </a:t>
            </a:r>
            <a:r>
              <a:rPr lang="ru-RU" sz="2900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ПМПК</a:t>
            </a:r>
            <a:endParaRPr lang="ru-RU" sz="29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5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000" y="504000"/>
            <a:ext cx="7470000" cy="990000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Из программы должно быть понятно: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endParaRPr lang="ru-RU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0211D23-96B1-49C5-A04B-E4F7310F6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629000"/>
            <a:ext cx="10800000" cy="454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кого она, кто её может посещать?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дети каких нозологий и какого возраста?)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-что именно детям с ОВЗ дает эта программа и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какой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будет образовательный результат?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-на базе какого учреждения реализуется программа и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какие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этом создаются образовательные условия для детей с ОВЗ/инвалидностью?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-что будут делать дети и как?</a:t>
            </a: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32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549000"/>
            <a:ext cx="9720000" cy="720000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ru-RU" sz="2000" b="1" dirty="0" smtClean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Факторы</a:t>
            </a:r>
            <a:r>
              <a:rPr lang="ru-RU" sz="2000" b="1" dirty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, которые необходимо учитывать при проектировании </a:t>
            </a:r>
            <a:r>
              <a:rPr lang="ru-RU" sz="2000" b="1" dirty="0" smtClean="0">
                <a:solidFill>
                  <a:prstClr val="black"/>
                </a:solidFill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программ:</a:t>
            </a:r>
            <a:endParaRPr lang="ru-RU" sz="20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0211D23-96B1-49C5-A04B-E4F7310F6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629000"/>
            <a:ext cx="10800000" cy="4547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1. Статус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детей с ОВЗ не меняет основной целевой установки ДО. Разница с </a:t>
            </a:r>
            <a:r>
              <a:rPr lang="ru-RU" dirty="0" err="1">
                <a:latin typeface="Myriad Pro" panose="020B0503030403020204" pitchFamily="34" charset="0"/>
                <a:cs typeface="Arial" panose="020B0604020202020204" pitchFamily="34" charset="0"/>
              </a:rPr>
              <a:t>норматипичными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 детьми лишь 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в предоставлении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для них особых условий. АДОП – если не осваивает программу наравне с другими 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детьми,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ДОП в рамках инклюзии – если может осваивать наравне с другими. Главное получить один и тот же результат!</a:t>
            </a:r>
          </a:p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Myriad Pro" panose="020B0503030403020204" pitchFamily="34" charset="0"/>
                <a:cs typeface="Arial" panose="020B0604020202020204" pitchFamily="34" charset="0"/>
              </a:rPr>
              <a:t>С 1 марта 2023 года вступил в силу новый </a:t>
            </a:r>
            <a:r>
              <a:rPr lang="ru-RU" sz="2400" i="1" dirty="0">
                <a:latin typeface="Myriad Pro" panose="020B0503030403020204" pitchFamily="34" charset="0"/>
                <a:cs typeface="Arial" panose="020B0604020202020204" pitchFamily="34" charset="0"/>
              </a:rPr>
              <a:t>порядок организации и осуществления образовательной деятельности по дополнительным </a:t>
            </a:r>
            <a:r>
              <a:rPr lang="ru-RU" sz="2400" i="1" dirty="0" smtClean="0">
                <a:latin typeface="Myriad Pro" panose="020B0503030403020204" pitchFamily="34" charset="0"/>
                <a:cs typeface="Arial" panose="020B0604020202020204" pitchFamily="34" charset="0"/>
              </a:rPr>
              <a:t>общеобразовательным программам. </a:t>
            </a:r>
            <a:r>
              <a:rPr lang="ru-RU" sz="2400" b="1" i="1" dirty="0">
                <a:latin typeface="Myriad Pro" panose="020B0503030403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2400" b="1" i="1" dirty="0" smtClean="0">
                <a:latin typeface="Myriad Pro" panose="020B0503030403020204" pitchFamily="34" charset="0"/>
                <a:cs typeface="Arial" panose="020B0604020202020204" pitchFamily="34" charset="0"/>
              </a:rPr>
              <a:t>27.07.2022 № 629 (заменив Приказ № 196 от 09.11.2018)</a:t>
            </a:r>
            <a:endParaRPr lang="ru-RU" sz="2400" b="1" i="1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 smtClean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. В ДО главный компонент не образовательный (как в общем образовании на основе ФГОС), 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а воспитательный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– то есть главное создание развивающей среды, чтобы ребенок смог получить навык 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и применить его как здесь и сейчас, так и в будущем.</a:t>
            </a: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 smtClean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. А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ктуальность программы</a:t>
            </a:r>
          </a:p>
          <a:p>
            <a:pPr marL="0" indent="0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9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414000"/>
            <a:ext cx="9720000" cy="1125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Подготовительный этап</a:t>
            </a:r>
            <a:b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</a:br>
            <a:endParaRPr lang="ru-RU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0211D23-96B1-49C5-A04B-E4F7310F6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314000"/>
            <a:ext cx="10800000" cy="4862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Myriad Pro" panose="020B0503030403020204" pitchFamily="34" charset="0"/>
                <a:cs typeface="Arial" panose="020B0604020202020204" pitchFamily="34" charset="0"/>
              </a:rPr>
              <a:t>1</a:t>
            </a: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. Определение вида программы: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1.1. АДОП – специальные образовательные условия + справка ПМПК или ИПРА;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1.2. ДОП в рамках инклюзии – обучение в нормотипичной группе + ИОМ.</a:t>
            </a:r>
          </a:p>
          <a:p>
            <a:pPr marL="0" indent="0">
              <a:buNone/>
            </a:pP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2. В сфере дополнительного образования: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2.1. понятийный аппарат (дополнительное образование, нозология, дети с ОВЗ, 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дети-инвалиды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, инклюзия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…);</a:t>
            </a:r>
          </a:p>
          <a:p>
            <a:pPr marL="0" indent="0">
              <a:buNone/>
            </a:pP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 2.2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. нормативно-правовые основания при разработке программ.</a:t>
            </a:r>
          </a:p>
          <a:p>
            <a:pPr marL="0" indent="0">
              <a:buNone/>
            </a:pP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3. Конкретизируется образ адресата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(его нозология, возраст, образовательные потребности и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др.) и проводится анализ.</a:t>
            </a:r>
          </a:p>
          <a:p>
            <a:pPr marL="0" indent="0">
              <a:buNone/>
            </a:pP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4. Выявляются наиболее оптимальные способы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 для преодоления трудностей ребенка с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ОВЗ/инвалидностью в ходе образовательного процесса по итогам проведенной </a:t>
            </a: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диагностики и</a:t>
            </a:r>
          </a:p>
          <a:p>
            <a:pPr marL="0" indent="0">
              <a:buNone/>
            </a:pP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на этапе адаптации.</a:t>
            </a:r>
          </a:p>
          <a:p>
            <a:pPr marL="0" indent="0">
              <a:buNone/>
            </a:pP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5. Создаются условия, способствующие освоению детьми с ОВЗ дополнительной</a:t>
            </a:r>
          </a:p>
          <a:p>
            <a:pPr marL="0" indent="0">
              <a:buNone/>
            </a:pP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общеобразовательной программы.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449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549000"/>
            <a:ext cx="9720000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Структура программы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</a:br>
            <a:endParaRPr lang="ru-RU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0211D23-96B1-49C5-A04B-E4F7310F6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269000"/>
            <a:ext cx="10800000" cy="490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. Титульный лист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2. Пояснительная записка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2.1. Программа разработана на основе анализа литературы в соответствие с 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нормативно-правовыми документами </a:t>
            </a:r>
            <a:r>
              <a:rPr lang="ru-RU" sz="1800" dirty="0">
                <a:latin typeface="Myriad Pro" panose="020B0503030403020204" pitchFamily="34" charset="0"/>
                <a:cs typeface="Arial" panose="020B0604020202020204" pitchFamily="34" charset="0"/>
              </a:rPr>
              <a:t>(актуальными из ДО).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2. 2. Направленность программы соответствует запросу детей и нозологии.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2.3. Актуальность программы через связь с потребностями детей с ОВЗ/инвалидностью.</a:t>
            </a:r>
          </a:p>
          <a:p>
            <a:pPr marL="0" indent="0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2.4. Отличительные особенности программы. Педагогическая целесообразность. </a:t>
            </a:r>
            <a:r>
              <a:rPr lang="ru-RU" dirty="0" smtClean="0">
                <a:latin typeface="Myriad Pro" panose="020B0503030403020204" pitchFamily="34" charset="0"/>
                <a:cs typeface="Arial" panose="020B0604020202020204" pitchFamily="34" charset="0"/>
              </a:rPr>
              <a:t>Новизна.</a:t>
            </a: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7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1319</Words>
  <Application>Microsoft Office PowerPoint</Application>
  <PresentationFormat>Широкоэкранный</PresentationFormat>
  <Paragraphs>154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Myriad Pro</vt:lpstr>
      <vt:lpstr>Times New Roman</vt:lpstr>
      <vt:lpstr>Тема Office</vt:lpstr>
      <vt:lpstr>Презентация PowerPoint</vt:lpstr>
      <vt:lpstr>Презентация PowerPoint</vt:lpstr>
      <vt:lpstr>Принятые сокращения</vt:lpstr>
      <vt:lpstr>Целевые показатели  реализации Концепции развития дополнительного образования детей до 2030 года </vt:lpstr>
      <vt:lpstr>Инвалид –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защиты. (ФЗ-181, ст. 1.) </vt:lpstr>
      <vt:lpstr>Из программы должно быть понятно:  </vt:lpstr>
      <vt:lpstr>Факторы, которые необходимо учитывать при проектировании программ:</vt:lpstr>
      <vt:lpstr>Подготовительный этап </vt:lpstr>
      <vt:lpstr>Структура программы </vt:lpstr>
      <vt:lpstr>  2.5. Адресат программы Например, программа предназначена для детей, имеющих ограничения по здоровью (НОДА) в возрасте 12-13 лет и составлена с учетом индивидуальных, возрастных, психофизических особенностей обучающихся. К занятиям допускаются дети, не имеющие медицинских противопоказаний при обязательном наличии медицинской справки.   В дополнительном образовании нет требований к уровню знаний по ФГОС, но ФГОС можно использовать как основу для ознакомления с нозологиями в случаях, когда родитель не предоставил справку ПМПК</vt:lpstr>
      <vt:lpstr>.</vt:lpstr>
      <vt:lpstr>        3. Цель программы  (конкретная-измеримая-достижимая-значимая-определенная по времени) Ориентирование на полезное изменение личности – приобретение значимых навыков актуальных для ребенка на данный момент.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компьютер</cp:lastModifiedBy>
  <cp:revision>42</cp:revision>
  <dcterms:created xsi:type="dcterms:W3CDTF">2022-02-08T09:10:55Z</dcterms:created>
  <dcterms:modified xsi:type="dcterms:W3CDTF">2023-05-10T09:17:35Z</dcterms:modified>
</cp:coreProperties>
</file>