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4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8.xml" ContentType="application/vnd.openxmlformats-officedocument.presentationml.slide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 strictFirstAndLastChar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8288000" cy="10287000"/>
  <p:notesSz cx="18288000" cy="10287000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609" orient="horz"/>
        <p:guide pos="203"/>
        <p:guide pos="178" orient="horz"/>
        <p:guide pos="6302" orient="horz"/>
        <p:guide pos="4782" orient="horz"/>
        <p:guide pos="11317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presProps" Target="presProps.xml" /><Relationship Id="rId18" Type="http://schemas.openxmlformats.org/officeDocument/2006/relationships/tableStyles" Target="tableStyles.xml" /><Relationship Id="rId19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DEFAULT" preserve="0" showMasterPhAnim="0" userDrawn="1">
  <p:cSld name="DEFAULT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Титульный слайд" preserve="0" showMasterPhAnim="0" userDrawn="1">
  <p:cSld name="1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Google Shape;13;p17"/>
          <p:cNvSpPr/>
          <p:nvPr/>
        </p:nvSpPr>
        <p:spPr bwMode="auto">
          <a:xfrm>
            <a:off x="0" y="9486900"/>
            <a:ext cx="18288000" cy="800100"/>
          </a:xfrm>
          <a:prstGeom prst="rect">
            <a:avLst/>
          </a:prstGeom>
          <a:solidFill>
            <a:srgbClr val="063BA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Google Shape;14;p17"/>
          <p:cNvSpPr txBox="1"/>
          <p:nvPr/>
        </p:nvSpPr>
        <p:spPr bwMode="auto">
          <a:xfrm>
            <a:off x="17542782" y="9663281"/>
            <a:ext cx="60551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400"/>
              <a:buFont typeface="Arial"/>
              <a:buNone/>
              <a:defRPr/>
            </a:pPr>
            <a:fld id="{00000000-1234-1234-1234-123412341234}" type="slidenum">
              <a:rPr lang="ru-RU" sz="2400">
                <a:solidFill>
                  <a:srgbClr val="F2F2F2"/>
                </a:solidFill>
                <a:latin typeface="Arial"/>
                <a:ea typeface="Arial"/>
                <a:cs typeface="Arial"/>
              </a:rPr>
              <a:t/>
            </a:fld>
            <a:endParaRPr sz="750">
              <a:solidFill>
                <a:srgbClr val="F2F2F2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Заголовок и объект" preserve="0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" name="Google Shape;16;p18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8"/>
          <p:cNvSpPr txBox="1"/>
          <p:nvPr/>
        </p:nvSpPr>
        <p:spPr bwMode="auto">
          <a:xfrm>
            <a:off x="17542782" y="9663281"/>
            <a:ext cx="60551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400"/>
              <a:buFont typeface="Arial"/>
              <a:buNone/>
              <a:defRPr/>
            </a:pPr>
            <a:fld id="{00000000-1234-1234-1234-123412341234}" type="slidenum">
              <a:rPr lang="ru-RU" sz="2400">
                <a:solidFill>
                  <a:srgbClr val="F2F2F2"/>
                </a:solidFill>
                <a:latin typeface="Arial"/>
                <a:ea typeface="Arial"/>
                <a:cs typeface="Arial"/>
              </a:rPr>
              <a:t/>
            </a:fld>
            <a:endParaRPr sz="750">
              <a:solidFill>
                <a:srgbClr val="F2F2F2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2_Заголовок и объект" preserve="0" showMasterPhAnim="0" userDrawn="1">
  <p:cSld name="2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" name="Google Shape;19;p19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19"/>
          <p:cNvSpPr txBox="1"/>
          <p:nvPr/>
        </p:nvSpPr>
        <p:spPr bwMode="auto">
          <a:xfrm>
            <a:off x="17542782" y="9663281"/>
            <a:ext cx="60551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400"/>
              <a:buFont typeface="Arial"/>
              <a:buNone/>
              <a:defRPr/>
            </a:pPr>
            <a:fld id="{00000000-1234-1234-1234-123412341234}" type="slidenum">
              <a:rPr lang="ru-RU" sz="2400">
                <a:solidFill>
                  <a:srgbClr val="F2F2F2"/>
                </a:solidFill>
                <a:latin typeface="Arial"/>
                <a:ea typeface="Arial"/>
                <a:cs typeface="Arial"/>
              </a:rPr>
              <a:t/>
            </a:fld>
            <a:endParaRPr sz="750">
              <a:solidFill>
                <a:srgbClr val="F2F2F2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3_Заголовок и объект" preserve="0" showMasterPhAnim="0" userDrawn="1">
  <p:cSld name="3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2" name="Google Shape;22;p20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Титульный слайд" preserve="0" showMasterPhAnim="0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4" name="Google Shape;24;p21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1_Заголовок и объект" preserve="0" showMasterPhAnim="0" userDrawn="1">
  <p:cSld name="1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6" name="Google Shape;26;p22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 bwMode="auto">
          <a:xfrm>
            <a:off x="1257300" y="547688"/>
            <a:ext cx="15773400" cy="1989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5"/>
          <p:cNvSpPr txBox="1"/>
          <p:nvPr>
            <p:ph type="body" idx="1"/>
          </p:nvPr>
        </p:nvSpPr>
        <p:spPr bwMode="auto">
          <a:xfrm>
            <a:off x="1257300" y="2738437"/>
            <a:ext cx="15773400" cy="65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5"/>
          <p:cNvSpPr txBox="1"/>
          <p:nvPr>
            <p:ph type="dt" idx="10"/>
          </p:nvPr>
        </p:nvSpPr>
        <p:spPr bwMode="auto">
          <a:xfrm>
            <a:off x="1257300" y="9534525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" name="Google Shape;9;p15"/>
          <p:cNvSpPr txBox="1"/>
          <p:nvPr>
            <p:ph type="ftr" idx="11"/>
          </p:nvPr>
        </p:nvSpPr>
        <p:spPr bwMode="auto">
          <a:xfrm>
            <a:off x="6057900" y="9534525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" name="Google Shape;10;p15"/>
          <p:cNvSpPr txBox="1"/>
          <p:nvPr>
            <p:ph type="sldNum" idx="12"/>
          </p:nvPr>
        </p:nvSpPr>
        <p:spPr bwMode="auto">
          <a:xfrm>
            <a:off x="12915900" y="9534525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/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ftr="0" hdr="0" sldNum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hyperlink" Target="https://disk.yandex.ru/d/jfEG-y0JrdcFew" TargetMode="Externa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1" name="Google Shape;31;p1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1"/>
          <p:cNvSpPr/>
          <p:nvPr/>
        </p:nvSpPr>
        <p:spPr bwMode="auto">
          <a:xfrm>
            <a:off x="484800" y="5756850"/>
            <a:ext cx="11159400" cy="2752800"/>
          </a:xfrm>
          <a:prstGeom prst="roundRect">
            <a:avLst>
              <a:gd name="adj" fmla="val 28926"/>
            </a:avLst>
          </a:prstGeom>
          <a:solidFill>
            <a:srgbClr val="EE2A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3" name="Google Shape;33;p1"/>
          <p:cNvSpPr/>
          <p:nvPr/>
        </p:nvSpPr>
        <p:spPr bwMode="auto">
          <a:xfrm>
            <a:off x="522174" y="4073350"/>
            <a:ext cx="17243651" cy="1436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7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rPr>
              <a:t>Учиться, чтобы учить – важно для всех: из опыта методической работы МАОУ «Лицей № 9» г. Новосибирска</a:t>
            </a:r>
            <a:endParaRPr/>
          </a:p>
        </p:txBody>
      </p:sp>
      <p:sp>
        <p:nvSpPr>
          <p:cNvPr id="34" name="Google Shape;34;p1"/>
          <p:cNvSpPr/>
          <p:nvPr/>
        </p:nvSpPr>
        <p:spPr bwMode="auto">
          <a:xfrm>
            <a:off x="998526" y="7050675"/>
            <a:ext cx="8979300" cy="8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4400">
                <a:solidFill>
                  <a:schemeClr val="lt1"/>
                </a:solidFill>
                <a:latin typeface="Arial"/>
                <a:ea typeface="Arial"/>
                <a:cs typeface="Arial"/>
              </a:rPr>
              <a:t>Пинтилей Наталья Владимировна, заместитель директора по НМР МАОУ «Лицей № 9»</a:t>
            </a:r>
            <a:endParaRPr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44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" name="Google Shape;40;p2"/>
          <p:cNvSpPr/>
          <p:nvPr/>
        </p:nvSpPr>
        <p:spPr bwMode="auto">
          <a:xfrm>
            <a:off x="477419" y="574216"/>
            <a:ext cx="12819164" cy="1246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7200">
                <a:solidFill>
                  <a:srgbClr val="1C1C1C"/>
                </a:solidFill>
                <a:latin typeface="Arial"/>
                <a:ea typeface="Arial"/>
                <a:cs typeface="Arial"/>
              </a:rPr>
              <a:t>Миссия лицея</a:t>
            </a:r>
            <a:endParaRPr sz="72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1" name="Google Shape;41;p2"/>
          <p:cNvSpPr/>
          <p:nvPr/>
        </p:nvSpPr>
        <p:spPr bwMode="auto">
          <a:xfrm>
            <a:off x="333374" y="9933951"/>
            <a:ext cx="17811658" cy="238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2" name="Google Shape;42;p2"/>
          <p:cNvSpPr/>
          <p:nvPr/>
        </p:nvSpPr>
        <p:spPr bwMode="auto">
          <a:xfrm>
            <a:off x="333375" y="9933951"/>
            <a:ext cx="17621158" cy="180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3" name="Google Shape;43;p2"/>
          <p:cNvSpPr/>
          <p:nvPr/>
        </p:nvSpPr>
        <p:spPr bwMode="auto">
          <a:xfrm>
            <a:off x="11525191" y="9933951"/>
            <a:ext cx="561972" cy="180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4" name="Google Shape;44;p2"/>
          <p:cNvSpPr/>
          <p:nvPr/>
        </p:nvSpPr>
        <p:spPr bwMode="auto">
          <a:xfrm>
            <a:off x="17649734" y="9933951"/>
            <a:ext cx="304799" cy="180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5" name="Google Shape;45;p2"/>
          <p:cNvSpPr/>
          <p:nvPr/>
        </p:nvSpPr>
        <p:spPr bwMode="auto">
          <a:xfrm>
            <a:off x="322283" y="2128784"/>
            <a:ext cx="8713200" cy="5232000"/>
          </a:xfrm>
          <a:prstGeom prst="roundRect">
            <a:avLst>
              <a:gd name="adj" fmla="val 3260"/>
            </a:avLst>
          </a:prstGeom>
          <a:solidFill>
            <a:schemeClr val="lt1"/>
          </a:solidFill>
          <a:ln w="12700" cap="flat" cmpd="sng">
            <a:solidFill>
              <a:srgbClr val="063BA5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6" name="Google Shape;46;p2"/>
          <p:cNvSpPr/>
          <p:nvPr/>
        </p:nvSpPr>
        <p:spPr bwMode="auto">
          <a:xfrm>
            <a:off x="804529" y="2128780"/>
            <a:ext cx="7748700" cy="4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4800">
                <a:solidFill>
                  <a:srgbClr val="1C1C1C"/>
                </a:solidFill>
                <a:latin typeface="Arial"/>
                <a:ea typeface="Arial"/>
                <a:cs typeface="Arial"/>
              </a:rPr>
              <a:t>Предоставление  качественного  образования в условиях разнообразной, психологически комфортной образовательной среды</a:t>
            </a:r>
            <a:endParaRPr/>
          </a:p>
        </p:txBody>
      </p:sp>
      <p:pic>
        <p:nvPicPr>
          <p:cNvPr id="47" name="Google Shape;47;p2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9105821" y="2128784"/>
            <a:ext cx="9182179" cy="5231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2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15978149" y="40021"/>
            <a:ext cx="2309851" cy="23145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4" name="Google Shape;54;p3"/>
          <p:cNvSpPr/>
          <p:nvPr/>
        </p:nvSpPr>
        <p:spPr bwMode="auto">
          <a:xfrm>
            <a:off x="303212" y="382592"/>
            <a:ext cx="17662525" cy="1843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83333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7200">
                <a:solidFill>
                  <a:srgbClr val="1C1C1C"/>
                </a:solidFill>
                <a:latin typeface="Arial"/>
                <a:ea typeface="Arial"/>
                <a:cs typeface="Arial"/>
              </a:rPr>
              <a:t>Структурными элементами научно-методической работы являются</a:t>
            </a:r>
            <a:endParaRPr sz="720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5" name="Google Shape;55;p3"/>
          <p:cNvSpPr/>
          <p:nvPr/>
        </p:nvSpPr>
        <p:spPr bwMode="auto">
          <a:xfrm>
            <a:off x="334733" y="2381250"/>
            <a:ext cx="8713316" cy="6936920"/>
          </a:xfrm>
          <a:prstGeom prst="roundRect">
            <a:avLst>
              <a:gd name="adj" fmla="val 3260"/>
            </a:avLst>
          </a:prstGeom>
          <a:solidFill>
            <a:schemeClr val="lt1"/>
          </a:solidFill>
          <a:ln w="12700" cap="flat" cmpd="sng">
            <a:solidFill>
              <a:srgbClr val="063BA5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6" name="Google Shape;56;p3"/>
          <p:cNvSpPr/>
          <p:nvPr/>
        </p:nvSpPr>
        <p:spPr bwMode="auto">
          <a:xfrm>
            <a:off x="9252422" y="2381250"/>
            <a:ext cx="8713316" cy="6936920"/>
          </a:xfrm>
          <a:prstGeom prst="roundRect">
            <a:avLst>
              <a:gd name="adj" fmla="val 3260"/>
            </a:avLst>
          </a:prstGeom>
          <a:solidFill>
            <a:schemeClr val="lt1"/>
          </a:solidFill>
          <a:ln w="12700" cap="flat" cmpd="sng">
            <a:solidFill>
              <a:srgbClr val="063BA5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7" name="Google Shape;57;p3"/>
          <p:cNvSpPr/>
          <p:nvPr/>
        </p:nvSpPr>
        <p:spPr bwMode="auto">
          <a:xfrm>
            <a:off x="531813" y="2693993"/>
            <a:ext cx="7748587" cy="417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685800" marR="0" lvl="0" indent="-685800" algn="l"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4800"/>
              <a:buFont typeface="Arial"/>
              <a:buChar char="•"/>
              <a:defRPr/>
            </a:pPr>
            <a:r>
              <a:rPr lang="ru-RU" sz="4800">
                <a:solidFill>
                  <a:srgbClr val="1C1C1C"/>
                </a:solidFill>
                <a:latin typeface="Arial"/>
                <a:ea typeface="Arial"/>
                <a:cs typeface="Arial"/>
              </a:rPr>
              <a:t>Научно-методический совет (НМС)</a:t>
            </a:r>
            <a:endParaRPr/>
          </a:p>
          <a:p>
            <a:pPr marL="685800" marR="0" lvl="0" indent="-685800" algn="l"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4800"/>
              <a:buFont typeface="Arial"/>
              <a:buChar char="•"/>
              <a:defRPr/>
            </a:pPr>
            <a:r>
              <a:rPr lang="ru-RU" sz="4800">
                <a:solidFill>
                  <a:srgbClr val="1C1C1C"/>
                </a:solidFill>
                <a:latin typeface="Arial"/>
                <a:ea typeface="Arial"/>
                <a:cs typeface="Arial"/>
              </a:rPr>
              <a:t>Структурные подразделения лицея (СП)</a:t>
            </a:r>
            <a:endParaRPr/>
          </a:p>
          <a:p>
            <a:pPr marL="685800" marR="0" lvl="0" indent="-685800" algn="l"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4800"/>
              <a:buFont typeface="Arial"/>
              <a:buChar char="•"/>
              <a:defRPr/>
            </a:pPr>
            <a:r>
              <a:rPr lang="ru-RU" sz="4800">
                <a:solidFill>
                  <a:srgbClr val="1C1C1C"/>
                </a:solidFill>
                <a:latin typeface="Arial"/>
                <a:ea typeface="Arial"/>
                <a:cs typeface="Arial"/>
              </a:rPr>
              <a:t> Профессиональные объединения (ПО)</a:t>
            </a:r>
            <a:endParaRPr/>
          </a:p>
          <a:p>
            <a:pPr marL="685800" marR="0" lvl="0" indent="-685800" algn="l"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4800"/>
              <a:buFont typeface="Arial"/>
              <a:buChar char="•"/>
              <a:defRPr/>
            </a:pPr>
            <a:r>
              <a:rPr lang="ru-RU" sz="4800">
                <a:solidFill>
                  <a:srgbClr val="1C1C1C"/>
                </a:solidFill>
                <a:latin typeface="Arial"/>
                <a:ea typeface="Arial"/>
                <a:cs typeface="Arial"/>
              </a:rPr>
              <a:t>Рабочие группы (РГ)</a:t>
            </a:r>
            <a:endParaRPr/>
          </a:p>
        </p:txBody>
      </p:sp>
      <p:sp>
        <p:nvSpPr>
          <p:cNvPr id="58" name="Google Shape;58;p3"/>
          <p:cNvSpPr/>
          <p:nvPr/>
        </p:nvSpPr>
        <p:spPr bwMode="auto">
          <a:xfrm>
            <a:off x="9472613" y="2693993"/>
            <a:ext cx="7748587" cy="417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4800">
                <a:solidFill>
                  <a:srgbClr val="1C1C1C"/>
                </a:solidFill>
                <a:latin typeface="Arial"/>
                <a:ea typeface="Arial"/>
                <a:cs typeface="Arial"/>
              </a:rPr>
              <a:t>Научно - методический совет</a:t>
            </a:r>
            <a:endParaRPr sz="3300">
              <a:solidFill>
                <a:srgbClr val="1C1C1C"/>
              </a:solidFill>
              <a:latin typeface="Arial"/>
              <a:ea typeface="Arial"/>
              <a:cs typeface="Arial"/>
            </a:endParaRPr>
          </a:p>
          <a:p>
            <a:pPr marL="571500" marR="0" lvl="0" indent="-52705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3300"/>
              <a:buFont typeface="Arial"/>
              <a:buChar char="•"/>
              <a:defRPr/>
            </a:pPr>
            <a:r>
              <a:rPr lang="ru-RU" sz="3300">
                <a:solidFill>
                  <a:srgbClr val="1C1C1C"/>
                </a:solidFill>
                <a:latin typeface="Arial"/>
                <a:ea typeface="Arial"/>
                <a:cs typeface="Arial"/>
              </a:rPr>
              <a:t>Коллегиальный  орган самоуправления  (администрация, руководители СП,  руководители ПО)</a:t>
            </a:r>
            <a:endParaRPr sz="3300"/>
          </a:p>
          <a:p>
            <a:pPr marL="571500" marR="0" lvl="0" indent="-52705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3300"/>
              <a:buFont typeface="Arial"/>
              <a:buChar char="•"/>
              <a:defRPr/>
            </a:pPr>
            <a:r>
              <a:rPr lang="ru-RU" sz="3300">
                <a:solidFill>
                  <a:srgbClr val="1C1C1C"/>
                </a:solidFill>
                <a:latin typeface="Arial"/>
                <a:ea typeface="Arial"/>
                <a:cs typeface="Arial"/>
              </a:rPr>
              <a:t>Цель НМС  -  развитие научно-методического обеспечения образовательного процесса</a:t>
            </a:r>
            <a:endParaRPr sz="3300"/>
          </a:p>
          <a:p>
            <a:pPr marL="571500" marR="0" lvl="0" indent="-52705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3300"/>
              <a:buFont typeface="Arial"/>
              <a:buChar char="•"/>
              <a:defRPr/>
            </a:pPr>
            <a:r>
              <a:rPr lang="ru-RU" sz="3300">
                <a:solidFill>
                  <a:srgbClr val="1C1C1C"/>
                </a:solidFill>
                <a:latin typeface="Arial"/>
                <a:ea typeface="Arial"/>
                <a:cs typeface="Arial"/>
              </a:rPr>
              <a:t>Заседания  -  не реже одного раза в месяц</a:t>
            </a:r>
            <a:endParaRPr sz="3300"/>
          </a:p>
          <a:p>
            <a:pPr marL="0" marR="0" lvl="0" indent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4800">
              <a:solidFill>
                <a:srgbClr val="1C1C1C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4" name="Google Shape;64;p4"/>
          <p:cNvSpPr/>
          <p:nvPr/>
        </p:nvSpPr>
        <p:spPr bwMode="auto">
          <a:xfrm>
            <a:off x="305704" y="58056"/>
            <a:ext cx="12819164" cy="1246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7200">
                <a:solidFill>
                  <a:schemeClr val="lt1"/>
                </a:solidFill>
                <a:latin typeface="Arial"/>
                <a:ea typeface="Arial"/>
                <a:cs typeface="Arial"/>
              </a:rPr>
              <a:t>Компетенции НМС и РГ</a:t>
            </a:r>
            <a:endParaRPr sz="72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5" name="Google Shape;65;p4"/>
          <p:cNvSpPr/>
          <p:nvPr/>
        </p:nvSpPr>
        <p:spPr bwMode="auto">
          <a:xfrm>
            <a:off x="334733" y="1702026"/>
            <a:ext cx="8713316" cy="7616144"/>
          </a:xfrm>
          <a:prstGeom prst="roundRect">
            <a:avLst>
              <a:gd name="adj" fmla="val 3260"/>
            </a:avLst>
          </a:prstGeom>
          <a:noFill/>
          <a:ln w="127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6" name="Google Shape;66;p4"/>
          <p:cNvSpPr/>
          <p:nvPr/>
        </p:nvSpPr>
        <p:spPr bwMode="auto">
          <a:xfrm>
            <a:off x="531813" y="1920030"/>
            <a:ext cx="7748587" cy="417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4800">
                <a:solidFill>
                  <a:schemeClr val="lt1"/>
                </a:solidFill>
                <a:latin typeface="Arial"/>
                <a:ea typeface="Arial"/>
                <a:cs typeface="Arial"/>
              </a:rPr>
              <a:t> Компетенции НМС</a:t>
            </a:r>
            <a:endParaRPr/>
          </a:p>
          <a:p>
            <a:pPr marL="0" marR="0" lvl="0" indent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6700">
              <a:solidFill>
                <a:schemeClr val="lt1"/>
              </a:solidFill>
              <a:latin typeface="Arial"/>
              <a:ea typeface="Arial"/>
              <a:cs typeface="Arial"/>
            </a:endParaRPr>
          </a:p>
          <a:p>
            <a:pPr marL="685800" marR="0" lvl="0" indent="-65405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Arial"/>
              <a:buChar char="•"/>
              <a:defRPr/>
            </a:pPr>
            <a:r>
              <a:rPr lang="ru-RU" sz="4300">
                <a:solidFill>
                  <a:schemeClr val="lt1"/>
                </a:solidFill>
                <a:latin typeface="Arial"/>
                <a:ea typeface="Arial"/>
                <a:cs typeface="Arial"/>
              </a:rPr>
              <a:t>аудит профессиональной деятельности педагогов, методической работы</a:t>
            </a:r>
            <a:endParaRPr sz="4300"/>
          </a:p>
          <a:p>
            <a:pPr marL="685800" marR="0" lvl="0" indent="-65405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Arial"/>
              <a:buChar char="•"/>
              <a:defRPr/>
            </a:pPr>
            <a:r>
              <a:rPr lang="ru-RU" sz="4300">
                <a:solidFill>
                  <a:schemeClr val="lt1"/>
                </a:solidFill>
                <a:latin typeface="Arial"/>
                <a:ea typeface="Arial"/>
                <a:cs typeface="Arial"/>
              </a:rPr>
              <a:t>обсуждение стратегических задач развития</a:t>
            </a:r>
            <a:endParaRPr sz="4300"/>
          </a:p>
          <a:p>
            <a:pPr marL="685800" marR="0" lvl="0" indent="-65405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Arial"/>
              <a:buChar char="•"/>
              <a:defRPr/>
            </a:pPr>
            <a:r>
              <a:rPr lang="ru-RU" sz="4300">
                <a:solidFill>
                  <a:schemeClr val="lt1"/>
                </a:solidFill>
                <a:latin typeface="Arial"/>
                <a:ea typeface="Arial"/>
                <a:cs typeface="Arial"/>
              </a:rPr>
              <a:t>внесение предложений в НПА, касающиеся НМР Лицея</a:t>
            </a:r>
            <a:endParaRPr sz="4300"/>
          </a:p>
        </p:txBody>
      </p:sp>
      <p:sp>
        <p:nvSpPr>
          <p:cNvPr id="67" name="Google Shape;67;p4"/>
          <p:cNvSpPr/>
          <p:nvPr/>
        </p:nvSpPr>
        <p:spPr bwMode="auto">
          <a:xfrm>
            <a:off x="9252422" y="1702026"/>
            <a:ext cx="8713316" cy="7616144"/>
          </a:xfrm>
          <a:prstGeom prst="roundRect">
            <a:avLst>
              <a:gd name="adj" fmla="val 3260"/>
            </a:avLst>
          </a:prstGeom>
          <a:noFill/>
          <a:ln w="127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8" name="Google Shape;68;p4"/>
          <p:cNvSpPr/>
          <p:nvPr/>
        </p:nvSpPr>
        <p:spPr bwMode="auto">
          <a:xfrm>
            <a:off x="9449502" y="1920030"/>
            <a:ext cx="7748587" cy="417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4800">
                <a:solidFill>
                  <a:schemeClr val="lt1"/>
                </a:solidFill>
                <a:latin typeface="Arial"/>
                <a:ea typeface="Arial"/>
                <a:cs typeface="Arial"/>
              </a:rPr>
              <a:t>Компетенции рабочих групп</a:t>
            </a:r>
            <a:endParaRPr/>
          </a:p>
          <a:p>
            <a:pPr marL="0" marR="0" lvl="0" indent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300">
              <a:solidFill>
                <a:schemeClr val="lt1"/>
              </a:solidFill>
              <a:latin typeface="Arial"/>
              <a:ea typeface="Arial"/>
              <a:cs typeface="Arial"/>
            </a:endParaRPr>
          </a:p>
          <a:p>
            <a:pPr marL="685800" marR="0" lvl="0" indent="-67310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Arial"/>
              <a:buChar char="•"/>
              <a:defRPr/>
            </a:pPr>
            <a:r>
              <a:rPr lang="ru-RU" sz="4600">
                <a:solidFill>
                  <a:schemeClr val="lt1"/>
                </a:solidFill>
                <a:latin typeface="Arial"/>
                <a:ea typeface="Arial"/>
                <a:cs typeface="Arial"/>
              </a:rPr>
              <a:t>педагоги,  проявляющие интерес  к  актуальной проблеме</a:t>
            </a:r>
            <a:endParaRPr sz="1200"/>
          </a:p>
          <a:p>
            <a:pPr marL="685800" marR="0" lvl="0" indent="-67310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Arial"/>
              <a:buChar char="•"/>
              <a:defRPr/>
            </a:pPr>
            <a:r>
              <a:rPr lang="ru-RU" sz="4600">
                <a:solidFill>
                  <a:schemeClr val="lt1"/>
                </a:solidFill>
                <a:latin typeface="Arial"/>
                <a:ea typeface="Arial"/>
                <a:cs typeface="Arial"/>
              </a:rPr>
              <a:t>результат - педагогический продукт, распространяемый  в педагогическом коллективе</a:t>
            </a:r>
            <a:endParaRPr sz="1200"/>
          </a:p>
          <a:p>
            <a:pPr marL="0" marR="0" lvl="0" indent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46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4" name="Google Shape;74;p5"/>
          <p:cNvSpPr/>
          <p:nvPr/>
        </p:nvSpPr>
        <p:spPr bwMode="auto">
          <a:xfrm>
            <a:off x="312155" y="666975"/>
            <a:ext cx="17662500" cy="18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83333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7200">
                <a:solidFill>
                  <a:srgbClr val="1C1C1C"/>
                </a:solidFill>
                <a:latin typeface="Arial"/>
                <a:ea typeface="Arial"/>
                <a:cs typeface="Arial"/>
              </a:rPr>
              <a:t>Система методической работы Лицея</a:t>
            </a:r>
            <a:endParaRPr/>
          </a:p>
        </p:txBody>
      </p:sp>
      <p:grpSp>
        <p:nvGrpSpPr>
          <p:cNvPr id="75" name="Google Shape;75;p5"/>
          <p:cNvGrpSpPr/>
          <p:nvPr/>
        </p:nvGrpSpPr>
        <p:grpSpPr bwMode="auto">
          <a:xfrm>
            <a:off x="6278400" y="2366228"/>
            <a:ext cx="5730020" cy="2173512"/>
            <a:chOff x="6313658" y="2366228"/>
            <a:chExt cx="5668792" cy="2173512"/>
          </a:xfrm>
        </p:grpSpPr>
        <p:sp>
          <p:nvSpPr>
            <p:cNvPr id="76" name="Google Shape;76;p5"/>
            <p:cNvSpPr/>
            <p:nvPr/>
          </p:nvSpPr>
          <p:spPr bwMode="auto">
            <a:xfrm>
              <a:off x="6313658" y="2366228"/>
              <a:ext cx="5659267" cy="2173512"/>
            </a:xfrm>
            <a:prstGeom prst="roundRect">
              <a:avLst>
                <a:gd name="adj" fmla="val 7646"/>
              </a:avLst>
            </a:prstGeom>
            <a:solidFill>
              <a:srgbClr val="063B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7" name="Google Shape;77;p5"/>
            <p:cNvSpPr/>
            <p:nvPr/>
          </p:nvSpPr>
          <p:spPr bwMode="auto">
            <a:xfrm>
              <a:off x="6505575" y="3629480"/>
              <a:ext cx="5476875" cy="64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b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50"/>
                <a:buFont typeface="Arial"/>
                <a:buNone/>
                <a:defRPr/>
              </a:pPr>
              <a:br>
                <a:rPr lang="ru-RU" sz="2550">
                  <a:solidFill>
                    <a:schemeClr val="lt1"/>
                  </a:solidFill>
                  <a:latin typeface="Arial"/>
                  <a:ea typeface="Arial"/>
                  <a:cs typeface="Arial"/>
                </a:rPr>
              </a:br>
              <a:r>
                <a:rPr lang="ru-RU" sz="2550">
                  <a:solidFill>
                    <a:schemeClr val="lt1"/>
                  </a:solidFill>
                  <a:latin typeface="Arial"/>
                  <a:ea typeface="Arial"/>
                  <a:cs typeface="Arial"/>
                </a:rPr>
                <a:t>Неделя диагностики и контроля (Декабрь, апрель) </a:t>
              </a:r>
              <a:endParaRPr sz="2550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8" name="Google Shape;78;p5"/>
            <p:cNvSpPr/>
            <p:nvPr/>
          </p:nvSpPr>
          <p:spPr bwMode="auto">
            <a:xfrm>
              <a:off x="6480260" y="2555537"/>
              <a:ext cx="5237395" cy="110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ru-RU" sz="8900" b="1">
                  <a:solidFill>
                    <a:schemeClr val="lt1"/>
                  </a:solidFill>
                  <a:latin typeface="Arial"/>
                  <a:ea typeface="Arial"/>
                  <a:cs typeface="Arial"/>
                </a:rPr>
                <a:t>2 - НДК</a:t>
              </a:r>
              <a:endParaRPr sz="8900" b="1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79" name="Google Shape;79;p5"/>
          <p:cNvSpPr/>
          <p:nvPr/>
        </p:nvSpPr>
        <p:spPr bwMode="auto">
          <a:xfrm>
            <a:off x="163286" y="2366228"/>
            <a:ext cx="6025487" cy="6951942"/>
          </a:xfrm>
          <a:prstGeom prst="roundRect">
            <a:avLst>
              <a:gd name="adj" fmla="val 3260"/>
            </a:avLst>
          </a:prstGeom>
          <a:solidFill>
            <a:schemeClr val="lt1"/>
          </a:solidFill>
          <a:ln w="12700" cap="flat" cmpd="sng">
            <a:solidFill>
              <a:srgbClr val="063BA5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0" name="Google Shape;80;p5"/>
          <p:cNvSpPr/>
          <p:nvPr/>
        </p:nvSpPr>
        <p:spPr bwMode="auto">
          <a:xfrm>
            <a:off x="584435" y="2510185"/>
            <a:ext cx="5183187" cy="417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742950" marR="0" lvl="0" indent="-69850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2900"/>
              <a:buFont typeface="Arial"/>
              <a:buAutoNum type="arabicPeriod"/>
              <a:defRPr/>
            </a:pPr>
            <a:r>
              <a:rPr lang="ru-RU" sz="2900">
                <a:solidFill>
                  <a:srgbClr val="1C1C1C"/>
                </a:solidFill>
                <a:latin typeface="Arial"/>
                <a:ea typeface="Arial"/>
                <a:cs typeface="Arial"/>
              </a:rPr>
              <a:t>Определение методической темы</a:t>
            </a:r>
            <a:endParaRPr sz="700"/>
          </a:p>
          <a:p>
            <a:pPr marL="742950" marR="0" lvl="0" indent="-69850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2900"/>
              <a:buFont typeface="Arial"/>
              <a:buAutoNum type="arabicPeriod"/>
              <a:defRPr/>
            </a:pPr>
            <a:r>
              <a:rPr lang="ru-RU" sz="2900">
                <a:solidFill>
                  <a:srgbClr val="1C1C1C"/>
                </a:solidFill>
                <a:latin typeface="Arial"/>
                <a:ea typeface="Arial"/>
                <a:cs typeface="Arial"/>
              </a:rPr>
              <a:t>Обучение руководителей  ПО  в  рамках  методической  темы  (НМС)</a:t>
            </a:r>
            <a:endParaRPr sz="700"/>
          </a:p>
          <a:p>
            <a:pPr marL="742950" marR="0" lvl="0" indent="-69850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2900"/>
              <a:buFont typeface="Arial"/>
              <a:buAutoNum type="arabicPeriod"/>
              <a:defRPr/>
            </a:pPr>
            <a:r>
              <a:rPr lang="ru-RU" sz="2900">
                <a:solidFill>
                  <a:srgbClr val="1C1C1C"/>
                </a:solidFill>
                <a:latin typeface="Arial"/>
                <a:ea typeface="Arial"/>
                <a:cs typeface="Arial"/>
              </a:rPr>
              <a:t>Руководители  ПО организуют  обучение педагогов  с  помощью учебных  материалов, подготовленных  зам.  директора  по НМР </a:t>
            </a:r>
            <a:endParaRPr sz="700"/>
          </a:p>
          <a:p>
            <a:pPr marL="742950" marR="0" lvl="0" indent="-51435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/>
            </a:pPr>
            <a:endParaRPr sz="2900">
              <a:solidFill>
                <a:srgbClr val="1C1C1C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4100">
              <a:solidFill>
                <a:srgbClr val="1C1C1C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81" name="Google Shape;81;p5"/>
          <p:cNvGrpSpPr/>
          <p:nvPr/>
        </p:nvGrpSpPr>
        <p:grpSpPr bwMode="auto">
          <a:xfrm>
            <a:off x="6278400" y="4724510"/>
            <a:ext cx="5730020" cy="2196170"/>
            <a:chOff x="6313658" y="2334942"/>
            <a:chExt cx="5668792" cy="2196170"/>
          </a:xfrm>
        </p:grpSpPr>
        <p:sp>
          <p:nvSpPr>
            <p:cNvPr id="82" name="Google Shape;82;p5"/>
            <p:cNvSpPr/>
            <p:nvPr/>
          </p:nvSpPr>
          <p:spPr bwMode="auto">
            <a:xfrm>
              <a:off x="6313658" y="2334942"/>
              <a:ext cx="5659267" cy="2196170"/>
            </a:xfrm>
            <a:prstGeom prst="roundRect">
              <a:avLst>
                <a:gd name="adj" fmla="val 7646"/>
              </a:avLst>
            </a:prstGeom>
            <a:solidFill>
              <a:srgbClr val="063B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83" name="Google Shape;83;p5"/>
            <p:cNvSpPr/>
            <p:nvPr/>
          </p:nvSpPr>
          <p:spPr bwMode="auto">
            <a:xfrm>
              <a:off x="6505575" y="3629480"/>
              <a:ext cx="5476875" cy="64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b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br>
                <a:rPr lang="ru-RU" sz="2550">
                  <a:solidFill>
                    <a:schemeClr val="lt1"/>
                  </a:solidFill>
                  <a:latin typeface="Arial"/>
                  <a:ea typeface="Arial"/>
                  <a:cs typeface="Arial"/>
                </a:rPr>
              </a:br>
              <a:r>
                <a:rPr lang="ru-RU" sz="2550">
                  <a:solidFill>
                    <a:schemeClr val="lt1"/>
                  </a:solidFill>
                  <a:latin typeface="Arial"/>
                  <a:ea typeface="Arial"/>
                  <a:cs typeface="Arial"/>
                </a:rPr>
                <a:t>педагогов</a:t>
              </a:r>
              <a:endParaRPr sz="2550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84" name="Google Shape;84;p5"/>
            <p:cNvSpPr/>
            <p:nvPr/>
          </p:nvSpPr>
          <p:spPr bwMode="auto">
            <a:xfrm>
              <a:off x="6480260" y="2555537"/>
              <a:ext cx="5237395" cy="110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ru-RU" sz="8900" b="1">
                  <a:solidFill>
                    <a:schemeClr val="lt1"/>
                  </a:solidFill>
                  <a:latin typeface="Arial"/>
                  <a:ea typeface="Arial"/>
                  <a:cs typeface="Arial"/>
                </a:rPr>
                <a:t>100%</a:t>
              </a:r>
              <a:endParaRPr sz="8900" b="1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85" name="Google Shape;85;p5"/>
          <p:cNvGrpSpPr/>
          <p:nvPr/>
        </p:nvGrpSpPr>
        <p:grpSpPr bwMode="auto">
          <a:xfrm>
            <a:off x="6278400" y="7105451"/>
            <a:ext cx="5730020" cy="2215638"/>
            <a:chOff x="6313658" y="2325209"/>
            <a:chExt cx="5668792" cy="2215638"/>
          </a:xfrm>
        </p:grpSpPr>
        <p:sp>
          <p:nvSpPr>
            <p:cNvPr id="86" name="Google Shape;86;p5"/>
            <p:cNvSpPr/>
            <p:nvPr/>
          </p:nvSpPr>
          <p:spPr bwMode="auto">
            <a:xfrm>
              <a:off x="6313658" y="2325209"/>
              <a:ext cx="5659267" cy="2215638"/>
            </a:xfrm>
            <a:prstGeom prst="roundRect">
              <a:avLst>
                <a:gd name="adj" fmla="val 7646"/>
              </a:avLst>
            </a:prstGeom>
            <a:solidFill>
              <a:srgbClr val="063B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87" name="Google Shape;87;p5"/>
            <p:cNvSpPr/>
            <p:nvPr/>
          </p:nvSpPr>
          <p:spPr bwMode="auto">
            <a:xfrm>
              <a:off x="6505575" y="3629480"/>
              <a:ext cx="5476875" cy="64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b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50"/>
                <a:buFont typeface="Arial"/>
                <a:buNone/>
                <a:defRPr/>
              </a:pPr>
              <a:br>
                <a:rPr lang="ru-RU" sz="2550">
                  <a:solidFill>
                    <a:schemeClr val="lt1"/>
                  </a:solidFill>
                  <a:latin typeface="Arial"/>
                  <a:ea typeface="Arial"/>
                  <a:cs typeface="Arial"/>
                </a:rPr>
              </a:br>
              <a:r>
                <a:rPr lang="ru-RU" sz="2550">
                  <a:solidFill>
                    <a:schemeClr val="lt1"/>
                  </a:solidFill>
                  <a:latin typeface="Arial"/>
                  <a:ea typeface="Arial"/>
                  <a:cs typeface="Arial"/>
                </a:rPr>
                <a:t>экспертов</a:t>
              </a:r>
              <a:endParaRPr sz="2550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88" name="Google Shape;88;p5"/>
            <p:cNvSpPr/>
            <p:nvPr/>
          </p:nvSpPr>
          <p:spPr bwMode="auto">
            <a:xfrm>
              <a:off x="6480260" y="2555537"/>
              <a:ext cx="5237395" cy="110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ru-RU" sz="8900" b="1">
                  <a:solidFill>
                    <a:schemeClr val="lt1"/>
                  </a:solidFill>
                  <a:latin typeface="Arial"/>
                  <a:ea typeface="Arial"/>
                  <a:cs typeface="Arial"/>
                </a:rPr>
                <a:t>12</a:t>
              </a:r>
              <a:endParaRPr sz="8900" b="1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89" name="Google Shape;89;p5"/>
          <p:cNvSpPr txBox="1"/>
          <p:nvPr/>
        </p:nvSpPr>
        <p:spPr bwMode="auto">
          <a:xfrm>
            <a:off x="12202410" y="2366228"/>
            <a:ext cx="5954961" cy="1754326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600">
                <a:solidFill>
                  <a:srgbClr val="1C1C1C"/>
                </a:solidFill>
                <a:latin typeface="Arial"/>
                <a:ea typeface="Arial"/>
                <a:cs typeface="Arial"/>
              </a:rPr>
              <a:t>Карта оценки урока НДК (критерии, актуальные  для методической  темы) </a:t>
            </a:r>
            <a:endParaRPr/>
          </a:p>
        </p:txBody>
      </p:sp>
      <p:pic>
        <p:nvPicPr>
          <p:cNvPr id="90" name="Google Shape;90;p5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13430250" y="4193366"/>
            <a:ext cx="3854320" cy="4946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6" name="Google Shape;96;p6"/>
          <p:cNvSpPr/>
          <p:nvPr/>
        </p:nvSpPr>
        <p:spPr bwMode="auto">
          <a:xfrm>
            <a:off x="6279166" y="1702026"/>
            <a:ext cx="11686571" cy="7616144"/>
          </a:xfrm>
          <a:prstGeom prst="roundRect">
            <a:avLst>
              <a:gd name="adj" fmla="val 3260"/>
            </a:avLst>
          </a:prstGeom>
          <a:solidFill>
            <a:schemeClr val="lt1"/>
          </a:solidFill>
          <a:ln w="12700" cap="flat" cmpd="sng">
            <a:solidFill>
              <a:srgbClr val="063BA5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600">
                <a:solidFill>
                  <a:srgbClr val="2F5496"/>
                </a:solidFill>
                <a:latin typeface="Calibri"/>
                <a:ea typeface="Calibri"/>
                <a:cs typeface="Calibri"/>
              </a:rPr>
              <a:t>Результаты 1 (синий) и 2 (оранж.) НДК 2025-2026 гг.</a:t>
            </a:r>
            <a:endParaRPr/>
          </a:p>
        </p:txBody>
      </p:sp>
      <p:sp>
        <p:nvSpPr>
          <p:cNvPr id="97" name="Google Shape;97;p6"/>
          <p:cNvSpPr/>
          <p:nvPr/>
        </p:nvSpPr>
        <p:spPr bwMode="auto">
          <a:xfrm>
            <a:off x="334733" y="1702026"/>
            <a:ext cx="5729666" cy="7616144"/>
          </a:xfrm>
          <a:prstGeom prst="roundRect">
            <a:avLst>
              <a:gd name="adj" fmla="val 3260"/>
            </a:avLst>
          </a:prstGeom>
          <a:solidFill>
            <a:srgbClr val="063BA5"/>
          </a:solidFill>
          <a:ln w="12700" cap="flat" cmpd="sng">
            <a:solidFill>
              <a:srgbClr val="063BA5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8" name="Google Shape;98;p6"/>
          <p:cNvSpPr/>
          <p:nvPr/>
        </p:nvSpPr>
        <p:spPr bwMode="auto">
          <a:xfrm>
            <a:off x="386998" y="343700"/>
            <a:ext cx="17514000" cy="12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83333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7200">
                <a:solidFill>
                  <a:srgbClr val="1C1C1C"/>
                </a:solidFill>
                <a:latin typeface="Arial"/>
                <a:ea typeface="Arial"/>
                <a:cs typeface="Arial"/>
              </a:rPr>
              <a:t>Система методической работы Лицея</a:t>
            </a:r>
            <a:endParaRPr/>
          </a:p>
        </p:txBody>
      </p:sp>
      <p:sp>
        <p:nvSpPr>
          <p:cNvPr id="99" name="Google Shape;99;p6"/>
          <p:cNvSpPr/>
          <p:nvPr/>
        </p:nvSpPr>
        <p:spPr bwMode="auto">
          <a:xfrm>
            <a:off x="579869" y="2243879"/>
            <a:ext cx="5419044" cy="1679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4000">
                <a:solidFill>
                  <a:schemeClr val="lt1"/>
                </a:solidFill>
                <a:latin typeface="Arial"/>
                <a:ea typeface="Arial"/>
                <a:cs typeface="Arial"/>
              </a:rPr>
              <a:t>4.  </a:t>
            </a:r>
            <a:r>
              <a:rPr lang="ru-RU" sz="3800">
                <a:solidFill>
                  <a:schemeClr val="lt1"/>
                </a:solidFill>
                <a:latin typeface="Arial"/>
                <a:ea typeface="Arial"/>
                <a:cs typeface="Arial"/>
              </a:rPr>
              <a:t>Заседание НМС. </a:t>
            </a:r>
            <a:endParaRPr sz="1200"/>
          </a:p>
          <a:p>
            <a:pPr marL="685800" marR="0" lvl="0" indent="-67310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Char char="•"/>
              <a:defRPr/>
            </a:pPr>
            <a:r>
              <a:rPr lang="ru-RU" sz="3800">
                <a:solidFill>
                  <a:schemeClr val="lt1"/>
                </a:solidFill>
                <a:latin typeface="Arial"/>
                <a:ea typeface="Arial"/>
                <a:cs typeface="Arial"/>
              </a:rPr>
              <a:t>Анализ  дефицитов  (по результатам  НДК)</a:t>
            </a:r>
            <a:endParaRPr sz="1200"/>
          </a:p>
          <a:p>
            <a:pPr marL="685800" marR="0" lvl="0" indent="-431799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/>
            </a:pPr>
            <a:endParaRPr sz="3800">
              <a:solidFill>
                <a:schemeClr val="lt1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800">
                <a:solidFill>
                  <a:schemeClr val="lt1"/>
                </a:solidFill>
                <a:latin typeface="Arial"/>
                <a:ea typeface="Arial"/>
                <a:cs typeface="Arial"/>
              </a:rPr>
              <a:t>5.  Методические мероприятия  по устранению дефицитов</a:t>
            </a:r>
            <a:endParaRPr sz="1200"/>
          </a:p>
          <a:p>
            <a:pPr marL="0" marR="0" lvl="0" indent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800">
                <a:solidFill>
                  <a:schemeClr val="lt1"/>
                </a:solidFill>
                <a:latin typeface="Arial"/>
                <a:ea typeface="Arial"/>
                <a:cs typeface="Arial"/>
              </a:rPr>
              <a:t>(вебинары, практикумы, мастер-майнды и др.)</a:t>
            </a:r>
            <a:endParaRPr sz="1200"/>
          </a:p>
        </p:txBody>
      </p:sp>
      <p:sp>
        <p:nvSpPr>
          <p:cNvPr id="100" name="Google Shape;100;p6"/>
          <p:cNvSpPr/>
          <p:nvPr/>
        </p:nvSpPr>
        <p:spPr bwMode="auto">
          <a:xfrm>
            <a:off x="6555243" y="1920029"/>
            <a:ext cx="5419044" cy="1679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4800">
                <a:solidFill>
                  <a:srgbClr val="1C1C1C"/>
                </a:solidFill>
                <a:latin typeface="Arial"/>
                <a:ea typeface="Arial"/>
                <a:cs typeface="Arial"/>
              </a:rPr>
              <a:t>Подзаголовок</a:t>
            </a:r>
            <a:endParaRPr/>
          </a:p>
        </p:txBody>
      </p:sp>
      <p:pic>
        <p:nvPicPr>
          <p:cNvPr id="101" name="Google Shape;101;p6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6425242" y="1920029"/>
            <a:ext cx="11394418" cy="63420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7" name="Google Shape;107;p7"/>
          <p:cNvSpPr/>
          <p:nvPr/>
        </p:nvSpPr>
        <p:spPr bwMode="auto">
          <a:xfrm>
            <a:off x="303212" y="382592"/>
            <a:ext cx="17478601" cy="1843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83333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7200">
                <a:solidFill>
                  <a:schemeClr val="lt1"/>
                </a:solidFill>
                <a:latin typeface="Arial"/>
                <a:ea typeface="Arial"/>
                <a:cs typeface="Arial"/>
              </a:rPr>
              <a:t>От анализа  дефицитов  к  созданию  ИОМ педагога</a:t>
            </a:r>
            <a:endParaRPr sz="72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8" name="Google Shape;108;p7"/>
          <p:cNvSpPr/>
          <p:nvPr/>
        </p:nvSpPr>
        <p:spPr bwMode="auto">
          <a:xfrm>
            <a:off x="334733" y="2381250"/>
            <a:ext cx="8713316" cy="6936920"/>
          </a:xfrm>
          <a:prstGeom prst="roundRect">
            <a:avLst>
              <a:gd name="adj" fmla="val 3260"/>
            </a:avLst>
          </a:prstGeom>
          <a:noFill/>
          <a:ln w="127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9" name="Google Shape;109;p7"/>
          <p:cNvSpPr/>
          <p:nvPr/>
        </p:nvSpPr>
        <p:spPr bwMode="auto">
          <a:xfrm>
            <a:off x="9252422" y="2381250"/>
            <a:ext cx="8713316" cy="6936920"/>
          </a:xfrm>
          <a:prstGeom prst="roundRect">
            <a:avLst>
              <a:gd name="adj" fmla="val 3260"/>
            </a:avLst>
          </a:prstGeom>
          <a:noFill/>
          <a:ln w="127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0" name="Google Shape;110;p7"/>
          <p:cNvSpPr/>
          <p:nvPr/>
        </p:nvSpPr>
        <p:spPr bwMode="auto">
          <a:xfrm>
            <a:off x="531813" y="2693993"/>
            <a:ext cx="7748587" cy="417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4200">
                <a:solidFill>
                  <a:schemeClr val="lt1"/>
                </a:solidFill>
                <a:latin typeface="Arial"/>
                <a:ea typeface="Arial"/>
                <a:cs typeface="Arial"/>
              </a:rPr>
              <a:t>Самоанализ  по  результатам НДК + оценочный лист  = И</a:t>
            </a:r>
            <a:r>
              <a:rPr lang="ru-RU" sz="4800">
                <a:solidFill>
                  <a:schemeClr val="lt1"/>
                </a:solidFill>
                <a:latin typeface="Arial"/>
                <a:ea typeface="Arial"/>
                <a:cs typeface="Arial"/>
              </a:rPr>
              <a:t>ОМ</a:t>
            </a:r>
            <a:endParaRPr/>
          </a:p>
        </p:txBody>
      </p:sp>
      <p:sp>
        <p:nvSpPr>
          <p:cNvPr id="111" name="Google Shape;111;p7"/>
          <p:cNvSpPr/>
          <p:nvPr/>
        </p:nvSpPr>
        <p:spPr bwMode="auto">
          <a:xfrm>
            <a:off x="9472613" y="2693993"/>
            <a:ext cx="7748587" cy="417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4200">
                <a:solidFill>
                  <a:schemeClr val="lt1"/>
                </a:solidFill>
                <a:latin typeface="Arial"/>
                <a:ea typeface="Arial"/>
                <a:cs typeface="Arial"/>
              </a:rPr>
              <a:t>ИОМ = Индивидуальная карта профессионального</a:t>
            </a:r>
            <a:r>
              <a:rPr lang="ru-RU" sz="4800">
                <a:solidFill>
                  <a:schemeClr val="lt1"/>
                </a:solidFill>
                <a:latin typeface="Arial"/>
                <a:ea typeface="Arial"/>
                <a:cs typeface="Arial"/>
              </a:rPr>
              <a:t> развития</a:t>
            </a:r>
            <a:endParaRPr/>
          </a:p>
        </p:txBody>
      </p:sp>
      <p:pic>
        <p:nvPicPr>
          <p:cNvPr id="112" name="Google Shape;112;p7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1730829" y="4005508"/>
            <a:ext cx="6112934" cy="5312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7"/>
          <p:cNvPicPr/>
          <p:nvPr/>
        </p:nvPicPr>
        <p:blipFill>
          <a:blip r:embed="rId3">
            <a:alphaModFix/>
          </a:blip>
          <a:srcRect l="4748" t="6214" r="0" b="0"/>
          <a:stretch/>
        </p:blipFill>
        <p:spPr bwMode="auto">
          <a:xfrm>
            <a:off x="10156370" y="4119808"/>
            <a:ext cx="6892219" cy="5040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9" name="Google Shape;119;p8"/>
          <p:cNvSpPr/>
          <p:nvPr/>
        </p:nvSpPr>
        <p:spPr bwMode="auto">
          <a:xfrm>
            <a:off x="303212" y="382592"/>
            <a:ext cx="17478601" cy="1843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83333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7200">
                <a:solidFill>
                  <a:schemeClr val="lt1"/>
                </a:solidFill>
                <a:latin typeface="Arial"/>
                <a:ea typeface="Arial"/>
                <a:cs typeface="Arial"/>
              </a:rPr>
              <a:t>От анализа  дефицитов  к  созданию  ИОМ педагога</a:t>
            </a:r>
            <a:endParaRPr sz="72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0" name="Google Shape;120;p8"/>
          <p:cNvSpPr/>
          <p:nvPr/>
        </p:nvSpPr>
        <p:spPr bwMode="auto">
          <a:xfrm>
            <a:off x="531813" y="2693993"/>
            <a:ext cx="7748587" cy="417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4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1" name="Google Shape;121;p8"/>
          <p:cNvSpPr/>
          <p:nvPr/>
        </p:nvSpPr>
        <p:spPr bwMode="auto">
          <a:xfrm>
            <a:off x="9472613" y="2693993"/>
            <a:ext cx="7748587" cy="417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4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22" name="Google Shape;122;p8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1677788" y="2643194"/>
            <a:ext cx="5873383" cy="6116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8"/>
          <p:cNvPicPr/>
          <p:nvPr/>
        </p:nvPicPr>
        <p:blipFill>
          <a:blip r:embed="rId3">
            <a:alphaModFix/>
          </a:blip>
          <a:srcRect l="0" t="0" r="0" b="0"/>
          <a:stretch/>
        </p:blipFill>
        <p:spPr bwMode="auto">
          <a:xfrm>
            <a:off x="5988785" y="3579587"/>
            <a:ext cx="6107454" cy="5925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8"/>
          <p:cNvPicPr/>
          <p:nvPr/>
        </p:nvPicPr>
        <p:blipFill>
          <a:blip r:embed="rId4">
            <a:alphaModFix/>
          </a:blip>
          <a:srcRect l="0" t="0" r="0" b="0"/>
          <a:stretch/>
        </p:blipFill>
        <p:spPr bwMode="auto">
          <a:xfrm>
            <a:off x="11291150" y="7059663"/>
            <a:ext cx="6138029" cy="24450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0" name="Google Shape;130;p9"/>
          <p:cNvSpPr/>
          <p:nvPr/>
        </p:nvSpPr>
        <p:spPr bwMode="auto">
          <a:xfrm>
            <a:off x="6279166" y="1702026"/>
            <a:ext cx="11686571" cy="7616144"/>
          </a:xfrm>
          <a:prstGeom prst="roundRect">
            <a:avLst>
              <a:gd name="adj" fmla="val 3260"/>
            </a:avLst>
          </a:prstGeom>
          <a:solidFill>
            <a:schemeClr val="lt1"/>
          </a:solidFill>
          <a:ln w="12700" cap="flat" cmpd="sng">
            <a:solidFill>
              <a:srgbClr val="063BA5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1" name="Google Shape;131;p9"/>
          <p:cNvSpPr/>
          <p:nvPr/>
        </p:nvSpPr>
        <p:spPr bwMode="auto">
          <a:xfrm>
            <a:off x="334733" y="1702026"/>
            <a:ext cx="5729666" cy="7616144"/>
          </a:xfrm>
          <a:prstGeom prst="roundRect">
            <a:avLst>
              <a:gd name="adj" fmla="val 3260"/>
            </a:avLst>
          </a:prstGeom>
          <a:solidFill>
            <a:srgbClr val="063BA5"/>
          </a:solidFill>
          <a:ln w="12700" cap="flat" cmpd="sng">
            <a:solidFill>
              <a:srgbClr val="063BA5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2" name="Google Shape;132;p9"/>
          <p:cNvSpPr/>
          <p:nvPr/>
        </p:nvSpPr>
        <p:spPr bwMode="auto">
          <a:xfrm>
            <a:off x="334733" y="473067"/>
            <a:ext cx="16124467" cy="1246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83333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7200">
                <a:solidFill>
                  <a:srgbClr val="1C1C1C"/>
                </a:solidFill>
                <a:latin typeface="Arial"/>
                <a:ea typeface="Arial"/>
                <a:cs typeface="Arial"/>
              </a:rPr>
              <a:t>Система методической работы Лицея</a:t>
            </a:r>
            <a:endParaRPr/>
          </a:p>
        </p:txBody>
      </p:sp>
      <p:sp>
        <p:nvSpPr>
          <p:cNvPr id="133" name="Google Shape;133;p9"/>
          <p:cNvSpPr/>
          <p:nvPr/>
        </p:nvSpPr>
        <p:spPr bwMode="auto">
          <a:xfrm>
            <a:off x="490044" y="2736714"/>
            <a:ext cx="5419044" cy="1679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4800">
                <a:solidFill>
                  <a:schemeClr val="lt1"/>
                </a:solidFill>
                <a:latin typeface="Arial"/>
                <a:ea typeface="Arial"/>
                <a:cs typeface="Arial"/>
              </a:rPr>
              <a:t>Вовлечение педагогов  в определение  целей и  приоритетов собственного профессионального развития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4" name="Google Shape;134;p9"/>
          <p:cNvSpPr/>
          <p:nvPr/>
        </p:nvSpPr>
        <p:spPr bwMode="auto">
          <a:xfrm>
            <a:off x="6555243" y="1920029"/>
            <a:ext cx="5419044" cy="1679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4800">
              <a:solidFill>
                <a:srgbClr val="1C1C1C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35" name="Google Shape;135;p9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7129651" y="1828262"/>
            <a:ext cx="9985600" cy="7363672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9"/>
          <p:cNvSpPr/>
          <p:nvPr/>
        </p:nvSpPr>
        <p:spPr bwMode="auto">
          <a:xfrm>
            <a:off x="7636588" y="8035750"/>
            <a:ext cx="1144800" cy="8544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>
              <a:solidFill>
                <a:srgbClr val="FF9900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2" name="Google Shape;142;p10"/>
          <p:cNvSpPr/>
          <p:nvPr/>
        </p:nvSpPr>
        <p:spPr bwMode="auto">
          <a:xfrm>
            <a:off x="303230" y="382600"/>
            <a:ext cx="17662500" cy="18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83333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6600">
                <a:solidFill>
                  <a:srgbClr val="1C1C1C"/>
                </a:solidFill>
                <a:latin typeface="Arial"/>
                <a:ea typeface="Arial"/>
                <a:cs typeface="Arial"/>
              </a:rPr>
              <a:t>Легко ли быть молодым/вновь принятым педагогом? </a:t>
            </a:r>
            <a:endParaRPr sz="800"/>
          </a:p>
        </p:txBody>
      </p:sp>
      <p:grpSp>
        <p:nvGrpSpPr>
          <p:cNvPr id="143" name="Google Shape;143;p10"/>
          <p:cNvGrpSpPr/>
          <p:nvPr/>
        </p:nvGrpSpPr>
        <p:grpSpPr bwMode="auto">
          <a:xfrm>
            <a:off x="6278400" y="2366228"/>
            <a:ext cx="5720392" cy="2173512"/>
            <a:chOff x="6313658" y="2366228"/>
            <a:chExt cx="5659267" cy="2173512"/>
          </a:xfrm>
        </p:grpSpPr>
        <p:sp>
          <p:nvSpPr>
            <p:cNvPr id="144" name="Google Shape;144;p10"/>
            <p:cNvSpPr/>
            <p:nvPr/>
          </p:nvSpPr>
          <p:spPr bwMode="auto">
            <a:xfrm>
              <a:off x="6313658" y="2366228"/>
              <a:ext cx="5659267" cy="2173512"/>
            </a:xfrm>
            <a:prstGeom prst="roundRect">
              <a:avLst>
                <a:gd name="adj" fmla="val 7646"/>
              </a:avLst>
            </a:prstGeom>
            <a:solidFill>
              <a:srgbClr val="063B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45" name="Google Shape;145;p10"/>
            <p:cNvSpPr/>
            <p:nvPr/>
          </p:nvSpPr>
          <p:spPr bwMode="auto">
            <a:xfrm>
              <a:off x="6496050" y="3391099"/>
              <a:ext cx="5476875" cy="64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b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50"/>
                <a:buFont typeface="Arial"/>
                <a:buNone/>
                <a:defRPr/>
              </a:pPr>
              <a:br>
                <a:rPr lang="ru-RU" sz="2550">
                  <a:solidFill>
                    <a:schemeClr val="lt1"/>
                  </a:solidFill>
                  <a:latin typeface="Arial"/>
                  <a:ea typeface="Arial"/>
                  <a:cs typeface="Arial"/>
                </a:rPr>
              </a:br>
              <a:r>
                <a:rPr lang="ru-RU" sz="2550">
                  <a:solidFill>
                    <a:schemeClr val="lt1"/>
                  </a:solidFill>
                  <a:latin typeface="Arial"/>
                  <a:ea typeface="Arial"/>
                  <a:cs typeface="Arial"/>
                </a:rPr>
                <a:t>наставнических пар в 2026-2027 гг.</a:t>
              </a:r>
              <a:endParaRPr sz="2550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46" name="Google Shape;146;p10"/>
            <p:cNvSpPr/>
            <p:nvPr/>
          </p:nvSpPr>
          <p:spPr bwMode="auto">
            <a:xfrm>
              <a:off x="6480260" y="2555537"/>
              <a:ext cx="5237395" cy="110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ru-RU" sz="8900" b="1">
                  <a:solidFill>
                    <a:schemeClr val="lt1"/>
                  </a:solidFill>
                  <a:latin typeface="Arial"/>
                  <a:ea typeface="Arial"/>
                  <a:cs typeface="Arial"/>
                </a:rPr>
                <a:t>15</a:t>
              </a:r>
              <a:endParaRPr sz="8900" b="1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47" name="Google Shape;147;p10"/>
          <p:cNvSpPr/>
          <p:nvPr/>
        </p:nvSpPr>
        <p:spPr bwMode="auto">
          <a:xfrm>
            <a:off x="163286" y="2366228"/>
            <a:ext cx="6025487" cy="6951942"/>
          </a:xfrm>
          <a:prstGeom prst="roundRect">
            <a:avLst>
              <a:gd name="adj" fmla="val 3260"/>
            </a:avLst>
          </a:prstGeom>
          <a:solidFill>
            <a:schemeClr val="lt1"/>
          </a:solidFill>
          <a:ln w="12700" cap="flat" cmpd="sng">
            <a:solidFill>
              <a:srgbClr val="063BA5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8" name="Google Shape;148;p10"/>
          <p:cNvSpPr/>
          <p:nvPr/>
        </p:nvSpPr>
        <p:spPr bwMode="auto">
          <a:xfrm>
            <a:off x="584435" y="2510185"/>
            <a:ext cx="5183187" cy="417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000">
                <a:solidFill>
                  <a:srgbClr val="1C1C1C"/>
                </a:solidFill>
                <a:latin typeface="Arial"/>
                <a:ea typeface="Arial"/>
                <a:cs typeface="Arial"/>
              </a:rPr>
              <a:t>Форсайт-технология  - </a:t>
            </a:r>
            <a:endParaRPr sz="800"/>
          </a:p>
          <a:p>
            <a:pPr marL="0" marR="0" lvl="0"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000">
                <a:solidFill>
                  <a:srgbClr val="1C1C1C"/>
                </a:solidFill>
                <a:latin typeface="Arial"/>
                <a:ea typeface="Arial"/>
                <a:cs typeface="Arial"/>
              </a:rPr>
              <a:t>моделирование  и проектирование образов собственного </a:t>
            </a:r>
            <a:r>
              <a:rPr lang="ru-RU" sz="3000" i="1">
                <a:solidFill>
                  <a:srgbClr val="1C1C1C"/>
                </a:solidFill>
                <a:latin typeface="Arial"/>
                <a:ea typeface="Arial"/>
                <a:cs typeface="Arial"/>
              </a:rPr>
              <a:t>профессионального будущего  </a:t>
            </a:r>
            <a:r>
              <a:rPr lang="ru-RU" sz="3000">
                <a:solidFill>
                  <a:srgbClr val="1C1C1C"/>
                </a:solidFill>
                <a:latin typeface="Arial"/>
                <a:ea typeface="Arial"/>
                <a:cs typeface="Arial"/>
              </a:rPr>
              <a:t>на  ленте  времени, разбитой  по  годам, определение  </a:t>
            </a:r>
            <a:r>
              <a:rPr lang="ru-RU" sz="3000" i="1">
                <a:solidFill>
                  <a:srgbClr val="1C1C1C"/>
                </a:solidFill>
                <a:latin typeface="Arial"/>
                <a:ea typeface="Arial"/>
                <a:cs typeface="Arial"/>
              </a:rPr>
              <a:t>приоритетных направлений  </a:t>
            </a:r>
            <a:r>
              <a:rPr lang="ru-RU" sz="3000">
                <a:solidFill>
                  <a:srgbClr val="1C1C1C"/>
                </a:solidFill>
                <a:latin typeface="Arial"/>
                <a:ea typeface="Arial"/>
                <a:cs typeface="Arial"/>
              </a:rPr>
              <a:t>своего </a:t>
            </a:r>
            <a:r>
              <a:rPr lang="ru-RU" sz="3000" i="1">
                <a:solidFill>
                  <a:srgbClr val="1C1C1C"/>
                </a:solidFill>
                <a:latin typeface="Arial"/>
                <a:ea typeface="Arial"/>
                <a:cs typeface="Arial"/>
              </a:rPr>
              <a:t>профессионального развития</a:t>
            </a:r>
            <a:endParaRPr sz="800"/>
          </a:p>
          <a:p>
            <a:pPr marL="0" marR="0" lvl="0"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3600">
              <a:solidFill>
                <a:srgbClr val="1C1C1C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4800">
              <a:solidFill>
                <a:srgbClr val="1C1C1C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49" name="Google Shape;149;p10"/>
          <p:cNvGrpSpPr/>
          <p:nvPr/>
        </p:nvGrpSpPr>
        <p:grpSpPr bwMode="auto">
          <a:xfrm>
            <a:off x="6278400" y="4724510"/>
            <a:ext cx="5730020" cy="2196170"/>
            <a:chOff x="6313658" y="2334942"/>
            <a:chExt cx="5668792" cy="2196170"/>
          </a:xfrm>
        </p:grpSpPr>
        <p:sp>
          <p:nvSpPr>
            <p:cNvPr id="150" name="Google Shape;150;p10"/>
            <p:cNvSpPr/>
            <p:nvPr/>
          </p:nvSpPr>
          <p:spPr bwMode="auto">
            <a:xfrm>
              <a:off x="6313658" y="2334942"/>
              <a:ext cx="5659267" cy="2196170"/>
            </a:xfrm>
            <a:prstGeom prst="roundRect">
              <a:avLst>
                <a:gd name="adj" fmla="val 7646"/>
              </a:avLst>
            </a:prstGeom>
            <a:solidFill>
              <a:srgbClr val="063B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51" name="Google Shape;151;p10"/>
            <p:cNvSpPr/>
            <p:nvPr/>
          </p:nvSpPr>
          <p:spPr bwMode="auto">
            <a:xfrm>
              <a:off x="6505575" y="3629480"/>
              <a:ext cx="5476875" cy="64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b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br>
                <a:rPr lang="ru-RU" sz="2550">
                  <a:solidFill>
                    <a:schemeClr val="lt1"/>
                  </a:solidFill>
                  <a:latin typeface="Arial"/>
                  <a:ea typeface="Arial"/>
                  <a:cs typeface="Arial"/>
                </a:rPr>
              </a:br>
              <a:r>
                <a:rPr lang="ru-RU" sz="2550">
                  <a:solidFill>
                    <a:schemeClr val="lt1"/>
                  </a:solidFill>
                  <a:latin typeface="Arial"/>
                  <a:ea typeface="Arial"/>
                  <a:cs typeface="Arial"/>
                </a:rPr>
                <a:t>молодых педагогов – выпускники лицея</a:t>
              </a:r>
              <a:endParaRPr sz="2550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52" name="Google Shape;152;p10"/>
            <p:cNvSpPr/>
            <p:nvPr/>
          </p:nvSpPr>
          <p:spPr bwMode="auto">
            <a:xfrm>
              <a:off x="6480260" y="2555537"/>
              <a:ext cx="5237395" cy="110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ru-RU" sz="8900" b="1">
                  <a:solidFill>
                    <a:schemeClr val="lt1"/>
                  </a:solidFill>
                  <a:latin typeface="Arial"/>
                  <a:ea typeface="Arial"/>
                  <a:cs typeface="Arial"/>
                </a:rPr>
                <a:t>10%</a:t>
              </a:r>
              <a:endParaRPr sz="8900" b="1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53" name="Google Shape;153;p10"/>
          <p:cNvGrpSpPr/>
          <p:nvPr/>
        </p:nvGrpSpPr>
        <p:grpSpPr bwMode="auto">
          <a:xfrm>
            <a:off x="6278400" y="7105451"/>
            <a:ext cx="5730020" cy="2215638"/>
            <a:chOff x="6313658" y="2325209"/>
            <a:chExt cx="5668792" cy="2215638"/>
          </a:xfrm>
        </p:grpSpPr>
        <p:sp>
          <p:nvSpPr>
            <p:cNvPr id="154" name="Google Shape;154;p10"/>
            <p:cNvSpPr/>
            <p:nvPr/>
          </p:nvSpPr>
          <p:spPr bwMode="auto">
            <a:xfrm>
              <a:off x="6313658" y="2325209"/>
              <a:ext cx="5659267" cy="2215638"/>
            </a:xfrm>
            <a:prstGeom prst="roundRect">
              <a:avLst>
                <a:gd name="adj" fmla="val 7646"/>
              </a:avLst>
            </a:prstGeom>
            <a:solidFill>
              <a:srgbClr val="063B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55" name="Google Shape;155;p10"/>
            <p:cNvSpPr/>
            <p:nvPr/>
          </p:nvSpPr>
          <p:spPr bwMode="auto">
            <a:xfrm>
              <a:off x="6505575" y="3629480"/>
              <a:ext cx="5476875" cy="64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b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50"/>
                <a:buFont typeface="Arial"/>
                <a:buNone/>
                <a:defRPr/>
              </a:pPr>
              <a:br>
                <a:rPr lang="ru-RU" sz="2550">
                  <a:solidFill>
                    <a:schemeClr val="lt1"/>
                  </a:solidFill>
                  <a:latin typeface="Arial"/>
                  <a:ea typeface="Arial"/>
                  <a:cs typeface="Arial"/>
                </a:rPr>
              </a:br>
              <a:r>
                <a:rPr lang="ru-RU" sz="2550">
                  <a:solidFill>
                    <a:schemeClr val="lt1"/>
                  </a:solidFill>
                  <a:latin typeface="Arial"/>
                  <a:ea typeface="Arial"/>
                  <a:cs typeface="Arial"/>
                </a:rPr>
                <a:t>наставнических пар созданы в августе 2026 г.</a:t>
              </a:r>
              <a:endParaRPr sz="2550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56" name="Google Shape;156;p10"/>
            <p:cNvSpPr/>
            <p:nvPr/>
          </p:nvSpPr>
          <p:spPr bwMode="auto">
            <a:xfrm>
              <a:off x="6480260" y="2555537"/>
              <a:ext cx="5237395" cy="110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ru-RU" sz="8900" b="1">
                  <a:solidFill>
                    <a:schemeClr val="lt1"/>
                  </a:solidFill>
                  <a:latin typeface="Arial"/>
                  <a:ea typeface="Arial"/>
                  <a:cs typeface="Arial"/>
                </a:rPr>
                <a:t>7</a:t>
              </a:r>
              <a:endParaRPr sz="8900" b="1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157" name="Google Shape;157;p10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12165873" y="2160037"/>
            <a:ext cx="5696689" cy="3414272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0"/>
          <p:cNvSpPr txBox="1"/>
          <p:nvPr/>
        </p:nvSpPr>
        <p:spPr bwMode="auto">
          <a:xfrm>
            <a:off x="12687300" y="5812533"/>
            <a:ext cx="5796643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>
              <a:spcBef>
                <a:spcPts val="0"/>
              </a:spcBef>
              <a:spcAft>
                <a:spcPts val="0"/>
              </a:spcAft>
              <a:buClr>
                <a:srgbClr val="1C1C1C"/>
              </a:buClr>
              <a:buSzPts val="3600"/>
              <a:buFont typeface="Arial"/>
              <a:buAutoNum type="arabicPeriod"/>
              <a:defRPr/>
            </a:pPr>
            <a:r>
              <a:rPr lang="ru-RU" sz="3600">
                <a:solidFill>
                  <a:srgbClr val="1C1C1C"/>
                </a:solidFill>
                <a:latin typeface="Arial"/>
                <a:ea typeface="Arial"/>
                <a:cs typeface="Arial"/>
              </a:rPr>
              <a:t>Образы желаемого будущего </a:t>
            </a:r>
            <a:endParaRPr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600">
                <a:solidFill>
                  <a:srgbClr val="1C1C1C"/>
                </a:solidFill>
                <a:latin typeface="Arial"/>
                <a:ea typeface="Arial"/>
                <a:cs typeface="Arial"/>
              </a:rPr>
              <a:t>2.  «С небес – на землю»</a:t>
            </a:r>
            <a:endParaRPr/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600">
                <a:solidFill>
                  <a:srgbClr val="1C1C1C"/>
                </a:solidFill>
                <a:latin typeface="Arial"/>
                <a:ea typeface="Arial"/>
                <a:cs typeface="Arial"/>
              </a:rPr>
              <a:t>3.  Разработка стратегии достижения возможного будущего 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4" name="Google Shape;164;p11"/>
          <p:cNvSpPr/>
          <p:nvPr/>
        </p:nvSpPr>
        <p:spPr bwMode="auto">
          <a:xfrm>
            <a:off x="303212" y="821693"/>
            <a:ext cx="15078302" cy="1843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83333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7200">
                <a:solidFill>
                  <a:srgbClr val="1C1C1C"/>
                </a:solidFill>
                <a:latin typeface="Arial"/>
                <a:ea typeface="Arial"/>
                <a:cs typeface="Arial"/>
              </a:rPr>
              <a:t>Методический центр Лицея (2026 г.)</a:t>
            </a:r>
            <a:endParaRPr/>
          </a:p>
        </p:txBody>
      </p:sp>
      <p:grpSp>
        <p:nvGrpSpPr>
          <p:cNvPr id="165" name="Google Shape;165;p11"/>
          <p:cNvGrpSpPr/>
          <p:nvPr/>
        </p:nvGrpSpPr>
        <p:grpSpPr bwMode="auto">
          <a:xfrm>
            <a:off x="6278400" y="2366228"/>
            <a:ext cx="5730020" cy="2173512"/>
            <a:chOff x="6313658" y="2366228"/>
            <a:chExt cx="5668792" cy="2173512"/>
          </a:xfrm>
        </p:grpSpPr>
        <p:sp>
          <p:nvSpPr>
            <p:cNvPr id="166" name="Google Shape;166;p11"/>
            <p:cNvSpPr/>
            <p:nvPr/>
          </p:nvSpPr>
          <p:spPr bwMode="auto">
            <a:xfrm>
              <a:off x="6313658" y="2366228"/>
              <a:ext cx="5659267" cy="2173512"/>
            </a:xfrm>
            <a:prstGeom prst="roundRect">
              <a:avLst>
                <a:gd name="adj" fmla="val 7646"/>
              </a:avLst>
            </a:prstGeom>
            <a:solidFill>
              <a:srgbClr val="063B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67" name="Google Shape;167;p11"/>
            <p:cNvSpPr/>
            <p:nvPr/>
          </p:nvSpPr>
          <p:spPr bwMode="auto">
            <a:xfrm>
              <a:off x="6505575" y="3800955"/>
              <a:ext cx="5476875" cy="64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b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50"/>
                <a:buFont typeface="Arial"/>
                <a:buNone/>
                <a:defRPr/>
              </a:pPr>
              <a:br>
                <a:rPr lang="ru-RU" sz="2550">
                  <a:solidFill>
                    <a:schemeClr val="lt1"/>
                  </a:solidFill>
                  <a:latin typeface="Arial"/>
                  <a:ea typeface="Arial"/>
                  <a:cs typeface="Arial"/>
                </a:rPr>
              </a:br>
              <a:r>
                <a:rPr lang="ru-RU" sz="2350">
                  <a:solidFill>
                    <a:schemeClr val="lt1"/>
                  </a:solidFill>
                  <a:latin typeface="Arial"/>
                  <a:ea typeface="Arial"/>
                  <a:cs typeface="Arial"/>
                </a:rPr>
                <a:t>Старший методист – координирует работу центра , 3  методиста  курируют деятельность ПО</a:t>
              </a:r>
              <a:endParaRPr sz="2350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68" name="Google Shape;168;p11"/>
            <p:cNvSpPr/>
            <p:nvPr/>
          </p:nvSpPr>
          <p:spPr bwMode="auto">
            <a:xfrm>
              <a:off x="6401721" y="2420211"/>
              <a:ext cx="5237399" cy="110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ru-RU" sz="5000" b="1">
                  <a:solidFill>
                    <a:schemeClr val="lt1"/>
                  </a:solidFill>
                  <a:latin typeface="Arial"/>
                  <a:ea typeface="Arial"/>
                  <a:cs typeface="Arial"/>
                </a:rPr>
                <a:t>4</a:t>
              </a:r>
              <a:endParaRPr sz="5000" b="1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69" name="Google Shape;169;p11"/>
          <p:cNvSpPr/>
          <p:nvPr/>
        </p:nvSpPr>
        <p:spPr bwMode="auto">
          <a:xfrm>
            <a:off x="299975" y="1943100"/>
            <a:ext cx="5720400" cy="7375200"/>
          </a:xfrm>
          <a:prstGeom prst="roundRect">
            <a:avLst>
              <a:gd name="adj" fmla="val 3260"/>
            </a:avLst>
          </a:prstGeom>
          <a:solidFill>
            <a:schemeClr val="lt1"/>
          </a:solidFill>
          <a:ln w="12700" cap="flat" cmpd="sng">
            <a:solidFill>
              <a:srgbClr val="063BA5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50"/>
              <a:buFont typeface="Arial"/>
              <a:buChar char="•"/>
              <a:defRPr/>
            </a:pPr>
            <a:r>
              <a:rPr lang="ru-RU" sz="2550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Опрос «Методический пульс»</a:t>
            </a:r>
            <a:r>
              <a:rPr lang="ru-RU" sz="2550">
                <a:solidFill>
                  <a:schemeClr val="dk1"/>
                </a:solidFill>
                <a:latin typeface="Arial"/>
                <a:ea typeface="Arial"/>
                <a:cs typeface="Arial"/>
              </a:rPr>
              <a:t> – узнаём профессиональные  запросы  педагогов.  </a:t>
            </a:r>
            <a:endParaRPr/>
          </a:p>
          <a:p>
            <a:pPr marL="342900" marR="0" lvl="0" indent="-342900" algn="l">
              <a:spcBef>
                <a:spcPts val="510"/>
              </a:spcBef>
              <a:spcAft>
                <a:spcPts val="0"/>
              </a:spcAft>
              <a:buClr>
                <a:schemeClr val="dk1"/>
              </a:buClr>
              <a:buSzPts val="2550"/>
              <a:buFont typeface="Arial"/>
              <a:buChar char="•"/>
              <a:defRPr/>
            </a:pPr>
            <a:r>
              <a:rPr lang="ru-RU" sz="2550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Единый канал</a:t>
            </a:r>
            <a:r>
              <a:rPr lang="ru-RU" sz="2550">
                <a:solidFill>
                  <a:schemeClr val="dk1"/>
                </a:solidFill>
                <a:latin typeface="Arial"/>
                <a:ea typeface="Arial"/>
                <a:cs typeface="Arial"/>
              </a:rPr>
              <a:t> – все важны е  сообщения  в одном  месте.  </a:t>
            </a:r>
            <a:endParaRPr/>
          </a:p>
          <a:p>
            <a:pPr marL="342900" marR="0" lvl="0" indent="-342900" algn="l">
              <a:spcBef>
                <a:spcPts val="510"/>
              </a:spcBef>
              <a:spcAft>
                <a:spcPts val="0"/>
              </a:spcAft>
              <a:buClr>
                <a:schemeClr val="dk1"/>
              </a:buClr>
              <a:buSzPts val="2550"/>
              <a:buFont typeface="Arial"/>
              <a:buChar char="•"/>
              <a:defRPr/>
            </a:pPr>
            <a:r>
              <a:rPr lang="ru-RU" sz="2550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«Учитель – учителю»</a:t>
            </a:r>
            <a:r>
              <a:rPr lang="ru-RU" sz="2550">
                <a:solidFill>
                  <a:schemeClr val="dk1"/>
                </a:solidFill>
                <a:latin typeface="Arial"/>
                <a:ea typeface="Arial"/>
                <a:cs typeface="Arial"/>
              </a:rPr>
              <a:t> – обмен готовыми решениями, пул внутренних экспертов.  </a:t>
            </a:r>
            <a:endParaRPr/>
          </a:p>
          <a:p>
            <a:pPr marL="342900" marR="0" lvl="0" indent="-342900" algn="l">
              <a:spcBef>
                <a:spcPts val="510"/>
              </a:spcBef>
              <a:spcAft>
                <a:spcPts val="0"/>
              </a:spcAft>
              <a:buClr>
                <a:schemeClr val="dk1"/>
              </a:buClr>
              <a:buSzPts val="2550"/>
              <a:buFont typeface="Arial"/>
              <a:buChar char="•"/>
              <a:defRPr/>
            </a:pPr>
            <a:r>
              <a:rPr lang="ru-RU" sz="2550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Чек-лист и матри</a:t>
            </a:r>
            <a:r>
              <a:rPr lang="ru-RU" sz="2550">
                <a:solidFill>
                  <a:schemeClr val="dk1"/>
                </a:solidFill>
                <a:latin typeface="Arial"/>
                <a:ea typeface="Arial"/>
                <a:cs typeface="Arial"/>
              </a:rPr>
              <a:t>ца – инструменты проектирования урока: от цели к результату, от деятельности к оценке; работают как  промпт - система  для  GAI.  </a:t>
            </a:r>
            <a:endParaRPr/>
          </a:p>
          <a:p>
            <a:pPr marL="342900" marR="0" lvl="0" indent="-342900" algn="l">
              <a:spcBef>
                <a:spcPts val="510"/>
              </a:spcBef>
              <a:spcAft>
                <a:spcPts val="0"/>
              </a:spcAft>
              <a:buClr>
                <a:schemeClr val="dk1"/>
              </a:buClr>
              <a:buSzPts val="2550"/>
              <a:buFont typeface="Arial"/>
              <a:buChar char="•"/>
              <a:defRPr/>
            </a:pPr>
            <a:r>
              <a:rPr lang="ru-RU" sz="2550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Педагогические  ту</a:t>
            </a:r>
            <a:r>
              <a:rPr lang="ru-RU" sz="2550">
                <a:solidFill>
                  <a:schemeClr val="dk1"/>
                </a:solidFill>
                <a:latin typeface="Arial"/>
                <a:ea typeface="Arial"/>
                <a:cs typeface="Arial"/>
              </a:rPr>
              <a:t>ры  –  посещение уроков  без  стресса  для  взаимного  роста.  </a:t>
            </a:r>
            <a:endParaRPr/>
          </a:p>
          <a:p>
            <a:pPr marL="342900" marR="0" lvl="0" indent="-342900" algn="l">
              <a:spcBef>
                <a:spcPts val="510"/>
              </a:spcBef>
              <a:spcAft>
                <a:spcPts val="0"/>
              </a:spcAft>
              <a:buClr>
                <a:schemeClr val="dk1"/>
              </a:buClr>
              <a:buSzPts val="2550"/>
              <a:buFont typeface="Arial"/>
              <a:buChar char="•"/>
              <a:defRPr/>
            </a:pPr>
            <a:r>
              <a:rPr lang="ru-RU" sz="2550" b="1">
                <a:solidFill>
                  <a:schemeClr val="dk1"/>
                </a:solidFill>
                <a:latin typeface="Arial"/>
                <a:ea typeface="Arial"/>
                <a:cs typeface="Arial"/>
              </a:rPr>
              <a:t>Пилот ИИ </a:t>
            </a:r>
            <a:r>
              <a:rPr lang="ru-RU" sz="2550">
                <a:solidFill>
                  <a:schemeClr val="dk1"/>
                </a:solidFill>
                <a:latin typeface="Arial"/>
                <a:ea typeface="Arial"/>
                <a:cs typeface="Arial"/>
              </a:rPr>
              <a:t>– экономим  время  на  рутине</a:t>
            </a:r>
            <a:endParaRPr/>
          </a:p>
        </p:txBody>
      </p:sp>
      <p:sp>
        <p:nvSpPr>
          <p:cNvPr id="170" name="Google Shape;170;p11"/>
          <p:cNvSpPr/>
          <p:nvPr/>
        </p:nvSpPr>
        <p:spPr bwMode="auto">
          <a:xfrm>
            <a:off x="584435" y="2510185"/>
            <a:ext cx="5183187" cy="417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742950" marR="0" lvl="0" indent="-5397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/>
            </a:pPr>
            <a:endParaRPr sz="3200">
              <a:solidFill>
                <a:srgbClr val="1C1C1C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71" name="Google Shape;171;p11"/>
          <p:cNvGrpSpPr/>
          <p:nvPr/>
        </p:nvGrpSpPr>
        <p:grpSpPr bwMode="auto">
          <a:xfrm>
            <a:off x="6278395" y="4724510"/>
            <a:ext cx="5720387" cy="2196170"/>
            <a:chOff x="6313658" y="2334942"/>
            <a:chExt cx="5659267" cy="2196170"/>
          </a:xfrm>
        </p:grpSpPr>
        <p:sp>
          <p:nvSpPr>
            <p:cNvPr id="172" name="Google Shape;172;p11"/>
            <p:cNvSpPr/>
            <p:nvPr/>
          </p:nvSpPr>
          <p:spPr bwMode="auto">
            <a:xfrm>
              <a:off x="6313658" y="2334942"/>
              <a:ext cx="5659267" cy="2196170"/>
            </a:xfrm>
            <a:prstGeom prst="roundRect">
              <a:avLst>
                <a:gd name="adj" fmla="val 7646"/>
              </a:avLst>
            </a:prstGeom>
            <a:solidFill>
              <a:srgbClr val="063B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73" name="Google Shape;173;p11"/>
            <p:cNvSpPr/>
            <p:nvPr/>
          </p:nvSpPr>
          <p:spPr bwMode="auto">
            <a:xfrm>
              <a:off x="6526416" y="3227334"/>
              <a:ext cx="5446500" cy="129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b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br>
                <a:rPr lang="ru-RU" sz="2550">
                  <a:solidFill>
                    <a:schemeClr val="lt1"/>
                  </a:solidFill>
                  <a:latin typeface="Arial"/>
                  <a:ea typeface="Arial"/>
                  <a:cs typeface="Arial"/>
                </a:rPr>
              </a:br>
              <a:r>
                <a:rPr lang="ru-RU" sz="2350">
                  <a:solidFill>
                    <a:schemeClr val="lt1"/>
                  </a:solidFill>
                  <a:latin typeface="Arial"/>
                  <a:ea typeface="Arial"/>
                  <a:cs typeface="Arial"/>
                </a:rPr>
                <a:t>работа с молодыми и вновь принятыми педагогами + допустимый уровень по результатам НДК</a:t>
              </a:r>
              <a:endParaRPr sz="2350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74" name="Google Shape;174;p11"/>
            <p:cNvSpPr/>
            <p:nvPr/>
          </p:nvSpPr>
          <p:spPr bwMode="auto">
            <a:xfrm>
              <a:off x="6401733" y="2423625"/>
              <a:ext cx="5237399" cy="110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ru-RU" sz="5400" b="1">
                  <a:solidFill>
                    <a:schemeClr val="lt1"/>
                  </a:solidFill>
                  <a:latin typeface="Arial"/>
                  <a:ea typeface="Arial"/>
                  <a:cs typeface="Arial"/>
                </a:rPr>
                <a:t>1</a:t>
              </a:r>
              <a:endParaRPr sz="5400" b="1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75" name="Google Shape;175;p11"/>
          <p:cNvGrpSpPr/>
          <p:nvPr/>
        </p:nvGrpSpPr>
        <p:grpSpPr bwMode="auto">
          <a:xfrm>
            <a:off x="6278400" y="7105451"/>
            <a:ext cx="5730020" cy="2215638"/>
            <a:chOff x="6313658" y="2325209"/>
            <a:chExt cx="5668792" cy="2215638"/>
          </a:xfrm>
        </p:grpSpPr>
        <p:sp>
          <p:nvSpPr>
            <p:cNvPr id="176" name="Google Shape;176;p11"/>
            <p:cNvSpPr/>
            <p:nvPr/>
          </p:nvSpPr>
          <p:spPr bwMode="auto">
            <a:xfrm>
              <a:off x="6313658" y="2325209"/>
              <a:ext cx="5659267" cy="2215638"/>
            </a:xfrm>
            <a:prstGeom prst="roundRect">
              <a:avLst>
                <a:gd name="adj" fmla="val 7646"/>
              </a:avLst>
            </a:prstGeom>
            <a:solidFill>
              <a:srgbClr val="063B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77" name="Google Shape;177;p11"/>
            <p:cNvSpPr/>
            <p:nvPr/>
          </p:nvSpPr>
          <p:spPr bwMode="auto">
            <a:xfrm>
              <a:off x="6505575" y="3629480"/>
              <a:ext cx="5476875" cy="64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b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50"/>
                <a:buFont typeface="Arial"/>
                <a:buNone/>
                <a:defRPr/>
              </a:pPr>
              <a:br>
                <a:rPr lang="ru-RU" sz="2550">
                  <a:solidFill>
                    <a:schemeClr val="lt1"/>
                  </a:solidFill>
                  <a:latin typeface="Arial"/>
                  <a:ea typeface="Arial"/>
                  <a:cs typeface="Arial"/>
                </a:rPr>
              </a:br>
              <a:r>
                <a:rPr lang="ru-RU" sz="2350">
                  <a:solidFill>
                    <a:schemeClr val="lt1"/>
                  </a:solidFill>
                  <a:latin typeface="Arial"/>
                  <a:ea typeface="Arial"/>
                  <a:cs typeface="Arial"/>
                </a:rPr>
                <a:t>методическая  помощь  педагогам-стажистам</a:t>
              </a:r>
              <a:endParaRPr sz="2350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178" name="Google Shape;178;p11"/>
            <p:cNvSpPr/>
            <p:nvPr/>
          </p:nvSpPr>
          <p:spPr bwMode="auto">
            <a:xfrm>
              <a:off x="6480260" y="2555537"/>
              <a:ext cx="5237395" cy="110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>
                <a:lnSpc>
                  <a:spcPct val="98000"/>
                </a:lnSpc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r>
                <a:rPr lang="ru-RU" sz="6000" b="1">
                  <a:solidFill>
                    <a:schemeClr val="lt1"/>
                  </a:solidFill>
                  <a:latin typeface="Arial"/>
                  <a:ea typeface="Arial"/>
                  <a:cs typeface="Arial"/>
                </a:rPr>
                <a:t>3</a:t>
              </a:r>
              <a:endParaRPr sz="6000" b="1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79" name="Google Shape;179;p11"/>
          <p:cNvSpPr txBox="1"/>
          <p:nvPr/>
        </p:nvSpPr>
        <p:spPr bwMode="auto">
          <a:xfrm>
            <a:off x="12202410" y="2366228"/>
            <a:ext cx="5954961" cy="58477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742950" marR="0" lvl="0" indent="-5397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/>
            </a:pPr>
            <a:endParaRPr sz="3200">
              <a:solidFill>
                <a:srgbClr val="1C1C1C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80" name="Google Shape;180;p11"/>
          <p:cNvPicPr/>
          <p:nvPr/>
        </p:nvPicPr>
        <p:blipFill>
          <a:blip r:embed="rId2">
            <a:alphaModFix/>
          </a:blip>
          <a:srcRect l="0" t="0" r="0" b="0"/>
          <a:stretch/>
        </p:blipFill>
        <p:spPr bwMode="auto">
          <a:xfrm>
            <a:off x="12008420" y="2030693"/>
            <a:ext cx="6258447" cy="4188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6" name="Google Shape;186;p12"/>
          <p:cNvSpPr/>
          <p:nvPr/>
        </p:nvSpPr>
        <p:spPr bwMode="auto">
          <a:xfrm>
            <a:off x="305704" y="58056"/>
            <a:ext cx="15908566" cy="1246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7200">
                <a:solidFill>
                  <a:schemeClr val="lt1"/>
                </a:solidFill>
                <a:latin typeface="Arial"/>
                <a:ea typeface="Arial"/>
                <a:cs typeface="Arial"/>
              </a:rPr>
              <a:t>Глубокое методическое погружение</a:t>
            </a:r>
            <a:endParaRPr/>
          </a:p>
        </p:txBody>
      </p:sp>
      <p:sp>
        <p:nvSpPr>
          <p:cNvPr id="187" name="Google Shape;187;p12"/>
          <p:cNvSpPr/>
          <p:nvPr/>
        </p:nvSpPr>
        <p:spPr bwMode="auto">
          <a:xfrm>
            <a:off x="334733" y="1702026"/>
            <a:ext cx="8713316" cy="7616144"/>
          </a:xfrm>
          <a:prstGeom prst="roundRect">
            <a:avLst>
              <a:gd name="adj" fmla="val 3260"/>
            </a:avLst>
          </a:prstGeom>
          <a:noFill/>
          <a:ln w="127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8" name="Google Shape;188;p12"/>
          <p:cNvSpPr/>
          <p:nvPr/>
        </p:nvSpPr>
        <p:spPr bwMode="auto">
          <a:xfrm>
            <a:off x="531813" y="1920030"/>
            <a:ext cx="7748587" cy="417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4800">
                <a:solidFill>
                  <a:schemeClr val="lt1"/>
                </a:solidFill>
                <a:latin typeface="Arial"/>
                <a:ea typeface="Arial"/>
                <a:cs typeface="Arial"/>
              </a:rPr>
              <a:t>1 методист (основная деятельность)</a:t>
            </a:r>
            <a:endParaRPr/>
          </a:p>
          <a:p>
            <a:pPr marL="0" marR="0" lvl="0" indent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4800">
                <a:solidFill>
                  <a:schemeClr val="lt1"/>
                </a:solidFill>
                <a:latin typeface="Arial"/>
                <a:ea typeface="Arial"/>
                <a:cs typeface="Arial"/>
              </a:rPr>
              <a:t> </a:t>
            </a:r>
            <a:endParaRPr/>
          </a:p>
          <a:p>
            <a:pPr marL="0" marR="0" lvl="0" indent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4700">
                <a:solidFill>
                  <a:schemeClr val="lt1"/>
                </a:solidFill>
                <a:latin typeface="Arial"/>
                <a:ea typeface="Arial"/>
                <a:cs typeface="Arial"/>
              </a:rPr>
              <a:t>Целевая аудитория: </a:t>
            </a:r>
            <a:endParaRPr sz="1300"/>
          </a:p>
          <a:p>
            <a:pPr marL="685800" marR="0" lvl="0" indent="-67945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Char char="•"/>
              <a:defRPr/>
            </a:pPr>
            <a:r>
              <a:rPr lang="ru-RU" sz="3500">
                <a:solidFill>
                  <a:schemeClr val="lt1"/>
                </a:solidFill>
                <a:latin typeface="Arial"/>
                <a:ea typeface="Arial"/>
                <a:cs typeface="Arial"/>
              </a:rPr>
              <a:t>Молодые  педагоги</a:t>
            </a:r>
            <a:endParaRPr sz="1300"/>
          </a:p>
          <a:p>
            <a:pPr marL="685800" marR="0" lvl="0" indent="-67945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Char char="•"/>
              <a:defRPr/>
            </a:pPr>
            <a:r>
              <a:rPr lang="ru-RU" sz="3500">
                <a:solidFill>
                  <a:schemeClr val="lt1"/>
                </a:solidFill>
                <a:latin typeface="Arial"/>
                <a:ea typeface="Arial"/>
                <a:cs typeface="Arial"/>
              </a:rPr>
              <a:t>вновь  принятые  педагоги, нуждающиеся  в  особых  условиях адаптации</a:t>
            </a:r>
            <a:endParaRPr sz="1300"/>
          </a:p>
          <a:p>
            <a:pPr marL="685800" marR="0" lvl="0" indent="-67945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Char char="•"/>
              <a:defRPr/>
            </a:pPr>
            <a:r>
              <a:rPr lang="ru-RU" sz="3500">
                <a:solidFill>
                  <a:schemeClr val="lt1"/>
                </a:solidFill>
                <a:latin typeface="Arial"/>
                <a:ea typeface="Arial"/>
                <a:cs typeface="Arial"/>
              </a:rPr>
              <a:t>педагоги, продемонстрировавшие допустимый  (низкий  уровень)  по результатам  НДК</a:t>
            </a:r>
            <a:endParaRPr sz="900">
              <a:solidFill>
                <a:schemeClr val="lt1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3500">
              <a:solidFill>
                <a:schemeClr val="lt1"/>
              </a:solidFill>
              <a:latin typeface="Arial"/>
              <a:ea typeface="Arial"/>
              <a:cs typeface="Arial"/>
            </a:endParaRPr>
          </a:p>
          <a:p>
            <a:pPr marL="685800" marR="0" lvl="0" indent="-38100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/>
            </a:pPr>
            <a:endParaRPr sz="4800">
              <a:solidFill>
                <a:schemeClr val="lt1"/>
              </a:solidFill>
              <a:latin typeface="Arial"/>
              <a:ea typeface="Arial"/>
              <a:cs typeface="Arial"/>
            </a:endParaRPr>
          </a:p>
          <a:p>
            <a:pPr marL="685800" marR="0" lvl="0" indent="-38100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/>
            </a:pPr>
            <a:endParaRPr sz="4800">
              <a:solidFill>
                <a:schemeClr val="lt1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4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9" name="Google Shape;189;p12"/>
          <p:cNvSpPr/>
          <p:nvPr/>
        </p:nvSpPr>
        <p:spPr bwMode="auto">
          <a:xfrm>
            <a:off x="9252422" y="1702026"/>
            <a:ext cx="8855964" cy="7616144"/>
          </a:xfrm>
          <a:prstGeom prst="roundRect">
            <a:avLst>
              <a:gd name="adj" fmla="val 3260"/>
            </a:avLst>
          </a:prstGeom>
          <a:noFill/>
          <a:ln w="127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0" name="Google Shape;190;p12"/>
          <p:cNvSpPr/>
          <p:nvPr/>
        </p:nvSpPr>
        <p:spPr bwMode="auto">
          <a:xfrm>
            <a:off x="9364052" y="1834580"/>
            <a:ext cx="7748700" cy="4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4800">
                <a:solidFill>
                  <a:schemeClr val="lt1"/>
                </a:solidFill>
                <a:latin typeface="Arial"/>
                <a:ea typeface="Arial"/>
                <a:cs typeface="Arial"/>
              </a:rPr>
              <a:t>Циклограмма  деятельности:</a:t>
            </a:r>
            <a:endParaRPr/>
          </a:p>
          <a:p>
            <a:pPr marL="685800" marR="0" lvl="0" indent="-65405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  <a:defRPr/>
            </a:pPr>
            <a:r>
              <a:rPr lang="ru-RU" sz="2700">
                <a:solidFill>
                  <a:schemeClr val="lt1"/>
                </a:solidFill>
                <a:latin typeface="Arial"/>
                <a:ea typeface="Arial"/>
                <a:cs typeface="Arial"/>
              </a:rPr>
              <a:t>Знакомство. Целеполагание.</a:t>
            </a:r>
            <a:endParaRPr sz="900"/>
          </a:p>
          <a:p>
            <a:pPr marL="685800" marR="0" lvl="0" indent="-65405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  <a:defRPr/>
            </a:pPr>
            <a:r>
              <a:rPr lang="ru-RU" sz="2700">
                <a:solidFill>
                  <a:schemeClr val="lt1"/>
                </a:solidFill>
                <a:latin typeface="Arial"/>
                <a:ea typeface="Arial"/>
                <a:cs typeface="Arial"/>
              </a:rPr>
              <a:t>Индивидуальные консультации  по  ИОМ  и началу года</a:t>
            </a:r>
            <a:endParaRPr sz="900"/>
          </a:p>
          <a:p>
            <a:pPr marL="685800" marR="0" lvl="0" indent="-65405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  <a:defRPr/>
            </a:pPr>
            <a:r>
              <a:rPr lang="ru-RU" sz="2700">
                <a:solidFill>
                  <a:schemeClr val="lt1"/>
                </a:solidFill>
                <a:latin typeface="Arial"/>
                <a:ea typeface="Arial"/>
                <a:cs typeface="Arial"/>
              </a:rPr>
              <a:t>Тьюториал  по  карте индивидуального  развития  и  проекту  урока</a:t>
            </a:r>
            <a:endParaRPr sz="900"/>
          </a:p>
          <a:p>
            <a:pPr marL="685800" marR="0" lvl="0" indent="-65405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  <a:defRPr/>
            </a:pPr>
            <a:r>
              <a:rPr lang="ru-RU" sz="2700">
                <a:solidFill>
                  <a:schemeClr val="lt1"/>
                </a:solidFill>
                <a:latin typeface="Arial"/>
                <a:ea typeface="Arial"/>
                <a:cs typeface="Arial"/>
              </a:rPr>
              <a:t>Взаимопосещение  в  парах, анализ  уроков</a:t>
            </a:r>
            <a:endParaRPr sz="900"/>
          </a:p>
          <a:p>
            <a:pPr marL="685800" marR="0" lvl="0" indent="-65405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  <a:defRPr/>
            </a:pPr>
            <a:r>
              <a:rPr lang="ru-RU" sz="2700">
                <a:solidFill>
                  <a:schemeClr val="lt1"/>
                </a:solidFill>
                <a:latin typeface="Arial"/>
                <a:ea typeface="Arial"/>
                <a:cs typeface="Arial"/>
              </a:rPr>
              <a:t>Совместное проектирование урока  (по графику)</a:t>
            </a:r>
            <a:endParaRPr sz="900"/>
          </a:p>
          <a:p>
            <a:pPr marL="685800" marR="0" lvl="0" indent="-65405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  <a:defRPr/>
            </a:pPr>
            <a:r>
              <a:rPr lang="ru-RU" sz="2700">
                <a:solidFill>
                  <a:schemeClr val="lt1"/>
                </a:solidFill>
                <a:latin typeface="Arial"/>
                <a:ea typeface="Arial"/>
                <a:cs typeface="Arial"/>
              </a:rPr>
              <a:t>Проведение уроков методистами  для наставляемых, посещение,  взаимоанализ</a:t>
            </a:r>
            <a:endParaRPr sz="2700">
              <a:solidFill>
                <a:schemeClr val="lt1"/>
              </a:solidFill>
              <a:latin typeface="Arial"/>
              <a:ea typeface="Arial"/>
              <a:cs typeface="Arial"/>
            </a:endParaRPr>
          </a:p>
          <a:p>
            <a:pPr marL="685800" marR="0" lvl="0" indent="-65405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  <a:defRPr/>
            </a:pPr>
            <a:r>
              <a:rPr lang="ru-RU" sz="2700">
                <a:solidFill>
                  <a:schemeClr val="lt1"/>
                </a:solidFill>
                <a:latin typeface="Arial"/>
                <a:ea typeface="Arial"/>
                <a:cs typeface="Arial"/>
              </a:rPr>
              <a:t>Посещение   и   анализ  уроков  (сентябрь,  ноябрь, март)</a:t>
            </a:r>
            <a:endParaRPr sz="900"/>
          </a:p>
          <a:p>
            <a:pPr marL="685800" marR="0" lvl="0" indent="-65405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Arial"/>
              <a:buChar char="•"/>
              <a:defRPr/>
            </a:pPr>
            <a:r>
              <a:rPr lang="ru-RU" sz="2700">
                <a:solidFill>
                  <a:schemeClr val="lt1"/>
                </a:solidFill>
                <a:latin typeface="Arial"/>
                <a:ea typeface="Arial"/>
                <a:cs typeface="Arial"/>
              </a:rPr>
              <a:t>Консультации по подготовке ,  результатам, проблемным  местам  НДК</a:t>
            </a:r>
            <a:endParaRPr sz="900"/>
          </a:p>
          <a:p>
            <a:pPr marL="685800" marR="0" lvl="0" indent="-45720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pPr>
            <a:endParaRPr sz="3100">
              <a:solidFill>
                <a:schemeClr val="lt1"/>
              </a:solidFill>
              <a:latin typeface="Arial"/>
              <a:ea typeface="Arial"/>
              <a:cs typeface="Arial"/>
            </a:endParaRPr>
          </a:p>
          <a:p>
            <a:pPr marL="685800" marR="0" lvl="0" indent="-45720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pPr>
            <a:endParaRPr sz="3100">
              <a:solidFill>
                <a:schemeClr val="lt1"/>
              </a:solidFill>
              <a:latin typeface="Arial"/>
              <a:ea typeface="Arial"/>
              <a:cs typeface="Arial"/>
            </a:endParaRPr>
          </a:p>
          <a:p>
            <a:pPr marL="685800" marR="0" lvl="0" indent="-45720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pPr>
            <a:endParaRPr sz="3600">
              <a:solidFill>
                <a:schemeClr val="lt1"/>
              </a:solidFill>
              <a:latin typeface="Arial"/>
              <a:ea typeface="Arial"/>
              <a:cs typeface="Arial"/>
            </a:endParaRPr>
          </a:p>
          <a:p>
            <a:pPr marL="685800" marR="0" lvl="0" indent="-45720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pPr>
            <a:endParaRPr sz="3600">
              <a:solidFill>
                <a:schemeClr val="lt1"/>
              </a:solidFill>
              <a:latin typeface="Arial"/>
              <a:ea typeface="Arial"/>
              <a:cs typeface="Arial"/>
            </a:endParaRPr>
          </a:p>
          <a:p>
            <a:pPr marL="0" marR="0" lvl="0" indent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4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6" name="Google Shape;196;p13"/>
          <p:cNvSpPr/>
          <p:nvPr/>
        </p:nvSpPr>
        <p:spPr bwMode="auto">
          <a:xfrm>
            <a:off x="6279191" y="1702026"/>
            <a:ext cx="11686500" cy="7616100"/>
          </a:xfrm>
          <a:prstGeom prst="roundRect">
            <a:avLst>
              <a:gd name="adj" fmla="val 3260"/>
            </a:avLst>
          </a:prstGeom>
          <a:solidFill>
            <a:schemeClr val="lt1"/>
          </a:solidFill>
          <a:ln w="12700" cap="flat" cmpd="sng">
            <a:solidFill>
              <a:srgbClr val="063BA5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7" name="Google Shape;197;p13"/>
          <p:cNvSpPr/>
          <p:nvPr/>
        </p:nvSpPr>
        <p:spPr bwMode="auto">
          <a:xfrm>
            <a:off x="424558" y="1702026"/>
            <a:ext cx="5729666" cy="7616144"/>
          </a:xfrm>
          <a:prstGeom prst="roundRect">
            <a:avLst>
              <a:gd name="adj" fmla="val 3260"/>
            </a:avLst>
          </a:prstGeom>
          <a:solidFill>
            <a:srgbClr val="063BA5"/>
          </a:solidFill>
          <a:ln w="12700" cap="flat" cmpd="sng">
            <a:solidFill>
              <a:srgbClr val="063BA5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8" name="Google Shape;198;p13"/>
          <p:cNvSpPr/>
          <p:nvPr/>
        </p:nvSpPr>
        <p:spPr bwMode="auto">
          <a:xfrm>
            <a:off x="424558" y="402908"/>
            <a:ext cx="12819164" cy="1246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83333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7200">
                <a:solidFill>
                  <a:srgbClr val="1C1C1C"/>
                </a:solidFill>
                <a:latin typeface="Arial"/>
                <a:ea typeface="Arial"/>
                <a:cs typeface="Arial"/>
              </a:rPr>
              <a:t>Методические материалы</a:t>
            </a:r>
            <a:endParaRPr/>
          </a:p>
        </p:txBody>
      </p:sp>
      <p:sp>
        <p:nvSpPr>
          <p:cNvPr id="199" name="Google Shape;199;p13"/>
          <p:cNvSpPr/>
          <p:nvPr/>
        </p:nvSpPr>
        <p:spPr bwMode="auto">
          <a:xfrm>
            <a:off x="579869" y="2243879"/>
            <a:ext cx="5419044" cy="1679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40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0" name="Google Shape;200;p13"/>
          <p:cNvSpPr/>
          <p:nvPr/>
        </p:nvSpPr>
        <p:spPr bwMode="auto">
          <a:xfrm>
            <a:off x="6555243" y="1920029"/>
            <a:ext cx="5419044" cy="1679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4800">
              <a:solidFill>
                <a:srgbClr val="1C1C1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1" name="Google Shape;201;p13"/>
          <p:cNvSpPr txBox="1"/>
          <p:nvPr/>
        </p:nvSpPr>
        <p:spPr bwMode="auto">
          <a:xfrm>
            <a:off x="1294948" y="4257139"/>
            <a:ext cx="3988885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4000">
                <a:solidFill>
                  <a:schemeClr val="lt1"/>
                </a:solidFill>
                <a:latin typeface="Calibri"/>
                <a:ea typeface="Calibri"/>
                <a:cs typeface="Calibri"/>
              </a:rPr>
              <a:t>Вдохновляйте и вдохновляйтесь!</a:t>
            </a:r>
            <a:endParaRPr/>
          </a:p>
        </p:txBody>
      </p:sp>
      <p:pic>
        <p:nvPicPr>
          <p:cNvPr id="202" name="Google Shape;202;p13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10338272" y="2557888"/>
            <a:ext cx="4759551" cy="4721948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3"/>
          <p:cNvSpPr txBox="1"/>
          <p:nvPr/>
        </p:nvSpPr>
        <p:spPr bwMode="auto">
          <a:xfrm>
            <a:off x="9911050" y="7877600"/>
            <a:ext cx="6715500" cy="9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 u="sng">
                <a:solidFill>
                  <a:schemeClr val="hlink"/>
                </a:solidFill>
                <a:latin typeface="Calibri"/>
                <a:ea typeface="Calibri"/>
                <a:cs typeface="Calibri"/>
                <a:hlinkClick r:id="rId3" tooltip="https://disk.yandex.ru/d/jfEG-y0JrdcFew"/>
              </a:rPr>
              <a:t>https://disk.yandex.ru/d/jfEG-y0JrdcFew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8" name="Google Shape;208;p14"/>
          <p:cNvSpPr/>
          <p:nvPr/>
        </p:nvSpPr>
        <p:spPr bwMode="auto">
          <a:xfrm>
            <a:off x="293234" y="5093292"/>
            <a:ext cx="8838295" cy="2457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6600">
                <a:solidFill>
                  <a:schemeClr val="lt1"/>
                </a:solidFill>
                <a:latin typeface="Arial"/>
                <a:ea typeface="Arial"/>
                <a:cs typeface="Arial"/>
              </a:rPr>
              <a:t>Пинтилей Наталья Владимировна</a:t>
            </a:r>
            <a:endParaRPr/>
          </a:p>
        </p:txBody>
      </p:sp>
      <p:sp>
        <p:nvSpPr>
          <p:cNvPr id="209" name="Google Shape;209;p14"/>
          <p:cNvSpPr/>
          <p:nvPr/>
        </p:nvSpPr>
        <p:spPr bwMode="auto">
          <a:xfrm>
            <a:off x="293234" y="7707089"/>
            <a:ext cx="8894311" cy="849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200">
                <a:solidFill>
                  <a:schemeClr val="lt1"/>
                </a:solidFill>
                <a:latin typeface="Arial"/>
                <a:ea typeface="Arial"/>
                <a:cs typeface="Arial"/>
              </a:rPr>
              <a:t>заместитель  директора  по  научно-методической работе  </a:t>
            </a:r>
            <a:endParaRPr/>
          </a:p>
          <a:p>
            <a:pPr marL="0" marR="0" lvl="0" indent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200">
                <a:solidFill>
                  <a:schemeClr val="lt1"/>
                </a:solidFill>
                <a:latin typeface="Arial"/>
                <a:ea typeface="Arial"/>
                <a:cs typeface="Arial"/>
              </a:rPr>
              <a:t>МАОУ  «Лицей  №  9»,  г.  Новосибирск</a:t>
            </a:r>
            <a:endParaRPr/>
          </a:p>
        </p:txBody>
      </p:sp>
      <p:sp>
        <p:nvSpPr>
          <p:cNvPr id="210" name="Google Shape;210;p14"/>
          <p:cNvSpPr/>
          <p:nvPr/>
        </p:nvSpPr>
        <p:spPr bwMode="auto">
          <a:xfrm>
            <a:off x="305704" y="58056"/>
            <a:ext cx="12819164" cy="1246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72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1" name="Google Shape;211;p14"/>
          <p:cNvSpPr/>
          <p:nvPr/>
        </p:nvSpPr>
        <p:spPr bwMode="auto">
          <a:xfrm>
            <a:off x="293234" y="9579428"/>
            <a:ext cx="3640137" cy="516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>
                <a:solidFill>
                  <a:schemeClr val="lt1"/>
                </a:solidFill>
                <a:latin typeface="Arial"/>
                <a:ea typeface="Arial"/>
                <a:cs typeface="Arial"/>
              </a:rPr>
              <a:t>+7 (913) 894-65-28</a:t>
            </a:r>
            <a:endParaRPr sz="2800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2" name="Google Shape;212;p14"/>
          <p:cNvSpPr/>
          <p:nvPr/>
        </p:nvSpPr>
        <p:spPr bwMode="auto">
          <a:xfrm>
            <a:off x="5507261" y="9579428"/>
            <a:ext cx="3640137" cy="516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800">
                <a:solidFill>
                  <a:schemeClr val="lt1"/>
                </a:solidFill>
                <a:latin typeface="Arial"/>
                <a:ea typeface="Arial"/>
                <a:cs typeface="Arial"/>
              </a:rPr>
              <a:t>natpin-2008@mail.ru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Специальное оформление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Р7-Офис/2024.1.3.422</Application>
  <PresentationFormat>On-screen Show (4:3)</PresentationFormat>
  <Paragraphs>0</Paragraphs>
  <Slides>14</Slides>
  <Notes>14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PptxGenJS</dc:creator>
  <cp:keywords/>
  <dc:description/>
  <dc:identifier/>
  <dc:language/>
  <cp:lastModifiedBy/>
  <cp:revision>1</cp:revision>
  <dcterms:created xsi:type="dcterms:W3CDTF">2024-11-26T07:52:27Z</dcterms:created>
  <dcterms:modified xsi:type="dcterms:W3CDTF">2026-10-28T09:40:11Z</dcterms:modified>
  <cp:category/>
  <cp:contentStatus/>
  <cp:version/>
</cp:coreProperties>
</file>