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6"/>
  </p:notesMasterIdLst>
  <p:sldIdLst>
    <p:sldId id="281" r:id="rId2"/>
    <p:sldId id="553" r:id="rId3"/>
    <p:sldId id="551" r:id="rId4"/>
    <p:sldId id="552" r:id="rId5"/>
    <p:sldId id="497" r:id="rId6"/>
    <p:sldId id="498" r:id="rId7"/>
    <p:sldId id="554" r:id="rId8"/>
    <p:sldId id="491" r:id="rId9"/>
    <p:sldId id="538" r:id="rId10"/>
    <p:sldId id="279" r:id="rId11"/>
    <p:sldId id="555" r:id="rId12"/>
    <p:sldId id="560" r:id="rId13"/>
    <p:sldId id="556" r:id="rId14"/>
    <p:sldId id="557" r:id="rId15"/>
    <p:sldId id="558" r:id="rId16"/>
    <p:sldId id="559" r:id="rId17"/>
    <p:sldId id="561" r:id="rId18"/>
    <p:sldId id="562" r:id="rId19"/>
    <p:sldId id="563" r:id="rId20"/>
    <p:sldId id="564" r:id="rId21"/>
    <p:sldId id="565" r:id="rId22"/>
    <p:sldId id="566" r:id="rId23"/>
    <p:sldId id="567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nQqs0KEDvMPLIrN1/rheJQ==" hashData="8husq63c8vAuqOJXUN2KpG8fROU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253" autoAdjust="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07DE8-5F27-4796-9F7E-18FB317B7FF4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33C2D-C15A-43A8-8476-2D08A7DC73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001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govor-urist.ru/%D0%B7%D0%B0%D0%BA%D0%BE%D0%BD%D1%8B/%D0%B7%D0%B0%D0%BA%D0%BE%D0%BD_%D0%BE%D0%B1_%D0%BE%D0%B1%D1%80%D0%B0%D0%B7%D0%BE%D0%B2%D0%B0%D0%BD%D0%B8%D0%B8/%D1%81%D1%82%D0%B0%D1%82%D1%8C%D1%8F_17/#&#1095;3" TargetMode="External"/><Relationship Id="rId2" Type="http://schemas.openxmlformats.org/officeDocument/2006/relationships/hyperlink" Target="https://dogovor-urist.ru/%D0%B7%D0%B0%D0%BA%D0%BE%D0%BD%D1%8B/%D0%B7%D0%B0%D0%BA%D0%BE%D0%BD_%D0%BE%D0%B1_%D0%BE%D0%B1%D1%80%D0%B0%D0%B7%D0%BE%D0%B2%D0%B0%D0%BD%D0%B8%D0%B8/%D1%81%D1%82%D0%B0%D1%82%D1%8C%D1%8F_17/#&#1095;2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dogovor-urist.ru/%D0%B7%D0%B0%D0%BA%D0%BE%D0%BD%D1%8B/%D0%B7%D0%B0%D0%BA%D0%BE%D0%BD_%D0%BE%D0%B1_%D0%BE%D0%B1%D1%80%D0%B0%D0%B7%D0%BE%D0%B2%D0%B0%D0%BD%D0%B8%D0%B8/%D1%81%D1%82%D0%B0%D1%82%D1%8C%D1%8F_17/#&#1095;4" TargetMode="External"/><Relationship Id="rId4" Type="http://schemas.openxmlformats.org/officeDocument/2006/relationships/hyperlink" Target="https://dogovor-urist.ru/%D0%B7%D0%B0%D0%BA%D0%BE%D0%BD%D1%8B/%D0%B7%D0%B0%D0%BA%D0%BE%D0%BD_%D0%BE%D0%B1_%D0%BE%D0%B1%D1%80%D0%B0%D0%B7%D0%BE%D0%B2%D0%B0%D0%BD%D0%B8%D0%B8/%D1%81%D1%82%D0%B0%D1%82%D1%8C%D1%8F_34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1277762"/>
            <a:ext cx="8389440" cy="2952327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Экстерны в общеобразовательной организации: порядок организации деятельности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627784" y="4728765"/>
            <a:ext cx="6400800" cy="1224136"/>
          </a:xfrm>
        </p:spPr>
        <p:txBody>
          <a:bodyPr>
            <a:normAutofit/>
          </a:bodyPr>
          <a:lstStyle/>
          <a:p>
            <a:pPr algn="r"/>
            <a:r>
              <a:rPr lang="ru-RU" sz="1800" dirty="0">
                <a:solidFill>
                  <a:schemeClr val="tx1"/>
                </a:solidFill>
              </a:rPr>
              <a:t>Суворова Ирина Николаевна,</a:t>
            </a:r>
          </a:p>
          <a:p>
            <a:pPr algn="r"/>
            <a:r>
              <a:rPr lang="ru-RU" sz="1800" dirty="0">
                <a:solidFill>
                  <a:schemeClr val="tx1"/>
                </a:solidFill>
              </a:rPr>
              <a:t>руководитель ЦНПР МАУ ДПО «НИСО»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9912" y="63813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Новосибирск 2025 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2996952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EDC99C6A-6C44-4BB1-BF70-B6FCB0C59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24744"/>
            <a:ext cx="7572375" cy="4829175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dirty="0"/>
              <a:t>  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До завершения получения основного общего образования (до конца 9 класса) форму получения образования и форму обучения выбирают родители (с учетом мнения ребенка), а в старших классах – решение принимается ребенком и родителями совместно. 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B6FECD5-1D17-4404-B40F-1D62038E2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id="{7B5B6997-D271-4BAC-AB15-AB9F466F9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76319"/>
            <a:ext cx="942881" cy="79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A04389FE-645C-4964-A206-DC74CC888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97" y="116632"/>
            <a:ext cx="8568952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Регламентация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ru-RU" altLang="ru-RU" sz="6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экстернами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</a:t>
            </a:r>
            <a:endParaRPr kumimoji="0" lang="ru-RU" altLang="ru-RU" sz="6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endParaRPr kumimoji="0" lang="ru-RU" altLang="ru-RU" sz="6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акта, регламентирующего порядка зачета организацией, осуществляющей образовательную деятельность, результатов освоения обучающимися учебных предметов, курсов, дисциплин (модулей), практики, дополнительных образовательных программ в других организациях, осуществляющих образовательную деятельность</a:t>
            </a:r>
            <a:endParaRPr lang="ru-RU" alt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акта,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регламентирующего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сроки,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периодичность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промежуточной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аттестации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обучающихся,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т.ч.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экстернов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71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BA6FAA-FDB7-408D-B8DE-9866313F706B}"/>
              </a:ext>
            </a:extLst>
          </p:cNvPr>
          <p:cNvSpPr txBox="1"/>
          <p:nvPr/>
        </p:nvSpPr>
        <p:spPr>
          <a:xfrm>
            <a:off x="963838" y="188640"/>
            <a:ext cx="71287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группам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проектом Порядка организации освоения обучающимися образовательных программ вне образовательных организаций, осуществляющих образовательную деятельность, в форме семейного образования на территории города Новосибирска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B640A6-6E1F-412C-A5BF-E75A5836B4BB}"/>
              </a:ext>
            </a:extLst>
          </p:cNvPr>
          <p:cNvSpPr txBox="1"/>
          <p:nvPr/>
        </p:nvSpPr>
        <p:spPr>
          <a:xfrm>
            <a:off x="539552" y="1881411"/>
            <a:ext cx="8064896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 1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и порядок действий ОО при отчислении обучающегося, родители (законные представители) которого выбрали семейную форму получения образования  </a:t>
            </a:r>
          </a:p>
          <a:p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 2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и порядок действий ОО при зачислении экстерна  для прохождения промежуточной и или итоговой аттестации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3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департамента образования мэрии города Новосибирска при работе с экстернами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Группа№ 4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Формы (шаблоны) каких документов необходимы ОО для организации работы с экстернами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5186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086D73-119F-4950-9A27-6C183F10241F}"/>
              </a:ext>
            </a:extLst>
          </p:cNvPr>
          <p:cNvSpPr txBox="1"/>
          <p:nvPr/>
        </p:nvSpPr>
        <p:spPr>
          <a:xfrm>
            <a:off x="467544" y="1844824"/>
            <a:ext cx="8280920" cy="4754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7475">
              <a:lnSpc>
                <a:spcPts val="3150"/>
              </a:lnSpc>
            </a:pP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550"/>
              </a:lnSpc>
              <a:spcBef>
                <a:spcPts val="40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60375" marR="135890" indent="-342900">
              <a:lnSpc>
                <a:spcPts val="336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</a:t>
            </a:r>
            <a:r>
              <a:rPr lang="ru-RU" sz="24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4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ru-RU" sz="24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spc="-2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и/или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4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650"/>
              </a:lnSpc>
              <a:spcBef>
                <a:spcPts val="20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60375" marR="657860" indent="-342900">
              <a:lnSpc>
                <a:spcPts val="336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7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4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spc="-7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ru-RU" sz="24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400" spc="-2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ции:</a:t>
            </a:r>
          </a:p>
          <a:p>
            <a:pPr>
              <a:lnSpc>
                <a:spcPts val="650"/>
              </a:lnSpc>
              <a:spcBef>
                <a:spcPts val="45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ts val="650"/>
              </a:lnSpc>
              <a:spcBef>
                <a:spcPts val="45"/>
              </a:spcBef>
            </a:pPr>
            <a:endParaRPr lang="ru-RU" sz="2400" spc="-21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650"/>
              </a:lnSpc>
              <a:spcBef>
                <a:spcPts val="45"/>
              </a:spcBef>
            </a:pPr>
            <a:endParaRPr lang="ru-RU" sz="2400" spc="-215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650"/>
              </a:lnSpc>
              <a:spcBef>
                <a:spcPts val="45"/>
              </a:spcBef>
            </a:pPr>
            <a:r>
              <a:rPr lang="ru-RU" sz="2400" spc="-21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            </a:t>
            </a:r>
            <a:r>
              <a:rPr lang="en-US" sz="2400" spc="-2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ru-RU" sz="24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400" spc="-2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4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</a:p>
          <a:p>
            <a:pPr marL="838200">
              <a:lnSpc>
                <a:spcPts val="3360"/>
              </a:lnSpc>
            </a:pPr>
            <a:r>
              <a:rPr lang="ru-RU" sz="2400" b="1" u="sng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u="sng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</a:t>
            </a:r>
            <a:r>
              <a:rPr lang="ru-RU" sz="2400" b="1" u="sng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</a:t>
            </a:r>
            <a:r>
              <a:rPr lang="ru-RU" sz="2400" b="1" u="sng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ют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b="1" u="sng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b="1" u="sng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u="sng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u="sng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b="1" u="sng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b="1" u="sng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b="1" u="sng" spc="-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u="sng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рг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b="1" u="sng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цией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838200">
              <a:lnSpc>
                <a:spcPts val="3360"/>
              </a:lnSpc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600"/>
              </a:lnSpc>
              <a:spcBef>
                <a:spcPts val="15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ts val="600"/>
              </a:lnSpc>
              <a:spcBef>
                <a:spcPts val="15"/>
              </a:spcBef>
            </a:pPr>
            <a:r>
              <a:rPr lang="ru-RU" sz="24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    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ля</a:t>
            </a:r>
            <a:r>
              <a:rPr lang="ru-RU" sz="24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4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600"/>
              </a:lnSpc>
              <a:spcBef>
                <a:spcPts val="15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854710">
              <a:lnSpc>
                <a:spcPct val="115000"/>
              </a:lnSpc>
              <a:tabLst>
                <a:tab pos="127000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r>
              <a:rPr lang="en-US" sz="2400" spc="-16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а,</a:t>
            </a:r>
          </a:p>
          <a:p>
            <a:pPr>
              <a:lnSpc>
                <a:spcPts val="500"/>
              </a:lnSpc>
              <a:spcBef>
                <a:spcPts val="25"/>
              </a:spcBef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854710">
              <a:lnSpc>
                <a:spcPct val="115000"/>
              </a:lnSpc>
              <a:tabLst>
                <a:tab pos="1270000" algn="l"/>
              </a:tabLst>
            </a:pPr>
            <a:r>
              <a:rPr lang="en-US" sz="2400" dirty="0"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o</a:t>
            </a:r>
            <a:r>
              <a:rPr lang="en-US" sz="2400" spc="-16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8AC527-DBED-4322-A988-87CB418D3FBA}"/>
              </a:ext>
            </a:extLst>
          </p:cNvPr>
          <p:cNvSpPr txBox="1"/>
          <p:nvPr/>
        </p:nvSpPr>
        <p:spPr>
          <a:xfrm>
            <a:off x="1180071" y="116632"/>
            <a:ext cx="7200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Регламентация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экстернами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968C45-CC1C-482C-8567-1818E5AEF2AD}"/>
              </a:ext>
            </a:extLst>
          </p:cNvPr>
          <p:cNvSpPr txBox="1"/>
          <p:nvPr/>
        </p:nvSpPr>
        <p:spPr>
          <a:xfrm>
            <a:off x="8389260" y="4255880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78893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A75F10-E910-4CA0-BA87-839CA1018663}"/>
              </a:ext>
            </a:extLst>
          </p:cNvPr>
          <p:cNvSpPr txBox="1"/>
          <p:nvPr/>
        </p:nvSpPr>
        <p:spPr>
          <a:xfrm>
            <a:off x="1079612" y="46783"/>
            <a:ext cx="7200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Регламентация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экстернами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5D2A20C-87FD-40CA-B730-5FB576116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0528" y="159402"/>
            <a:ext cx="10585176" cy="686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104552" tIns="1866312" rIns="1383864" bIns="177744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362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необходимых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документов: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удостоверяющего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личность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совершеннолетнего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гражданина;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удостоверяющего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личность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родителей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(законного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представителя)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несовершеннолетнего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гражданина;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свидетельства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рождении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либо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заверенная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установленном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порядке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копия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документа,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подтверждающего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родство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заявителя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(или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законность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представления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несовершеннолетнего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гражданина);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2362200" algn="l"/>
              </a:tabLst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7AAA7AAE-D8B4-4AB8-88FF-B9F9ED83391B}"/>
              </a:ext>
            </a:extLst>
          </p:cNvPr>
          <p:cNvGrpSpPr>
            <a:grpSpLocks/>
          </p:cNvGrpSpPr>
          <p:nvPr/>
        </p:nvGrpSpPr>
        <p:grpSpPr bwMode="auto">
          <a:xfrm>
            <a:off x="522164" y="9032597"/>
            <a:ext cx="9145016" cy="45719"/>
            <a:chOff x="1219" y="5950"/>
            <a:chExt cx="14400" cy="5400"/>
          </a:xfrm>
        </p:grpSpPr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EBC97692-14F8-455F-AF44-3780C95E6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" y="5950"/>
              <a:ext cx="14400" cy="5400"/>
            </a:xfrm>
            <a:custGeom>
              <a:avLst/>
              <a:gdLst>
                <a:gd name="T0" fmla="+- 0 1219 1219"/>
                <a:gd name="T1" fmla="*/ T0 w 14400"/>
                <a:gd name="T2" fmla="+- 0 11350 5950"/>
                <a:gd name="T3" fmla="*/ 11350 h 5400"/>
                <a:gd name="T4" fmla="+- 0 1219 1219"/>
                <a:gd name="T5" fmla="*/ T4 w 14400"/>
                <a:gd name="T6" fmla="+- 0 16750 5950"/>
                <a:gd name="T7" fmla="*/ 16750 h 5400"/>
                <a:gd name="T8" fmla="+- 0 15619 1219"/>
                <a:gd name="T9" fmla="*/ T8 w 14400"/>
                <a:gd name="T10" fmla="+- 0 16750 5950"/>
                <a:gd name="T11" fmla="*/ 16750 h 5400"/>
                <a:gd name="T12" fmla="+- 0 15619 1219"/>
                <a:gd name="T13" fmla="*/ T12 w 14400"/>
                <a:gd name="T14" fmla="+- 0 11350 5950"/>
                <a:gd name="T15" fmla="*/ 11350 h 5400"/>
                <a:gd name="T16" fmla="+- 0 1219 1219"/>
                <a:gd name="T17" fmla="*/ T16 w 14400"/>
                <a:gd name="T18" fmla="+- 0 11350 5950"/>
                <a:gd name="T19" fmla="*/ 11350 h 540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4400" h="5400">
                  <a:moveTo>
                    <a:pt x="0" y="5400"/>
                  </a:moveTo>
                  <a:lnTo>
                    <a:pt x="0" y="10800"/>
                  </a:lnTo>
                  <a:lnTo>
                    <a:pt x="14400" y="10800"/>
                  </a:lnTo>
                  <a:lnTo>
                    <a:pt x="14400" y="5400"/>
                  </a:lnTo>
                  <a:lnTo>
                    <a:pt x="0" y="540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Rectangle 4">
            <a:extLst>
              <a:ext uri="{FF2B5EF4-FFF2-40B4-BE49-F238E27FC236}">
                <a16:creationId xmlns:a16="http://schemas.microsoft.com/office/drawing/2014/main" id="{ACF58ED3-E044-4B85-BAA1-403F22B61ED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-252536" y="2178571"/>
            <a:ext cx="914501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66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DCDBD2-97D9-42F4-9959-4817DC5609CB}"/>
              </a:ext>
            </a:extLst>
          </p:cNvPr>
          <p:cNvSpPr txBox="1"/>
          <p:nvPr/>
        </p:nvSpPr>
        <p:spPr>
          <a:xfrm>
            <a:off x="179512" y="293764"/>
            <a:ext cx="8784976" cy="6770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7475"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</a:t>
            </a:r>
            <a:r>
              <a:rPr lang="ru-RU" sz="2400" spc="-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</a:t>
            </a:r>
            <a:r>
              <a:rPr lang="ru-RU" sz="24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60375" marR="222250" indent="-342900"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ы,</a:t>
            </a:r>
            <a:r>
              <a:rPr lang="ru-RU" sz="24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spc="-7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</a:t>
            </a:r>
            <a:r>
              <a:rPr lang="ru-RU" sz="24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60375" indent="-342900"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4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рг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4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2400" spc="-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амма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spc="-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амма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амма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460375" marR="671830" indent="-342900"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4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400" spc="-9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spc="-2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4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рг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ции,</a:t>
            </a:r>
            <a:r>
              <a:rPr lang="ru-RU" sz="24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ею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</a:t>
            </a:r>
            <a:r>
              <a:rPr lang="ru-RU" sz="24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ию</a:t>
            </a:r>
            <a:r>
              <a:rPr lang="ru-RU" sz="24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400" spc="-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400" spc="-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и;</a:t>
            </a:r>
          </a:p>
          <a:p>
            <a:pPr marL="117475"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4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4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ии.</a:t>
            </a:r>
          </a:p>
          <a:p>
            <a:pPr marL="117475">
              <a:tabLst>
                <a:tab pos="457200" algn="l"/>
              </a:tabLst>
            </a:pPr>
            <a:endParaRPr lang="ru-RU" sz="2400" spc="5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7475" algn="ctr">
              <a:tabLst>
                <a:tab pos="457200" algn="l"/>
              </a:tabLst>
            </a:pP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Могу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b="1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</a:t>
            </a:r>
            <a:r>
              <a:rPr lang="ru-RU" sz="24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ru-RU" sz="2400" b="1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</a:t>
            </a:r>
            <a:r>
              <a:rPr lang="ru-RU" sz="2400" b="1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нты</a:t>
            </a:r>
            <a:r>
              <a:rPr lang="ru-RU" sz="2400" b="1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 обучения </a:t>
            </a:r>
            <a:r>
              <a:rPr lang="ru-RU" sz="2400" b="1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ват</a:t>
            </a:r>
            <a:r>
              <a:rPr lang="ru-RU" sz="2400" b="1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льн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b="1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иях</a:t>
            </a:r>
            <a:r>
              <a:rPr lang="ru-RU" sz="24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анн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24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4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тв.</a:t>
            </a:r>
          </a:p>
          <a:p>
            <a:pPr marL="460375" indent="-342900">
              <a:lnSpc>
                <a:spcPts val="3360"/>
              </a:lnSpc>
              <a:tabLst>
                <a:tab pos="457200" algn="l"/>
              </a:tabLs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594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681714-07A7-4AE9-B20A-624E5E9DAC68}"/>
              </a:ext>
            </a:extLst>
          </p:cNvPr>
          <p:cNvSpPr txBox="1"/>
          <p:nvPr/>
        </p:nvSpPr>
        <p:spPr>
          <a:xfrm>
            <a:off x="251520" y="908720"/>
            <a:ext cx="86409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94335"/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</a:t>
            </a:r>
            <a:r>
              <a:rPr lang="ru-RU" sz="2000" b="1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ние</a:t>
            </a:r>
            <a:r>
              <a:rPr lang="ru-RU" sz="2000" b="1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оря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b="1" spc="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000" b="1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ния</a:t>
            </a:r>
            <a:r>
              <a:rPr lang="ru-RU" sz="2000" b="1" spc="2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000" b="1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рна,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b="1" spc="-5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b="1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b="1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онных</a:t>
            </a:r>
            <a:r>
              <a:rPr lang="ru-RU" sz="2000" b="1" spc="33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b="1" spc="-5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spc="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й)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b="1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них</a:t>
            </a:r>
            <a:r>
              <a:rPr lang="ru-RU" sz="2000" b="1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000" b="1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рно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ией</a:t>
            </a:r>
            <a:r>
              <a:rPr lang="ru-RU" sz="20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кк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аммам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20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ым</a:t>
            </a:r>
            <a:r>
              <a:rPr lang="ru-RU" sz="2000" spc="-2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sz="20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с документами, устанавливающими формы и порядок проведения государственной итоговой аттестации по образовательным программам основного общего образования и по образовательным программам среднего общего образования,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с академическими правами обучающихся по соответствующим образовательным программам.</a:t>
            </a:r>
          </a:p>
          <a:p>
            <a:pPr marL="72390">
              <a:tabLst>
                <a:tab pos="406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390">
              <a:tabLst>
                <a:tab pos="406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6F12D6-F759-484D-A66E-89C94B4D9841}"/>
              </a:ext>
            </a:extLst>
          </p:cNvPr>
          <p:cNvSpPr txBox="1"/>
          <p:nvPr/>
        </p:nvSpPr>
        <p:spPr>
          <a:xfrm>
            <a:off x="1115616" y="188640"/>
            <a:ext cx="7200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приеме экстерна в ОО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обеспечить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952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0AD5FFB-324A-4281-A307-59BB6C4E2EA6}"/>
              </a:ext>
            </a:extLst>
          </p:cNvPr>
          <p:cNvSpPr txBox="1"/>
          <p:nvPr/>
        </p:nvSpPr>
        <p:spPr>
          <a:xfrm>
            <a:off x="395536" y="1124744"/>
            <a:ext cx="8352928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академических прав экстернам: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зачет результатов освоения учебных предметов, курсов, дисциплин (модулей), дополнительных  образовательных программ в других образовательных организациях;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получение социально-педагогической и психологической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бесплатной психолого-медико-педагогической коррекции;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уважение человеческого достоинства, защиту от всех  форм физического и психического насилия, охрану жизни и   здоровья;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свободу совести, информации, свободное выражение собственных взглядов и убеждений;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участие в управлении образовательной организацией;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ознакомление со свидетельством о государственной регистрации, с уставом, с лицензией на осуществление образовательной деятельности, со свидетельством о государственной аккредитации, с учебной документацией,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 документами, регламентирующими организацию и осуществление образовательной деятельности;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бесплатное пользование библиотечно-информационными ресурсами;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пользование лечебно-оздоровительной инфраструктурой, объектами культуры и объектами спорта образовательной организации;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FF689-2FB6-4A27-B1CD-3A8B1BA60ECE}"/>
              </a:ext>
            </a:extLst>
          </p:cNvPr>
          <p:cNvSpPr txBox="1"/>
          <p:nvPr/>
        </p:nvSpPr>
        <p:spPr>
          <a:xfrm>
            <a:off x="1115616" y="-12696"/>
            <a:ext cx="7200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приеме экстерна в ОО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обеспечить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045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0FDFB2-75C2-4B58-8D96-363F5D766B61}"/>
              </a:ext>
            </a:extLst>
          </p:cNvPr>
          <p:cNvSpPr txBox="1"/>
          <p:nvPr/>
        </p:nvSpPr>
        <p:spPr>
          <a:xfrm>
            <a:off x="395536" y="404664"/>
            <a:ext cx="8136904" cy="6313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135"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8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18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1800" spc="-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рч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еск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18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18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в,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ая</a:t>
            </a:r>
            <a:r>
              <a:rPr lang="ru-RU" sz="18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18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8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8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8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</a:t>
            </a:r>
            <a:r>
              <a:rPr lang="ru-RU" sz="18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1800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8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гих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вых</a:t>
            </a:r>
            <a:r>
              <a:rPr lang="ru-RU" sz="18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прия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иях</a:t>
            </a:r>
            <a:r>
              <a:rPr lang="ru-RU" sz="18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4135"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8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щр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ние</a:t>
            </a:r>
            <a:r>
              <a:rPr lang="ru-RU" sz="18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й,</a:t>
            </a:r>
            <a:r>
              <a:rPr lang="ru-RU" sz="18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зк</a:t>
            </a:r>
            <a:r>
              <a:rPr lang="ru-RU" sz="1800" spc="-6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1800" spc="-9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рн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18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18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18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льн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и;</a:t>
            </a:r>
          </a:p>
          <a:p>
            <a:pPr marL="349885" indent="-285750"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064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соблюдение прав экстернов на получение бесплатных консультаций;</a:t>
            </a:r>
          </a:p>
          <a:p>
            <a:pPr marL="64135"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оказание экстерну платных образовательных услуг (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желанию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 marL="64135">
              <a:spcAft>
                <a:spcPts val="1000"/>
              </a:spcAft>
              <a:tabLst>
                <a:tab pos="40640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наличие актуальной НПБ ОО и  информации о платных  образовательных услугах,</a:t>
            </a:r>
          </a:p>
          <a:p>
            <a:pPr marL="64135"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наличие договора, заключенного в соответствии  с установленными требованиями.</a:t>
            </a:r>
          </a:p>
          <a:p>
            <a:pPr marL="64135">
              <a:lnSpc>
                <a:spcPts val="2880"/>
              </a:lnSpc>
              <a:spcAft>
                <a:spcPts val="1000"/>
              </a:spcAft>
              <a:tabLst>
                <a:tab pos="40640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4135" algn="ctr">
              <a:lnSpc>
                <a:spcPts val="2880"/>
              </a:lnSpc>
              <a:spcAft>
                <a:spcPts val="1000"/>
              </a:spcAft>
              <a:tabLst>
                <a:tab pos="406400" algn="l"/>
              </a:tabLst>
            </a:pPr>
            <a:endParaRPr lang="ru-RU" sz="2000" b="1" i="0" dirty="0">
              <a:solidFill>
                <a:srgbClr val="22272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35" algn="ctr">
              <a:lnSpc>
                <a:spcPts val="2880"/>
              </a:lnSpc>
              <a:spcAft>
                <a:spcPts val="1000"/>
              </a:spcAft>
              <a:tabLst>
                <a:tab pos="406400" algn="l"/>
              </a:tabLst>
            </a:pPr>
            <a:r>
              <a:rPr lang="ru-RU" sz="2000" b="1" i="0" dirty="0">
                <a:solidFill>
                  <a:srgbClr val="2227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15 сентября 2020 г. N 1441 </a:t>
            </a:r>
          </a:p>
          <a:p>
            <a:pPr marL="64135" algn="ctr">
              <a:lnSpc>
                <a:spcPts val="2880"/>
              </a:lnSpc>
              <a:spcAft>
                <a:spcPts val="1000"/>
              </a:spcAft>
              <a:tabLst>
                <a:tab pos="406400" algn="l"/>
              </a:tabLst>
            </a:pPr>
            <a:r>
              <a:rPr lang="ru-RU" sz="2000" b="1" i="0" dirty="0">
                <a:solidFill>
                  <a:srgbClr val="2227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Правил оказания платных образовательных услуг»</a:t>
            </a:r>
          </a:p>
          <a:p>
            <a:pPr marL="64135">
              <a:lnSpc>
                <a:spcPts val="2880"/>
              </a:lnSpc>
              <a:spcAft>
                <a:spcPts val="1000"/>
              </a:spcAft>
              <a:tabLst>
                <a:tab pos="406400" algn="l"/>
              </a:tabLst>
            </a:pP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9C87AB38-F20B-4914-A85C-1BE8077C7A1A}"/>
              </a:ext>
            </a:extLst>
          </p:cNvPr>
          <p:cNvSpPr/>
          <p:nvPr/>
        </p:nvSpPr>
        <p:spPr>
          <a:xfrm>
            <a:off x="3635896" y="4221088"/>
            <a:ext cx="144016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796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F6F896-73B5-4074-8566-21E488C3CDB5}"/>
              </a:ext>
            </a:extLst>
          </p:cNvPr>
          <p:cNvSpPr txBox="1"/>
          <p:nvPr/>
        </p:nvSpPr>
        <p:spPr>
          <a:xfrm>
            <a:off x="301078" y="1772816"/>
            <a:ext cx="8566206" cy="4773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6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тац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 актом ОО;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6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ьме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еше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2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ач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8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-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ип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8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ац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х,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ющ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spc="-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ую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ея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500"/>
              </a:lnSpc>
            </a:pPr>
            <a:r>
              <a:rPr lang="ru-R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72390">
              <a:tabLst>
                <a:tab pos="406400" algn="l"/>
              </a:tabLst>
            </a:pPr>
            <a:r>
              <a:rPr lang="ru-RU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ания,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ны:</a:t>
            </a:r>
          </a:p>
          <a:p>
            <a:pPr marL="793115" marR="441960" indent="-342900">
              <a:buFontTx/>
              <a:buChar char="-"/>
              <a:tabLst>
                <a:tab pos="44450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ече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нь</a:t>
            </a:r>
            <a:r>
              <a:rPr lang="ru-RU" sz="20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ных</a:t>
            </a:r>
            <a:r>
              <a:rPr lang="ru-RU" sz="20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в,</a:t>
            </a:r>
            <a:r>
              <a:rPr lang="ru-RU" sz="20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-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000" spc="-4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49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вии</a:t>
            </a:r>
            <a:r>
              <a:rPr lang="ru-RU" sz="20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ным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льн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льн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ии,</a:t>
            </a:r>
          </a:p>
          <a:p>
            <a:pPr marL="793115" marR="441960" indent="-342900">
              <a:buFontTx/>
              <a:buChar char="-"/>
              <a:tabLst>
                <a:tab pos="4445000" algn="l"/>
              </a:tabLst>
            </a:pP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ния</a:t>
            </a:r>
            <a:r>
              <a:rPr lang="ru-RU" sz="20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sz="20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ии,</a:t>
            </a:r>
          </a:p>
          <a:p>
            <a:pPr marL="793115" marR="441960" indent="-342900">
              <a:buFontTx/>
              <a:buChar char="-"/>
              <a:tabLst>
                <a:tab pos="4445000" algn="l"/>
              </a:tabLst>
            </a:pP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ния</a:t>
            </a:r>
            <a:r>
              <a:rPr lang="ru-RU" sz="20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ных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6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ий;</a:t>
            </a:r>
          </a:p>
          <a:p>
            <a:pPr marL="72390">
              <a:tabLst>
                <a:tab pos="406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20092-A6F2-4991-8088-6FC39C1CAC52}"/>
              </a:ext>
            </a:extLst>
          </p:cNvPr>
          <p:cNvSpPr txBox="1"/>
          <p:nvPr/>
        </p:nvSpPr>
        <p:spPr>
          <a:xfrm>
            <a:off x="755576" y="0"/>
            <a:ext cx="81341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организации промежуточной аттестации экстерна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обеспечить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76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BCBDE7-EB2C-4036-94E9-6F51821966B1}"/>
              </a:ext>
            </a:extLst>
          </p:cNvPr>
          <p:cNvSpPr txBox="1"/>
          <p:nvPr/>
        </p:nvSpPr>
        <p:spPr>
          <a:xfrm>
            <a:off x="827584" y="2636912"/>
            <a:ext cx="78488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9) экстерны - лица, зачисленные в организацию, осуществляющую образовательную деятельность по имеющим государственную аккредитацию образовательным программам, для прохождения промежуточной и государственной итоговой аттестации.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7BADBA-32CC-4456-9382-290B248ACB7C}"/>
              </a:ext>
            </a:extLst>
          </p:cNvPr>
          <p:cNvSpPr txBox="1"/>
          <p:nvPr/>
        </p:nvSpPr>
        <p:spPr>
          <a:xfrm>
            <a:off x="755576" y="135733"/>
            <a:ext cx="784887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PT Sans" panose="020B0503020203020204" pitchFamily="34" charset="-52"/>
              </a:rPr>
              <a:t>Федеральный закон от 29.12.2012 N 273-ФЗ </a:t>
            </a:r>
          </a:p>
          <a:p>
            <a:pPr algn="l"/>
            <a:r>
              <a:rPr lang="ru-RU" sz="2400" b="1" dirty="0">
                <a:solidFill>
                  <a:srgbClr val="C00000"/>
                </a:solidFill>
                <a:latin typeface="PT Sans" panose="020B0503020203020204" pitchFamily="34" charset="-52"/>
              </a:rPr>
              <a:t> «Об образовании в Российской Федерации»</a:t>
            </a:r>
            <a:endParaRPr lang="ru-RU" sz="2400" b="1" i="0" u="none" strike="noStrike" dirty="0">
              <a:solidFill>
                <a:srgbClr val="C00000"/>
              </a:solidFill>
              <a:effectLst/>
              <a:latin typeface="PT Sans" panose="020B0503020203020204" pitchFamily="34" charset="-52"/>
            </a:endParaRPr>
          </a:p>
          <a:p>
            <a:pPr algn="l"/>
            <a:endParaRPr lang="ru-RU" b="1" i="0" dirty="0">
              <a:solidFill>
                <a:srgbClr val="1A0DAB"/>
              </a:solidFill>
              <a:effectLst/>
              <a:latin typeface="PT Sans" panose="020B0503020203020204" pitchFamily="34" charset="-52"/>
            </a:endParaRP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Статья 33. Обучающиеся</a:t>
            </a:r>
          </a:p>
          <a:p>
            <a:pPr algn="l"/>
            <a:endParaRPr lang="ru-RU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К обучающимся в зависимости от уровня осваиваемой образовательной программы, формы обучения, режима пребывания в образовательной организации относятся: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707F39E-FAB6-402B-9835-704B3099AC96}"/>
              </a:ext>
            </a:extLst>
          </p:cNvPr>
          <p:cNvSpPr/>
          <p:nvPr/>
        </p:nvSpPr>
        <p:spPr>
          <a:xfrm>
            <a:off x="4860032" y="4904171"/>
            <a:ext cx="3960440" cy="16561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Получали ранее образование вне организаций, осуществляющих образовательную деятельность, в форме семейного образования или самообразования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95BC772-28AD-44D8-864F-D777EA810E3A}"/>
              </a:ext>
            </a:extLst>
          </p:cNvPr>
          <p:cNvSpPr/>
          <p:nvPr/>
        </p:nvSpPr>
        <p:spPr>
          <a:xfrm>
            <a:off x="395536" y="4904171"/>
            <a:ext cx="4032448" cy="16211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Получали ранее образование в организациях, осуществляющих образовательную деятельность, не имеющих государственной аккредитации  (в том числе иностранных)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9E31AA-472F-4BE8-B127-945CEBD64071}"/>
              </a:ext>
            </a:extLst>
          </p:cNvPr>
          <p:cNvSpPr txBox="1"/>
          <p:nvPr/>
        </p:nvSpPr>
        <p:spPr>
          <a:xfrm>
            <a:off x="2051720" y="3995772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берутся экстерны??? </a:t>
            </a:r>
          </a:p>
        </p:txBody>
      </p:sp>
    </p:spTree>
    <p:extLst>
      <p:ext uri="{BB962C8B-B14F-4D97-AF65-F5344CB8AC3E}">
        <p14:creationId xmlns:p14="http://schemas.microsoft.com/office/powerpoint/2010/main" val="244305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03EF83-6245-4219-B841-11529007017E}"/>
              </a:ext>
            </a:extLst>
          </p:cNvPr>
          <p:cNvSpPr txBox="1"/>
          <p:nvPr/>
        </p:nvSpPr>
        <p:spPr>
          <a:xfrm>
            <a:off x="467544" y="548680"/>
            <a:ext cx="8568952" cy="3187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7035" marR="110490" indent="-342900">
              <a:lnSpc>
                <a:spcPts val="3360"/>
              </a:lnSpc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0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ия</a:t>
            </a:r>
            <a:r>
              <a:rPr lang="ru-RU" sz="20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ции;</a:t>
            </a:r>
          </a:p>
          <a:p>
            <a:pPr>
              <a:lnSpc>
                <a:spcPts val="650"/>
              </a:lnSpc>
              <a:spcBef>
                <a:spcPts val="20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07035" marR="20320" indent="-342900">
              <a:lnSpc>
                <a:spcPts val="3360"/>
              </a:lnSpc>
              <a:tabLst>
                <a:tab pos="469900" algn="l"/>
                <a:tab pos="39370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лов</a:t>
            </a:r>
            <a:r>
              <a:rPr lang="ru-RU" sz="20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000" spc="-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650"/>
              </a:lnSpc>
              <a:spcBef>
                <a:spcPts val="45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64135">
              <a:lnSpc>
                <a:spcPct val="115000"/>
              </a:lnSpc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ий,</a:t>
            </a:r>
            <a:r>
              <a:rPr lang="ru-RU" sz="2000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 для</a:t>
            </a:r>
            <a:r>
              <a:rPr lang="ru-RU" sz="20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рг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</a:t>
            </a:r>
            <a:r>
              <a:rPr lang="ru-RU" sz="20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 э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ею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ru-RU" sz="20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spc="-2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550"/>
              </a:lnSpc>
              <a:spcBef>
                <a:spcPts val="40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07035" marR="1227455" indent="-342900">
              <a:lnSpc>
                <a:spcPts val="3360"/>
              </a:lnSpc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выдачу справки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ии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spc="-19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F46CE7-F51D-4802-90F3-77274ACC27EA}"/>
              </a:ext>
            </a:extLst>
          </p:cNvPr>
          <p:cNvSpPr txBox="1"/>
          <p:nvPr/>
        </p:nvSpPr>
        <p:spPr>
          <a:xfrm>
            <a:off x="791580" y="4509120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Образовательная организация не несет ответственности за качество освоения экстерном образовательной программы,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но несет ответственность за качество организации и проведения  промежуточной аттестации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B6C6AC-BDB5-4436-9C7F-FD0C1C6AEABA}"/>
              </a:ext>
            </a:extLst>
          </p:cNvPr>
          <p:cNvSpPr txBox="1"/>
          <p:nvPr/>
        </p:nvSpPr>
        <p:spPr>
          <a:xfrm>
            <a:off x="4593107" y="3585790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244DEC-6F63-4F16-8C70-B8B0D5549BD8}"/>
              </a:ext>
            </a:extLst>
          </p:cNvPr>
          <p:cNvSpPr txBox="1"/>
          <p:nvPr/>
        </p:nvSpPr>
        <p:spPr>
          <a:xfrm>
            <a:off x="4860032" y="3585790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C45167-2898-4888-BA06-4DF173A0B66D}"/>
              </a:ext>
            </a:extLst>
          </p:cNvPr>
          <p:cNvSpPr txBox="1"/>
          <p:nvPr/>
        </p:nvSpPr>
        <p:spPr>
          <a:xfrm>
            <a:off x="4311256" y="3597870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5486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BED71F-868D-4E3D-911A-56FF382F1B4A}"/>
              </a:ext>
            </a:extLst>
          </p:cNvPr>
          <p:cNvSpPr txBox="1"/>
          <p:nvPr/>
        </p:nvSpPr>
        <p:spPr>
          <a:xfrm>
            <a:off x="412104" y="1772816"/>
            <a:ext cx="8712968" cy="4200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135">
              <a:lnSpc>
                <a:spcPts val="3320"/>
              </a:lnSpc>
              <a:tabLst>
                <a:tab pos="4064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20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</a:t>
            </a:r>
            <a:r>
              <a:rPr lang="ru-RU" sz="2000" b="1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ние</a:t>
            </a:r>
            <a:r>
              <a:rPr lang="ru-RU" sz="2000" b="1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ий</a:t>
            </a:r>
            <a:r>
              <a:rPr lang="ru-RU" sz="2000" b="1" spc="-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b="1" spc="-5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b="1" spc="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b="1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ИА</a:t>
            </a:r>
          </a:p>
          <a:p>
            <a:pPr>
              <a:lnSpc>
                <a:spcPts val="600"/>
              </a:lnSpc>
              <a:spcBef>
                <a:spcPts val="15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260985">
              <a:lnSpc>
                <a:spcPct val="115000"/>
              </a:lnSpc>
            </a:pPr>
            <a:r>
              <a:rPr lang="en-US" sz="2000" spc="-2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550"/>
              </a:lnSpc>
              <a:spcBef>
                <a:spcPts val="40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963295" indent="-342900">
              <a:lnSpc>
                <a:spcPts val="3360"/>
              </a:lnSpc>
              <a:tabLst>
                <a:tab pos="1041400" algn="l"/>
              </a:tabLst>
            </a:pPr>
            <a:r>
              <a:rPr lang="ru-RU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sz="2000" spc="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ции,</a:t>
            </a:r>
          </a:p>
          <a:p>
            <a:pPr>
              <a:lnSpc>
                <a:spcPts val="650"/>
              </a:lnSpc>
              <a:spcBef>
                <a:spcPts val="20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963295" marR="1517015" indent="-342900">
              <a:lnSpc>
                <a:spcPts val="3360"/>
              </a:lnSpc>
            </a:pPr>
            <a:r>
              <a:rPr lang="ru-RU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spc="-9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0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ык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650"/>
              </a:lnSpc>
              <a:spcBef>
                <a:spcPts val="45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260985">
              <a:lnSpc>
                <a:spcPct val="115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550"/>
              </a:lnSpc>
              <a:spcBef>
                <a:spcPts val="40"/>
              </a:spcBef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963295" marR="78105" indent="-342900">
              <a:lnSpc>
                <a:spcPts val="3360"/>
              </a:lnSpc>
            </a:pPr>
            <a:r>
              <a:rPr lang="ru-RU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</a:t>
            </a:r>
            <a:r>
              <a:rPr lang="ru-RU" sz="2000" spc="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11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2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-4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ых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20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ой</a:t>
            </a:r>
            <a:r>
              <a:rPr lang="ru-RU" sz="2000" spc="-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ru-RU" sz="20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ции,</a:t>
            </a:r>
            <a:r>
              <a:rPr lang="ru-RU" sz="20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</a:t>
            </a:r>
            <a:r>
              <a:rPr lang="ru-RU" sz="2000" spc="-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20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-4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3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</a:t>
            </a:r>
            <a:r>
              <a:rPr lang="ru-RU" sz="20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0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E453D2-B259-4156-BAA0-23EC22625A8B}"/>
              </a:ext>
            </a:extLst>
          </p:cNvPr>
          <p:cNvSpPr txBox="1"/>
          <p:nvPr/>
        </p:nvSpPr>
        <p:spPr>
          <a:xfrm>
            <a:off x="755576" y="0"/>
            <a:ext cx="81341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организации государственной итоговой  аттестации экстерна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обеспечить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48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C82818-1B8A-4123-A997-47B8EDC3CE4C}"/>
              </a:ext>
            </a:extLst>
          </p:cNvPr>
          <p:cNvSpPr txBox="1"/>
          <p:nvPr/>
        </p:nvSpPr>
        <p:spPr>
          <a:xfrm>
            <a:off x="323528" y="1772816"/>
            <a:ext cx="8512139" cy="4207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135">
              <a:lnSpc>
                <a:spcPts val="315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</a:t>
            </a:r>
            <a:r>
              <a:rPr lang="ru-RU" sz="1800" b="1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ря</a:t>
            </a:r>
            <a:r>
              <a:rPr lang="ru-RU" sz="1800" b="1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</a:t>
            </a:r>
            <a:r>
              <a:rPr lang="ru-RU" sz="1800" b="1" spc="-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800" b="1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рг</a:t>
            </a:r>
            <a:r>
              <a:rPr lang="ru-RU" sz="1800" b="1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ан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800" b="1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ции</a:t>
            </a:r>
            <a:r>
              <a:rPr lang="ru-RU" sz="1800" b="1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1800" b="1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800" b="1" spc="1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sz="9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4135">
              <a:lnSpc>
                <a:spcPts val="3360"/>
              </a:lnSpc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18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800" spc="-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ru-RU" sz="1800" spc="-7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</a:t>
            </a:r>
            <a:r>
              <a:rPr lang="ru-RU" sz="1800" spc="-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800" spc="-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ru-RU" sz="1800" spc="-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spc="-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ыбор</a:t>
            </a:r>
            <a:r>
              <a:rPr lang="ru-RU" sz="18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еб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ых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</a:t>
            </a:r>
            <a:r>
              <a:rPr lang="ru-RU" sz="18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-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ru-RU" sz="18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для</a:t>
            </a:r>
            <a:r>
              <a:rPr lang="ru-RU" sz="1800" spc="-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8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эк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зам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ru-RU" sz="1800" spc="-5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(за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</a:t>
            </a:r>
            <a:r>
              <a:rPr lang="ru-RU" sz="18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</a:t>
            </a:r>
            <a:r>
              <a:rPr lang="ru-RU" sz="1800" spc="-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ас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ии</a:t>
            </a:r>
            <a:r>
              <a:rPr lang="ru-RU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800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4135">
              <a:lnSpc>
                <a:spcPts val="3360"/>
              </a:lnSpc>
              <a:spcAft>
                <a:spcPts val="1000"/>
              </a:spcAft>
              <a:tabLst>
                <a:tab pos="406400" algn="l"/>
              </a:tabLst>
            </a:pPr>
            <a:r>
              <a:rPr lang="ru-RU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lang="ru-RU" sz="1800" spc="-7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</a:t>
            </a:r>
            <a:r>
              <a:rPr lang="ru-RU" sz="18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ео</a:t>
            </a:r>
            <a:r>
              <a:rPr lang="ru-RU" sz="18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ru-RU" sz="1800" spc="-4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</a:t>
            </a:r>
            <a:r>
              <a:rPr lang="ru-RU" sz="1800" spc="-7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ди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ых</a:t>
            </a:r>
            <a:r>
              <a:rPr lang="ru-RU" sz="1800" spc="-2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</a:t>
            </a:r>
            <a:r>
              <a:rPr lang="ru-RU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spc="-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ru-RU" sz="1800" spc="-2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1800" spc="-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ru-RU" sz="18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800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500"/>
              </a:lnSpc>
              <a:spcBef>
                <a:spcPts val="30"/>
              </a:spcBef>
              <a:spcAft>
                <a:spcPts val="1000"/>
              </a:spcAft>
            </a:pPr>
            <a:r>
              <a:rPr lang="ru-RU" sz="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03885" marR="38100" indent="-342900" algn="ctr">
              <a:lnSpc>
                <a:spcPts val="2880"/>
              </a:lnSpc>
              <a:spcAft>
                <a:spcPts val="1000"/>
              </a:spcAft>
            </a:pP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аю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spc="-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оз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ь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ия</a:t>
            </a:r>
            <a:r>
              <a:rPr lang="ru-RU" sz="1600" spc="-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дста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ют</a:t>
            </a:r>
            <a:r>
              <a:rPr lang="ru-RU" sz="16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пию</a:t>
            </a:r>
            <a:r>
              <a:rPr lang="ru-RU" sz="1600" spc="-2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дац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пси</a:t>
            </a:r>
            <a:r>
              <a:rPr lang="ru-RU" sz="1600" spc="-3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ди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даг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сии,</a:t>
            </a:r>
            <a:r>
              <a:rPr lang="ru-RU" sz="16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бу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аю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валиды</a:t>
            </a:r>
            <a:r>
              <a:rPr lang="ru-RU" sz="16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валиды</a:t>
            </a:r>
            <a:r>
              <a:rPr lang="ru-RU" sz="1600" spc="-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иги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ал</a:t>
            </a:r>
            <a:r>
              <a:rPr lang="ru-RU" sz="16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ru-RU" sz="1600" spc="-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ере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нну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пию</a:t>
            </a:r>
            <a:r>
              <a:rPr lang="ru-RU" sz="1600" spc="-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и,</a:t>
            </a:r>
            <a:r>
              <a:rPr lang="ru-RU" sz="1600" spc="-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дтв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даю</a:t>
            </a:r>
            <a:r>
              <a:rPr lang="ru-RU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16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ак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sz="16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ста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ия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валид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сти,</a:t>
            </a:r>
            <a:r>
              <a:rPr lang="ru-RU" sz="16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выда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1600" spc="-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ал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ьн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ым</a:t>
            </a:r>
            <a:r>
              <a:rPr lang="ru-RU" sz="16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ств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ым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2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spc="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ди</a:t>
            </a:r>
            <a:r>
              <a:rPr lang="ru-RU" sz="1600" spc="-3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ал</a:t>
            </a:r>
            <a:r>
              <a:rPr lang="ru-RU" sz="1600" spc="-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ьн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й</a:t>
            </a:r>
            <a:r>
              <a:rPr lang="ru-RU" sz="16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</a:t>
            </a:r>
            <a:r>
              <a:rPr lang="ru-RU" sz="1600" spc="-2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ер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1600" spc="5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ы.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2975BC-F0D1-460D-BF7F-B9C7D82976BE}"/>
              </a:ext>
            </a:extLst>
          </p:cNvPr>
          <p:cNvSpPr txBox="1"/>
          <p:nvPr/>
        </p:nvSpPr>
        <p:spPr>
          <a:xfrm>
            <a:off x="701509" y="-99392"/>
            <a:ext cx="81341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организации государственной итоговой  аттестации экстерна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обеспечить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11E33C-FC3B-4F78-9F31-52AC649F8219}"/>
              </a:ext>
            </a:extLst>
          </p:cNvPr>
          <p:cNvSpPr txBox="1"/>
          <p:nvPr/>
        </p:nvSpPr>
        <p:spPr>
          <a:xfrm>
            <a:off x="323528" y="4365104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712806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700808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Решение задач-ситуаций,</a:t>
            </a:r>
          </a:p>
          <a:p>
            <a:pPr algn="ctr"/>
            <a:r>
              <a:rPr lang="ru-RU" sz="4000" dirty="0" smtClean="0"/>
              <a:t> </a:t>
            </a:r>
          </a:p>
          <a:p>
            <a:pPr algn="ctr"/>
            <a:r>
              <a:rPr lang="ru-RU" sz="4000" dirty="0" smtClean="0"/>
              <a:t>анализ судебной практики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12507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5" descr="images (9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1651" y="326231"/>
            <a:ext cx="5334000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WordArt 8"/>
          <p:cNvSpPr>
            <a:spLocks noChangeArrowheads="1" noChangeShapeType="1" noTextEdit="1"/>
          </p:cNvSpPr>
          <p:nvPr/>
        </p:nvSpPr>
        <p:spPr bwMode="auto">
          <a:xfrm>
            <a:off x="781251" y="2708920"/>
            <a:ext cx="64008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Спасибо за внимание.</a:t>
            </a:r>
          </a:p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Творчества, успехов, побед!</a:t>
            </a:r>
          </a:p>
        </p:txBody>
      </p:sp>
      <p:pic>
        <p:nvPicPr>
          <p:cNvPr id="59397" name="Picture 9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791200"/>
            <a:ext cx="107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12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791200"/>
            <a:ext cx="107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13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791200"/>
            <a:ext cx="107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Text Box 15"/>
          <p:cNvSpPr txBox="1">
            <a:spLocks noChangeArrowheads="1"/>
          </p:cNvSpPr>
          <p:nvPr/>
        </p:nvSpPr>
        <p:spPr bwMode="auto">
          <a:xfrm>
            <a:off x="2555776" y="5155933"/>
            <a:ext cx="426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/>
              <a:t>Контактный телефон: 229-10-19</a:t>
            </a:r>
          </a:p>
        </p:txBody>
      </p:sp>
      <p:pic>
        <p:nvPicPr>
          <p:cNvPr id="59403" name="Picture 19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791200"/>
            <a:ext cx="107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>
            <a:extLst>
              <a:ext uri="{FF2B5EF4-FFF2-40B4-BE49-F238E27FC236}">
                <a16:creationId xmlns:a16="http://schemas.microsoft.com/office/drawing/2014/main" id="{72FA0A2B-6985-43D6-8FC5-698B7389A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036" y="5536403"/>
            <a:ext cx="1141413" cy="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">
            <a:extLst>
              <a:ext uri="{FF2B5EF4-FFF2-40B4-BE49-F238E27FC236}">
                <a16:creationId xmlns:a16="http://schemas.microsoft.com/office/drawing/2014/main" id="{CFB10269-6ACA-471A-9CA1-CD16496AFAFF}"/>
              </a:ext>
            </a:extLst>
          </p:cNvPr>
          <p:cNvGrpSpPr>
            <a:grpSpLocks/>
          </p:cNvGrpSpPr>
          <p:nvPr/>
        </p:nvGrpSpPr>
        <p:grpSpPr bwMode="auto">
          <a:xfrm>
            <a:off x="927100" y="4387850"/>
            <a:ext cx="9144000" cy="3429000"/>
            <a:chOff x="1219" y="5950"/>
            <a:chExt cx="14400" cy="5400"/>
          </a:xfrm>
        </p:grpSpPr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EAB8DE06-810A-4861-8C8D-971D0EBD9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" y="5950"/>
              <a:ext cx="14400" cy="5400"/>
            </a:xfrm>
            <a:custGeom>
              <a:avLst/>
              <a:gdLst>
                <a:gd name="T0" fmla="+- 0 1219 1219"/>
                <a:gd name="T1" fmla="*/ T0 w 14400"/>
                <a:gd name="T2" fmla="+- 0 11350 5950"/>
                <a:gd name="T3" fmla="*/ 11350 h 5400"/>
                <a:gd name="T4" fmla="+- 0 1219 1219"/>
                <a:gd name="T5" fmla="*/ T4 w 14400"/>
                <a:gd name="T6" fmla="+- 0 16750 5950"/>
                <a:gd name="T7" fmla="*/ 16750 h 5400"/>
                <a:gd name="T8" fmla="+- 0 15619 1219"/>
                <a:gd name="T9" fmla="*/ T8 w 14400"/>
                <a:gd name="T10" fmla="+- 0 16750 5950"/>
                <a:gd name="T11" fmla="*/ 16750 h 5400"/>
                <a:gd name="T12" fmla="+- 0 15619 1219"/>
                <a:gd name="T13" fmla="*/ T12 w 14400"/>
                <a:gd name="T14" fmla="+- 0 11350 5950"/>
                <a:gd name="T15" fmla="*/ 11350 h 5400"/>
                <a:gd name="T16" fmla="+- 0 1219 1219"/>
                <a:gd name="T17" fmla="*/ T16 w 14400"/>
                <a:gd name="T18" fmla="+- 0 11350 5950"/>
                <a:gd name="T19" fmla="*/ 11350 h 540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4400" h="5400">
                  <a:moveTo>
                    <a:pt x="0" y="5400"/>
                  </a:moveTo>
                  <a:lnTo>
                    <a:pt x="0" y="10800"/>
                  </a:lnTo>
                  <a:lnTo>
                    <a:pt x="14400" y="10800"/>
                  </a:lnTo>
                  <a:lnTo>
                    <a:pt x="14400" y="5400"/>
                  </a:lnTo>
                  <a:lnTo>
                    <a:pt x="0" y="540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" name="Group 1">
            <a:extLst>
              <a:ext uri="{FF2B5EF4-FFF2-40B4-BE49-F238E27FC236}">
                <a16:creationId xmlns:a16="http://schemas.microsoft.com/office/drawing/2014/main" id="{F3C0B513-ED9C-4F27-BC6F-518F0E86FF62}"/>
              </a:ext>
            </a:extLst>
          </p:cNvPr>
          <p:cNvGrpSpPr>
            <a:grpSpLocks/>
          </p:cNvGrpSpPr>
          <p:nvPr/>
        </p:nvGrpSpPr>
        <p:grpSpPr bwMode="auto">
          <a:xfrm>
            <a:off x="927100" y="4387850"/>
            <a:ext cx="9144000" cy="3429000"/>
            <a:chOff x="1219" y="5950"/>
            <a:chExt cx="14400" cy="5400"/>
          </a:xfrm>
        </p:grpSpPr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AE8B3645-A532-4B19-B72B-E569516B5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9" y="5950"/>
              <a:ext cx="14400" cy="5400"/>
            </a:xfrm>
            <a:custGeom>
              <a:avLst/>
              <a:gdLst>
                <a:gd name="T0" fmla="+- 0 1219 1219"/>
                <a:gd name="T1" fmla="*/ T0 w 14400"/>
                <a:gd name="T2" fmla="+- 0 11350 5950"/>
                <a:gd name="T3" fmla="*/ 11350 h 5400"/>
                <a:gd name="T4" fmla="+- 0 1219 1219"/>
                <a:gd name="T5" fmla="*/ T4 w 14400"/>
                <a:gd name="T6" fmla="+- 0 16750 5950"/>
                <a:gd name="T7" fmla="*/ 16750 h 5400"/>
                <a:gd name="T8" fmla="+- 0 15619 1219"/>
                <a:gd name="T9" fmla="*/ T8 w 14400"/>
                <a:gd name="T10" fmla="+- 0 16750 5950"/>
                <a:gd name="T11" fmla="*/ 16750 h 5400"/>
                <a:gd name="T12" fmla="+- 0 15619 1219"/>
                <a:gd name="T13" fmla="*/ T12 w 14400"/>
                <a:gd name="T14" fmla="+- 0 11350 5950"/>
                <a:gd name="T15" fmla="*/ 11350 h 5400"/>
                <a:gd name="T16" fmla="+- 0 1219 1219"/>
                <a:gd name="T17" fmla="*/ T16 w 14400"/>
                <a:gd name="T18" fmla="+- 0 11350 5950"/>
                <a:gd name="T19" fmla="*/ 11350 h 540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4400" h="5400">
                  <a:moveTo>
                    <a:pt x="0" y="5400"/>
                  </a:moveTo>
                  <a:lnTo>
                    <a:pt x="0" y="10800"/>
                  </a:lnTo>
                  <a:lnTo>
                    <a:pt x="14400" y="10800"/>
                  </a:lnTo>
                  <a:lnTo>
                    <a:pt x="14400" y="5400"/>
                  </a:lnTo>
                  <a:lnTo>
                    <a:pt x="0" y="540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" name="Rectangle 6">
            <a:extLst>
              <a:ext uri="{FF2B5EF4-FFF2-40B4-BE49-F238E27FC236}">
                <a16:creationId xmlns:a16="http://schemas.microsoft.com/office/drawing/2014/main" id="{39248AE0-1BC7-4419-B08D-816739151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22609" y="-488514"/>
            <a:ext cx="10077249" cy="211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104552" tIns="698280" rIns="1104552" bIns="177744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</a:pPr>
            <a:r>
              <a:rPr lang="ru-RU" altLang="ru-RU" sz="40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Нормативные правовые</a:t>
            </a:r>
            <a:r>
              <a:rPr lang="ru-RU" altLang="ru-RU" sz="400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документы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</a:pPr>
            <a:endParaRPr lang="ru-RU" altLang="ru-RU" sz="4000" dirty="0">
              <a:solidFill>
                <a:srgbClr val="C00000"/>
              </a:solidFill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5954BF4-3D68-4ABA-8B0E-BEF91CC3892D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35998" y="1196752"/>
            <a:ext cx="8352928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</a:tabLst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29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декабря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2012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kumimoji="0" lang="en-US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273-ФЗ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«Об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Российской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Федерации»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</a:tabLst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осуществления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общеобразовательным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начального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общего,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основного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общего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среднего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общего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образования»,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утвержденный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приказом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Министерства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просвещения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Российской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Федерации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22.03.2021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115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41910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зачета организацией, осуществляющей образовательную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1910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деятельность, результатов освоения обучающимися учебных предметов, курсов, дисциплин (модулей), практики, дополнительных образовательных программ в других организациях, осуществляющих образовательную деятельность, утвержденный Приказом Министерства науки и высшего образования РФ и Министерства просвещения РФ от 30 июля 2020 г. № 845/369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</a:tabLst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714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1FAEFD28-EFF1-4ECA-9AEE-F483578C8C92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56964" y="1311152"/>
            <a:ext cx="864096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9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ru-RU" altLang="ru-RU" sz="20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ru-RU" altLang="ru-RU" sz="20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 проведения государственной итоговой аттестации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 образовательным программам основного общего образования,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утвержденный п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риказом Министерства  просвещения РФ и Федеральной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службой по надзору в сфере   образования и науки  от 04 апреля 2023 г.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№232/551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 проведения государственной итоговой аттестации по образовательным программам среднего общего образования, утвержденный приказом Министерства просвещения РФ  и Федеральной службой по надзору в сфере   образования и науки от 04 апреля 2023 г. №233/552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0" lang="ru-RU" altLang="ru-RU" sz="200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ru-RU" altLang="ru-RU" sz="200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9F2BCE-DED1-472B-875D-2AC20F4AA8C4}"/>
              </a:ext>
            </a:extLst>
          </p:cNvPr>
          <p:cNvSpPr txBox="1"/>
          <p:nvPr/>
        </p:nvSpPr>
        <p:spPr>
          <a:xfrm>
            <a:off x="683568" y="332656"/>
            <a:ext cx="82809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</a:tabLst>
            </a:pP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Нормативные правовые</a:t>
            </a: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документы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9100" algn="l"/>
              </a:tabLst>
            </a:pPr>
            <a:endParaRPr kumimoji="0" lang="ru-RU" altLang="ru-RU" sz="4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468FC2F-CAD9-4013-8DE1-F97D002F1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036" y="5536403"/>
            <a:ext cx="1141413" cy="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82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N 845,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N 369 от 30.07.2020 «Об утверждении Порядка зачета организацией, осуществляющей образовательную деятельность, результатов освоения обучающимися учебных предметов, курсов, дисциплин (модулей), практики, дополнительных образовательных программ в других организациях, осуществляющих образовательную деятельность»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/>
              <a:t>Зачет осуществляется по заявлению обучающегося или родителей (законных представителей) несовершеннолетнего обучающегося, на основании документов, подтверждающих результаты пройденного обучения:</a:t>
            </a:r>
          </a:p>
          <a:p>
            <a:pPr algn="just" fontAlgn="base"/>
            <a:r>
              <a:rPr lang="ru-RU" b="1" dirty="0"/>
              <a:t>а) документа об образовании и (или) о квалификации</a:t>
            </a:r>
            <a:r>
              <a:rPr lang="ru-RU" dirty="0"/>
              <a:t>, в том числе об образовании и (или) о квалификации, полученных в иностранном государстве;</a:t>
            </a:r>
          </a:p>
          <a:p>
            <a:pPr algn="just" fontAlgn="base"/>
            <a:r>
              <a:rPr lang="ru-RU" b="1" dirty="0"/>
              <a:t>б) документа об обучении</a:t>
            </a:r>
            <a:r>
              <a:rPr lang="ru-RU" dirty="0"/>
              <a:t>, в том числе справки об обучении или о периоде обучения, документа, выданного иностранными организациями (справки, академической справки и иного документа) </a:t>
            </a:r>
            <a:r>
              <a:rPr lang="ru-RU" b="1" dirty="0">
                <a:solidFill>
                  <a:srgbClr val="C00000"/>
                </a:solidFill>
              </a:rPr>
              <a:t>(п. 2).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149080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Форма и порядок подачи заявления, в том числе возможность его подачи в форме электронного документа с использованием информационно-телекоммуникационной сети "Интернет", устанавливается локальным нормативным актом организации </a:t>
            </a:r>
            <a:r>
              <a:rPr lang="ru-RU" b="1" dirty="0">
                <a:solidFill>
                  <a:srgbClr val="C00000"/>
                </a:solidFill>
              </a:rPr>
              <a:t>(п.2).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6658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/>
              <a:t>Порядок зачета результатов пройденного обучения, подтверждаемых документами об образовании и (или) о квалификации, полученными в иностранном государстве, а также подтверждаемых документами об обучении, выданными иностранными организациями, </a:t>
            </a:r>
            <a:r>
              <a:rPr lang="ru-RU" b="1" u="sng" dirty="0"/>
              <a:t>устанавливаются локальным нормативным актом организации </a:t>
            </a:r>
            <a:r>
              <a:rPr lang="ru-RU" b="1" dirty="0">
                <a:solidFill>
                  <a:srgbClr val="C00000"/>
                </a:solidFill>
              </a:rPr>
              <a:t>(п.3).</a:t>
            </a:r>
          </a:p>
          <a:p>
            <a:pPr algn="just" fontAlgn="base"/>
            <a:endParaRPr lang="ru-RU" b="1" dirty="0">
              <a:solidFill>
                <a:srgbClr val="C00000"/>
              </a:solidFill>
            </a:endParaRPr>
          </a:p>
          <a:p>
            <a:pPr algn="just" fontAlgn="base"/>
            <a:endParaRPr lang="ru-RU" b="1" dirty="0">
              <a:solidFill>
                <a:srgbClr val="C00000"/>
              </a:solidFill>
            </a:endParaRPr>
          </a:p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309320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Зачету не подлежат результаты итоговой (государственной итоговой) аттестации </a:t>
            </a:r>
            <a:r>
              <a:rPr lang="ru-RU" b="1" dirty="0">
                <a:solidFill>
                  <a:srgbClr val="C00000"/>
                </a:solidFill>
              </a:rPr>
              <a:t>(п.5).</a:t>
            </a:r>
          </a:p>
        </p:txBody>
      </p:sp>
    </p:spTree>
    <p:extLst>
      <p:ext uri="{BB962C8B-B14F-4D97-AF65-F5344CB8AC3E}">
        <p14:creationId xmlns:p14="http://schemas.microsoft.com/office/powerpoint/2010/main" val="1506193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92696"/>
            <a:ext cx="871296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Зачет осуществляется посредством сопоставления планируемых результатов по соответствующей части (учебному предмету, курсу, дисциплине (модулю), практике) образовательной программы, которую осваивает обучающийся и результатов пройденного обучения, определенных освоенной ранее обучающимся образовательной программой (ее частью) </a:t>
            </a:r>
            <a:r>
              <a:rPr lang="ru-RU" sz="1600" b="1" dirty="0">
                <a:solidFill>
                  <a:srgbClr val="C00000"/>
                </a:solidFill>
              </a:rPr>
              <a:t>(п.4).</a:t>
            </a:r>
          </a:p>
          <a:p>
            <a:pPr algn="ctr"/>
            <a:r>
              <a:rPr lang="ru-RU" sz="1600" dirty="0"/>
              <a:t>С целью установления соответствия организация может проводить оценивание фактического достижения обучающимся планируемых результатов части осваиваемой образовательной программ. Процедура оценивания и формы его проведения, определяются локальным нормативным актом организации </a:t>
            </a:r>
            <a:r>
              <a:rPr lang="ru-RU" sz="1600" b="1" dirty="0">
                <a:solidFill>
                  <a:srgbClr val="C00000"/>
                </a:solidFill>
              </a:rPr>
              <a:t>(п.6).</a:t>
            </a: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780928"/>
            <a:ext cx="3384376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Если соответствие установлено- </a:t>
            </a:r>
            <a:r>
              <a:rPr lang="ru-RU" b="1" dirty="0">
                <a:solidFill>
                  <a:srgbClr val="C00000"/>
                </a:solidFill>
              </a:rPr>
              <a:t>производится  зачет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2780928"/>
            <a:ext cx="3384376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Если соответствие не установлено- </a:t>
            </a:r>
            <a:r>
              <a:rPr lang="ru-RU" b="1" dirty="0">
                <a:solidFill>
                  <a:srgbClr val="C00000"/>
                </a:solidFill>
              </a:rPr>
              <a:t>отказ в зачете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549676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861048"/>
            <a:ext cx="2448272" cy="2880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Зачтенные результаты пройденного обучения учитываются в качестве результатов промежуточной аттестации по соответствующей части осваиваемой образовательной программы </a:t>
            </a:r>
            <a:r>
              <a:rPr lang="ru-RU" b="1" dirty="0">
                <a:solidFill>
                  <a:srgbClr val="C00000"/>
                </a:solidFill>
              </a:rPr>
              <a:t>(п.7)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1331640" y="3573016"/>
            <a:ext cx="64807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5561856"/>
            <a:ext cx="5472608" cy="11795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Обучающийся, которому произведен зачет, переводится на обучение по индивидуальному учебному плану, в том числе на ускоренное обучение, в порядке, установленном локальными нормативными актами организации </a:t>
            </a:r>
            <a:r>
              <a:rPr lang="ru-RU" sz="1600" b="1" dirty="0">
                <a:solidFill>
                  <a:srgbClr val="C00000"/>
                </a:solidFill>
              </a:rPr>
              <a:t>(п.8) 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987824" y="5805264"/>
            <a:ext cx="360040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85689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! </a:t>
            </a:r>
            <a:r>
              <a:rPr lang="ru-RU" b="1" dirty="0">
                <a:solidFill>
                  <a:srgbClr val="C00000"/>
                </a:solidFill>
              </a:rPr>
              <a:t>Не допускается взимание платы с обучающихся за установление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соответствия и зачет (п. 10)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3789040"/>
            <a:ext cx="4248472" cy="15841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Решение об отказе в письменной форме или в форме электронного документа с обоснованием причин отказа в течение трех рабочих дней направляется обучающемуся или родителю (законному представителю) несовершеннолетнего обучающегося</a:t>
            </a:r>
            <a:r>
              <a:rPr lang="ru-RU" sz="1600" dirty="0">
                <a:solidFill>
                  <a:srgbClr val="C00000"/>
                </a:solidFill>
              </a:rPr>
              <a:t>.</a:t>
            </a:r>
            <a:r>
              <a:rPr lang="ru-RU" sz="1600" b="1" dirty="0">
                <a:solidFill>
                  <a:srgbClr val="C00000"/>
                </a:solidFill>
              </a:rPr>
              <a:t>(п. 9)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6660232" y="3501008"/>
            <a:ext cx="64807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69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A48671-D365-4F03-8D99-C17C0AE0E676}"/>
              </a:ext>
            </a:extLst>
          </p:cNvPr>
          <p:cNvSpPr txBox="1"/>
          <p:nvPr/>
        </p:nvSpPr>
        <p:spPr>
          <a:xfrm>
            <a:off x="1475656" y="692696"/>
            <a:ext cx="64087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порядке зачета образовательных результатов, полученных в иностранном государстве  есть ряд специфических моментов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ВАЖНО УЧИТЫВАТЬ 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EF004A-0869-4BF3-965F-23C92116B2A1}"/>
              </a:ext>
            </a:extLst>
          </p:cNvPr>
          <p:cNvSpPr txBox="1"/>
          <p:nvPr/>
        </p:nvSpPr>
        <p:spPr>
          <a:xfrm>
            <a:off x="1115616" y="5373216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Работа с обзором законодательства о приеме на обучение и порядке зачета обучающимся иностранным гражданам результатов освоения образовательных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13133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994" y="1000665"/>
            <a:ext cx="7649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Формы обучения и формы получения образования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443" y="1457756"/>
            <a:ext cx="833958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Российской Федерации образование может быть получено: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организациях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осуществляющих образовательную деятельность;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 организаций,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осуществляющих образовательную деятельность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форме семейного образования и самообразования).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Часть 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Обучение в организациях, осуществляющих образовательную деятельность, с учётом потребностей, возможностей личности и в зависимости от объема обязательных занятий педагогического работника с обучающимися осуществляется в очной,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очно-заочной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заочной форме.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Часть 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форме семейного образования и самообразования осуществляется с правом последующего прохождения в соответствии с частью 3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статьи 34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настоящего Федерального закона промежуточной и государственной итоговой аттестации в организациях, осуществляющих образовательную деятельность.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tooltip="Часть 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Допускается сочетание различных форм получения образования и форм обучения.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551" y="1000665"/>
            <a:ext cx="3461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Статья 17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CFBBF9-B08F-446A-A29A-85544030C1FF}"/>
              </a:ext>
            </a:extLst>
          </p:cNvPr>
          <p:cNvSpPr txBox="1"/>
          <p:nvPr/>
        </p:nvSpPr>
        <p:spPr>
          <a:xfrm>
            <a:off x="683568" y="232921"/>
            <a:ext cx="75790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rgbClr val="C00000"/>
                </a:solidFill>
                <a:latin typeface="PT Sans" panose="020B0503020203020204" pitchFamily="34" charset="-52"/>
              </a:rPr>
              <a:t>Федеральный закон от 29.12.2012 N 273-ФЗ </a:t>
            </a:r>
          </a:p>
          <a:p>
            <a:pPr algn="l"/>
            <a:r>
              <a:rPr lang="ru-RU" sz="2400" b="1" dirty="0">
                <a:solidFill>
                  <a:srgbClr val="C00000"/>
                </a:solidFill>
                <a:latin typeface="PT Sans" panose="020B0503020203020204" pitchFamily="34" charset="-52"/>
              </a:rPr>
              <a:t> «Об образовании в Российской Федерации»</a:t>
            </a:r>
            <a:endParaRPr lang="ru-RU" sz="2400" b="1" i="0" u="none" strike="noStrike" dirty="0">
              <a:solidFill>
                <a:srgbClr val="C00000"/>
              </a:solidFill>
              <a:effectLst/>
              <a:latin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371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6632"/>
            <a:ext cx="842493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srgbClr val="C00000"/>
                </a:solidFill>
              </a:rPr>
              <a:t>Приказ Министерства просвещения РФ от 22 марта 2021 г. N 115 </a:t>
            </a:r>
          </a:p>
          <a:p>
            <a:pPr algn="ctr"/>
            <a:r>
              <a:rPr lang="ru-RU" sz="1700" b="1" dirty="0"/>
              <a:t>«Об утверждении Порядка организации и осуществления образовательной деятельности по основным общеобразовательным программам - образовательным </a:t>
            </a:r>
            <a:r>
              <a:rPr lang="ru-RU" sz="1700" b="1" dirty="0" smtClean="0"/>
              <a:t>программам» с </a:t>
            </a:r>
            <a:r>
              <a:rPr lang="ru-RU" sz="1700" b="1" dirty="0"/>
              <a:t>изменениями и дополнениями от 11 февраля, 7 октября, 5 декабря 2022 г., 3 августа, 29 сентября 2023 г.)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6970" y="1478389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Формы получения образования и формы обучения по общеобразовательным программам определяются соответствующими федеральными государственными образовательными стандартами.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 Допускается сочетание различных форм получения образования и форм обучения</a:t>
            </a:r>
            <a:r>
              <a:rPr lang="ru-RU" sz="1400" baseline="30000" dirty="0"/>
              <a:t> </a:t>
            </a:r>
            <a:endParaRPr lang="ru-RU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Общее образование может быть получено в Организациях, </a:t>
            </a:r>
            <a:r>
              <a:rPr lang="ru-RU" sz="1400" baseline="30000" dirty="0"/>
              <a:t> </a:t>
            </a:r>
            <a:r>
              <a:rPr lang="ru-RU" sz="1400" b="1" dirty="0"/>
              <a:t>а также вне Организаций - в форме семейного образования. Среднее общее образование может быть получено в форме самообразования</a:t>
            </a:r>
            <a:endParaRPr lang="ru-RU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Форма получения общего образования и форма обучения по конкретной общеобразовательной программе </a:t>
            </a:r>
            <a:r>
              <a:rPr lang="ru-RU" sz="1400" b="1" dirty="0"/>
              <a:t>определяются родителями (законными представителями) несовершеннолетнего обучающегося</a:t>
            </a:r>
            <a:r>
              <a:rPr lang="ru-RU" sz="1400" dirty="0"/>
              <a:t>. При выборе родителями (законными представителями) несовершеннолетнего обучающегося формы получения общего образования и формы обучения учитывается мнение ребенка</a:t>
            </a:r>
            <a:r>
              <a:rPr lang="ru-RU" sz="1400" baseline="30000" dirty="0"/>
              <a:t> </a:t>
            </a:r>
            <a:r>
              <a:rPr lang="ru-RU" sz="1400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При выборе родителями (законными представителями) несовершеннолетнего обучающегося формы получения общего образования в форме семейного образования родители (законные представители) информируют об этом выборе орган местного самоуправления муниципального района или городского округа, на территории которых они проживают, </a:t>
            </a:r>
            <a:r>
              <a:rPr lang="ru-RU" sz="1400" b="1" dirty="0"/>
              <a:t>в течение 15 календарных дней с момента утверждения приказа об отчислении обучающегося из Организации в связи с переходом на семейное образование или не менее чем за 15 календарных дней до начала учебного года, в котором планируется переход на семейное образование.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Обучающийся, получающий образование в форме семейного образования в семейной форме, по решению родителей (законных представителей) с учетом его мнения на любом этапе обучения </a:t>
            </a:r>
            <a:r>
              <a:rPr lang="ru-RU" sz="1400" b="1" dirty="0"/>
              <a:t>вправе продолжить образование в любой иной форме, предусмотренной законодательством Российской Федерации в сфере образования, либо вправе сочетать формы получения образования и обучения</a:t>
            </a:r>
            <a:r>
              <a:rPr lang="ru-RU" sz="1400" b="1" baseline="30000" dirty="0"/>
              <a:t> </a:t>
            </a:r>
            <a:r>
              <a:rPr lang="ru-RU" sz="1400" dirty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Обучающиеся, получившие основное общее образование или достигшие восемнадцати лет, имеют право на выбор Организации, формы получения образования и формы обучения</a:t>
            </a:r>
            <a:r>
              <a:rPr lang="ru-RU" sz="1400" baseline="30000" dirty="0"/>
              <a:t> </a:t>
            </a:r>
            <a:r>
              <a:rPr lang="ru-RU" sz="1400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4408" y="6229483"/>
            <a:ext cx="582143" cy="55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631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3923</TotalTime>
  <Words>2389</Words>
  <Application>Microsoft Office PowerPoint</Application>
  <PresentationFormat>Экран (4:3)</PresentationFormat>
  <Paragraphs>215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Arial Narrow</vt:lpstr>
      <vt:lpstr>Calibri</vt:lpstr>
      <vt:lpstr>Courier New</vt:lpstr>
      <vt:lpstr>PT Sans</vt:lpstr>
      <vt:lpstr>Times New Roman</vt:lpstr>
      <vt:lpstr>Тема Office</vt:lpstr>
      <vt:lpstr>Экстерны в общеобразовательной организации: порядок организации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Суворова Ирина Николаевна</cp:lastModifiedBy>
  <cp:revision>232</cp:revision>
  <dcterms:created xsi:type="dcterms:W3CDTF">2015-02-03T23:48:47Z</dcterms:created>
  <dcterms:modified xsi:type="dcterms:W3CDTF">2025-02-07T02:33:35Z</dcterms:modified>
</cp:coreProperties>
</file>