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59" r:id="rId4"/>
    <p:sldId id="258" r:id="rId5"/>
    <p:sldId id="260" r:id="rId6"/>
    <p:sldId id="265" r:id="rId7"/>
    <p:sldId id="276" r:id="rId8"/>
    <p:sldId id="280" r:id="rId9"/>
    <p:sldId id="281" r:id="rId10"/>
    <p:sldId id="264" r:id="rId11"/>
    <p:sldId id="261" r:id="rId12"/>
    <p:sldId id="262" r:id="rId13"/>
    <p:sldId id="263" r:id="rId14"/>
    <p:sldId id="282" r:id="rId15"/>
    <p:sldId id="283" r:id="rId16"/>
    <p:sldId id="285" r:id="rId17"/>
    <p:sldId id="268" r:id="rId18"/>
    <p:sldId id="271" r:id="rId19"/>
    <p:sldId id="272" r:id="rId20"/>
    <p:sldId id="278" r:id="rId21"/>
    <p:sldId id="277" r:id="rId22"/>
    <p:sldId id="279" r:id="rId23"/>
    <p:sldId id="287" r:id="rId24"/>
    <p:sldId id="284" r:id="rId25"/>
    <p:sldId id="275" r:id="rId26"/>
    <p:sldId id="288" r:id="rId27"/>
  </p:sldIdLst>
  <p:sldSz cx="12192000" cy="6858000"/>
  <p:notesSz cx="6951663" cy="100822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oeq61crLg7G+1ATCbxwSXw==" hashData="tmhT81yfJgsjnm7BS9n16FfBJb4="/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 varScale="1">
        <p:scale>
          <a:sx n="90" d="100"/>
          <a:sy n="90" d="100"/>
        </p:scale>
        <p:origin x="-126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53B79D-89C5-4DF2-B39D-63EA8829D95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C2BF52-AA33-4020-B817-A59246980691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шаг</a:t>
          </a:r>
          <a:r>
            <a:rPr lang="en-US" dirty="0" smtClean="0"/>
            <a:t> 1</a:t>
          </a:r>
          <a:endParaRPr lang="ru-RU" dirty="0"/>
        </a:p>
      </dgm:t>
    </dgm:pt>
    <dgm:pt modelId="{92A562B5-C189-4D77-AA60-E0EE65531B08}" type="parTrans" cxnId="{0333AB75-A8BD-4296-B566-FB39337F040C}">
      <dgm:prSet/>
      <dgm:spPr/>
      <dgm:t>
        <a:bodyPr/>
        <a:lstStyle/>
        <a:p>
          <a:endParaRPr lang="ru-RU"/>
        </a:p>
      </dgm:t>
    </dgm:pt>
    <dgm:pt modelId="{C7BF2327-9CE3-4144-957A-963206005CEF}" type="sibTrans" cxnId="{0333AB75-A8BD-4296-B566-FB39337F040C}">
      <dgm:prSet/>
      <dgm:spPr/>
      <dgm:t>
        <a:bodyPr/>
        <a:lstStyle/>
        <a:p>
          <a:endParaRPr lang="ru-RU"/>
        </a:p>
      </dgm:t>
    </dgm:pt>
    <dgm:pt modelId="{CF2B504C-E266-4784-842C-86206DB796B4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Определяем общее количество часов по предмету на оценочные процедуры в учебном году  ( выделяем 10%).  В учебном году 34 недели, а оценочную процедуру по предмету следует проводить не чаще 1 раза в 2,5 недели.  Максимальное количество оценочных процедур по предмету может быть 14. Если меньше 14 ч., то оставляем число, составляющее 10%. Если 10% больше, чем 14 ч., то  уменьшаем количество процедур до этого числа. </a:t>
          </a:r>
          <a:endParaRPr lang="ru-RU" dirty="0"/>
        </a:p>
      </dgm:t>
    </dgm:pt>
    <dgm:pt modelId="{1E179890-655B-4EE1-AA6B-35E9E6A374E7}" type="parTrans" cxnId="{F0D64680-B187-4967-918C-B5DEDF5224DA}">
      <dgm:prSet/>
      <dgm:spPr/>
      <dgm:t>
        <a:bodyPr/>
        <a:lstStyle/>
        <a:p>
          <a:endParaRPr lang="ru-RU"/>
        </a:p>
      </dgm:t>
    </dgm:pt>
    <dgm:pt modelId="{1679E748-485C-4914-B40C-69F9B69D7DE8}" type="sibTrans" cxnId="{F0D64680-B187-4967-918C-B5DEDF5224DA}">
      <dgm:prSet/>
      <dgm:spPr/>
      <dgm:t>
        <a:bodyPr/>
        <a:lstStyle/>
        <a:p>
          <a:endParaRPr lang="ru-RU"/>
        </a:p>
      </dgm:t>
    </dgm:pt>
    <dgm:pt modelId="{13CCE6BA-A0BB-401C-BEB0-0C943B153FAB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шаг 2</a:t>
          </a:r>
          <a:endParaRPr lang="ru-RU" dirty="0"/>
        </a:p>
      </dgm:t>
    </dgm:pt>
    <dgm:pt modelId="{252EF3D8-1297-4212-9F27-9376D165A9E3}" type="parTrans" cxnId="{D4FDA669-FBF1-4C91-831F-08998D3DA5F2}">
      <dgm:prSet/>
      <dgm:spPr/>
      <dgm:t>
        <a:bodyPr/>
        <a:lstStyle/>
        <a:p>
          <a:endParaRPr lang="ru-RU"/>
        </a:p>
      </dgm:t>
    </dgm:pt>
    <dgm:pt modelId="{ED019C6F-77CC-4414-BE2B-CB66050C086A}" type="sibTrans" cxnId="{D4FDA669-FBF1-4C91-831F-08998D3DA5F2}">
      <dgm:prSet/>
      <dgm:spPr/>
      <dgm:t>
        <a:bodyPr/>
        <a:lstStyle/>
        <a:p>
          <a:endParaRPr lang="ru-RU"/>
        </a:p>
      </dgm:t>
    </dgm:pt>
    <dgm:pt modelId="{0B4F05B6-BDDE-4025-8CC7-DDE5CC702FA9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Резервируем часы для федеральных (ВПР) и  региональных процедур (РДР при наличии), для промежуточной аттестации (ПА) и для внутреннего (школьного) мониторинга (АДР) с учётом того (см. ФОП ООО, СОО п.18.19), что один раз в два года администрацией проводится письменная работа на </a:t>
          </a:r>
          <a:r>
            <a:rPr lang="ru-RU" dirty="0" err="1" smtClean="0"/>
            <a:t>межпредметной</a:t>
          </a:r>
          <a:r>
            <a:rPr lang="ru-RU" dirty="0" smtClean="0"/>
            <a:t> основе для проверки читательской грамотности и для проверки цифровой грамотности (практическая работа в сочетании с письменной (компьютеризованной) частью).</a:t>
          </a:r>
          <a:endParaRPr lang="ru-RU" dirty="0"/>
        </a:p>
      </dgm:t>
    </dgm:pt>
    <dgm:pt modelId="{5723195F-0765-4196-9138-76882A017879}" type="parTrans" cxnId="{FDC6748C-9B99-45A6-B2C1-C01C64BF2BEA}">
      <dgm:prSet/>
      <dgm:spPr/>
      <dgm:t>
        <a:bodyPr/>
        <a:lstStyle/>
        <a:p>
          <a:endParaRPr lang="ru-RU"/>
        </a:p>
      </dgm:t>
    </dgm:pt>
    <dgm:pt modelId="{87923F5D-C382-4002-A3BB-33B015E776B0}" type="sibTrans" cxnId="{FDC6748C-9B99-45A6-B2C1-C01C64BF2BEA}">
      <dgm:prSet/>
      <dgm:spPr/>
      <dgm:t>
        <a:bodyPr/>
        <a:lstStyle/>
        <a:p>
          <a:endParaRPr lang="ru-RU"/>
        </a:p>
      </dgm:t>
    </dgm:pt>
    <dgm:pt modelId="{C6DF6374-8088-4DE0-ABDC-9B4D01DE9314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шаг 3</a:t>
          </a:r>
          <a:endParaRPr lang="ru-RU" dirty="0"/>
        </a:p>
      </dgm:t>
    </dgm:pt>
    <dgm:pt modelId="{273C7506-CBEC-4D0C-B38A-D8D937A9548D}" type="parTrans" cxnId="{EEA217BC-BE6A-4FC1-92DA-3BA8AAAF3E39}">
      <dgm:prSet/>
      <dgm:spPr/>
      <dgm:t>
        <a:bodyPr/>
        <a:lstStyle/>
        <a:p>
          <a:endParaRPr lang="ru-RU"/>
        </a:p>
      </dgm:t>
    </dgm:pt>
    <dgm:pt modelId="{61A28608-DA93-4BEC-85A8-4C8AC8DC3F2F}" type="sibTrans" cxnId="{EEA217BC-BE6A-4FC1-92DA-3BA8AAAF3E39}">
      <dgm:prSet/>
      <dgm:spPr/>
      <dgm:t>
        <a:bodyPr/>
        <a:lstStyle/>
        <a:p>
          <a:endParaRPr lang="ru-RU"/>
        </a:p>
      </dgm:t>
    </dgm:pt>
    <dgm:pt modelId="{1A8ADFD8-EF18-4018-9CC7-7CDD3409299A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114300" lvl="1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dirty="0" smtClean="0"/>
            <a:t>Сверяем количество часов, которое можно использовать для тематического контроля (ТК) по предмету, курсу (модулю) с количеством тем (разделов) и результатов в РП по предмету, курсу (модулю) на учебный год.</a:t>
          </a:r>
          <a:endParaRPr lang="ru-RU" dirty="0"/>
        </a:p>
      </dgm:t>
    </dgm:pt>
    <dgm:pt modelId="{00DCA511-6618-49CD-BC68-3E50B0F772D4}" type="parTrans" cxnId="{718392C4-7ED7-43EB-A3A8-8C4B4466BAFD}">
      <dgm:prSet/>
      <dgm:spPr/>
      <dgm:t>
        <a:bodyPr/>
        <a:lstStyle/>
        <a:p>
          <a:endParaRPr lang="ru-RU"/>
        </a:p>
      </dgm:t>
    </dgm:pt>
    <dgm:pt modelId="{806ACC53-D94F-45C5-A1EA-F3CCCE155865}" type="sibTrans" cxnId="{718392C4-7ED7-43EB-A3A8-8C4B4466BAFD}">
      <dgm:prSet/>
      <dgm:spPr/>
      <dgm:t>
        <a:bodyPr/>
        <a:lstStyle/>
        <a:p>
          <a:endParaRPr lang="ru-RU"/>
        </a:p>
      </dgm:t>
    </dgm:pt>
    <dgm:pt modelId="{E73E4933-8D6F-46F6-AAA9-1048DE2620E1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шаг  4</a:t>
          </a:r>
          <a:endParaRPr lang="ru-RU" dirty="0"/>
        </a:p>
      </dgm:t>
    </dgm:pt>
    <dgm:pt modelId="{29B237DD-0D27-4912-81A2-9A90D07181C9}" type="parTrans" cxnId="{7F4115C7-DC5E-41FF-B293-B75BB53A60F0}">
      <dgm:prSet/>
      <dgm:spPr/>
      <dgm:t>
        <a:bodyPr/>
        <a:lstStyle/>
        <a:p>
          <a:endParaRPr lang="ru-RU"/>
        </a:p>
      </dgm:t>
    </dgm:pt>
    <dgm:pt modelId="{6CA2757F-6FE3-4557-B59D-9ECB09526F6E}" type="sibTrans" cxnId="{7F4115C7-DC5E-41FF-B293-B75BB53A60F0}">
      <dgm:prSet/>
      <dgm:spPr/>
      <dgm:t>
        <a:bodyPr/>
        <a:lstStyle/>
        <a:p>
          <a:endParaRPr lang="ru-RU"/>
        </a:p>
      </dgm:t>
    </dgm:pt>
    <dgm:pt modelId="{823B48CF-ADAF-429C-8E2E-3496C3D5E149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114300" lvl="1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EA190CA5-44AD-41ED-81B7-D72FCA2A49B8}" type="parTrans" cxnId="{E33E5BFB-5E71-4867-AAE4-2EF080491822}">
      <dgm:prSet/>
      <dgm:spPr/>
      <dgm:t>
        <a:bodyPr/>
        <a:lstStyle/>
        <a:p>
          <a:endParaRPr lang="ru-RU"/>
        </a:p>
      </dgm:t>
    </dgm:pt>
    <dgm:pt modelId="{C06A91EB-25F0-4575-ABF8-8BA09E440823}" type="sibTrans" cxnId="{E33E5BFB-5E71-4867-AAE4-2EF080491822}">
      <dgm:prSet/>
      <dgm:spPr/>
      <dgm:t>
        <a:bodyPr/>
        <a:lstStyle/>
        <a:p>
          <a:endParaRPr lang="ru-RU"/>
        </a:p>
      </dgm:t>
    </dgm:pt>
    <dgm:pt modelId="{E2EBAC08-549E-4A3D-9B78-0AB8E341F1D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Координируем количество оценочных процедур на учебный год в соответствии с календарным учебным графиком, а также содержанием  (объёмом) планируемых результатов по предмету. </a:t>
          </a:r>
          <a:endParaRPr lang="ru-RU" dirty="0"/>
        </a:p>
      </dgm:t>
    </dgm:pt>
    <dgm:pt modelId="{64DC3343-9C8D-4401-813A-39752C36F46A}" type="parTrans" cxnId="{852857F4-8752-4759-B70B-B607C512F4D5}">
      <dgm:prSet/>
      <dgm:spPr/>
      <dgm:t>
        <a:bodyPr/>
        <a:lstStyle/>
        <a:p>
          <a:endParaRPr lang="ru-RU"/>
        </a:p>
      </dgm:t>
    </dgm:pt>
    <dgm:pt modelId="{403BA086-C113-45CA-86AC-87E587D7ABFE}" type="sibTrans" cxnId="{852857F4-8752-4759-B70B-B607C512F4D5}">
      <dgm:prSet/>
      <dgm:spPr/>
      <dgm:t>
        <a:bodyPr/>
        <a:lstStyle/>
        <a:p>
          <a:endParaRPr lang="ru-RU"/>
        </a:p>
      </dgm:t>
    </dgm:pt>
    <dgm:pt modelId="{CBAD6476-E427-4854-A63D-332E07563DE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dirty="0"/>
        </a:p>
      </dgm:t>
    </dgm:pt>
    <dgm:pt modelId="{922C683F-2177-4FBD-9ECF-2296BDD3B435}" type="parTrans" cxnId="{41E7743C-4256-408C-B618-42CA671A3A19}">
      <dgm:prSet/>
      <dgm:spPr/>
      <dgm:t>
        <a:bodyPr/>
        <a:lstStyle/>
        <a:p>
          <a:endParaRPr lang="ru-RU"/>
        </a:p>
      </dgm:t>
    </dgm:pt>
    <dgm:pt modelId="{836BAB9C-78A5-4522-80DC-51B24ED6B092}" type="sibTrans" cxnId="{41E7743C-4256-408C-B618-42CA671A3A19}">
      <dgm:prSet/>
      <dgm:spPr/>
      <dgm:t>
        <a:bodyPr/>
        <a:lstStyle/>
        <a:p>
          <a:endParaRPr lang="ru-RU"/>
        </a:p>
      </dgm:t>
    </dgm:pt>
    <dgm:pt modelId="{A41D67FE-5052-41AC-B0CF-6E5956EBC48F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i="1" dirty="0"/>
        </a:p>
      </dgm:t>
    </dgm:pt>
    <dgm:pt modelId="{7C8ACF7B-AB58-484E-A329-E9EF26CE6885}" type="parTrans" cxnId="{A7AE451D-2B72-4F07-9C32-3529EA1374BE}">
      <dgm:prSet/>
      <dgm:spPr/>
      <dgm:t>
        <a:bodyPr/>
        <a:lstStyle/>
        <a:p>
          <a:endParaRPr lang="ru-RU"/>
        </a:p>
      </dgm:t>
    </dgm:pt>
    <dgm:pt modelId="{3B4FB1F8-06E2-4236-924B-277DECCB8CD8}" type="sibTrans" cxnId="{A7AE451D-2B72-4F07-9C32-3529EA1374BE}">
      <dgm:prSet/>
      <dgm:spPr/>
      <dgm:t>
        <a:bodyPr/>
        <a:lstStyle/>
        <a:p>
          <a:endParaRPr lang="ru-RU"/>
        </a:p>
      </dgm:t>
    </dgm:pt>
    <dgm:pt modelId="{F3AC68A1-28A9-4E5B-9737-1D3EC5C852C9}" type="pres">
      <dgm:prSet presAssocID="{5D53B79D-89C5-4DF2-B39D-63EA8829D9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9137B6-2720-42B4-8F93-48FF6DBACA7E}" type="pres">
      <dgm:prSet presAssocID="{61C2BF52-AA33-4020-B817-A59246980691}" presName="composite" presStyleCnt="0"/>
      <dgm:spPr/>
    </dgm:pt>
    <dgm:pt modelId="{43FE471C-D15B-4DA2-B5B5-9FFD0620B6E2}" type="pres">
      <dgm:prSet presAssocID="{61C2BF52-AA33-4020-B817-A59246980691}" presName="parTx" presStyleLbl="alignNode1" presStyleIdx="0" presStyleCnt="4" custLinFactNeighborX="351" custLinFactNeighborY="-183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12108-1B8F-4CEE-BC49-8F9982431547}" type="pres">
      <dgm:prSet presAssocID="{61C2BF52-AA33-4020-B817-A59246980691}" presName="desTx" presStyleLbl="alignAccFollowNode1" presStyleIdx="0" presStyleCnt="4" custLinFactNeighborX="351" custLinFactNeighborY="1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603B9F-5BA6-4899-93B6-D0BF34A709A8}" type="pres">
      <dgm:prSet presAssocID="{C7BF2327-9CE3-4144-957A-963206005CEF}" presName="space" presStyleCnt="0"/>
      <dgm:spPr/>
    </dgm:pt>
    <dgm:pt modelId="{D4EE6E3F-12D7-4A80-81B2-6C9932D6894E}" type="pres">
      <dgm:prSet presAssocID="{13CCE6BA-A0BB-401C-BEB0-0C943B153FAB}" presName="composite" presStyleCnt="0"/>
      <dgm:spPr/>
    </dgm:pt>
    <dgm:pt modelId="{B4B3D2D4-75EA-4C26-902B-811D5BCDAA58}" type="pres">
      <dgm:prSet presAssocID="{13CCE6BA-A0BB-401C-BEB0-0C943B153FAB}" presName="parTx" presStyleLbl="alignNode1" presStyleIdx="1" presStyleCnt="4" custLinFactNeighborX="299" custLinFactNeighborY="-118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6ACFFF-A066-4931-B602-B9B2272844A5}" type="pres">
      <dgm:prSet presAssocID="{13CCE6BA-A0BB-401C-BEB0-0C943B153FAB}" presName="desTx" presStyleLbl="alignAccFollowNode1" presStyleIdx="1" presStyleCnt="4" custScaleX="104051" custScaleY="102045" custLinFactNeighborX="-1679" custLinFactNeighborY="2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2F5794-1DF5-444C-81D1-856987E8B9B4}" type="pres">
      <dgm:prSet presAssocID="{ED019C6F-77CC-4414-BE2B-CB66050C086A}" presName="space" presStyleCnt="0"/>
      <dgm:spPr/>
    </dgm:pt>
    <dgm:pt modelId="{CC9273E8-17C3-4C2D-9180-1553204E8344}" type="pres">
      <dgm:prSet presAssocID="{C6DF6374-8088-4DE0-ABDC-9B4D01DE9314}" presName="composite" presStyleCnt="0"/>
      <dgm:spPr/>
    </dgm:pt>
    <dgm:pt modelId="{884553B0-A3CB-486C-BBE0-D7C0D4CC6D0E}" type="pres">
      <dgm:prSet presAssocID="{C6DF6374-8088-4DE0-ABDC-9B4D01DE9314}" presName="parTx" presStyleLbl="alignNode1" presStyleIdx="2" presStyleCnt="4" custLinFactNeighborX="-177" custLinFactNeighborY="-183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39EA7-7493-4A8B-A7C1-AD0490D63169}" type="pres">
      <dgm:prSet presAssocID="{C6DF6374-8088-4DE0-ABDC-9B4D01DE9314}" presName="desTx" presStyleLbl="alignAccFollowNode1" presStyleIdx="2" presStyleCnt="4" custLinFactNeighborX="-177" custLinFactNeighborY="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849C9-002E-4F1F-8522-27ADF4E7CBD0}" type="pres">
      <dgm:prSet presAssocID="{61A28608-DA93-4BEC-85A8-4C8AC8DC3F2F}" presName="space" presStyleCnt="0"/>
      <dgm:spPr/>
    </dgm:pt>
    <dgm:pt modelId="{7BF945B7-3408-4BFC-942B-89BD17AD7DA5}" type="pres">
      <dgm:prSet presAssocID="{E73E4933-8D6F-46F6-AAA9-1048DE2620E1}" presName="composite" presStyleCnt="0"/>
      <dgm:spPr/>
    </dgm:pt>
    <dgm:pt modelId="{208D1E95-5445-4D52-93F8-6A15D566A899}" type="pres">
      <dgm:prSet presAssocID="{E73E4933-8D6F-46F6-AAA9-1048DE2620E1}" presName="parTx" presStyleLbl="alignNode1" presStyleIdx="3" presStyleCnt="4" custLinFactNeighborX="-143" custLinFactNeighborY="-183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9F2D7-C66D-48EE-BA6A-BB99B4F4F372}" type="pres">
      <dgm:prSet presAssocID="{E73E4933-8D6F-46F6-AAA9-1048DE2620E1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F5D176-B4C0-456F-8832-438B7A2B13EA}" type="presOf" srcId="{E73E4933-8D6F-46F6-AAA9-1048DE2620E1}" destId="{208D1E95-5445-4D52-93F8-6A15D566A899}" srcOrd="0" destOrd="0" presId="urn:microsoft.com/office/officeart/2005/8/layout/hList1"/>
    <dgm:cxn modelId="{F1D05139-4094-4C62-8BBF-343A231060A2}" type="presOf" srcId="{823B48CF-ADAF-429C-8E2E-3496C3D5E149}" destId="{83A39EA7-7493-4A8B-A7C1-AD0490D63169}" srcOrd="0" destOrd="1" presId="urn:microsoft.com/office/officeart/2005/8/layout/hList1"/>
    <dgm:cxn modelId="{7F4115C7-DC5E-41FF-B293-B75BB53A60F0}" srcId="{5D53B79D-89C5-4DF2-B39D-63EA8829D954}" destId="{E73E4933-8D6F-46F6-AAA9-1048DE2620E1}" srcOrd="3" destOrd="0" parTransId="{29B237DD-0D27-4912-81A2-9A90D07181C9}" sibTransId="{6CA2757F-6FE3-4557-B59D-9ECB09526F6E}"/>
    <dgm:cxn modelId="{EEA217BC-BE6A-4FC1-92DA-3BA8AAAF3E39}" srcId="{5D53B79D-89C5-4DF2-B39D-63EA8829D954}" destId="{C6DF6374-8088-4DE0-ABDC-9B4D01DE9314}" srcOrd="2" destOrd="0" parTransId="{273C7506-CBEC-4D0C-B38A-D8D937A9548D}" sibTransId="{61A28608-DA93-4BEC-85A8-4C8AC8DC3F2F}"/>
    <dgm:cxn modelId="{A05A6488-C7C5-4F57-AFDB-48D908BC4C08}" type="presOf" srcId="{5D53B79D-89C5-4DF2-B39D-63EA8829D954}" destId="{F3AC68A1-28A9-4E5B-9737-1D3EC5C852C9}" srcOrd="0" destOrd="0" presId="urn:microsoft.com/office/officeart/2005/8/layout/hList1"/>
    <dgm:cxn modelId="{E33E5BFB-5E71-4867-AAE4-2EF080491822}" srcId="{C6DF6374-8088-4DE0-ABDC-9B4D01DE9314}" destId="{823B48CF-ADAF-429C-8E2E-3496C3D5E149}" srcOrd="1" destOrd="0" parTransId="{EA190CA5-44AD-41ED-81B7-D72FCA2A49B8}" sibTransId="{C06A91EB-25F0-4575-ABF8-8BA09E440823}"/>
    <dgm:cxn modelId="{CE2CB67B-85F8-4B32-9AFA-B11AD0BB9192}" type="presOf" srcId="{1A8ADFD8-EF18-4018-9CC7-7CDD3409299A}" destId="{83A39EA7-7493-4A8B-A7C1-AD0490D63169}" srcOrd="0" destOrd="0" presId="urn:microsoft.com/office/officeart/2005/8/layout/hList1"/>
    <dgm:cxn modelId="{FDC6748C-9B99-45A6-B2C1-C01C64BF2BEA}" srcId="{13CCE6BA-A0BB-401C-BEB0-0C943B153FAB}" destId="{0B4F05B6-BDDE-4025-8CC7-DDE5CC702FA9}" srcOrd="0" destOrd="0" parTransId="{5723195F-0765-4196-9138-76882A017879}" sibTransId="{87923F5D-C382-4002-A3BB-33B015E776B0}"/>
    <dgm:cxn modelId="{41E7743C-4256-408C-B618-42CA671A3A19}" srcId="{E73E4933-8D6F-46F6-AAA9-1048DE2620E1}" destId="{CBAD6476-E427-4854-A63D-332E07563DEB}" srcOrd="2" destOrd="0" parTransId="{922C683F-2177-4FBD-9ECF-2296BDD3B435}" sibTransId="{836BAB9C-78A5-4522-80DC-51B24ED6B092}"/>
    <dgm:cxn modelId="{85BF523A-1FE9-4338-A27A-58BBBAE1687F}" type="presOf" srcId="{CF2B504C-E266-4784-842C-86206DB796B4}" destId="{14412108-1B8F-4CEE-BC49-8F9982431547}" srcOrd="0" destOrd="0" presId="urn:microsoft.com/office/officeart/2005/8/layout/hList1"/>
    <dgm:cxn modelId="{CAB7C0AE-6530-46FA-9027-69EF3FFBD45C}" type="presOf" srcId="{E2EBAC08-549E-4A3D-9B78-0AB8E341F1D7}" destId="{DDB9F2D7-C66D-48EE-BA6A-BB99B4F4F372}" srcOrd="0" destOrd="0" presId="urn:microsoft.com/office/officeart/2005/8/layout/hList1"/>
    <dgm:cxn modelId="{A7AE451D-2B72-4F07-9C32-3529EA1374BE}" srcId="{E73E4933-8D6F-46F6-AAA9-1048DE2620E1}" destId="{A41D67FE-5052-41AC-B0CF-6E5956EBC48F}" srcOrd="1" destOrd="0" parTransId="{7C8ACF7B-AB58-484E-A329-E9EF26CE6885}" sibTransId="{3B4FB1F8-06E2-4236-924B-277DECCB8CD8}"/>
    <dgm:cxn modelId="{4F4B1940-54E6-4217-8E54-69377D66BC38}" type="presOf" srcId="{CBAD6476-E427-4854-A63D-332E07563DEB}" destId="{DDB9F2D7-C66D-48EE-BA6A-BB99B4F4F372}" srcOrd="0" destOrd="2" presId="urn:microsoft.com/office/officeart/2005/8/layout/hList1"/>
    <dgm:cxn modelId="{852857F4-8752-4759-B70B-B607C512F4D5}" srcId="{E73E4933-8D6F-46F6-AAA9-1048DE2620E1}" destId="{E2EBAC08-549E-4A3D-9B78-0AB8E341F1D7}" srcOrd="0" destOrd="0" parTransId="{64DC3343-9C8D-4401-813A-39752C36F46A}" sibTransId="{403BA086-C113-45CA-86AC-87E587D7ABFE}"/>
    <dgm:cxn modelId="{E62D7FDF-C99C-4033-8E6F-DB8488BDF849}" type="presOf" srcId="{61C2BF52-AA33-4020-B817-A59246980691}" destId="{43FE471C-D15B-4DA2-B5B5-9FFD0620B6E2}" srcOrd="0" destOrd="0" presId="urn:microsoft.com/office/officeart/2005/8/layout/hList1"/>
    <dgm:cxn modelId="{FBD93346-2A69-4003-9371-0ED65FB1C334}" type="presOf" srcId="{13CCE6BA-A0BB-401C-BEB0-0C943B153FAB}" destId="{B4B3D2D4-75EA-4C26-902B-811D5BCDAA58}" srcOrd="0" destOrd="0" presId="urn:microsoft.com/office/officeart/2005/8/layout/hList1"/>
    <dgm:cxn modelId="{80B51EB2-C986-4416-84CF-30F6FCB2A23B}" type="presOf" srcId="{C6DF6374-8088-4DE0-ABDC-9B4D01DE9314}" destId="{884553B0-A3CB-486C-BBE0-D7C0D4CC6D0E}" srcOrd="0" destOrd="0" presId="urn:microsoft.com/office/officeart/2005/8/layout/hList1"/>
    <dgm:cxn modelId="{5904DB89-954B-465B-93E6-FA3B0BB1DD33}" type="presOf" srcId="{A41D67FE-5052-41AC-B0CF-6E5956EBC48F}" destId="{DDB9F2D7-C66D-48EE-BA6A-BB99B4F4F372}" srcOrd="0" destOrd="1" presId="urn:microsoft.com/office/officeart/2005/8/layout/hList1"/>
    <dgm:cxn modelId="{D4FDA669-FBF1-4C91-831F-08998D3DA5F2}" srcId="{5D53B79D-89C5-4DF2-B39D-63EA8829D954}" destId="{13CCE6BA-A0BB-401C-BEB0-0C943B153FAB}" srcOrd="1" destOrd="0" parTransId="{252EF3D8-1297-4212-9F27-9376D165A9E3}" sibTransId="{ED019C6F-77CC-4414-BE2B-CB66050C086A}"/>
    <dgm:cxn modelId="{718392C4-7ED7-43EB-A3A8-8C4B4466BAFD}" srcId="{C6DF6374-8088-4DE0-ABDC-9B4D01DE9314}" destId="{1A8ADFD8-EF18-4018-9CC7-7CDD3409299A}" srcOrd="0" destOrd="0" parTransId="{00DCA511-6618-49CD-BC68-3E50B0F772D4}" sibTransId="{806ACC53-D94F-45C5-A1EA-F3CCCE155865}"/>
    <dgm:cxn modelId="{71E96907-AA1A-42E6-A357-A7C74A1CD31B}" type="presOf" srcId="{0B4F05B6-BDDE-4025-8CC7-DDE5CC702FA9}" destId="{2D6ACFFF-A066-4931-B602-B9B2272844A5}" srcOrd="0" destOrd="0" presId="urn:microsoft.com/office/officeart/2005/8/layout/hList1"/>
    <dgm:cxn modelId="{0333AB75-A8BD-4296-B566-FB39337F040C}" srcId="{5D53B79D-89C5-4DF2-B39D-63EA8829D954}" destId="{61C2BF52-AA33-4020-B817-A59246980691}" srcOrd="0" destOrd="0" parTransId="{92A562B5-C189-4D77-AA60-E0EE65531B08}" sibTransId="{C7BF2327-9CE3-4144-957A-963206005CEF}"/>
    <dgm:cxn modelId="{F0D64680-B187-4967-918C-B5DEDF5224DA}" srcId="{61C2BF52-AA33-4020-B817-A59246980691}" destId="{CF2B504C-E266-4784-842C-86206DB796B4}" srcOrd="0" destOrd="0" parTransId="{1E179890-655B-4EE1-AA6B-35E9E6A374E7}" sibTransId="{1679E748-485C-4914-B40C-69F9B69D7DE8}"/>
    <dgm:cxn modelId="{EDF57D80-1190-486F-869C-CA6D398DF5F2}" type="presParOf" srcId="{F3AC68A1-28A9-4E5B-9737-1D3EC5C852C9}" destId="{F39137B6-2720-42B4-8F93-48FF6DBACA7E}" srcOrd="0" destOrd="0" presId="urn:microsoft.com/office/officeart/2005/8/layout/hList1"/>
    <dgm:cxn modelId="{CF66E1DB-8636-44D3-8C30-1B67AAFBCF87}" type="presParOf" srcId="{F39137B6-2720-42B4-8F93-48FF6DBACA7E}" destId="{43FE471C-D15B-4DA2-B5B5-9FFD0620B6E2}" srcOrd="0" destOrd="0" presId="urn:microsoft.com/office/officeart/2005/8/layout/hList1"/>
    <dgm:cxn modelId="{95C350A6-1E3D-4844-93FE-53E5CFD07400}" type="presParOf" srcId="{F39137B6-2720-42B4-8F93-48FF6DBACA7E}" destId="{14412108-1B8F-4CEE-BC49-8F9982431547}" srcOrd="1" destOrd="0" presId="urn:microsoft.com/office/officeart/2005/8/layout/hList1"/>
    <dgm:cxn modelId="{CFDF4917-9C11-45B9-A422-107E54C04F79}" type="presParOf" srcId="{F3AC68A1-28A9-4E5B-9737-1D3EC5C852C9}" destId="{0C603B9F-5BA6-4899-93B6-D0BF34A709A8}" srcOrd="1" destOrd="0" presId="urn:microsoft.com/office/officeart/2005/8/layout/hList1"/>
    <dgm:cxn modelId="{8924E949-B08D-451D-AF7F-9AF056625A83}" type="presParOf" srcId="{F3AC68A1-28A9-4E5B-9737-1D3EC5C852C9}" destId="{D4EE6E3F-12D7-4A80-81B2-6C9932D6894E}" srcOrd="2" destOrd="0" presId="urn:microsoft.com/office/officeart/2005/8/layout/hList1"/>
    <dgm:cxn modelId="{1044445D-19AF-4FC7-8242-3BA345B34FAC}" type="presParOf" srcId="{D4EE6E3F-12D7-4A80-81B2-6C9932D6894E}" destId="{B4B3D2D4-75EA-4C26-902B-811D5BCDAA58}" srcOrd="0" destOrd="0" presId="urn:microsoft.com/office/officeart/2005/8/layout/hList1"/>
    <dgm:cxn modelId="{4F7EB6E0-1CDB-4880-9492-1CBEFD1F3FA1}" type="presParOf" srcId="{D4EE6E3F-12D7-4A80-81B2-6C9932D6894E}" destId="{2D6ACFFF-A066-4931-B602-B9B2272844A5}" srcOrd="1" destOrd="0" presId="urn:microsoft.com/office/officeart/2005/8/layout/hList1"/>
    <dgm:cxn modelId="{B31452B4-AE48-4080-82DA-2D85D94E59B2}" type="presParOf" srcId="{F3AC68A1-28A9-4E5B-9737-1D3EC5C852C9}" destId="{BB2F5794-1DF5-444C-81D1-856987E8B9B4}" srcOrd="3" destOrd="0" presId="urn:microsoft.com/office/officeart/2005/8/layout/hList1"/>
    <dgm:cxn modelId="{5CB271C4-35BF-4709-B4F3-89DC2A977E72}" type="presParOf" srcId="{F3AC68A1-28A9-4E5B-9737-1D3EC5C852C9}" destId="{CC9273E8-17C3-4C2D-9180-1553204E8344}" srcOrd="4" destOrd="0" presId="urn:microsoft.com/office/officeart/2005/8/layout/hList1"/>
    <dgm:cxn modelId="{D5CAF471-2038-4A69-86D7-CD643EB3353D}" type="presParOf" srcId="{CC9273E8-17C3-4C2D-9180-1553204E8344}" destId="{884553B0-A3CB-486C-BBE0-D7C0D4CC6D0E}" srcOrd="0" destOrd="0" presId="urn:microsoft.com/office/officeart/2005/8/layout/hList1"/>
    <dgm:cxn modelId="{111DF2E3-D13F-475A-ABEA-604182EF9DF6}" type="presParOf" srcId="{CC9273E8-17C3-4C2D-9180-1553204E8344}" destId="{83A39EA7-7493-4A8B-A7C1-AD0490D63169}" srcOrd="1" destOrd="0" presId="urn:microsoft.com/office/officeart/2005/8/layout/hList1"/>
    <dgm:cxn modelId="{B5573025-1E19-4D5B-8B1E-E1CD11AD0914}" type="presParOf" srcId="{F3AC68A1-28A9-4E5B-9737-1D3EC5C852C9}" destId="{5D1849C9-002E-4F1F-8522-27ADF4E7CBD0}" srcOrd="5" destOrd="0" presId="urn:microsoft.com/office/officeart/2005/8/layout/hList1"/>
    <dgm:cxn modelId="{5638F498-D46B-4D0C-A6B0-F8EE8959F30E}" type="presParOf" srcId="{F3AC68A1-28A9-4E5B-9737-1D3EC5C852C9}" destId="{7BF945B7-3408-4BFC-942B-89BD17AD7DA5}" srcOrd="6" destOrd="0" presId="urn:microsoft.com/office/officeart/2005/8/layout/hList1"/>
    <dgm:cxn modelId="{2ECEB941-3858-48AB-8977-29276674EFE9}" type="presParOf" srcId="{7BF945B7-3408-4BFC-942B-89BD17AD7DA5}" destId="{208D1E95-5445-4D52-93F8-6A15D566A899}" srcOrd="0" destOrd="0" presId="urn:microsoft.com/office/officeart/2005/8/layout/hList1"/>
    <dgm:cxn modelId="{6AAA286D-DC9D-4B9A-864D-7268903EB9B4}" type="presParOf" srcId="{7BF945B7-3408-4BFC-942B-89BD17AD7DA5}" destId="{DDB9F2D7-C66D-48EE-BA6A-BB99B4F4F37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0F56EB-E14B-4E48-A09F-5087363F4CE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CF747B-7F2D-4FFD-A2C7-49B3A24CEFB5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шаг.  </a:t>
          </a:r>
          <a:r>
            <a:rPr lang="ru-RU" dirty="0" smtClean="0"/>
            <a:t>Доводим до сведения учителей через руководителей МО, кафедр, предметных групп количество возможных оценочных процедур по классам и предметам (см. Приложение) и даты всех известных ОП федерального, регионального уровня. Устанавливаем сроки получения обратной информации (не позднее, например, 5 сентября/1-я неделя текущего учебного года). </a:t>
          </a:r>
          <a:endParaRPr lang="ru-RU" dirty="0"/>
        </a:p>
      </dgm:t>
    </dgm:pt>
    <dgm:pt modelId="{6D6FEAC6-D601-40A1-AFC6-04176C6859FF}" type="parTrans" cxnId="{651BC92D-1C09-4925-B5C4-9A21641D0002}">
      <dgm:prSet/>
      <dgm:spPr/>
      <dgm:t>
        <a:bodyPr/>
        <a:lstStyle/>
        <a:p>
          <a:endParaRPr lang="ru-RU"/>
        </a:p>
      </dgm:t>
    </dgm:pt>
    <dgm:pt modelId="{D513A421-5660-4BB0-BA62-25D062FBF718}" type="sibTrans" cxnId="{651BC92D-1C09-4925-B5C4-9A21641D000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15BA7F70-9A16-4E99-ADBE-1D84FF0AEFC9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шаг.   </a:t>
          </a:r>
          <a:r>
            <a:rPr lang="ru-RU" dirty="0" smtClean="0"/>
            <a:t>Формируем единый график оценочных процедур на учебный год с учетом учебных периодов (триместр, четверть, полугодие).  Если в параллели много классов-комплектов, допустимо формировать отдельную страницу для уровня и/или по параллелям. </a:t>
          </a:r>
          <a:endParaRPr lang="ru-RU" dirty="0"/>
        </a:p>
      </dgm:t>
    </dgm:pt>
    <dgm:pt modelId="{CEF0C444-ACFA-4223-AC6B-2F2C2902FF96}" type="parTrans" cxnId="{3EB3D615-5122-4844-80A0-7889610050E3}">
      <dgm:prSet/>
      <dgm:spPr/>
      <dgm:t>
        <a:bodyPr/>
        <a:lstStyle/>
        <a:p>
          <a:endParaRPr lang="ru-RU"/>
        </a:p>
      </dgm:t>
    </dgm:pt>
    <dgm:pt modelId="{69B137D1-76EC-4F1C-AE07-B9DBA2DFDFAD}" type="sibTrans" cxnId="{3EB3D615-5122-4844-80A0-7889610050E3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F41D87E0-8F15-4C90-8263-286362E075E6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шаг.   </a:t>
          </a:r>
          <a:r>
            <a:rPr lang="ru-RU" dirty="0" smtClean="0"/>
            <a:t>В единую структуру Графика сначала вносим все известные даты федеральных и  региональных, административных диагностических работ, затем указываем даты и уроки по расписанию (2/3/4/</a:t>
          </a:r>
          <a:r>
            <a:rPr lang="ru-RU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</a:t>
          </a:r>
          <a:r>
            <a:rPr lang="ru-RU" dirty="0" smtClean="0"/>
            <a:t> урок, если не последний) оценочных процедур по всем предметам, курсам (модулям) УП. </a:t>
          </a:r>
          <a:endParaRPr lang="ru-RU" dirty="0"/>
        </a:p>
      </dgm:t>
    </dgm:pt>
    <dgm:pt modelId="{A4796EFC-094F-4280-A10B-28DE815EFD62}" type="parTrans" cxnId="{63B57E17-86CC-48DC-8F94-135D2900F50A}">
      <dgm:prSet/>
      <dgm:spPr/>
      <dgm:t>
        <a:bodyPr/>
        <a:lstStyle/>
        <a:p>
          <a:endParaRPr lang="ru-RU"/>
        </a:p>
      </dgm:t>
    </dgm:pt>
    <dgm:pt modelId="{67E88E79-1EAD-4C80-98BC-003C266A1DA2}" type="sibTrans" cxnId="{63B57E17-86CC-48DC-8F94-135D2900F50A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D0F831A-1C9C-42B5-84D9-20BE8B27025F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шаг.   </a:t>
          </a:r>
          <a:r>
            <a:rPr lang="ru-RU" dirty="0" smtClean="0"/>
            <a:t>Проверяем выполнение Рекомендаций (п. 2.1. б) и в)). Если Рекомендации  не выполняются, то даем указание руководителям МО, кафедр, предметных групп скорректировать Графики оценочных процедур согласно   Рекомендациям. </a:t>
          </a:r>
          <a:endParaRPr lang="ru-RU" dirty="0"/>
        </a:p>
      </dgm:t>
    </dgm:pt>
    <dgm:pt modelId="{4E610B4C-6C89-4A34-93FD-1418CB2C1A7B}" type="parTrans" cxnId="{8A2B6C16-06E1-4D94-B84E-9E8724BF048E}">
      <dgm:prSet/>
      <dgm:spPr/>
      <dgm:t>
        <a:bodyPr/>
        <a:lstStyle/>
        <a:p>
          <a:endParaRPr lang="ru-RU"/>
        </a:p>
      </dgm:t>
    </dgm:pt>
    <dgm:pt modelId="{857FD640-253F-4C78-AEA4-10807FC29AF8}" type="sibTrans" cxnId="{8A2B6C16-06E1-4D94-B84E-9E8724BF048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FD99BE75-5618-4E98-9B88-CB2B9429C165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шаг.   </a:t>
          </a:r>
          <a:r>
            <a:rPr lang="ru-RU" dirty="0" smtClean="0"/>
            <a:t>Вносим изменения в единый График (согласно корректировке ) и утверждаем как отдельным документом, так и в рамках имеющихся локальных нормативных актов ОО, устанавливающих формы, периодичность, порядок текущего контроля и промежуточной аттестации обучающихся. Размещаем единый График на официальном сайте ОО .</a:t>
          </a:r>
          <a:endParaRPr lang="ru-RU" dirty="0"/>
        </a:p>
      </dgm:t>
    </dgm:pt>
    <dgm:pt modelId="{39382043-3CCE-42CC-AD8D-7A57A1BD5E41}" type="parTrans" cxnId="{8E7CDE85-7813-4784-91FB-A38D169E75C1}">
      <dgm:prSet/>
      <dgm:spPr/>
      <dgm:t>
        <a:bodyPr/>
        <a:lstStyle/>
        <a:p>
          <a:endParaRPr lang="ru-RU"/>
        </a:p>
      </dgm:t>
    </dgm:pt>
    <dgm:pt modelId="{12E90578-8020-4EF1-88B3-15BC9EA7F5D0}" type="sibTrans" cxnId="{8E7CDE85-7813-4784-91FB-A38D169E75C1}">
      <dgm:prSet/>
      <dgm:spPr/>
      <dgm:t>
        <a:bodyPr/>
        <a:lstStyle/>
        <a:p>
          <a:endParaRPr lang="ru-RU"/>
        </a:p>
      </dgm:t>
    </dgm:pt>
    <dgm:pt modelId="{635C5B27-9A3E-499B-AE9D-498D52537AB5}" type="pres">
      <dgm:prSet presAssocID="{100F56EB-E14B-4E48-A09F-5087363F4CE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C63AD1-0F49-4F5E-A4F6-529B3B0FCD37}" type="pres">
      <dgm:prSet presAssocID="{100F56EB-E14B-4E48-A09F-5087363F4CE3}" presName="dummyMaxCanvas" presStyleCnt="0">
        <dgm:presLayoutVars/>
      </dgm:prSet>
      <dgm:spPr/>
    </dgm:pt>
    <dgm:pt modelId="{AB089E0C-02A2-4836-B8B8-D3925BE37B14}" type="pres">
      <dgm:prSet presAssocID="{100F56EB-E14B-4E48-A09F-5087363F4CE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8C04-1BEC-4DBF-9747-4AD18604B4BE}" type="pres">
      <dgm:prSet presAssocID="{100F56EB-E14B-4E48-A09F-5087363F4CE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41951-C1B1-4763-923A-C878FF7D55D3}" type="pres">
      <dgm:prSet presAssocID="{100F56EB-E14B-4E48-A09F-5087363F4CE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A698D-6E8F-4FB5-96C3-88312B96E2C9}" type="pres">
      <dgm:prSet presAssocID="{100F56EB-E14B-4E48-A09F-5087363F4CE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5655D-5459-478C-80A6-33A6DD24E5AE}" type="pres">
      <dgm:prSet presAssocID="{100F56EB-E14B-4E48-A09F-5087363F4CE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6E224-FD4A-4A66-B7BD-48360207FEE7}" type="pres">
      <dgm:prSet presAssocID="{100F56EB-E14B-4E48-A09F-5087363F4CE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AED0C-8CDE-453F-A574-08CA6E186C61}" type="pres">
      <dgm:prSet presAssocID="{100F56EB-E14B-4E48-A09F-5087363F4CE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63F19-7D63-4595-A466-4266FEB25A4A}" type="pres">
      <dgm:prSet presAssocID="{100F56EB-E14B-4E48-A09F-5087363F4CE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0F3E2-557C-46C4-B57F-CF34A5E34D0D}" type="pres">
      <dgm:prSet presAssocID="{100F56EB-E14B-4E48-A09F-5087363F4CE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C9C00-9E91-4B24-BE70-9F3D6469C499}" type="pres">
      <dgm:prSet presAssocID="{100F56EB-E14B-4E48-A09F-5087363F4CE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07C98-6610-445E-A16E-C93F2FAD54C2}" type="pres">
      <dgm:prSet presAssocID="{100F56EB-E14B-4E48-A09F-5087363F4CE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A2FC8-2437-4B1F-A40F-65455862102D}" type="pres">
      <dgm:prSet presAssocID="{100F56EB-E14B-4E48-A09F-5087363F4CE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472AC-7AF2-44EE-AEF5-11AACFDEF3AB}" type="pres">
      <dgm:prSet presAssocID="{100F56EB-E14B-4E48-A09F-5087363F4CE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940B4-14BE-42D9-8DD6-1773CBD83EB3}" type="pres">
      <dgm:prSet presAssocID="{100F56EB-E14B-4E48-A09F-5087363F4CE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DEE7E1-D683-43DC-98DD-736ACD631C4F}" type="presOf" srcId="{91CF747B-7F2D-4FFD-A2C7-49B3A24CEFB5}" destId="{0B2C9C00-9E91-4B24-BE70-9F3D6469C499}" srcOrd="1" destOrd="0" presId="urn:microsoft.com/office/officeart/2005/8/layout/vProcess5"/>
    <dgm:cxn modelId="{51F3FDFE-B1D5-4166-9302-ECAE418B289B}" type="presOf" srcId="{67E88E79-1EAD-4C80-98BC-003C266A1DA2}" destId="{07063F19-7D63-4595-A466-4266FEB25A4A}" srcOrd="0" destOrd="0" presId="urn:microsoft.com/office/officeart/2005/8/layout/vProcess5"/>
    <dgm:cxn modelId="{904A9959-23E8-467B-A7FB-C3955D99C528}" type="presOf" srcId="{D513A421-5660-4BB0-BA62-25D062FBF718}" destId="{D9D6E224-FD4A-4A66-B7BD-48360207FEE7}" srcOrd="0" destOrd="0" presId="urn:microsoft.com/office/officeart/2005/8/layout/vProcess5"/>
    <dgm:cxn modelId="{8E7CDE85-7813-4784-91FB-A38D169E75C1}" srcId="{100F56EB-E14B-4E48-A09F-5087363F4CE3}" destId="{FD99BE75-5618-4E98-9B88-CB2B9429C165}" srcOrd="4" destOrd="0" parTransId="{39382043-3CCE-42CC-AD8D-7A57A1BD5E41}" sibTransId="{12E90578-8020-4EF1-88B3-15BC9EA7F5D0}"/>
    <dgm:cxn modelId="{871525E1-A05F-463A-A414-85A09D03038C}" type="presOf" srcId="{69B137D1-76EC-4F1C-AE07-B9DBA2DFDFAD}" destId="{5E1AED0C-8CDE-453F-A574-08CA6E186C61}" srcOrd="0" destOrd="0" presId="urn:microsoft.com/office/officeart/2005/8/layout/vProcess5"/>
    <dgm:cxn modelId="{6A4C6D8F-D188-40DD-8314-E3F455480B56}" type="presOf" srcId="{100F56EB-E14B-4E48-A09F-5087363F4CE3}" destId="{635C5B27-9A3E-499B-AE9D-498D52537AB5}" srcOrd="0" destOrd="0" presId="urn:microsoft.com/office/officeart/2005/8/layout/vProcess5"/>
    <dgm:cxn modelId="{3F7587D5-7F64-48F2-9BCF-E4A47FC77DC4}" type="presOf" srcId="{FD99BE75-5618-4E98-9B88-CB2B9429C165}" destId="{B59940B4-14BE-42D9-8DD6-1773CBD83EB3}" srcOrd="1" destOrd="0" presId="urn:microsoft.com/office/officeart/2005/8/layout/vProcess5"/>
    <dgm:cxn modelId="{598A5717-440F-4CB3-8241-CCEAC06A0ADA}" type="presOf" srcId="{857FD640-253F-4C78-AEA4-10807FC29AF8}" destId="{6B00F3E2-557C-46C4-B57F-CF34A5E34D0D}" srcOrd="0" destOrd="0" presId="urn:microsoft.com/office/officeart/2005/8/layout/vProcess5"/>
    <dgm:cxn modelId="{B66DD902-5E26-466A-812A-12274F5A10A3}" type="presOf" srcId="{91CF747B-7F2D-4FFD-A2C7-49B3A24CEFB5}" destId="{AB089E0C-02A2-4836-B8B8-D3925BE37B14}" srcOrd="0" destOrd="0" presId="urn:microsoft.com/office/officeart/2005/8/layout/vProcess5"/>
    <dgm:cxn modelId="{A8E93E8D-D162-47C1-977D-50451B1030F0}" type="presOf" srcId="{BD0F831A-1C9C-42B5-84D9-20BE8B27025F}" destId="{8AFA698D-6E8F-4FB5-96C3-88312B96E2C9}" srcOrd="0" destOrd="0" presId="urn:microsoft.com/office/officeart/2005/8/layout/vProcess5"/>
    <dgm:cxn modelId="{884DE18C-34B4-4DA0-A9BB-9291AC684772}" type="presOf" srcId="{F41D87E0-8F15-4C90-8263-286362E075E6}" destId="{B6641951-C1B1-4763-923A-C878FF7D55D3}" srcOrd="0" destOrd="0" presId="urn:microsoft.com/office/officeart/2005/8/layout/vProcess5"/>
    <dgm:cxn modelId="{BC0F92E2-A1BD-422C-8CEF-EFCBF031A90B}" type="presOf" srcId="{15BA7F70-9A16-4E99-ADBE-1D84FF0AEFC9}" destId="{63907C98-6610-445E-A16E-C93F2FAD54C2}" srcOrd="1" destOrd="0" presId="urn:microsoft.com/office/officeart/2005/8/layout/vProcess5"/>
    <dgm:cxn modelId="{AAF14510-C869-4B9B-BBB8-774A61B7C532}" type="presOf" srcId="{F41D87E0-8F15-4C90-8263-286362E075E6}" destId="{14FA2FC8-2437-4B1F-A40F-65455862102D}" srcOrd="1" destOrd="0" presId="urn:microsoft.com/office/officeart/2005/8/layout/vProcess5"/>
    <dgm:cxn modelId="{8A2B6C16-06E1-4D94-B84E-9E8724BF048E}" srcId="{100F56EB-E14B-4E48-A09F-5087363F4CE3}" destId="{BD0F831A-1C9C-42B5-84D9-20BE8B27025F}" srcOrd="3" destOrd="0" parTransId="{4E610B4C-6C89-4A34-93FD-1418CB2C1A7B}" sibTransId="{857FD640-253F-4C78-AEA4-10807FC29AF8}"/>
    <dgm:cxn modelId="{CCA25FDC-072A-4A2E-B13B-E33238043086}" type="presOf" srcId="{FD99BE75-5618-4E98-9B88-CB2B9429C165}" destId="{AF95655D-5459-478C-80A6-33A6DD24E5AE}" srcOrd="0" destOrd="0" presId="urn:microsoft.com/office/officeart/2005/8/layout/vProcess5"/>
    <dgm:cxn modelId="{651BC92D-1C09-4925-B5C4-9A21641D0002}" srcId="{100F56EB-E14B-4E48-A09F-5087363F4CE3}" destId="{91CF747B-7F2D-4FFD-A2C7-49B3A24CEFB5}" srcOrd="0" destOrd="0" parTransId="{6D6FEAC6-D601-40A1-AFC6-04176C6859FF}" sibTransId="{D513A421-5660-4BB0-BA62-25D062FBF718}"/>
    <dgm:cxn modelId="{68D7ED9B-F528-4CC8-8385-B0DDC2EEAC85}" type="presOf" srcId="{BD0F831A-1C9C-42B5-84D9-20BE8B27025F}" destId="{185472AC-7AF2-44EE-AEF5-11AACFDEF3AB}" srcOrd="1" destOrd="0" presId="urn:microsoft.com/office/officeart/2005/8/layout/vProcess5"/>
    <dgm:cxn modelId="{3EB3D615-5122-4844-80A0-7889610050E3}" srcId="{100F56EB-E14B-4E48-A09F-5087363F4CE3}" destId="{15BA7F70-9A16-4E99-ADBE-1D84FF0AEFC9}" srcOrd="1" destOrd="0" parTransId="{CEF0C444-ACFA-4223-AC6B-2F2C2902FF96}" sibTransId="{69B137D1-76EC-4F1C-AE07-B9DBA2DFDFAD}"/>
    <dgm:cxn modelId="{4E3D1E89-D33D-4B0B-A760-B276D2F85591}" type="presOf" srcId="{15BA7F70-9A16-4E99-ADBE-1D84FF0AEFC9}" destId="{F2F48C04-1BEC-4DBF-9747-4AD18604B4BE}" srcOrd="0" destOrd="0" presId="urn:microsoft.com/office/officeart/2005/8/layout/vProcess5"/>
    <dgm:cxn modelId="{63B57E17-86CC-48DC-8F94-135D2900F50A}" srcId="{100F56EB-E14B-4E48-A09F-5087363F4CE3}" destId="{F41D87E0-8F15-4C90-8263-286362E075E6}" srcOrd="2" destOrd="0" parTransId="{A4796EFC-094F-4280-A10B-28DE815EFD62}" sibTransId="{67E88E79-1EAD-4C80-98BC-003C266A1DA2}"/>
    <dgm:cxn modelId="{60EE3087-5DA1-4F06-81E6-D90F618538DF}" type="presParOf" srcId="{635C5B27-9A3E-499B-AE9D-498D52537AB5}" destId="{7BC63AD1-0F49-4F5E-A4F6-529B3B0FCD37}" srcOrd="0" destOrd="0" presId="urn:microsoft.com/office/officeart/2005/8/layout/vProcess5"/>
    <dgm:cxn modelId="{EC54B0C0-FD77-43F0-9E5A-A835EFD6512F}" type="presParOf" srcId="{635C5B27-9A3E-499B-AE9D-498D52537AB5}" destId="{AB089E0C-02A2-4836-B8B8-D3925BE37B14}" srcOrd="1" destOrd="0" presId="urn:microsoft.com/office/officeart/2005/8/layout/vProcess5"/>
    <dgm:cxn modelId="{D852DA8F-1F2E-44CC-A69F-CA72CB30DF9C}" type="presParOf" srcId="{635C5B27-9A3E-499B-AE9D-498D52537AB5}" destId="{F2F48C04-1BEC-4DBF-9747-4AD18604B4BE}" srcOrd="2" destOrd="0" presId="urn:microsoft.com/office/officeart/2005/8/layout/vProcess5"/>
    <dgm:cxn modelId="{A16C1C2A-83C9-4E68-AB8F-BA75E28F4C85}" type="presParOf" srcId="{635C5B27-9A3E-499B-AE9D-498D52537AB5}" destId="{B6641951-C1B1-4763-923A-C878FF7D55D3}" srcOrd="3" destOrd="0" presId="urn:microsoft.com/office/officeart/2005/8/layout/vProcess5"/>
    <dgm:cxn modelId="{D38272FB-EA1B-49B2-BB97-99FF49162B91}" type="presParOf" srcId="{635C5B27-9A3E-499B-AE9D-498D52537AB5}" destId="{8AFA698D-6E8F-4FB5-96C3-88312B96E2C9}" srcOrd="4" destOrd="0" presId="urn:microsoft.com/office/officeart/2005/8/layout/vProcess5"/>
    <dgm:cxn modelId="{3614610F-3EC8-444F-91EC-EE950AE1BDBE}" type="presParOf" srcId="{635C5B27-9A3E-499B-AE9D-498D52537AB5}" destId="{AF95655D-5459-478C-80A6-33A6DD24E5AE}" srcOrd="5" destOrd="0" presId="urn:microsoft.com/office/officeart/2005/8/layout/vProcess5"/>
    <dgm:cxn modelId="{F59F98C3-8C31-4D40-842A-3B8D4223CEB0}" type="presParOf" srcId="{635C5B27-9A3E-499B-AE9D-498D52537AB5}" destId="{D9D6E224-FD4A-4A66-B7BD-48360207FEE7}" srcOrd="6" destOrd="0" presId="urn:microsoft.com/office/officeart/2005/8/layout/vProcess5"/>
    <dgm:cxn modelId="{C5543EA1-B3B9-48DA-8940-9F23576C4118}" type="presParOf" srcId="{635C5B27-9A3E-499B-AE9D-498D52537AB5}" destId="{5E1AED0C-8CDE-453F-A574-08CA6E186C61}" srcOrd="7" destOrd="0" presId="urn:microsoft.com/office/officeart/2005/8/layout/vProcess5"/>
    <dgm:cxn modelId="{DC7DB4D3-62A6-486F-9166-BA5D8E4F2327}" type="presParOf" srcId="{635C5B27-9A3E-499B-AE9D-498D52537AB5}" destId="{07063F19-7D63-4595-A466-4266FEB25A4A}" srcOrd="8" destOrd="0" presId="urn:microsoft.com/office/officeart/2005/8/layout/vProcess5"/>
    <dgm:cxn modelId="{C0461A0B-DACA-4B6C-AF51-7743888132ED}" type="presParOf" srcId="{635C5B27-9A3E-499B-AE9D-498D52537AB5}" destId="{6B00F3E2-557C-46C4-B57F-CF34A5E34D0D}" srcOrd="9" destOrd="0" presId="urn:microsoft.com/office/officeart/2005/8/layout/vProcess5"/>
    <dgm:cxn modelId="{64A52A57-D26E-4137-88F5-A37E7D5FE332}" type="presParOf" srcId="{635C5B27-9A3E-499B-AE9D-498D52537AB5}" destId="{0B2C9C00-9E91-4B24-BE70-9F3D6469C499}" srcOrd="10" destOrd="0" presId="urn:microsoft.com/office/officeart/2005/8/layout/vProcess5"/>
    <dgm:cxn modelId="{AFFA8863-4A36-4E13-89DE-7FA89DA898EA}" type="presParOf" srcId="{635C5B27-9A3E-499B-AE9D-498D52537AB5}" destId="{63907C98-6610-445E-A16E-C93F2FAD54C2}" srcOrd="11" destOrd="0" presId="urn:microsoft.com/office/officeart/2005/8/layout/vProcess5"/>
    <dgm:cxn modelId="{9ABB269C-A68B-4CB0-8932-CD1B8AA83228}" type="presParOf" srcId="{635C5B27-9A3E-499B-AE9D-498D52537AB5}" destId="{14FA2FC8-2437-4B1F-A40F-65455862102D}" srcOrd="12" destOrd="0" presId="urn:microsoft.com/office/officeart/2005/8/layout/vProcess5"/>
    <dgm:cxn modelId="{8994C6BE-CFF2-4F57-BFD7-4B80EFCA8B63}" type="presParOf" srcId="{635C5B27-9A3E-499B-AE9D-498D52537AB5}" destId="{185472AC-7AF2-44EE-AEF5-11AACFDEF3AB}" srcOrd="13" destOrd="0" presId="urn:microsoft.com/office/officeart/2005/8/layout/vProcess5"/>
    <dgm:cxn modelId="{E9AA6906-4647-4F4F-8241-2A7E4567F58C}" type="presParOf" srcId="{635C5B27-9A3E-499B-AE9D-498D52537AB5}" destId="{B59940B4-14BE-42D9-8DD6-1773CBD83EB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C121C2-A532-478E-90A0-DA027E28A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AD9104A-D4A1-42D7-8D3F-9BA305972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B618D1-18FC-487C-B45C-EA977176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A89176D-783D-4635-8EFD-D89F3092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9C1755-40D1-42B8-85DD-B25E124C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785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5F897D-2756-4EA8-92DB-1D75C134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3B2B90-B5CE-435A-994A-81BA9F57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F855A2-B4C3-4D0C-B2CA-2A4C51869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9E63AF-A38A-4686-9F06-A34B68E2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C83901-0A58-4821-BE72-6BBB4D3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81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233D024-EE87-4680-B34D-3A8B17C1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EBCEFC2-D82A-4C97-8F51-5743E288E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154235-B98A-4598-8E5F-1D9CA5B5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F4EE9E-9483-48FE-BC0A-F531C1B22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4ED32B-C05D-4DC7-9070-838C31C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41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C121C2-A532-478E-90A0-DA027E28A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AD9104A-D4A1-42D7-8D3F-9BA305972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B618D1-18FC-487C-B45C-EA977176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A89176D-783D-4635-8EFD-D89F3092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9C1755-40D1-42B8-85DD-B25E124C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994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53648D-06A0-4BB6-9B70-A9B59E8F8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78D3EC-4C78-44E6-9F93-4253637A0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CA77BE-170E-4978-8AF2-72B389BE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4F33D1-F540-44C6-9AE7-2DED7B65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31542C-812D-43E3-B203-C3D173D57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844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E1E418-C1D8-48A4-A41D-33A1F4ED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231F4D-8C71-45C9-A928-412FB74D7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BDB32B-2DB2-4671-96A9-64791C927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58BBBE-D39A-4BEB-B833-7D0B70B67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A9B8BA-C95A-4EE9-88C5-A066DECC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725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690649-7A0B-4C6F-8547-996D49B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B91593-894D-46C1-AD3E-CDFED6F87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0320534-36B2-4A69-AF91-FCE2E0FD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D355804-29D9-4826-96B1-F5CB0E5E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138A9C-7DF6-41BC-872B-263E73FC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F56786D-1F80-4B7E-9A9B-8DEA0AD5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603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76E05F-6E66-407F-8B88-E9FBC4DA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3DCD74-7AA3-4097-B112-41075FC27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BCC5A23-3A37-4E64-B60F-5BB8B9DD0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5415250-40DD-4BA3-A828-0E941E21A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E299B68-C370-41BF-A0B1-988CC1ED0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05D5B21-2DA1-422B-902E-91F9AB24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8126E2A-A52A-40FB-8465-F1ADCCCA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176C3C4-8180-4BB6-8C58-591292B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33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93C242-DCE1-4A74-8DA7-40310FDA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9BDD86-B180-41C1-8518-5996C9EA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D027695-3107-4EBB-9454-FB47EA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8A2D43-05F0-4906-8C1C-363157F7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87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14FF34F-C525-4D53-9BF6-4328FC27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0C22000-C2D0-4A5D-9188-A1BF5D3F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2EC177B-B63C-412C-8FC1-F754ECFA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37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9714-D45F-4E4D-8F56-39398093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F78EE1-03BD-44B2-994B-0607B76E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F3B1D86-7418-404B-9D3D-9A31F053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8A5473E-A561-47B1-8CAD-E1313DD1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0BB28AC-7424-400D-9E4D-80D43D3E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84CA48E-682C-44B3-A553-93CFECE4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54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53648D-06A0-4BB6-9B70-A9B59E8F8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78D3EC-4C78-44E6-9F93-4253637A0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CA77BE-170E-4978-8AF2-72B389BE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4F33D1-F540-44C6-9AE7-2DED7B65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31542C-812D-43E3-B203-C3D173D57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454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8D5C82-13C2-4EAE-A7F2-907CC043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C998EB0-6B40-444E-903C-798DD4E88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5C215E-49B1-4AD6-8726-168F374E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01599F-DA6E-461D-B069-6685AA33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3C48A7A-C314-4C51-BF18-1CFDF74F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8820F38-C6C4-49E6-99D4-2F58050C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3456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5F897D-2756-4EA8-92DB-1D75C134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3B2B90-B5CE-435A-994A-81BA9F57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F855A2-B4C3-4D0C-B2CA-2A4C51869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9E63AF-A38A-4686-9F06-A34B68E2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C83901-0A58-4821-BE72-6BBB4D3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055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233D024-EE87-4680-B34D-3A8B17C1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EBCEFC2-D82A-4C97-8F51-5743E288E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154235-B98A-4598-8E5F-1D9CA5B5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F4EE9E-9483-48FE-BC0A-F531C1B22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4ED32B-C05D-4DC7-9070-838C31C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394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21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C121C2-A532-478E-90A0-DA027E28A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AD9104A-D4A1-42D7-8D3F-9BA305972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B618D1-18FC-487C-B45C-EA977176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A89176D-783D-4635-8EFD-D89F3092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9C1755-40D1-42B8-85DD-B25E124C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809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53648D-06A0-4BB6-9B70-A9B59E8F8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78D3EC-4C78-44E6-9F93-4253637A0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CA77BE-170E-4978-8AF2-72B389BE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4F33D1-F540-44C6-9AE7-2DED7B65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31542C-812D-43E3-B203-C3D173D57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300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E1E418-C1D8-48A4-A41D-33A1F4ED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231F4D-8C71-45C9-A928-412FB74D7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BDB32B-2DB2-4671-96A9-64791C927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58BBBE-D39A-4BEB-B833-7D0B70B67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A9B8BA-C95A-4EE9-88C5-A066DECC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00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690649-7A0B-4C6F-8547-996D49B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B91593-894D-46C1-AD3E-CDFED6F87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0320534-36B2-4A69-AF91-FCE2E0FD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D355804-29D9-4826-96B1-F5CB0E5E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138A9C-7DF6-41BC-872B-263E73FC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F56786D-1F80-4B7E-9A9B-8DEA0AD5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0393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76E05F-6E66-407F-8B88-E9FBC4DA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3DCD74-7AA3-4097-B112-41075FC27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BCC5A23-3A37-4E64-B60F-5BB8B9DD0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5415250-40DD-4BA3-A828-0E941E21A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E299B68-C370-41BF-A0B1-988CC1ED0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05D5B21-2DA1-422B-902E-91F9AB24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8126E2A-A52A-40FB-8465-F1ADCCCA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176C3C4-8180-4BB6-8C58-591292B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2121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93C242-DCE1-4A74-8DA7-40310FDA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9BDD86-B180-41C1-8518-5996C9EA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D027695-3107-4EBB-9454-FB47EA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8A2D43-05F0-4906-8C1C-363157F7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0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E1E418-C1D8-48A4-A41D-33A1F4ED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231F4D-8C71-45C9-A928-412FB74D7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BDB32B-2DB2-4671-96A9-64791C927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58BBBE-D39A-4BEB-B833-7D0B70B67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A9B8BA-C95A-4EE9-88C5-A066DECC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114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14FF34F-C525-4D53-9BF6-4328FC27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0C22000-C2D0-4A5D-9188-A1BF5D3F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2EC177B-B63C-412C-8FC1-F754ECFA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269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9714-D45F-4E4D-8F56-39398093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F78EE1-03BD-44B2-994B-0607B76E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F3B1D86-7418-404B-9D3D-9A31F053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8A5473E-A561-47B1-8CAD-E1313DD1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0BB28AC-7424-400D-9E4D-80D43D3E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84CA48E-682C-44B3-A553-93CFECE4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887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8D5C82-13C2-4EAE-A7F2-907CC043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C998EB0-6B40-444E-903C-798DD4E88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5C215E-49B1-4AD6-8726-168F374E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01599F-DA6E-461D-B069-6685AA33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3C48A7A-C314-4C51-BF18-1CFDF74F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8820F38-C6C4-49E6-99D4-2F58050C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8329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5F897D-2756-4EA8-92DB-1D75C134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3B2B90-B5CE-435A-994A-81BA9F57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F855A2-B4C3-4D0C-B2CA-2A4C51869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9E63AF-A38A-4686-9F06-A34B68E2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C83901-0A58-4821-BE72-6BBB4D3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982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233D024-EE87-4680-B34D-3A8B17C1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EBCEFC2-D82A-4C97-8F51-5743E288E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154235-B98A-4598-8E5F-1D9CA5B5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F4EE9E-9483-48FE-BC0A-F531C1B22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4ED32B-C05D-4DC7-9070-838C31C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77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690649-7A0B-4C6F-8547-996D49B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B91593-894D-46C1-AD3E-CDFED6F87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0320534-36B2-4A69-AF91-FCE2E0FD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D355804-29D9-4826-96B1-F5CB0E5E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138A9C-7DF6-41BC-872B-263E73FC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F56786D-1F80-4B7E-9A9B-8DEA0AD5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749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76E05F-6E66-407F-8B88-E9FBC4DA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3DCD74-7AA3-4097-B112-41075FC27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BCC5A23-3A37-4E64-B60F-5BB8B9DD0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5415250-40DD-4BA3-A828-0E941E21A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E299B68-C370-41BF-A0B1-988CC1ED0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05D5B21-2DA1-422B-902E-91F9AB24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8126E2A-A52A-40FB-8465-F1ADCCCA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176C3C4-8180-4BB6-8C58-591292B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187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93C242-DCE1-4A74-8DA7-40310FDA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9BDD86-B180-41C1-8518-5996C9EA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D027695-3107-4EBB-9454-FB47EA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8A2D43-05F0-4906-8C1C-363157F7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14FF34F-C525-4D53-9BF6-4328FC27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0C22000-C2D0-4A5D-9188-A1BF5D3F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2EC177B-B63C-412C-8FC1-F754ECFA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12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9714-D45F-4E4D-8F56-39398093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F78EE1-03BD-44B2-994B-0607B76E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F3B1D86-7418-404B-9D3D-9A31F053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8A5473E-A561-47B1-8CAD-E1313DD1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0BB28AC-7424-400D-9E4D-80D43D3E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84CA48E-682C-44B3-A553-93CFECE4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58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8D5C82-13C2-4EAE-A7F2-907CC043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C998EB0-6B40-444E-903C-798DD4E88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5C215E-49B1-4AD6-8726-168F374E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01599F-DA6E-461D-B069-6685AA33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3C48A7A-C314-4C51-BF18-1CFDF74F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8820F38-C6C4-49E6-99D4-2F58050C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4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9AEA26-DAF9-4ABA-8422-052CB29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B6A75DF-36E8-4088-8621-5833EE4A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091EDF-ACF2-4B35-9A33-D13FDA96B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8A91-7D05-44EB-AD92-F445476A4A10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0751C9-FCA4-4984-BC1D-DF99846F8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6B0C29-9B6E-4110-9F81-5DBF9475D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2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9AEA26-DAF9-4ABA-8422-052CB29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B6A75DF-36E8-4088-8621-5833EE4A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091EDF-ACF2-4B35-9A33-D13FDA96B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8A91-7D05-44EB-AD92-F445476A4A10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0751C9-FCA4-4984-BC1D-DF99846F8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6B0C29-9B6E-4110-9F81-5DBF9475D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BB76-1107-437F-AE58-986969F699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53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9AEA26-DAF9-4ABA-8422-052CB29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B6A75DF-36E8-4088-8621-5833EE4A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091EDF-ACF2-4B35-9A33-D13FDA96B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0751C9-FCA4-4984-BC1D-DF99846F8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6B0C29-9B6E-4110-9F81-5DBF9475D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8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&#1052;&#1056;%20&#1043;&#1054;&#1055;%20&#1053;&#1048;&#1057;&#1054;.pptx" TargetMode="Externa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cntd.ru/document/608330216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77;&#1089;&#1090;&#1088;%20&#1084;&#1077;&#1090;&#1086;&#1076;&#1080;&#1082;%20&#1087;&#1088;&#1080;&#1083;&#1086;&#1078;&#1077;&#1085;&#1080;&#1077;%20&#1082;%2026.09.2023.doc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files/startovaia-diagnosticheskaia-rabota-pervoklassniko.html?ysclid=m68q5w3rza75252185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multiurok.ru/files/startovaia-diagnosticheskaia-rabota-dlia-obuchai-4.html?ysclid=m68q4py519225083086" TargetMode="External"/><Relationship Id="rId4" Type="http://schemas.openxmlformats.org/officeDocument/2006/relationships/hyperlink" Target="https://multiurok.ru/files/startovaia-diagnosticheskaia-rabota-dlia-obuchaius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stardiag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kp-rao.ru/wp-content/uploads/2023/08/Prilozhenie-rekomendacii.pdf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kp-rao.ru/frc-ovz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8926638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ultant.ru/document/cons_doc_LAW_140174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brnadzor.gov.ru/wp-content/uploads/2024/07/prikaz-rosobrnadzora-ot-13_05_2024-n-1008.pdf" TargetMode="External"/><Relationship Id="rId2" Type="http://schemas.openxmlformats.org/officeDocument/2006/relationships/hyperlink" Target="https://obrazovatelnyjczentr1engels-r64.gosweb.gosuslugi.ru/netcat_files/30/66/_Pis_mo_Minprosvescheniya_Rossii_ot_22.05.2023_N_03_870_O_napravlenii_informatsii.pdf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h-gilbirinskaya-kokorino-r81.gosweb.gosuslugi.ru/netcat_files/32/315/Pismo_Minprosveschenia_17_12_2021_N_03_2161_Raspisanie_urokov.pdf" TargetMode="External"/><Relationship Id="rId4" Type="http://schemas.openxmlformats.org/officeDocument/2006/relationships/hyperlink" Target="https://sh1-aleksandrovskoe-r07.gosweb.gosuslugi.ru/netcat_files/userfiles/Prikaz_Rosobrnadzora_ot_13.05.2024_N_1008_VPR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h1-aleksandrovskoe-r07.gosweb.gosuslugi.ru/netcat_files/userfiles/Prikaz_Rosobrnadzora_ot_13.05.2024_N_1008_VPR.pdf" TargetMode="External"/><Relationship Id="rId2" Type="http://schemas.openxmlformats.org/officeDocument/2006/relationships/hyperlink" Target="https://shkoladjayrah.gosuslugi.ru/netcat_files/66/3571/_Pismo_Rosobrnadzora_ot_19.06.2024_N_01_93_08_01_O_proved.pdf?ysclid=m68rudz3m4539366695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uotgo.ru/wp-content/uploads/2023/04/&#1055;&#1080;&#1089;&#1100;&#1084;&#1086;-&#1052;&#1080;&#1085;&#1087;&#1088;&#1086;&#1089;&#1074;&#1077;&#1097;&#1077;&#1085;&#1080;&#1103;-&#1056;&#1086;&#1089;&#1089;&#1080;&#1080;-&#1086;&#1090;-13_01_2023-0349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8926638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0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edsoo.ru/projects/fop/index.html#/sections/1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arant.ru/products/ipo/prime/doc/400563548/" TargetMode="External"/><Relationship Id="rId5" Type="http://schemas.openxmlformats.org/officeDocument/2006/relationships/hyperlink" Target="https://static.edsoo.ru/projects/fop/index.html#/sections/3" TargetMode="External"/><Relationship Id="rId4" Type="http://schemas.openxmlformats.org/officeDocument/2006/relationships/hyperlink" Target="https://static.edsoo.ru/projects/fop/index.html#/sections/2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sk-228_03-ot-06.08.2021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11776-03-10.3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9;&#1090;&#1072;&#1090;&#1100;&#1103;%20&#1042;&#1055;&#1056;.docx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C3BE4AA5-9171-4D70-BD40-C2CDDAFCABD1}"/>
              </a:ext>
            </a:extLst>
          </p:cNvPr>
          <p:cNvSpPr txBox="1">
            <a:spLocks/>
          </p:cNvSpPr>
          <p:nvPr/>
        </p:nvSpPr>
        <p:spPr>
          <a:xfrm>
            <a:off x="426000" y="3744000"/>
            <a:ext cx="11520640" cy="1287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cs typeface="Arial" panose="020B0604020202020204" pitchFamily="34" charset="0"/>
              </a:rPr>
              <a:t>Методические рекомендации по формированию</a:t>
            </a:r>
          </a:p>
          <a:p>
            <a:r>
              <a:rPr lang="ru-RU" sz="4000" b="1" dirty="0" smtClean="0">
                <a:cs typeface="Arial" panose="020B0604020202020204" pitchFamily="34" charset="0"/>
              </a:rPr>
              <a:t>ГРАФИКА ОЦЕНОЧНЫХ ПРОЦЕДУР</a:t>
            </a:r>
            <a:endParaRPr lang="ru-RU" sz="4000" b="1" dirty="0"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D053C385-39B0-4818-AB52-F4748BBFC52F}"/>
              </a:ext>
            </a:extLst>
          </p:cNvPr>
          <p:cNvSpPr txBox="1">
            <a:spLocks/>
          </p:cNvSpPr>
          <p:nvPr/>
        </p:nvSpPr>
        <p:spPr>
          <a:xfrm>
            <a:off x="7221000" y="5589000"/>
            <a:ext cx="4813936" cy="1143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Myriad Pro" panose="020B0503030403020204" pitchFamily="34" charset="0"/>
                <a:cs typeface="Arial" panose="020B0604020202020204" pitchFamily="34" charset="0"/>
              </a:rPr>
              <a:t>Резник Татьяна Викторовна</a:t>
            </a:r>
          </a:p>
          <a:p>
            <a:r>
              <a:rPr lang="ru-RU" sz="2000" dirty="0">
                <a:latin typeface="Myriad Pro" panose="020B0503030403020204" pitchFamily="34" charset="0"/>
                <a:cs typeface="Arial" panose="020B0604020202020204" pitchFamily="34" charset="0"/>
              </a:rPr>
              <a:t>старший </a:t>
            </a:r>
            <a:r>
              <a:rPr lang="ru-RU" sz="2000" dirty="0" smtClean="0">
                <a:latin typeface="Myriad Pro" panose="020B0503030403020204" pitchFamily="34" charset="0"/>
                <a:cs typeface="Arial" panose="020B0604020202020204" pitchFamily="34" charset="0"/>
              </a:rPr>
              <a:t>методист</a:t>
            </a:r>
          </a:p>
          <a:p>
            <a:r>
              <a:rPr lang="ru-RU" sz="2000" dirty="0" smtClean="0">
                <a:latin typeface="Myriad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Myriad Pro" panose="020B0503030403020204" pitchFamily="34" charset="0"/>
                <a:cs typeface="Arial" panose="020B0604020202020204" pitchFamily="34" charset="0"/>
              </a:rPr>
              <a:t>отдела мониторинговых процедур</a:t>
            </a:r>
          </a:p>
          <a:p>
            <a:r>
              <a:rPr lang="ru-RU" sz="2000" dirty="0" err="1" smtClean="0">
                <a:latin typeface="Myriad Pro" panose="020B0503030403020204" pitchFamily="34" charset="0"/>
                <a:cs typeface="Arial" panose="020B0604020202020204" pitchFamily="34" charset="0"/>
              </a:rPr>
              <a:t>ЦМиРО</a:t>
            </a:r>
            <a:endParaRPr lang="ru-RU" sz="2000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818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461216"/>
              </p:ext>
            </p:extLst>
          </p:nvPr>
        </p:nvGraphicFramePr>
        <p:xfrm>
          <a:off x="741000" y="983439"/>
          <a:ext cx="10710000" cy="5370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Документ" r:id="rId4" imgW="6114253" imgH="4146566" progId="Word.Document.12">
                  <p:embed/>
                </p:oleObj>
              </mc:Choice>
              <mc:Fallback>
                <p:oleObj name="Документ" r:id="rId4" imgW="6114253" imgH="41465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1000" y="983439"/>
                        <a:ext cx="10710000" cy="53705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16000" y="6084279"/>
            <a:ext cx="11295000" cy="539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  <a:tabLst>
                <a:tab pos="1475105" algn="l"/>
                <a:tab pos="2772410" algn="l"/>
              </a:tabLst>
            </a:pP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*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 учебном году 34 недели, а оценочную процедуру по предмету (согласно Рекомендациям) следует проводить не чаще 1 раза в 2,5 недели, то максимальное количество оценочных процедур по предмету может быть 14.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3500" y="127391"/>
            <a:ext cx="1048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6" action="ppaction://hlinkpres?slideindex=1&amp;slidetitle="/>
              </a:rPr>
              <a:t>Методические </a:t>
            </a:r>
            <a:r>
              <a:rPr lang="ru-RU" dirty="0">
                <a:hlinkClick r:id="rId6" action="ppaction://hlinkpres?slideindex=1&amp;slidetitle="/>
              </a:rPr>
              <a:t>рекомендации по организации оценочных процедур для ОО, реализующих основные образовательные программы </a:t>
            </a:r>
            <a:r>
              <a:rPr lang="ru-RU" dirty="0" smtClean="0"/>
              <a:t>НОО, ООО, СОО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69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9000"/>
            <a:ext cx="10890000" cy="1215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u="sng" dirty="0">
                <a:latin typeface="+mn-lt"/>
                <a:hlinkClick r:id="rId3"/>
              </a:rPr>
              <a:t>Приложение к письму Минпросвещения России от 06.08.2021 № СК- 228/03, письму Рособрнадзора </a:t>
            </a:r>
            <a:r>
              <a:rPr lang="ru-RU" sz="2200" b="1" dirty="0">
                <a:latin typeface="+mn-lt"/>
              </a:rPr>
              <a:t>РЕКОМЕНДАЦИИ ДЛЯ СИСТЕМЫ ОБЩЕГО ОБРАЗОВАНИЯ  </a:t>
            </a:r>
            <a:r>
              <a:rPr lang="ru-RU" sz="2200" b="1" u="sng" dirty="0">
                <a:latin typeface="+mn-lt"/>
              </a:rPr>
              <a:t>ПО ОСНОВНЫМ ПОДХОДАМ К ФОРМИРОВАНИЮ ГРАФИКА </a:t>
            </a:r>
            <a:r>
              <a:rPr lang="ru-RU" sz="2200" b="1" dirty="0">
                <a:latin typeface="+mn-lt"/>
              </a:rPr>
              <a:t>ПРОВЕДЕНИЯ ОЦЕНОЧНЫХ ПРОЦЕДУР  В ОБЩЕОБРАЗОВАТЕЛЬНЫХ ОРГАНИЗАЦИЯХ </a:t>
            </a:r>
            <a:r>
              <a:rPr lang="ru-RU" sz="2400" b="1" dirty="0">
                <a:latin typeface="Myriad Pro" panose="020B0503030403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latin typeface="Myriad Pro" panose="020B0503030403020204" pitchFamily="34" charset="0"/>
                <a:cs typeface="Arial" panose="020B0604020202020204" pitchFamily="34" charset="0"/>
              </a:rPr>
            </a:br>
            <a:r>
              <a:rPr lang="ru-RU" sz="2200" u="sng" dirty="0" smtClean="0">
                <a:latin typeface="+mn-lt"/>
                <a:hlinkClick r:id="rId3"/>
              </a:rPr>
              <a:t>от </a:t>
            </a:r>
            <a:r>
              <a:rPr lang="ru-RU" sz="2200" u="sng" dirty="0">
                <a:latin typeface="+mn-lt"/>
                <a:hlinkClick r:id="rId3"/>
              </a:rPr>
              <a:t>06.08.2021 N </a:t>
            </a:r>
            <a:r>
              <a:rPr lang="ru-RU" sz="2200" u="sng" dirty="0" smtClean="0">
                <a:latin typeface="+mn-lt"/>
                <a:hlinkClick r:id="rId3"/>
              </a:rPr>
              <a:t>01-169/08-01</a:t>
            </a:r>
            <a:endParaRPr lang="ru-RU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0" y="1629000"/>
            <a:ext cx="10800000" cy="4860000"/>
          </a:xfrm>
        </p:spPr>
        <p:txBody>
          <a:bodyPr>
            <a:normAutofit fontScale="70000" lnSpcReduction="20000"/>
          </a:bodyPr>
          <a:lstStyle/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 составлении графиков оценочных процедур следует учитывать ряд требований к организации контрольных работ.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Основные из них: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 течение учебного дня не следует проводить более одной контрольной работы;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проверку знаний учащихся лучше проводить во вторник или среду;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рекомендуемое время для организации контрольной работы – это 2 - 4 уроки. Исключением могут быть только предметы, на изучение которых отводится не более одного урока в неделю, причем в расписание он стоит либо первым, либо последним; 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  <a:tabLst>
                <a:tab pos="1475105" algn="l"/>
                <a:tab pos="2772410" algn="l"/>
              </a:tabLst>
            </a:pP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контрольные работы не рекомендуется проводить после уроков физической культуры.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Кроме </a:t>
            </a:r>
            <a:r>
              <a:rPr lang="ru-RU" dirty="0">
                <a:solidFill>
                  <a:srgbClr val="3333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того, </a:t>
            </a:r>
            <a:r>
              <a:rPr lang="ru-RU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 Рекомендациях специально оговаривается неправомерность ситуации замещения полноценного учебного процесса многократным выполнением однотипных заданий конкретной оценочной процедуры. Также нельзя проводить в классе «предварительные контрольные» перед основной оценивающей процедурой. </a:t>
            </a:r>
            <a:endParaRPr lang="ru-RU" sz="2000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62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-69000" y="-12800"/>
            <a:ext cx="12192000" cy="6858000"/>
          </a:xfrm>
          <a:prstGeom prst="rect">
            <a:avLst/>
          </a:prstGeom>
          <a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1000" y="484169"/>
            <a:ext cx="9467089" cy="744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19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Стартовая</a:t>
            </a:r>
            <a:r>
              <a:rPr kumimoji="0" sz="2400" b="1" i="0" u="none" strike="noStrike" kern="1200" cap="none" spc="71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диагностика/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стартовые</a:t>
            </a:r>
            <a:r>
              <a:rPr kumimoji="0" sz="2400" b="1" i="0" u="none" strike="noStrike" kern="1200" cap="none" spc="55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(диагностические)</a:t>
            </a:r>
            <a:r>
              <a:rPr kumimoji="0" sz="2400" b="1" i="0" u="none" strike="noStrike" kern="1200" cap="none" spc="4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 </a:t>
            </a:r>
            <a:r>
              <a:rPr kumimoji="0" sz="2400" b="1" i="0" u="none" strike="noStrike" kern="1200" cap="none" spc="-1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работы</a:t>
            </a:r>
          </a:p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19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GQCA+Arial Bold"/>
                <a:ea typeface="+mn-ea"/>
                <a:cs typeface="BWGQCA+Arial Bold"/>
              </a:rPr>
              <a:t>-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WJNVJ+Arial Bold"/>
                <a:ea typeface="+mn-ea"/>
                <a:cs typeface="DWJNVJ+Arial Bold"/>
              </a:rPr>
              <a:t>оценка: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492109" y="2772851"/>
            <a:ext cx="2702842" cy="3786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общей</a:t>
            </a:r>
            <a:r>
              <a:rPr kumimoji="0" sz="2400" b="0" i="0" u="none" strike="noStrike" kern="1200" cap="none" spc="-1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 готовности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399143" y="2919625"/>
            <a:ext cx="2501448" cy="8848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3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ценка мотивации обучения 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04822" y="3048170"/>
            <a:ext cx="2566177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обучающихся</a:t>
            </a:r>
          </a:p>
          <a:p>
            <a:pPr marL="0" marR="0" lvl="0" indent="0" algn="l" defTabSz="914400" rtl="0" eaLnBrk="1" fontAlgn="auto" latinLnBrk="0" hangingPunct="1">
              <a:lnSpc>
                <a:spcPts val="23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к обучению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04823" y="3633386"/>
            <a:ext cx="2708803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на данном уровне</a:t>
            </a:r>
          </a:p>
          <a:p>
            <a:pPr marL="0" marR="0" lvl="0" indent="0" algn="l" defTabSz="914400" rtl="0" eaLnBrk="1" fontAlgn="auto" latinLnBrk="0" hangingPunct="1">
              <a:lnSpc>
                <a:spcPts val="23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образования</a:t>
            </a:r>
            <a:endParaRPr kumimoji="0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01894" y="3787945"/>
            <a:ext cx="1908809" cy="3786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1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готовности</a:t>
            </a:r>
            <a:r>
              <a:rPr kumimoji="0" sz="2400" b="0" i="0" u="none" strike="noStrike" kern="1200" cap="none" spc="13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к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501894" y="4080277"/>
            <a:ext cx="3101849" cy="671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изучению 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отдельных</a:t>
            </a:r>
          </a:p>
          <a:p>
            <a:pPr marL="0" marR="0" lvl="0" indent="0" algn="l" defTabSz="914400" rtl="0" eaLnBrk="1" fontAlgn="auto" latinLnBrk="0" hangingPunct="1">
              <a:lnSpc>
                <a:spcPts val="230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1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DHVP+Arial"/>
                <a:ea typeface="+mn-ea"/>
                <a:cs typeface="OSDHVP+Arial"/>
              </a:rPr>
              <a:t>предметов</a:t>
            </a:r>
          </a:p>
        </p:txBody>
      </p:sp>
      <p:sp>
        <p:nvSpPr>
          <p:cNvPr id="12" name="Выноска 3 11"/>
          <p:cNvSpPr/>
          <p:nvPr/>
        </p:nvSpPr>
        <p:spPr>
          <a:xfrm>
            <a:off x="1280555" y="4752160"/>
            <a:ext cx="2092355" cy="142184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64364"/>
              <a:gd name="adj8" fmla="val 8662"/>
            </a:avLst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ФОПы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НОО п.19.36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ООО п.18.26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СОО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п.18.26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Выноска 3 12"/>
          <p:cNvSpPr/>
          <p:nvPr/>
        </p:nvSpPr>
        <p:spPr>
          <a:xfrm>
            <a:off x="5916000" y="2574000"/>
            <a:ext cx="1935000" cy="973884"/>
          </a:xfrm>
          <a:prstGeom prst="borderCallout3">
            <a:avLst/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Проводится педагогическим работником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Выноска 3 13"/>
          <p:cNvSpPr/>
          <p:nvPr/>
        </p:nvSpPr>
        <p:spPr>
          <a:xfrm>
            <a:off x="9572049" y="2029820"/>
            <a:ext cx="1968951" cy="725742"/>
          </a:xfrm>
          <a:prstGeom prst="borderCallout3">
            <a:avLst/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Проводится психологом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Выноска 3 14"/>
          <p:cNvSpPr/>
          <p:nvPr/>
        </p:nvSpPr>
        <p:spPr>
          <a:xfrm>
            <a:off x="2555335" y="1973078"/>
            <a:ext cx="2092355" cy="725742"/>
          </a:xfrm>
          <a:prstGeom prst="borderCallout3">
            <a:avLst/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Проводится администрацией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Выноска 3 15"/>
          <p:cNvSpPr/>
          <p:nvPr/>
        </p:nvSpPr>
        <p:spPr>
          <a:xfrm>
            <a:off x="5318348" y="5004000"/>
            <a:ext cx="2092355" cy="142184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1736"/>
              <a:gd name="adj8" fmla="val 6639"/>
            </a:avLst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ФОПы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НОО п.19.36.2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ООО п.18.26.3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СОО п.18.26.3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Выноска 3 17"/>
          <p:cNvSpPr/>
          <p:nvPr/>
        </p:nvSpPr>
        <p:spPr>
          <a:xfrm>
            <a:off x="9155999" y="4166563"/>
            <a:ext cx="2092355" cy="1197437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64364"/>
              <a:gd name="adj8" fmla="val 8662"/>
            </a:avLst>
          </a:prstGeom>
          <a:solidFill>
            <a:srgbClr val="7E9FD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 action="ppaction://hlinkfile"/>
              </a:rPr>
              <a:t>Используются стандартизированные методики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75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9054" y="298751"/>
            <a:ext cx="9737625" cy="6924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/>
          <a:p>
            <a:pPr marL="88392" marR="0" lvl="0" indent="0" algn="ctr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1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С</a:t>
            </a:r>
            <a:r>
              <a:rPr kumimoji="0" sz="2400" b="1" i="0" u="none" strike="noStrike" kern="1200" cap="none" spc="-11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тартов</a:t>
            </a:r>
            <a:r>
              <a:rPr kumimoji="0" lang="ru-RU" sz="2400" b="1" i="0" u="none" strike="noStrike" kern="1200" cap="none" spc="-11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ая</a:t>
            </a:r>
            <a:r>
              <a:rPr kumimoji="0" sz="2400" b="1" i="0" u="none" strike="noStrike" kern="1200" cap="none" spc="11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диагностик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а</a:t>
            </a:r>
            <a:r>
              <a:rPr kumimoji="0" sz="2400" b="1" i="0" u="none" strike="noStrike" kern="1200" cap="none" spc="-13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27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как</a:t>
            </a:r>
            <a:r>
              <a:rPr kumimoji="0" sz="2400" b="1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основ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а 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EAMIGN+Arial"/>
              </a:rPr>
              <a:t>(</a:t>
            </a:r>
            <a:r>
              <a:rPr kumimoji="0" sz="2400" b="1" i="0" u="none" strike="noStrike" kern="1200" cap="none" spc="-17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точк</a:t>
            </a:r>
            <a:r>
              <a:rPr kumimoji="0" lang="ru-RU" sz="2400" b="1" i="0" u="none" strike="noStrike" kern="1200" cap="none" spc="-17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а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-2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отсчета)</a:t>
            </a:r>
            <a:r>
              <a:rPr kumimoji="0" sz="2400" b="1" i="0" u="none" strike="noStrike" kern="1200" cap="none" spc="2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для</a:t>
            </a:r>
            <a:r>
              <a:rPr kumimoji="0" sz="2400" b="1" i="0" u="none" strike="noStrike" kern="1200" cap="none" spc="-2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оценки</a:t>
            </a:r>
            <a:r>
              <a:rPr kumimoji="0" sz="2400" b="1" i="0" u="none" strike="noStrike" kern="1200" cap="none" spc="12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динамики</a:t>
            </a:r>
            <a:r>
              <a:rPr kumimoji="0" sz="2400" b="1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-17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образовательных</a:t>
            </a:r>
            <a:r>
              <a:rPr kumimoji="0" sz="2400" b="1" i="0" u="none" strike="noStrike" kern="1200" cap="none" spc="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достижений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обучающихся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24532" y="2825158"/>
            <a:ext cx="1659682" cy="744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в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 </a:t>
            </a:r>
            <a:r>
              <a:rPr kumimoji="0" sz="2400" b="0" i="0" u="none" strike="noStrike" kern="1200" cap="none" spc="-1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начале</a:t>
            </a:r>
            <a:r>
              <a:rPr kumimoji="0" sz="2400" b="0" i="0" u="none" strike="noStrike" kern="1200" cap="none" spc="2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1</a:t>
            </a:r>
          </a:p>
          <a:p>
            <a:pPr marL="274320" marR="0" lvl="0" indent="0" algn="l" defTabSz="914400" rtl="0" eaLnBrk="1" fontAlgn="auto" latinLnBrk="0" hangingPunct="1">
              <a:lnSpc>
                <a:spcPts val="2681"/>
              </a:lnSpc>
              <a:spcBef>
                <a:spcPts val="19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3"/>
              </a:rPr>
              <a:t>класса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48935" y="2845859"/>
            <a:ext cx="1659682" cy="7446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в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 </a:t>
            </a:r>
            <a:r>
              <a:rPr kumimoji="0" sz="2400" b="0" i="0" u="none" strike="noStrike" kern="1200" cap="none" spc="-1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начале</a:t>
            </a:r>
            <a:r>
              <a:rPr kumimoji="0" sz="2400" b="0" i="0" u="none" strike="noStrike" kern="1200" cap="none" spc="2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5</a:t>
            </a:r>
          </a:p>
          <a:p>
            <a:pPr marL="274320" marR="0" lvl="0" indent="0" algn="l" defTabSz="914400" rtl="0" eaLnBrk="1" fontAlgn="auto" latinLnBrk="0" hangingPunct="1">
              <a:lnSpc>
                <a:spcPts val="2681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4"/>
              </a:rPr>
              <a:t>класса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02598" y="2854727"/>
            <a:ext cx="1534409" cy="7449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5532" marR="0" lvl="0" indent="0" algn="l" defTabSz="914400" rtl="0" eaLnBrk="1" fontAlgn="auto" latinLnBrk="0" hangingPunct="1">
              <a:lnSpc>
                <a:spcPts val="26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5"/>
              </a:rPr>
              <a:t>в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5"/>
              </a:rPr>
              <a:t> </a:t>
            </a:r>
            <a:r>
              <a:rPr kumimoji="0" sz="2400" b="0" i="0" u="none" strike="noStrike" kern="1200" cap="none" spc="-1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5"/>
              </a:rPr>
              <a:t>начале</a:t>
            </a:r>
          </a:p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DHVP+Arial"/>
                <a:ea typeface="+mn-ea"/>
                <a:cs typeface="OSDHVP+Arial"/>
                <a:hlinkClick r:id="rId5"/>
              </a:rPr>
              <a:t>10 класса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84934" y="3842363"/>
            <a:ext cx="978062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81067" y="3898116"/>
            <a:ext cx="599834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1000" y="4086203"/>
            <a:ext cx="4095000" cy="184665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0" marR="0" lvl="0" indent="450215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Объектом оценки в рамках стартовой диагностики является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сформированность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 предпосылок учебной деятельности, готовность к овладению чтением, грамотой и счётом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.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214" y="4817448"/>
            <a:ext cx="2994072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4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77867" y="4004913"/>
            <a:ext cx="6120000" cy="19749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177800" marR="0" lvl="0" indent="0" algn="l" defTabSz="914400" rtl="0" eaLnBrk="1" fontAlgn="auto" latinLnBrk="0" hangingPunct="1">
              <a:lnSpc>
                <a:spcPts val="2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Объектом оценки являются: структура мотивации,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сформированность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учебной деятельности, владение универсальными и специфическими для основных учебных предметов познавательными средствами, в том числе: средствами работы с информацией, знаково-символическими средствами, логическими операциями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DHVP+Arial"/>
              <a:ea typeface="+mn-ea"/>
              <a:cs typeface="OSDHVP+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86993" y="5995746"/>
            <a:ext cx="10882934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49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Результаты</a:t>
            </a:r>
            <a:r>
              <a:rPr kumimoji="0" sz="2400" b="1" i="0" u="none" strike="noStrike" kern="1200" cap="none" spc="38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-15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стартовой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диагностики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EAMIGN+Arial"/>
              </a:rPr>
              <a:t>-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основание</a:t>
            </a:r>
            <a:r>
              <a:rPr kumimoji="0" sz="2400" b="1" i="0" u="none" strike="noStrike" kern="1200" cap="none" spc="2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для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корректировки учебных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577973" y="6288550"/>
            <a:ext cx="7303436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программ</a:t>
            </a:r>
            <a:r>
              <a:rPr kumimoji="0" sz="2400" b="1" i="0" u="none" strike="noStrike" kern="1200" cap="none" spc="21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и индивидуализации</a:t>
            </a:r>
            <a:r>
              <a:rPr kumimoji="0" sz="2400" b="1" i="0" u="none" strike="noStrike" kern="1200" cap="none" spc="-34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-11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учебного</a:t>
            </a:r>
            <a:r>
              <a:rPr kumimoji="0" sz="2400" b="1" i="0" u="none" strike="noStrike" kern="1200" cap="none" spc="11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процесса</a:t>
            </a:r>
          </a:p>
        </p:txBody>
      </p:sp>
      <p:sp>
        <p:nvSpPr>
          <p:cNvPr id="16" name="Выноска 1 15"/>
          <p:cNvSpPr/>
          <p:nvPr/>
        </p:nvSpPr>
        <p:spPr>
          <a:xfrm>
            <a:off x="7401000" y="1898999"/>
            <a:ext cx="990000" cy="752706"/>
          </a:xfrm>
          <a:prstGeom prst="borderCallout1">
            <a:avLst/>
          </a:prstGeom>
          <a:solidFill>
            <a:srgbClr val="638BC7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ФОП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ООО п.18.26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Выноска 1 16"/>
          <p:cNvSpPr/>
          <p:nvPr/>
        </p:nvSpPr>
        <p:spPr>
          <a:xfrm>
            <a:off x="11112444" y="1899000"/>
            <a:ext cx="914400" cy="752705"/>
          </a:xfrm>
          <a:prstGeom prst="borderCallout1">
            <a:avLst/>
          </a:prstGeom>
          <a:solidFill>
            <a:srgbClr val="638BC7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ФОП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СОО п.18.26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Выноска 1 17"/>
          <p:cNvSpPr/>
          <p:nvPr/>
        </p:nvSpPr>
        <p:spPr>
          <a:xfrm>
            <a:off x="3781388" y="1899000"/>
            <a:ext cx="1009612" cy="869705"/>
          </a:xfrm>
          <a:prstGeom prst="borderCallout1">
            <a:avLst/>
          </a:prstGeom>
          <a:solidFill>
            <a:srgbClr val="638BC7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ФОП НОО п.19.36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Соединительная линия уступом 18"/>
          <p:cNvCxnSpPr/>
          <p:nvPr/>
        </p:nvCxnSpPr>
        <p:spPr>
          <a:xfrm>
            <a:off x="111000" y="606908"/>
            <a:ext cx="914400" cy="9144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bject 4"/>
          <p:cNvSpPr txBox="1"/>
          <p:nvPr/>
        </p:nvSpPr>
        <p:spPr>
          <a:xfrm>
            <a:off x="1191000" y="1271999"/>
            <a:ext cx="10596443" cy="3462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/>
          <a:p>
            <a:pPr marL="88392" marR="0" lvl="0" indent="0" algn="ctr" defTabSz="914400" rtl="0" eaLnBrk="1" fontAlgn="auto" latinLnBrk="0" hangingPunct="1">
              <a:lnSpc>
                <a:spcPts val="26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Это не входной контроль по всем учебным предметам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OSDHVP+Arial"/>
              </a:rPr>
              <a:t> в начале учебного года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OSDHVP+Arial"/>
            </a:endParaRPr>
          </a:p>
        </p:txBody>
      </p:sp>
    </p:spTree>
    <p:extLst>
      <p:ext uri="{BB962C8B-B14F-4D97-AF65-F5344CB8AC3E}">
        <p14:creationId xmlns:p14="http://schemas.microsoft.com/office/powerpoint/2010/main" val="206916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657" t="-1" r="24924" b="24271"/>
          <a:stretch/>
        </p:blipFill>
        <p:spPr>
          <a:xfrm>
            <a:off x="1020254" y="1449000"/>
            <a:ext cx="5985000" cy="490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51000" y="787168"/>
            <a:ext cx="8902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чём  НЕСООТВЕТСТВИЕ процедуры стартовой диагностики  ТРЕБОВАНИЯМ ФОП НОО ?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56000" y="2304000"/>
            <a:ext cx="5913508" cy="3600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10"/>
          <p:cNvSpPr txBox="1"/>
          <p:nvPr/>
        </p:nvSpPr>
        <p:spPr>
          <a:xfrm>
            <a:off x="7536000" y="2458681"/>
            <a:ext cx="4095000" cy="184665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0" marR="0" lvl="0" indent="450215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Объектом оценки в рамках стартовой диагностики является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сформированность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 предпосылок учебной деятельности, готовность к овладению чтением, грамотой и счётом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SchoolBookSanPin"/>
                <a:cs typeface="Times New Roman"/>
              </a:rPr>
              <a:t>.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OSDHVP+Arial"/>
              <a:cs typeface="OSDHVP+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97502" y="4644000"/>
            <a:ext cx="3771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Стартовая диагностика 1 класс ФГОС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91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000" y="144000"/>
            <a:ext cx="9720000" cy="72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Myriad Pro" panose="020B0503030403020204" pitchFamily="34" charset="0"/>
                <a:cs typeface="Arial" panose="020B0604020202020204" pitchFamily="34" charset="0"/>
              </a:rPr>
              <a:t>Промежуточная </a:t>
            </a:r>
            <a:r>
              <a:rPr lang="ru-RU" dirty="0">
                <a:latin typeface="Myriad Pro" panose="020B0503030403020204" pitchFamily="34" charset="0"/>
                <a:cs typeface="Arial" panose="020B0604020202020204" pitchFamily="34" charset="0"/>
              </a:rPr>
              <a:t>аттестация </a:t>
            </a:r>
            <a:r>
              <a:rPr lang="ru-RU" dirty="0" smtClean="0">
                <a:latin typeface="Myriad Pro" panose="020B0503030403020204" pitchFamily="34" charset="0"/>
                <a:cs typeface="Arial" panose="020B0604020202020204" pitchFamily="34" charset="0"/>
              </a:rPr>
              <a:t>обучающихся: </a:t>
            </a:r>
            <a:endParaRPr lang="ru-RU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000" y="954000"/>
            <a:ext cx="11790000" cy="57600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5100" dirty="0" smtClean="0">
                <a:cs typeface="Arial" panose="020B0604020202020204" pitchFamily="34" charset="0"/>
              </a:rPr>
              <a:t>установление </a:t>
            </a:r>
            <a:r>
              <a:rPr lang="ru-RU" sz="5100" dirty="0">
                <a:cs typeface="Arial" panose="020B0604020202020204" pitchFamily="34" charset="0"/>
              </a:rPr>
              <a:t>уровня  достижения планируемых результатов при освоении основной образовательной программы общего образования, в том числе отдельной части или всего объема учебного предмета, курса, дисциплины (модуля), </a:t>
            </a:r>
            <a:r>
              <a:rPr lang="ru-RU" sz="51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критериальной базой выступают планируемые результаты, которые должны быть не ниже соответствующих содержания и планируемых результатов федеральных основных общеобразовательных </a:t>
            </a:r>
            <a:r>
              <a:rPr lang="ru-RU" sz="51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программ;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5100" u="sng" dirty="0" smtClean="0">
                <a:cs typeface="Arial" panose="020B0604020202020204" pitchFamily="34" charset="0"/>
              </a:rPr>
              <a:t>проводится </a:t>
            </a:r>
            <a:r>
              <a:rPr lang="ru-RU" sz="5100" u="sng" dirty="0">
                <a:cs typeface="Arial" panose="020B0604020202020204" pitchFamily="34" charset="0"/>
              </a:rPr>
              <a:t>для всех обучающихся ОО со 2 класса по 11 класс независимо от форм </a:t>
            </a:r>
            <a:r>
              <a:rPr lang="ru-RU" sz="5100" u="sng" dirty="0" smtClean="0">
                <a:cs typeface="Arial" panose="020B0604020202020204" pitchFamily="34" charset="0"/>
              </a:rPr>
              <a:t>обучения</a:t>
            </a:r>
            <a:r>
              <a:rPr lang="ru-RU" sz="5100" dirty="0" smtClean="0"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5100" dirty="0">
                <a:cs typeface="Arial" panose="020B0604020202020204" pitchFamily="34" charset="0"/>
              </a:rPr>
              <a:t>осуществляется педагогическим работником, реализующим соответствующую часть образовательной программы, самостоятельно по учебным предметам, курсам, дисциплинам (модулям) и иным видам учебной деятельности, в форме, определённой указанной в учебном </a:t>
            </a:r>
            <a:r>
              <a:rPr lang="ru-RU" sz="5100" dirty="0" smtClean="0">
                <a:cs typeface="Arial" panose="020B0604020202020204" pitchFamily="34" charset="0"/>
              </a:rPr>
              <a:t>плане;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dirty="0" smtClean="0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5100" dirty="0" smtClean="0">
                <a:cs typeface="Arial" panose="020B0604020202020204" pitchFamily="34" charset="0"/>
              </a:rPr>
              <a:t> сроки  </a:t>
            </a:r>
            <a:r>
              <a:rPr lang="ru-RU" sz="5100" dirty="0">
                <a:cs typeface="Arial" panose="020B0604020202020204" pitchFamily="34" charset="0"/>
              </a:rPr>
              <a:t>и формы проведения промежуточной аттестации определяются основной образовательной программой общего образования соответствующего уровня (календарный учебный график, учебный план/индивидуальный учебный план); </a:t>
            </a:r>
            <a:endParaRPr lang="ru-RU" sz="5100" dirty="0" smtClean="0"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dirty="0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5100" dirty="0">
                <a:cs typeface="Arial" panose="020B0604020202020204" pitchFamily="34" charset="0"/>
              </a:rPr>
              <a:t>п</a:t>
            </a:r>
            <a:r>
              <a:rPr lang="ru-RU" sz="5100" dirty="0" smtClean="0">
                <a:cs typeface="Arial" panose="020B0604020202020204" pitchFamily="34" charset="0"/>
              </a:rPr>
              <a:t>орядок </a:t>
            </a:r>
            <a:r>
              <a:rPr lang="ru-RU" sz="5100" dirty="0">
                <a:cs typeface="Arial" panose="020B0604020202020204" pitchFamily="34" charset="0"/>
              </a:rPr>
              <a:t>проведения промежуточной аттестации в ОО определён самостоятельно и утверждён соответствующим локальным </a:t>
            </a:r>
            <a:r>
              <a:rPr lang="ru-RU" sz="5100" dirty="0" smtClean="0">
                <a:cs typeface="Arial" panose="020B0604020202020204" pitchFamily="34" charset="0"/>
              </a:rPr>
              <a:t>актом.</a:t>
            </a:r>
            <a:endParaRPr lang="ru-RU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42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00" y="144000"/>
            <a:ext cx="10980000" cy="45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+mn-lt"/>
                <a:cs typeface="Arial" panose="020B0604020202020204" pitchFamily="34" charset="0"/>
              </a:rPr>
              <a:t>Особенности формирования графика оценочных процедур при реализации АОП</a:t>
            </a:r>
            <a:endParaRPr lang="ru-RU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000" y="864000"/>
            <a:ext cx="11970000" cy="553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cs typeface="Arial" panose="020B0604020202020204" pitchFamily="34" charset="0"/>
              </a:rPr>
              <a:t>	График </a:t>
            </a:r>
            <a:r>
              <a:rPr lang="ru-RU" sz="2000" b="1" dirty="0">
                <a:cs typeface="Arial" panose="020B0604020202020204" pitchFamily="34" charset="0"/>
              </a:rPr>
              <a:t>оценочных процедур при реализации </a:t>
            </a:r>
            <a:r>
              <a:rPr lang="ru-RU" sz="2000" b="1" dirty="0" smtClean="0">
                <a:cs typeface="Arial" panose="020B0604020202020204" pitchFamily="34" charset="0"/>
              </a:rPr>
              <a:t>АОП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разрабатывается только для обучающихся  с нормой интеллекта  с соблюдением специальных условий  </a:t>
            </a:r>
            <a:r>
              <a:rPr lang="ru-RU" sz="2000" b="1" dirty="0" smtClean="0">
                <a:cs typeface="Arial" panose="020B0604020202020204" pitchFamily="34" charset="0"/>
              </a:rPr>
              <a:t>и </a:t>
            </a:r>
            <a:r>
              <a:rPr lang="ru-RU" sz="2000" b="1" dirty="0">
                <a:cs typeface="Arial" panose="020B0604020202020204" pitchFamily="34" charset="0"/>
              </a:rPr>
              <a:t>включает </a:t>
            </a:r>
            <a:r>
              <a:rPr lang="ru-RU" sz="2000" b="1" dirty="0" smtClean="0">
                <a:cs typeface="Arial" panose="020B0604020202020204" pitchFamily="34" charset="0"/>
              </a:rPr>
              <a:t>дифференцированные </a:t>
            </a:r>
            <a:r>
              <a:rPr lang="ru-RU" sz="2000" b="1" dirty="0">
                <a:cs typeface="Arial" panose="020B0604020202020204" pitchFamily="34" charset="0"/>
              </a:rPr>
              <a:t>варианты для разных групп обучающихся с ограниченными возможностями здоровья (ОВЗ</a:t>
            </a:r>
            <a:r>
              <a:rPr lang="ru-RU" sz="2000" b="1" dirty="0" smtClean="0">
                <a:cs typeface="Arial" panose="020B0604020202020204" pitchFamily="34" charset="0"/>
              </a:rPr>
              <a:t>):</a:t>
            </a:r>
          </a:p>
          <a:p>
            <a:pPr marL="0" indent="0">
              <a:buNone/>
            </a:pPr>
            <a:r>
              <a:rPr lang="ru-RU" sz="2000" dirty="0">
                <a:cs typeface="Arial" panose="020B0604020202020204" pitchFamily="34" charset="0"/>
              </a:rPr>
              <a:t>-</a:t>
            </a:r>
            <a:r>
              <a:rPr lang="ru-RU" sz="2000" dirty="0" smtClean="0">
                <a:cs typeface="Arial" panose="020B0604020202020204" pitchFamily="34" charset="0"/>
              </a:rPr>
              <a:t> для </a:t>
            </a:r>
            <a:r>
              <a:rPr lang="ru-RU" sz="2000" dirty="0">
                <a:cs typeface="Arial" panose="020B0604020202020204" pitchFamily="34" charset="0"/>
              </a:rPr>
              <a:t>обучающихся с нарушениями слуха (варианты 1.1, 1.2, 2.2.1</a:t>
            </a:r>
            <a:r>
              <a:rPr lang="ru-RU" sz="2000" dirty="0" smtClean="0">
                <a:cs typeface="Arial" panose="020B0604020202020204" pitchFamily="34" charset="0"/>
              </a:rPr>
              <a:t>, 2.2.2</a:t>
            </a:r>
            <a:r>
              <a:rPr lang="ru-RU" sz="2000" dirty="0">
                <a:cs typeface="Arial" panose="020B0604020202020204" pitchFamily="34" charset="0"/>
              </a:rPr>
              <a:t>);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- для </a:t>
            </a:r>
            <a:r>
              <a:rPr lang="ru-RU" sz="2000" dirty="0">
                <a:cs typeface="Arial" panose="020B0604020202020204" pitchFamily="34" charset="0"/>
              </a:rPr>
              <a:t>слепых обучающихся (варианты 3.1, 3.2);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- слабовидящих </a:t>
            </a:r>
            <a:r>
              <a:rPr lang="ru-RU" sz="2000" dirty="0">
                <a:cs typeface="Arial" panose="020B0604020202020204" pitchFamily="34" charset="0"/>
              </a:rPr>
              <a:t>обучающихся (варианты 4.1, 4.2);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- для </a:t>
            </a:r>
            <a:r>
              <a:rPr lang="ru-RU" sz="2000" dirty="0">
                <a:cs typeface="Arial" panose="020B0604020202020204" pitchFamily="34" charset="0"/>
              </a:rPr>
              <a:t>обучающихся с ТНР (варианты 5.1, 5.2);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- для </a:t>
            </a:r>
            <a:r>
              <a:rPr lang="ru-RU" sz="2000" dirty="0">
                <a:cs typeface="Arial" panose="020B0604020202020204" pitchFamily="34" charset="0"/>
              </a:rPr>
              <a:t>обучающихся с НОДА (варианты 6.1, 6.2);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-обучающихся </a:t>
            </a:r>
            <a:r>
              <a:rPr lang="ru-RU" sz="2000" dirty="0">
                <a:cs typeface="Arial" panose="020B0604020202020204" pitchFamily="34" charset="0"/>
              </a:rPr>
              <a:t>с ЗПР (вариант </a:t>
            </a:r>
            <a:r>
              <a:rPr lang="ru-RU" sz="2000" dirty="0" smtClean="0">
                <a:cs typeface="Arial" panose="020B0604020202020204" pitchFamily="34" charset="0"/>
              </a:rPr>
              <a:t>7.1,7.2 НОО/вариант 7. ООО);</a:t>
            </a:r>
            <a:endParaRPr lang="ru-RU" sz="2000" dirty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cs typeface="Arial" panose="020B0604020202020204" pitchFamily="34" charset="0"/>
              </a:rPr>
              <a:t>для </a:t>
            </a:r>
            <a:r>
              <a:rPr lang="ru-RU" sz="2000" dirty="0">
                <a:cs typeface="Arial" panose="020B0604020202020204" pitchFamily="34" charset="0"/>
              </a:rPr>
              <a:t>обучающихся с РАС (варианты 8.1, 8.2</a:t>
            </a:r>
            <a:r>
              <a:rPr lang="ru-RU" sz="2000" dirty="0" smtClean="0">
                <a:cs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r>
              <a:rPr lang="ru-RU" sz="2000" dirty="0" smtClean="0">
                <a:cs typeface="Arial" panose="020B0604020202020204" pitchFamily="34" charset="0"/>
              </a:rPr>
              <a:t>	Система оценки </a:t>
            </a:r>
            <a:r>
              <a:rPr lang="ru-RU" sz="2000" dirty="0">
                <a:cs typeface="Arial" panose="020B0604020202020204" pitchFamily="34" charset="0"/>
              </a:rPr>
              <a:t>планируемых </a:t>
            </a:r>
            <a:r>
              <a:rPr lang="ru-RU" sz="2000" dirty="0" smtClean="0">
                <a:cs typeface="Arial" panose="020B0604020202020204" pitchFamily="34" charset="0"/>
              </a:rPr>
              <a:t>результатов АООП (НОО, ООО, СОО)  </a:t>
            </a:r>
            <a:r>
              <a:rPr lang="ru-RU" sz="2000" dirty="0">
                <a:cs typeface="Arial" panose="020B0604020202020204" pitchFamily="34" charset="0"/>
              </a:rPr>
              <a:t>и способы определения </a:t>
            </a:r>
            <a:r>
              <a:rPr lang="ru-RU" sz="2000" dirty="0" smtClean="0">
                <a:cs typeface="Arial" panose="020B0604020202020204" pitchFamily="34" charset="0"/>
              </a:rPr>
              <a:t>достижения </a:t>
            </a:r>
            <a:r>
              <a:rPr lang="ru-RU" sz="2000" dirty="0">
                <a:cs typeface="Arial" panose="020B0604020202020204" pitchFamily="34" charset="0"/>
              </a:rPr>
              <a:t>результатов должны </a:t>
            </a:r>
            <a:r>
              <a:rPr lang="ru-RU" sz="2000" b="1" dirty="0">
                <a:cs typeface="Arial" panose="020B0604020202020204" pitchFamily="34" charset="0"/>
              </a:rPr>
              <a:t>учитывать </a:t>
            </a:r>
            <a:r>
              <a:rPr lang="ru-RU" sz="2000" b="1" dirty="0" smtClean="0">
                <a:cs typeface="Arial" panose="020B0604020202020204" pitchFamily="34" charset="0"/>
              </a:rPr>
              <a:t>особые образовательные </a:t>
            </a:r>
            <a:r>
              <a:rPr lang="ru-RU" sz="2000" b="1" dirty="0">
                <a:cs typeface="Arial" panose="020B0604020202020204" pitchFamily="34" charset="0"/>
              </a:rPr>
              <a:t>потребности адресной категории обучающихся с </a:t>
            </a:r>
            <a:r>
              <a:rPr lang="ru-RU" sz="2000" b="1" dirty="0" smtClean="0">
                <a:cs typeface="Arial" panose="020B0604020202020204" pitchFamily="34" charset="0"/>
              </a:rPr>
              <a:t>ОВЗ</a:t>
            </a:r>
            <a:r>
              <a:rPr lang="ru-RU" sz="2000" dirty="0">
                <a:cs typeface="Arial" panose="020B0604020202020204" pitchFamily="34" charset="0"/>
              </a:rPr>
              <a:t>, </a:t>
            </a:r>
            <a:r>
              <a:rPr lang="ru-RU" sz="2000" dirty="0" smtClean="0">
                <a:cs typeface="Arial" panose="020B0604020202020204" pitchFamily="34" charset="0"/>
              </a:rPr>
              <a:t>а также </a:t>
            </a:r>
            <a:r>
              <a:rPr lang="ru-RU" sz="2000" dirty="0">
                <a:cs typeface="Arial" panose="020B0604020202020204" pitchFamily="34" charset="0"/>
              </a:rPr>
              <a:t>особенности </a:t>
            </a:r>
            <a:r>
              <a:rPr lang="ru-RU" sz="2000" dirty="0" smtClean="0">
                <a:cs typeface="Arial" panose="020B0604020202020204" pitchFamily="34" charset="0"/>
              </a:rPr>
              <a:t>структурирования учебного </a:t>
            </a:r>
            <a:r>
              <a:rPr lang="ru-RU" sz="2000" dirty="0">
                <a:cs typeface="Arial" panose="020B0604020202020204" pitchFamily="34" charset="0"/>
              </a:rPr>
              <a:t>материала по годам (периодам) обучения и характер </a:t>
            </a:r>
            <a:r>
              <a:rPr lang="ru-RU" sz="2000" dirty="0" smtClean="0">
                <a:cs typeface="Arial" panose="020B0604020202020204" pitchFamily="34" charset="0"/>
              </a:rPr>
              <a:t>пролонгации (вариант 1-8.</a:t>
            </a:r>
            <a:r>
              <a:rPr lang="ru-RU" sz="2000" b="1" dirty="0" smtClean="0">
                <a:cs typeface="Arial" panose="020B0604020202020204" pitchFamily="34" charset="0"/>
              </a:rPr>
              <a:t>2</a:t>
            </a:r>
            <a:r>
              <a:rPr lang="ru-RU" sz="2000" dirty="0" smtClean="0">
                <a:cs typeface="Arial" panose="020B0604020202020204" pitchFamily="34" charset="0"/>
              </a:rPr>
              <a:t>) </a:t>
            </a:r>
            <a:r>
              <a:rPr lang="ru-RU" sz="2000" dirty="0">
                <a:cs typeface="Arial" panose="020B0604020202020204" pitchFamily="34" charset="0"/>
              </a:rPr>
              <a:t>при </a:t>
            </a:r>
            <a:r>
              <a:rPr lang="ru-RU" sz="2000" dirty="0" smtClean="0">
                <a:cs typeface="Arial" panose="020B0604020202020204" pitchFamily="34" charset="0"/>
              </a:rPr>
              <a:t>изучении отдельных </a:t>
            </a:r>
            <a:r>
              <a:rPr lang="ru-RU" sz="2000" dirty="0">
                <a:cs typeface="Arial" panose="020B0604020202020204" pitchFamily="34" charset="0"/>
              </a:rPr>
              <a:t>учебных предметов. </a:t>
            </a:r>
            <a:r>
              <a:rPr lang="en-US" sz="2000" dirty="0">
                <a:cs typeface="Arial" panose="020B0604020202020204" pitchFamily="34" charset="0"/>
                <a:hlinkClick r:id="rId3"/>
              </a:rPr>
              <a:t>https://</a:t>
            </a:r>
            <a:r>
              <a:rPr lang="en-US" sz="2000" dirty="0" smtClean="0">
                <a:cs typeface="Arial" panose="020B0604020202020204" pitchFamily="34" charset="0"/>
                <a:hlinkClick r:id="rId3"/>
              </a:rPr>
              <a:t>ikp-rao.ru/wp-content/uploads/2023/08/Prilozhenie-rekomendacii.pdf</a:t>
            </a:r>
            <a:r>
              <a:rPr lang="ru-RU" sz="2000" dirty="0" smtClean="0"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000" dirty="0" smtClean="0"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81000" y="579710"/>
            <a:ext cx="2633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https://ikp-rao.ru/frc-ovz</a:t>
            </a:r>
            <a:r>
              <a:rPr lang="en-US" dirty="0" smtClean="0">
                <a:hlinkClick r:id="rId4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2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000" y="234000"/>
            <a:ext cx="9720000" cy="72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Участие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в  федеральных </a:t>
            </a:r>
            <a:r>
              <a:rPr lang="ru-RU" sz="2200" b="1" dirty="0" smtClean="0">
                <a:latin typeface="+mn-lt"/>
              </a:rPr>
              <a:t>оценочных процедурах обучающихся с ограниченными возможностями здоровья, детей-инвалидов</a:t>
            </a:r>
            <a:endParaRPr lang="ru-RU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000" y="1179000"/>
            <a:ext cx="11205000" cy="5312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hlinkClick r:id="rId3"/>
              </a:rPr>
              <a:t>Постановление Правительства Российской Федерации от 30 апреля 2024 г. № 556 </a:t>
            </a:r>
            <a:r>
              <a:rPr lang="ru-RU" sz="2000" dirty="0" smtClean="0">
                <a:hlinkClick r:id="rId3"/>
              </a:rPr>
              <a:t>(п.14)</a:t>
            </a:r>
            <a:endParaRPr lang="ru-RU" sz="20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/>
              <a:t>Р </a:t>
            </a:r>
            <a:r>
              <a:rPr lang="ru-RU" sz="2000" dirty="0"/>
              <a:t>Е К О М Е Н Д А Ц И </a:t>
            </a:r>
            <a:r>
              <a:rPr lang="ru-RU" sz="2000" dirty="0" err="1" smtClean="0"/>
              <a:t>И</a:t>
            </a:r>
            <a:r>
              <a:rPr lang="ru-RU" sz="2000" dirty="0" smtClean="0"/>
              <a:t>  по </a:t>
            </a:r>
            <a:r>
              <a:rPr lang="ru-RU" sz="2000" dirty="0"/>
              <a:t>организации всероссийских проверочных работ для обучающихся </a:t>
            </a:r>
            <a:r>
              <a:rPr lang="ru-RU" sz="2000" dirty="0" smtClean="0"/>
              <a:t>с ограниченными </a:t>
            </a:r>
            <a:r>
              <a:rPr lang="ru-RU" sz="2000" dirty="0"/>
              <a:t>возможностями здоровья, детей </a:t>
            </a:r>
            <a:r>
              <a:rPr lang="ru-RU" sz="2000" dirty="0" smtClean="0"/>
              <a:t>инвалидов:</a:t>
            </a:r>
            <a:endParaRPr lang="ru-RU" sz="2000" dirty="0"/>
          </a:p>
          <a:p>
            <a:pPr marL="266700" indent="-266700" algn="just"/>
            <a:r>
              <a:rPr lang="ru-RU" sz="2400" dirty="0" smtClean="0">
                <a:cs typeface="Arial" panose="020B0604020202020204" pitchFamily="34" charset="0"/>
              </a:rPr>
              <a:t>Обучающиеся </a:t>
            </a:r>
            <a:r>
              <a:rPr lang="ru-RU" sz="2400" dirty="0">
                <a:cs typeface="Arial" panose="020B0604020202020204" pitchFamily="34" charset="0"/>
              </a:rPr>
              <a:t>с  ограниченными возможностями здоровья принимают участие в мероприятиях по оценке качества образования по решению образовательных организаций, с согласия родителей (законных представителей) и с </a:t>
            </a:r>
            <a:r>
              <a:rPr lang="ru-RU" sz="2400" dirty="0" smtClean="0">
                <a:cs typeface="Arial" panose="020B0604020202020204" pitchFamily="34" charset="0"/>
              </a:rPr>
              <a:t>учетом особенностей </a:t>
            </a:r>
            <a:r>
              <a:rPr lang="ru-RU" sz="2400" dirty="0">
                <a:cs typeface="Arial" panose="020B0604020202020204" pitchFamily="34" charset="0"/>
              </a:rPr>
              <a:t>состояния здоровья и психофизического развития</a:t>
            </a:r>
            <a:r>
              <a:rPr lang="ru-RU" sz="2400" dirty="0" smtClean="0"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2400" dirty="0">
              <a:cs typeface="Arial" panose="020B0604020202020204" pitchFamily="34" charset="0"/>
            </a:endParaRPr>
          </a:p>
          <a:p>
            <a:pPr marL="266700" indent="-266700" algn="just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/>
              <a:t>Решение </a:t>
            </a:r>
            <a:r>
              <a:rPr lang="ru-RU" sz="2400" b="1" dirty="0"/>
              <a:t>об участии в ВПР принимается индивидуально по каждому ребёнку</a:t>
            </a:r>
            <a:r>
              <a:rPr lang="ru-RU" sz="2400" dirty="0"/>
              <a:t> с учётом рекомендаций психолого-педагогического консилиума. 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305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4569139"/>
              </p:ext>
            </p:extLst>
          </p:nvPr>
        </p:nvGraphicFramePr>
        <p:xfrm>
          <a:off x="280074" y="909000"/>
          <a:ext cx="11620925" cy="57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 txBox="1">
            <a:spLocks/>
          </p:cNvSpPr>
          <p:nvPr/>
        </p:nvSpPr>
        <p:spPr>
          <a:xfrm>
            <a:off x="1056000" y="52312"/>
            <a:ext cx="9720000" cy="720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200" b="1" u="sng" smtClean="0">
                <a:cs typeface="Arial" panose="020B0604020202020204" pitchFamily="34" charset="0"/>
              </a:rPr>
              <a:t>Алгоритм формирования графика  оценочных процедур </a:t>
            </a:r>
            <a:br>
              <a:rPr lang="ru-RU" sz="2200" b="1" u="sng" smtClean="0">
                <a:cs typeface="Arial" panose="020B0604020202020204" pitchFamily="34" charset="0"/>
              </a:rPr>
            </a:br>
            <a:r>
              <a:rPr lang="ru-RU" sz="2000" b="1" smtClean="0">
                <a:cs typeface="Arial" panose="020B0604020202020204" pitchFamily="34" charset="0"/>
              </a:rPr>
              <a:t>по предмету, курсу (модулю) на учебный год :</a:t>
            </a:r>
            <a:br>
              <a:rPr lang="ru-RU" sz="2000" b="1" smtClean="0">
                <a:cs typeface="Arial" panose="020B0604020202020204" pitchFamily="34" charset="0"/>
              </a:rPr>
            </a:br>
            <a:r>
              <a:rPr lang="ru-RU" sz="2000" smtClean="0">
                <a:cs typeface="Arial" panose="020B0604020202020204" pitchFamily="34" charset="0"/>
              </a:rPr>
              <a:t>(для учителя)</a:t>
            </a:r>
            <a:endParaRPr lang="ru-RU" sz="2000" dirty="0"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81000" y="3879000"/>
            <a:ext cx="4950000" cy="2475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i="1" kern="0">
                <a:solidFill>
                  <a:sysClr val="windowText" lastClr="000000"/>
                </a:solidFill>
              </a:rPr>
              <a:t>Нежелательно планировать оценочные процедуры на последней неделе четверти/полугодия,  поскольку не будет возможности реализовать такие этапы, как проверка работ обучающихся, анализ результатов учителем, разбор ошибок, допущенных обучающимися при выполнении работы, отработка выявленных пробелов.</a:t>
            </a:r>
            <a:endParaRPr lang="ru-RU" i="1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74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 txBox="1">
            <a:spLocks/>
          </p:cNvSpPr>
          <p:nvPr/>
        </p:nvSpPr>
        <p:spPr>
          <a:xfrm>
            <a:off x="916" y="144000"/>
            <a:ext cx="11205000" cy="495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200" b="1" u="sng" dirty="0" smtClean="0">
                <a:cs typeface="Arial" panose="020B0604020202020204" pitchFamily="34" charset="0"/>
              </a:rPr>
              <a:t>Алгоритм формирования</a:t>
            </a:r>
            <a:r>
              <a:rPr lang="ru-RU" sz="2200" b="1" u="sng" dirty="0" smtClean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ru-RU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единого  </a:t>
            </a:r>
            <a:r>
              <a:rPr lang="ru-RU" sz="2200" b="1" u="sng" dirty="0" smtClean="0">
                <a:cs typeface="Arial" panose="020B0604020202020204" pitchFamily="34" charset="0"/>
              </a:rPr>
              <a:t>графика  оценочных процедур </a:t>
            </a:r>
            <a:r>
              <a:rPr lang="ru-RU" sz="2000" b="1" dirty="0" smtClean="0">
                <a:cs typeface="Arial" panose="020B0604020202020204" pitchFamily="34" charset="0"/>
              </a:rPr>
              <a:t>на учебный год :</a:t>
            </a:r>
            <a:br>
              <a:rPr lang="ru-RU" sz="2000" b="1" dirty="0" smtClean="0">
                <a:cs typeface="Arial" panose="020B0604020202020204" pitchFamily="34" charset="0"/>
              </a:rPr>
            </a:br>
            <a:r>
              <a:rPr lang="ru-RU" sz="2000" b="1" dirty="0" smtClean="0">
                <a:cs typeface="Arial" panose="020B0604020202020204" pitchFamily="34" charset="0"/>
              </a:rPr>
              <a:t>(для 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руководителя 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</a:t>
            </a:r>
            <a:r>
              <a:rPr lang="ru-RU" sz="2000" b="1" dirty="0" smtClean="0">
                <a:cs typeface="Arial" panose="020B0604020202020204" pitchFamily="34" charset="0"/>
              </a:rPr>
              <a:t>)</a:t>
            </a:r>
            <a:endParaRPr lang="ru-RU" sz="2000" b="1" dirty="0">
              <a:cs typeface="Arial" panose="020B0604020202020204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511446"/>
              </p:ext>
            </p:extLst>
          </p:nvPr>
        </p:nvGraphicFramePr>
        <p:xfrm>
          <a:off x="201000" y="819000"/>
          <a:ext cx="11655425" cy="5580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8650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000" y="99000"/>
            <a:ext cx="10845000" cy="117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latin typeface="Myriad Pro" panose="020B0503030403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Myriad Pro" panose="020B0503030403020204" pitchFamily="34" charset="0"/>
                <a:cs typeface="Arial" panose="020B0604020202020204" pitchFamily="34" charset="0"/>
              </a:rPr>
            </a:br>
            <a:r>
              <a:rPr lang="ru-RU" sz="3100" b="1" dirty="0">
                <a:hlinkClick r:id="rId3"/>
              </a:rPr>
              <a:t>Федеральный закон от 29.12.2012 N 273-ФЗ (ред. от 13.12.2024) "Об образовании в Российской Федерации"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979000"/>
            <a:ext cx="11340000" cy="355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п.3.  К </a:t>
            </a:r>
            <a:r>
              <a:rPr lang="ru-RU" dirty="0"/>
              <a:t>компетенции образовательной организации в установленной сфере деятельности относятся</a:t>
            </a:r>
            <a:r>
              <a:rPr lang="ru-RU" dirty="0" smtClean="0"/>
              <a:t>:…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6) разработка и утверждение образовательных программ образовательной организации, если иное не установлено настоящим Федеральным законом</a:t>
            </a:r>
            <a:r>
              <a:rPr lang="ru-RU" dirty="0" smtClean="0"/>
              <a:t>;…</a:t>
            </a:r>
          </a:p>
          <a:p>
            <a:pPr mar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10) 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осуществление </a:t>
            </a:r>
            <a:r>
              <a:rPr lang="ru-RU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текущего контроля успеваемости и промежуточной аттестации обучающихся</a:t>
            </a:r>
            <a:r>
              <a:rPr lang="ru-RU" dirty="0">
                <a:cs typeface="Arial" panose="020B0604020202020204" pitchFamily="34" charset="0"/>
              </a:rPr>
              <a:t>, установление их форм, периодичности и порядка проведения</a:t>
            </a:r>
            <a:r>
              <a:rPr lang="ru-RU" dirty="0" smtClean="0">
                <a:cs typeface="Arial" panose="020B0604020202020204" pitchFamily="34" charset="0"/>
              </a:rPr>
              <a:t>;…</a:t>
            </a: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16000" y="2169000"/>
            <a:ext cx="1082957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Статья 28. Компетенция, права, обязанности и ответственность образовательной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983484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141992"/>
              </p:ext>
            </p:extLst>
          </p:nvPr>
        </p:nvGraphicFramePr>
        <p:xfrm>
          <a:off x="223500" y="909000"/>
          <a:ext cx="11610000" cy="6029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9116">
                  <a:extLst>
                    <a:ext uri="{9D8B030D-6E8A-4147-A177-3AD203B41FA5}">
                      <a16:colId xmlns:a16="http://schemas.microsoft.com/office/drawing/2014/main" xmlns="" val="1878570376"/>
                    </a:ext>
                  </a:extLst>
                </a:gridCol>
                <a:gridCol w="6871838">
                  <a:extLst>
                    <a:ext uri="{9D8B030D-6E8A-4147-A177-3AD203B41FA5}">
                      <a16:colId xmlns:a16="http://schemas.microsoft.com/office/drawing/2014/main" xmlns="" val="4146416470"/>
                    </a:ext>
                  </a:extLst>
                </a:gridCol>
                <a:gridCol w="1213773">
                  <a:extLst>
                    <a:ext uri="{9D8B030D-6E8A-4147-A177-3AD203B41FA5}">
                      <a16:colId xmlns:a16="http://schemas.microsoft.com/office/drawing/2014/main" xmlns="" val="2173271474"/>
                    </a:ext>
                  </a:extLst>
                </a:gridCol>
                <a:gridCol w="2955273">
                  <a:extLst>
                    <a:ext uri="{9D8B030D-6E8A-4147-A177-3AD203B41FA5}">
                      <a16:colId xmlns:a16="http://schemas.microsoft.com/office/drawing/2014/main" xmlns="" val="2603378986"/>
                    </a:ext>
                  </a:extLst>
                </a:gridCol>
              </a:tblGrid>
              <a:tr h="2346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№п/п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Критерии оценки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да(1) / нет(0)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Примечание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3586663790"/>
                  </a:ext>
                </a:extLst>
              </a:tr>
              <a:tr h="6203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График оценочных процедур (далее – График) размещен на официальном сайте образовательной организации в разделе «Сведения об образовательной организации» в подразделе «Документы»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отдельным документом (так  и в рамках имеющихся локальных нормативных актов ОО)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2479238205"/>
                  </a:ext>
                </a:extLst>
              </a:tr>
              <a:tr h="5490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График  утвержден (не позднее чем через 2 недели после начала учебного года, либо полугодия); руководителем образовательной организации (дата, № приказа)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1704936809"/>
                  </a:ext>
                </a:extLst>
              </a:tr>
              <a:tr h="4693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Объем учебного времени, затрачиваемого на проведение оценочных процедур, не превышает 10% от всего объема учебного </a:t>
                      </a:r>
                      <a:r>
                        <a:rPr lang="ru-RU" sz="1200" dirty="0" smtClean="0">
                          <a:effectLst/>
                        </a:rPr>
                        <a:t>времени в УП по предмету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697903568"/>
                  </a:ext>
                </a:extLst>
              </a:tr>
              <a:tr h="3294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 графике  указаны </a:t>
                      </a:r>
                      <a:r>
                        <a:rPr lang="ru-RU" sz="1200" b="1" dirty="0">
                          <a:effectLst/>
                        </a:rPr>
                        <a:t>все </a:t>
                      </a:r>
                      <a:r>
                        <a:rPr lang="ru-RU" sz="1200" b="1" dirty="0" smtClean="0">
                          <a:effectLst/>
                        </a:rPr>
                        <a:t>предметы </a:t>
                      </a:r>
                      <a:r>
                        <a:rPr lang="ru-RU" sz="1200" dirty="0" smtClean="0">
                          <a:effectLst/>
                        </a:rPr>
                        <a:t>УП , </a:t>
                      </a:r>
                      <a:r>
                        <a:rPr lang="ru-RU" sz="1200" dirty="0">
                          <a:effectLst/>
                        </a:rPr>
                        <a:t>по которым проводятся оценочные процедуры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900" dirty="0" smtClean="0">
                          <a:effectLst/>
                        </a:rPr>
                        <a:t>Методические рекомендации по введению федеральных основных общеобразовательных программ Министерство просвещения Российской Федерации </a:t>
                      </a:r>
                      <a:r>
                        <a:rPr lang="ru-RU" sz="900" dirty="0" smtClean="0">
                          <a:effectLst/>
                          <a:hlinkClick r:id="rId2"/>
                        </a:rPr>
                        <a:t>ПИСЬМО от 22 мая 2023 года N 03-870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658099788"/>
                  </a:ext>
                </a:extLst>
              </a:tr>
              <a:tr h="486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 графике учтены федеральные, региональные  оценочные процедуры (ВПР)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Приказ Рособрнадзора от 13.05.2024 N 1008 "Об утверждении состава участников, сроков и </a:t>
                      </a:r>
                      <a:r>
                        <a:rPr lang="ru-RU" sz="10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продол-жительности</a:t>
                      </a:r>
                      <a:r>
                        <a:rPr lang="ru-RU" sz="1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 проведения </a:t>
                      </a:r>
                      <a:r>
                        <a:rPr lang="ru-RU" sz="10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всер</a:t>
                      </a:r>
                      <a:r>
                        <a:rPr lang="ru-RU" sz="1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...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2425382816"/>
                  </a:ext>
                </a:extLst>
              </a:tr>
              <a:tr h="3109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 графике запланировано проведение промежуточной </a:t>
                      </a:r>
                      <a:r>
                        <a:rPr lang="ru-RU" sz="1200" dirty="0" smtClean="0">
                          <a:effectLst/>
                        </a:rPr>
                        <a:t>аттестации, в том числе  в</a:t>
                      </a:r>
                      <a:r>
                        <a:rPr lang="ru-RU" sz="1200" baseline="0" dirty="0" smtClean="0">
                          <a:effectLst/>
                        </a:rPr>
                        <a:t> 4- 8, </a:t>
                      </a:r>
                      <a:r>
                        <a:rPr lang="ru-RU" sz="1200" dirty="0" smtClean="0">
                          <a:effectLst/>
                        </a:rPr>
                        <a:t>10 </a:t>
                      </a:r>
                      <a:r>
                        <a:rPr lang="ru-RU" sz="1200" dirty="0">
                          <a:effectLst/>
                        </a:rPr>
                        <a:t>классах</a:t>
                      </a:r>
                      <a:r>
                        <a:rPr lang="ru-RU" sz="1200" u="sng" dirty="0">
                          <a:effectLst/>
                        </a:rPr>
                        <a:t> в форме ВПР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r>
                        <a:rPr kumimoji="0" lang="ru-RU" sz="9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76E9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Приказ Рособрнадзора</a:t>
                      </a: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E5E5E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 от 13.05.2024 №1008 "</a:t>
                      </a: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E5E5E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Об утверждении состава участников, сроков и продолжительности проведения всероссийских проверочных работ в образовательных организациях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868693537"/>
                  </a:ext>
                </a:extLst>
              </a:tr>
              <a:tr h="4693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Оценочные процедуры по каждому учебному предмету в одной параллели классов не чаще 1 раза в 2,5 недели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2184206052"/>
                  </a:ext>
                </a:extLst>
              </a:tr>
              <a:tr h="2506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Для обучающихся одного класса запланировано не более одной оценочной процедуры в день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1791583019"/>
                  </a:ext>
                </a:extLst>
              </a:tr>
              <a:tr h="3294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Оценочные процедуры в графике не запланированы на понедельник и/или субботу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hlinkClick r:id="rId5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hlinkClick r:id="rId5"/>
                        </a:rPr>
                        <a:t>&lt;Письмо&gt; Минпросвещения России от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hlinkClick r:id="rId5"/>
                        </a:rPr>
                        <a:t>17.12.2021 N 03-2161 </a:t>
                      </a:r>
                      <a:r>
                        <a:rPr lang="ru-RU" sz="1000" dirty="0" smtClean="0">
                          <a:effectLst/>
                        </a:rPr>
                        <a:t>"О направлении методических рекомендаций" (вместе с "Основными требованиями и рекомендациями к составлению расписания…)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1987527507"/>
                  </a:ext>
                </a:extLst>
              </a:tr>
              <a:tr h="7040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Оценочные процедуры не проводятся  на первом и последнем уроках, за исключением учебных предметов, по которым проводится не более 1 урока в неделю, причем этот урок является первым или последним в расписании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extLst>
                  <a:ext uri="{0D108BD9-81ED-4DB2-BD59-A6C34878D82A}">
                    <a16:rowId xmlns:a16="http://schemas.microsoft.com/office/drawing/2014/main" xmlns="" val="4094146787"/>
                  </a:ext>
                </a:extLst>
              </a:tr>
              <a:tr h="30611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/        % выполнения Рекомендаций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87" marR="320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4354187"/>
                  </a:ext>
                </a:extLst>
              </a:tr>
            </a:tbl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 txBox="1">
            <a:spLocks/>
          </p:cNvSpPr>
          <p:nvPr/>
        </p:nvSpPr>
        <p:spPr>
          <a:xfrm>
            <a:off x="156000" y="99000"/>
            <a:ext cx="11745000" cy="810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cs typeface="Arial" panose="020B0604020202020204" pitchFamily="34" charset="0"/>
              </a:rPr>
              <a:t>Критерии оценки единого Графика оценочных процедур ОО  </a:t>
            </a:r>
            <a:br>
              <a:rPr lang="ru-RU" sz="2000" b="1" dirty="0" smtClean="0">
                <a:cs typeface="Arial" panose="020B0604020202020204" pitchFamily="34" charset="0"/>
              </a:rPr>
            </a:br>
            <a:r>
              <a:rPr lang="ru-RU" sz="2000" b="1" dirty="0" smtClean="0">
                <a:cs typeface="Arial" panose="020B0604020202020204" pitchFamily="34" charset="0"/>
              </a:rPr>
              <a:t>согласно рекомендациям, указанным в Приложении к письму Минпросвещения России от 06.08.2021 № СК- 228/03, письму Рособрнадзора от 06.08.2021 N 01-169/08-01 </a:t>
            </a:r>
            <a:endParaRPr lang="ru-RU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5313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000" y="234000"/>
            <a:ext cx="11835000" cy="678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Нормативное обеспечение организации оценочных процедур  на 2024-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2025 учебный год</a:t>
            </a: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400" dirty="0" smtClean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*</a:t>
            </a: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 </a:t>
            </a:r>
            <a:r>
              <a:rPr lang="ru-RU" sz="1400" u="sng" dirty="0">
                <a:solidFill>
                  <a:srgbClr val="3176E9"/>
                </a:solidFill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Письмо</a:t>
            </a: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 Рособрнадзора от 19.06.2024 N01-93/08-01 "О проведении мероприятий по оценке качества образования с 1 сентября 2024 г."</a:t>
            </a:r>
            <a:b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* </a:t>
            </a:r>
            <a:r>
              <a:rPr lang="ru-RU" sz="1400" u="sng" dirty="0">
                <a:solidFill>
                  <a:srgbClr val="3176E9"/>
                </a:solidFill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Приказ Рособрнадзора</a:t>
            </a: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 от 13.05.2024 №1008 "</a:t>
            </a: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Об утверждении состава участников, сроков и продолжительности проведения всероссийских проверочных работ в образовательных организациях, осуществляющих образовательную деятельность по образовательным программам начального общего, основного общего, среднего общего образования, а также перечня учебных предметов, по которым проводятся всероссийские проверочные работы в образовательных организациях, осуществляющих образовательную деятельность по образовательным программам начального общего, основного общего, среднего общего образования, в 2024/2025 учебном </a:t>
            </a:r>
            <a:r>
              <a:rPr lang="ru-RU" sz="1400" dirty="0" smtClean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году«</a:t>
            </a:r>
          </a:p>
          <a:p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Письмо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Минпросвещения России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от 13.01.2023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N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03-49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О направлении методических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рекомендаций« (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вместе с "Методическими рекомендациями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 системе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оценки достижения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обучающимися планируемых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результатов освоения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программ начального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общего, основного общего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и среднего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общего образования")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5E5E5E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endParaRPr lang="ru-RU" sz="1400" dirty="0" smtClean="0">
              <a:solidFill>
                <a:srgbClr val="5E5E5E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400" b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Новосибирской области от 13.10.2023 №11776-03-10/25 «О направлении методических рекомендаций»</a:t>
            </a:r>
            <a:r>
              <a:rPr lang="ru-RU" sz="14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направлено на формирование сбалансированной системы оценки качества подготовки обучающихся на школьном уровне. 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4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нём, в частности, рекомендуется: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назначить лицо, ответственное за формирование единого графика оценочных процедур и внесение корректировок в связи с изменениями дат</a:t>
            </a:r>
            <a:r>
              <a:rPr lang="ru-RU" sz="1200" dirty="0" smtClean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единый график на учебный год, семестр или ближайшее полугодие с учётом оценочных процедур, запланированных в рамках учебного процесса в школе, и оценочных процедур федерального уровня;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проводить оценочные процедуры по каждому учебному предмету в одной параллели классов не чаще 1 раза в 2,5 недели;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не проводить оценочные процедуры на первом и последнем уроках, за исключением учебных предметов, по которым проводится не более 1 урока в неделю, причём этот урок является первым или последним в расписании;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не проводить для обучающихся одного класса более одной оценочной процедуры в день;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 ВПР как форму промежуточной аттестации в качестве итоговых контрольных работ;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избегать дублирования оценочных процедур (контрольных работ) в классах по тем учебным предметам, по которым проводится ВПР</a:t>
            </a:r>
            <a:r>
              <a:rPr lang="ru-RU" sz="1200" dirty="0" smtClean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обеспечить наличие в локальных актах оценочных процедур, в рабочих программах аргументации и обоснований количества оценочных процедур;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обеспечить наличие критериев оценки в открытом доступе;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 формировании графика оценочных процедур в школе использовать циклограмму проведения оценочных процедур в Новосибирской области;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подготовить информационные материалы для родителей с разъяснениями о форме, сроках, критериях контроля по каждому предмету и разместить их в сети «Интернет» на сайте школы</a:t>
            </a:r>
            <a:r>
              <a:rPr lang="ru-RU" sz="1200" dirty="0" smtClean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течение учебного года следить за своевременным информированием родителей о результатах проведённых оценочных процедур. </a:t>
            </a:r>
            <a:endParaRPr lang="ru-RU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5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000" y="234000"/>
            <a:ext cx="9720000" cy="72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cs typeface="Arial" panose="020B0604020202020204" pitchFamily="34" charset="0"/>
              </a:rPr>
              <a:t>Типичные несоответствия в Графиках, выявленные в ходе экспресс -  мониторинга в январе 2025 года</a:t>
            </a:r>
            <a:endParaRPr lang="ru-RU" sz="2400" b="1" dirty="0"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089000"/>
            <a:ext cx="11385000" cy="5625000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Отсутствует </a:t>
            </a:r>
            <a:r>
              <a:rPr lang="ru-RU" sz="20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единый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График ОП (На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отдельных уровнях НОО, ООО, СОО графики не представлены/Представлены отдельные Графики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ОП методических объединений по отдельным предметам (циклам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), при этом каждый документ утверждён различными датами и № приказа).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Не представлен единый График ОП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второе полугодие (23.01.2025).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Графике указаны только отдельные предметы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УП (оценочные процедуры запланированы не по всем предметам УП, что не соответствует требованиям ФОП). 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предметам, которые проводятся более чем 1-2 раза в неделю,  запланировано только 1-2 оценочные процедуры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могут быть затруднены условия контроля достижения планируемых результатов по предметам согласно требованиям ФОП, см. п.19.35 ФОП НОО, п.18.25 ФОП ООО, п.18.25 ФОП СОО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 графике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 учтены федеральные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оценочные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процедуры (итоговое сочинение 11 класс, 04.12.2024; собеседование 9 класс, 12.02.2025;  ВПР, в том числе по выбору.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графике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не запланировано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проведение промежуточной аттестации во 2-11 классах в форме ВПР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Некоторые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оценочные процедуры запланированы   чаще чем один раз в 2,5 недели.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Отсутствует информация о том,  в какой день и на каком уроке проводится конкретная оценочная процедура (указаны, периоды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с… по…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либо учебные недели, включая понедельник и субботу). 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Некоторые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оценочные процедуры запланированы   на понедельник.</a:t>
            </a:r>
            <a:endParaRPr lang="ru-RU" sz="2000" dirty="0">
              <a:hlinkClick r:id="rId3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hlinkClick r:id="rId3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8690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000" y="414000"/>
            <a:ext cx="6390000" cy="72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Myriad Pro" panose="020B0503030403020204" pitchFamily="34" charset="0"/>
                <a:cs typeface="Arial" panose="020B0604020202020204" pitchFamily="34" charset="0"/>
              </a:rPr>
              <a:t>Практическая работа </a:t>
            </a:r>
            <a:endParaRPr lang="ru-RU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0" y="1404000"/>
            <a:ext cx="10800000" cy="4772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Задание для групп (3-5 чел.): </a:t>
            </a:r>
          </a:p>
          <a:p>
            <a:pPr mar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1.Провести анализ Графика (ГОП) в соответствии с критериями, указанными в ЧЕК-ЛИСТЕ(15 мин.).</a:t>
            </a:r>
          </a:p>
          <a:p>
            <a:pPr mar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2. Представить результаты проделанной работы (5мин.).</a:t>
            </a:r>
          </a:p>
          <a:p>
            <a:pPr mar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3. Обсудить структурные компоненты ГОП в соответствии с </a:t>
            </a:r>
            <a:r>
              <a:rPr lang="ru-RU" smtClean="0">
                <a:cs typeface="Arial" panose="020B0604020202020204" pitchFamily="34" charset="0"/>
              </a:rPr>
              <a:t>заданными критериями.</a:t>
            </a:r>
            <a:endParaRPr lang="ru-RU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6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oligrafkin.ru/image/cache/catalog/TEh-Dok/pecatu-rabocik-tetradei-ucebnyk-posobiipecatu-rabocik-tetradei-ucebnyk-posobii-461-1683x13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97" t="3356" r="10889" b="9050"/>
          <a:stretch/>
        </p:blipFill>
        <p:spPr bwMode="auto">
          <a:xfrm>
            <a:off x="4611000" y="2844000"/>
            <a:ext cx="3124101" cy="2415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1000" y="684000"/>
            <a:ext cx="6930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МАУ ДПО «НИСО»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Центр мониторинга и развития образования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у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л. Достоевского, 14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217 08 12, 217 05 44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53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00" y="99000"/>
            <a:ext cx="10440000" cy="855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cs typeface="Arial" panose="020B0604020202020204" pitchFamily="34" charset="0"/>
              </a:rPr>
              <a:t>О</a:t>
            </a:r>
            <a:r>
              <a:rPr lang="ru-RU" sz="3600" b="1" dirty="0" smtClean="0">
                <a:cs typeface="Arial" panose="020B0604020202020204" pitchFamily="34" charset="0"/>
              </a:rPr>
              <a:t>беспечение системы оценки планируемых результатов:</a:t>
            </a:r>
            <a:endParaRPr lang="ru-RU" sz="2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00" y="1044000"/>
            <a:ext cx="11790000" cy="56700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400" dirty="0">
                <a:cs typeface="Arial" panose="020B0604020202020204" pitchFamily="34" charset="0"/>
              </a:rPr>
              <a:t>Приказ Министерства просвещения Российской Федерации от 31.05.2021 № 286 «Об утверждении федерального государственного образовательного стандарта начального общего образования</a:t>
            </a:r>
            <a:r>
              <a:rPr lang="ru-RU" sz="3400" dirty="0" smtClean="0">
                <a:cs typeface="Arial" panose="020B0604020202020204" pitchFamily="34" charset="0"/>
              </a:rPr>
              <a:t>»,</a:t>
            </a:r>
            <a:endParaRPr lang="ru-RU" sz="3400" dirty="0"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400" dirty="0" smtClean="0">
                <a:cs typeface="Arial" panose="020B0604020202020204" pitchFamily="34" charset="0"/>
              </a:rPr>
              <a:t>Приказ </a:t>
            </a:r>
            <a:r>
              <a:rPr lang="ru-RU" sz="3400" dirty="0">
                <a:cs typeface="Arial" panose="020B0604020202020204" pitchFamily="34" charset="0"/>
              </a:rPr>
              <a:t>Министерства просвещения Российской Федерации от </a:t>
            </a:r>
            <a:r>
              <a:rPr lang="ru-RU" sz="3400" dirty="0" smtClean="0">
                <a:cs typeface="Arial" panose="020B0604020202020204" pitchFamily="34" charset="0"/>
              </a:rPr>
              <a:t>18.05.2023 №372 </a:t>
            </a:r>
            <a:r>
              <a:rPr lang="ru-RU" sz="3400" dirty="0">
                <a:cs typeface="Arial" panose="020B0604020202020204" pitchFamily="34" charset="0"/>
                <a:hlinkClick r:id="rId3"/>
              </a:rPr>
              <a:t>«Об утверждении федеральной образовательной программы </a:t>
            </a:r>
            <a:r>
              <a:rPr lang="ru-RU" sz="3400" dirty="0" smtClean="0">
                <a:cs typeface="Arial" panose="020B0604020202020204" pitchFamily="34" charset="0"/>
                <a:hlinkClick r:id="rId3"/>
              </a:rPr>
              <a:t>начального общего </a:t>
            </a:r>
            <a:r>
              <a:rPr lang="ru-RU" sz="3400" dirty="0">
                <a:cs typeface="Arial" panose="020B0604020202020204" pitchFamily="34" charset="0"/>
                <a:hlinkClick r:id="rId3"/>
              </a:rPr>
              <a:t>образования» </a:t>
            </a:r>
            <a:r>
              <a:rPr lang="ru-RU" sz="3400" dirty="0">
                <a:cs typeface="Arial" panose="020B0604020202020204" pitchFamily="34" charset="0"/>
              </a:rPr>
              <a:t>(далее – НОО);</a:t>
            </a:r>
          </a:p>
          <a:p>
            <a:pPr marL="0" indent="0" algn="just">
              <a:buNone/>
            </a:pPr>
            <a:endParaRPr lang="ru-RU" sz="3400" dirty="0" smtClean="0"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400" dirty="0">
                <a:cs typeface="Arial" panose="020B0604020202020204" pitchFamily="34" charset="0"/>
              </a:rPr>
              <a:t>Приказ Министерства просвещения Российской Федерации от 31.05.2021 № 287 «Об утверждении федерального государственного образовательного стандарта основного общего образования</a:t>
            </a:r>
            <a:r>
              <a:rPr lang="ru-RU" sz="3400" dirty="0" smtClean="0">
                <a:cs typeface="Arial" panose="020B0604020202020204" pitchFamily="34" charset="0"/>
              </a:rPr>
              <a:t>»,</a:t>
            </a:r>
            <a:endParaRPr lang="ru-RU" sz="3400" dirty="0"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400" dirty="0" smtClean="0">
                <a:cs typeface="Arial" panose="020B0604020202020204" pitchFamily="34" charset="0"/>
              </a:rPr>
              <a:t>Приказ </a:t>
            </a:r>
            <a:r>
              <a:rPr lang="ru-RU" sz="3400" dirty="0">
                <a:cs typeface="Arial" panose="020B0604020202020204" pitchFamily="34" charset="0"/>
              </a:rPr>
              <a:t>Министерства просвещения Российской Федерации от </a:t>
            </a:r>
            <a:r>
              <a:rPr lang="ru-RU" sz="3400" dirty="0" smtClean="0">
                <a:cs typeface="Arial" panose="020B0604020202020204" pitchFamily="34" charset="0"/>
              </a:rPr>
              <a:t>18.05.2023 №370 </a:t>
            </a:r>
            <a:r>
              <a:rPr lang="ru-RU" sz="3400" dirty="0">
                <a:cs typeface="Arial" panose="020B0604020202020204" pitchFamily="34" charset="0"/>
                <a:hlinkClick r:id="rId4"/>
              </a:rPr>
              <a:t>«Об утверждении федеральной образовательной программы </a:t>
            </a:r>
            <a:r>
              <a:rPr lang="ru-RU" sz="3400" dirty="0" smtClean="0">
                <a:cs typeface="Arial" panose="020B0604020202020204" pitchFamily="34" charset="0"/>
                <a:hlinkClick r:id="rId4"/>
              </a:rPr>
              <a:t>основного общего </a:t>
            </a:r>
            <a:r>
              <a:rPr lang="ru-RU" sz="3400" dirty="0">
                <a:cs typeface="Arial" panose="020B0604020202020204" pitchFamily="34" charset="0"/>
                <a:hlinkClick r:id="rId4"/>
              </a:rPr>
              <a:t>образования»</a:t>
            </a:r>
            <a:r>
              <a:rPr lang="ru-RU" sz="3400" dirty="0">
                <a:cs typeface="Arial" panose="020B0604020202020204" pitchFamily="34" charset="0"/>
              </a:rPr>
              <a:t> (далее – ООО);</a:t>
            </a:r>
          </a:p>
          <a:p>
            <a:pPr marL="0" indent="0" algn="just">
              <a:buNone/>
            </a:pPr>
            <a:endParaRPr lang="ru-RU" sz="3400" dirty="0" smtClean="0"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400" dirty="0">
                <a:cs typeface="Arial" panose="020B0604020202020204" pitchFamily="34" charset="0"/>
              </a:rPr>
              <a:t>Приказ </a:t>
            </a:r>
            <a:r>
              <a:rPr lang="ru-RU" sz="3400" dirty="0" err="1">
                <a:cs typeface="Arial" panose="020B0604020202020204" pitchFamily="34" charset="0"/>
              </a:rPr>
              <a:t>Минобрнауки</a:t>
            </a:r>
            <a:r>
              <a:rPr lang="ru-RU" sz="3400" dirty="0">
                <a:cs typeface="Arial" panose="020B0604020202020204" pitchFamily="34" charset="0"/>
              </a:rPr>
              <a:t> России от 17 мая 2012 г. № 413 «Об утверждении федерального государственного образовательного стандарта среднего общего образования» </a:t>
            </a:r>
            <a:r>
              <a:rPr lang="ru-RU" sz="3400" dirty="0" smtClean="0">
                <a:cs typeface="Arial" panose="020B0604020202020204" pitchFamily="34" charset="0"/>
              </a:rPr>
              <a:t> (в редакции от 12.08.2022 </a:t>
            </a:r>
            <a:r>
              <a:rPr lang="ru-RU" sz="3400" dirty="0">
                <a:cs typeface="Arial" panose="020B0604020202020204" pitchFamily="34" charset="0"/>
              </a:rPr>
              <a:t>№ </a:t>
            </a:r>
            <a:r>
              <a:rPr lang="ru-RU" sz="3400" dirty="0" smtClean="0">
                <a:cs typeface="Arial" panose="020B0604020202020204" pitchFamily="34" charset="0"/>
              </a:rPr>
              <a:t>732),</a:t>
            </a:r>
          </a:p>
          <a:p>
            <a:pPr marL="0" indent="0" algn="just">
              <a:buNone/>
            </a:pPr>
            <a:r>
              <a:rPr lang="ru-RU" sz="3400" dirty="0" smtClean="0">
                <a:cs typeface="Arial" panose="020B0604020202020204" pitchFamily="34" charset="0"/>
              </a:rPr>
              <a:t>Приказ </a:t>
            </a:r>
            <a:r>
              <a:rPr lang="ru-RU" sz="3400" dirty="0">
                <a:cs typeface="Arial" panose="020B0604020202020204" pitchFamily="34" charset="0"/>
              </a:rPr>
              <a:t>Министерства просвещения Российской Федерации от </a:t>
            </a:r>
            <a:r>
              <a:rPr lang="ru-RU" sz="3400" dirty="0" smtClean="0">
                <a:cs typeface="Arial" panose="020B0604020202020204" pitchFamily="34" charset="0"/>
              </a:rPr>
              <a:t>18.05.2023 №371 </a:t>
            </a:r>
            <a:r>
              <a:rPr lang="ru-RU" sz="3400" dirty="0">
                <a:cs typeface="Arial" panose="020B0604020202020204" pitchFamily="34" charset="0"/>
                <a:hlinkClick r:id="rId5"/>
              </a:rPr>
              <a:t>«Об утверждении федеральной образовательной программы </a:t>
            </a:r>
            <a:r>
              <a:rPr lang="ru-RU" sz="3400" dirty="0" smtClean="0">
                <a:cs typeface="Arial" panose="020B0604020202020204" pitchFamily="34" charset="0"/>
                <a:hlinkClick r:id="rId5"/>
              </a:rPr>
              <a:t>среднего общего </a:t>
            </a:r>
            <a:r>
              <a:rPr lang="ru-RU" sz="3400" dirty="0">
                <a:cs typeface="Arial" panose="020B0604020202020204" pitchFamily="34" charset="0"/>
                <a:hlinkClick r:id="rId5"/>
              </a:rPr>
              <a:t>образования» </a:t>
            </a:r>
            <a:r>
              <a:rPr lang="ru-RU" sz="3400" dirty="0">
                <a:cs typeface="Arial" panose="020B0604020202020204" pitchFamily="34" charset="0"/>
              </a:rPr>
              <a:t>(далее – СОО</a:t>
            </a:r>
            <a:r>
              <a:rPr lang="ru-RU" sz="3400" dirty="0" smtClean="0">
                <a:cs typeface="Arial" panose="020B0604020202020204" pitchFamily="34" charset="0"/>
              </a:rPr>
              <a:t>).</a:t>
            </a:r>
          </a:p>
          <a:p>
            <a:pPr marL="0" indent="0" algn="just">
              <a:buNone/>
            </a:pPr>
            <a:endParaRPr lang="ru-RU" sz="3400" dirty="0"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cs typeface="Arial" panose="020B0604020202020204" pitchFamily="34" charset="0"/>
              </a:rPr>
              <a:t>Приказ Министерства просвещения РФ от 22 марта 2021 г. № 115 "Об утверждении </a:t>
            </a:r>
            <a:r>
              <a:rPr lang="ru-RU" sz="3200" dirty="0">
                <a:cs typeface="Arial" panose="020B0604020202020204" pitchFamily="34" charset="0"/>
                <a:hlinkClick r:id="rId6"/>
              </a:rPr>
              <a:t>Порядка организации и осуществления образовательной деятельности по основным общеобразовательным программам - образовательным программам начального общего, основного общего и среднего общего образования</a:t>
            </a:r>
            <a:r>
              <a:rPr lang="ru-RU" sz="3200" dirty="0"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06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500" y="1089000"/>
            <a:ext cx="11565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соответствии с Порядком организации и осуществления образовательной деятельности по основным общеобразовательным программам – образовательным программам начального общего, основного общего и среднего общего образования, утвержденным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Министерства просвещения Российской Федерации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22.03.2021 N 115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освоение общеобразовательной программы, в том числе отдельной части или всего объема учебного предмета, курса, дисциплины (модуля) общеобразовательной программы сопровождается текущим контролем успеваемости и промежуточной аттестацией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обучающихся, 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периодичность, порядок проведения текущего контроля успеваемости и промежуточной аттестации обучающихся определяются образовательной организацией самостоятельно.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6000" y="145461"/>
            <a:ext cx="1035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Оценочные процедуры, проводимые общеобразовательной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организацией</a:t>
            </a:r>
            <a:endParaRPr lang="ru-RU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500" y="5162219"/>
            <a:ext cx="11700000" cy="10710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E74B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 проведении оценочных процедур </a:t>
            </a:r>
            <a:r>
              <a:rPr lang="ru-RU" sz="20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основным объектом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2E74B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системы </a:t>
            </a:r>
            <a:r>
              <a:rPr lang="ru-RU" sz="20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оценки результатов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2E74B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начального общего, основного общего и среднего общего образования, ее содержательной и критериальной базой </a:t>
            </a:r>
            <a:r>
              <a:rPr lang="ru-RU" sz="20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выступают планируемые результаты освоения обучающимися ООП</a:t>
            </a:r>
            <a:r>
              <a:rPr lang="ru-RU" sz="2000" b="1" u="sng" dirty="0" smtClean="0">
                <a:solidFill>
                  <a:srgbClr val="2E74B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4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000" y="409575"/>
            <a:ext cx="8415000" cy="6038850"/>
          </a:xfrm>
          <a:prstGeom prst="rect">
            <a:avLst/>
          </a:prstGeom>
        </p:spPr>
      </p:pic>
      <p:sp>
        <p:nvSpPr>
          <p:cNvPr id="2" name="Стрелка вниз 1">
            <a:hlinkClick r:id="rId4" action="ppaction://hlinkfile"/>
          </p:cNvPr>
          <p:cNvSpPr/>
          <p:nvPr/>
        </p:nvSpPr>
        <p:spPr>
          <a:xfrm>
            <a:off x="5511000" y="954000"/>
            <a:ext cx="709632" cy="978408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00" y="332558"/>
            <a:ext cx="7099875" cy="5850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96000" y="1584000"/>
            <a:ext cx="396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Письмо Министерства образования Новосибирской области от 13.10.2023 №11776-03-10/25 «О направлении методических рекомендаций»</a:t>
            </a:r>
            <a:r>
              <a:rPr lang="ru-RU" sz="14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направлено на формирование сбалансированной системы оценки качества подготовки обучающихся на школьном уровне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4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572" r="9252"/>
          <a:stretch/>
        </p:blipFill>
        <p:spPr>
          <a:xfrm>
            <a:off x="741000" y="189000"/>
            <a:ext cx="5850000" cy="6497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56000" y="3069000"/>
            <a:ext cx="396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 action="ppaction://hlinkfile"/>
              </a:rPr>
              <a:t>РЕКОМЕНДАЦИИ</a:t>
            </a:r>
            <a:r>
              <a:rPr lang="ru-RU" dirty="0"/>
              <a:t> для общеобразовательных организаций, расположенных на территории Новосибирской области, по основным подходам к формированию графика проведения оценочных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135796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000" y="1480613"/>
            <a:ext cx="11790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Федеральные </a:t>
            </a:r>
            <a:r>
              <a:rPr lang="ru-RU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оценочные процедуры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49263"/>
            <a:r>
              <a:rPr lang="ru-RU" dirty="0" smtClean="0"/>
              <a:t>Согласно </a:t>
            </a:r>
            <a:r>
              <a:rPr lang="ru-RU" dirty="0"/>
              <a:t>части 3 статьи 97 Федерального закона от 29.12.2012 N 273-ФЗ "Об образовании в Российской Федерации" мониторинг системы образования представляет собой систематическое стандартизированное наблюдение за состоянием образования и динамикой изменений его результатов… </a:t>
            </a:r>
          </a:p>
          <a:p>
            <a:pPr indent="449263"/>
            <a:r>
              <a:rPr lang="ru-RU" dirty="0" smtClean="0"/>
              <a:t>Организация </a:t>
            </a:r>
            <a:r>
              <a:rPr lang="ru-RU" dirty="0"/>
              <a:t>мониторинга системы образования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осуществляется федеральными органами исполнительной власти и органами исполнительной власти субъектов Российской Федерации</a:t>
            </a:r>
            <a:r>
              <a:rPr lang="ru-RU" dirty="0"/>
              <a:t>, осуществляющими государственное управление в сфере образования…           </a:t>
            </a:r>
          </a:p>
          <a:p>
            <a:pPr indent="361950"/>
            <a:r>
              <a:rPr lang="ru-RU" b="1" dirty="0" err="1" smtClean="0"/>
              <a:t>Рособрнадзор</a:t>
            </a:r>
            <a:r>
              <a:rPr lang="ru-RU" dirty="0" smtClean="0"/>
              <a:t> </a:t>
            </a:r>
            <a:r>
              <a:rPr lang="ru-RU" dirty="0"/>
              <a:t>осуществляет сбор и обработку результатов… Мониторинг </a:t>
            </a:r>
            <a:r>
              <a:rPr lang="ru-RU" dirty="0" smtClean="0"/>
              <a:t>осуществляется </a:t>
            </a:r>
            <a:r>
              <a:rPr lang="ru-RU" dirty="0"/>
              <a:t>в соответствии с Показателями мониторинга системы образования… </a:t>
            </a:r>
            <a:r>
              <a:rPr lang="ru-RU" dirty="0" smtClean="0"/>
              <a:t>"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Доли обучающихся образовательных организаций, достигших минимального уровня подготовки"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на основании результатов всероссийских проверочных работ </a:t>
            </a:r>
            <a:r>
              <a:rPr lang="ru-RU" dirty="0" smtClean="0"/>
              <a:t>( </a:t>
            </a:r>
            <a:r>
              <a:rPr lang="ru-RU" dirty="0"/>
              <a:t>ВПР).</a:t>
            </a:r>
          </a:p>
          <a:p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проводимых на федеральном уровне оценочных процедур могут быть использованы для </a:t>
            </a:r>
            <a:r>
              <a:rPr lang="ru-RU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анализа </a:t>
            </a: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организации учебно-методической работы на региональном и муниципальном уровнях, на уровне </a:t>
            </a:r>
            <a:r>
              <a:rPr lang="ru-RU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образовательной </a:t>
            </a: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организации. </a:t>
            </a:r>
            <a:endParaRPr lang="ru-RU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  <a:p>
            <a:r>
              <a:rPr lang="ru-RU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Региональные оценочные процедуры</a:t>
            </a:r>
          </a:p>
          <a:p>
            <a:pPr indent="361950"/>
            <a:r>
              <a:rPr lang="ru-RU" dirty="0" smtClean="0"/>
              <a:t>Частью </a:t>
            </a:r>
            <a:r>
              <a:rPr lang="ru-RU" dirty="0"/>
              <a:t>1 статьи 8 Федерального закона N 273-ФЗ определены полномочия органов государственной </a:t>
            </a:r>
            <a:r>
              <a:rPr lang="ru-RU" dirty="0" smtClean="0"/>
              <a:t>власти </a:t>
            </a:r>
            <a:r>
              <a:rPr lang="ru-RU" dirty="0"/>
              <a:t>субъектов Российской Федерации в сфере образования, среди которых: разработка и реализация региональных программ развития образования с учетом региональных … особенностей субъектов Российской Федерации;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осуществления мониторинга в системе образования на уровне субъектов Российской Федерации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341" y="1044000"/>
            <a:ext cx="1179000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В </a:t>
            </a:r>
            <a:r>
              <a:rPr lang="ru-RU" dirty="0" smtClean="0"/>
              <a:t>Российской </a:t>
            </a:r>
            <a:r>
              <a:rPr lang="ru-RU" dirty="0"/>
              <a:t>Федерации сложилась практика организации и проведения оценочных процедур трех </a:t>
            </a:r>
            <a:r>
              <a:rPr lang="ru-RU" dirty="0" smtClean="0"/>
              <a:t>уровней: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 txBox="1">
            <a:spLocks/>
          </p:cNvSpPr>
          <p:nvPr/>
        </p:nvSpPr>
        <p:spPr>
          <a:xfrm>
            <a:off x="312713" y="99000"/>
            <a:ext cx="10980000" cy="810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cs typeface="Arial" panose="020B0604020202020204" pitchFamily="34" charset="0"/>
              </a:rPr>
              <a:t>Письмо Минпросвещения и Рособрнадзора от 6 августа 2021 года № СК - 228/03 / №01-169/08-01 «Рекомендации для системы общего образования по основным подходам к формированию графика проведения оценочных процедур в общеобразовательных организациях в 2021/2022 учебном году» :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95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E9A07F-7A6D-483C-993B-9934A148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00" y="144000"/>
            <a:ext cx="11834999" cy="810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>
                <a:latin typeface="+mn-lt"/>
                <a:cs typeface="Arial" panose="020B0604020202020204" pitchFamily="34" charset="0"/>
              </a:rPr>
              <a:t>В приложении к письму </a:t>
            </a:r>
            <a:r>
              <a:rPr lang="ru-RU" sz="1600" b="1" dirty="0" err="1">
                <a:latin typeface="+mn-lt"/>
                <a:cs typeface="Arial" panose="020B0604020202020204" pitchFamily="34" charset="0"/>
              </a:rPr>
              <a:t>Минпросвещения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 и </a:t>
            </a:r>
            <a:r>
              <a:rPr lang="ru-RU" sz="1600" b="1" dirty="0" err="1">
                <a:latin typeface="+mn-lt"/>
                <a:cs typeface="Arial" panose="020B0604020202020204" pitchFamily="34" charset="0"/>
              </a:rPr>
              <a:t>Рособрнадзора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 от 6 августа 2021 года № СК - 228/03 / №01-169/08-01 «Рекомендации для системы общего образования по основным подходам к формированию графика проведения оценочных процедур в </a:t>
            </a:r>
            <a:r>
              <a:rPr lang="ru-RU" sz="1600" b="1" dirty="0" smtClean="0">
                <a:latin typeface="+mn-lt"/>
                <a:cs typeface="Arial" panose="020B0604020202020204" pitchFamily="34" charset="0"/>
              </a:rPr>
              <a:t>общеобразовательных 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организациях в 2021/2022 учебном году» (далее – Рекомендации) даны следующие понятия</a:t>
            </a:r>
            <a:r>
              <a:rPr lang="ru-RU" sz="1600" b="1" dirty="0" smtClean="0">
                <a:latin typeface="+mn-lt"/>
                <a:cs typeface="Arial" panose="020B0604020202020204" pitchFamily="34" charset="0"/>
              </a:rPr>
              <a:t>:</a:t>
            </a:r>
            <a:endParaRPr lang="ru-RU" sz="16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0211D23-96B1-49C5-A04B-E4F7310F6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424" y="1111500"/>
            <a:ext cx="11826149" cy="56025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Оценочные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процедуры </a:t>
            </a:r>
            <a:r>
              <a:rPr lang="ru-RU" sz="2000" dirty="0">
                <a:cs typeface="Arial" panose="020B0604020202020204" pitchFamily="34" charset="0"/>
              </a:rPr>
              <a:t>– контрольные, проверочные и диагностические работы, которые выполняются всеми обучающимися в классе одновременно и 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длительность которых составляет не менее 30 минут.</a:t>
            </a:r>
            <a:r>
              <a:rPr lang="ru-RU" sz="2000" dirty="0">
                <a:cs typeface="Arial" panose="020B0604020202020204" pitchFamily="34" charset="0"/>
              </a:rPr>
              <a:t> </a:t>
            </a:r>
            <a:endParaRPr lang="ru-RU" sz="2000" dirty="0" smtClean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cs typeface="Arial" panose="020B0604020202020204" pitchFamily="34" charset="0"/>
              </a:rPr>
              <a:t>Контрольная /проверочная работа </a:t>
            </a:r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– форма текущего контроля успеваемости или промежуточной аттестации обучающихся</a:t>
            </a:r>
            <a:r>
              <a:rPr lang="ru-RU" sz="2000" dirty="0">
                <a:cs typeface="Arial" panose="020B0604020202020204" pitchFamily="34" charset="0"/>
              </a:rPr>
              <a:t>, реализуемая в рамках образовательного процесса в общеобразовательной организации и нацеленная на оценку достижения каждым обучающимся и/или группой обучающихся (классом, всеми классами образовательной организации и т.д.) требований к предметным и/или </a:t>
            </a:r>
            <a:r>
              <a:rPr lang="ru-RU" sz="2000" dirty="0" err="1">
                <a:cs typeface="Arial" panose="020B0604020202020204" pitchFamily="34" charset="0"/>
              </a:rPr>
              <a:t>метапредметным</a:t>
            </a:r>
            <a:r>
              <a:rPr lang="ru-RU" sz="2000" dirty="0">
                <a:cs typeface="Arial" panose="020B0604020202020204" pitchFamily="34" charset="0"/>
              </a:rPr>
              <a:t> результатам обучения в соответствии с федеральными государственными образовательными стандартами начального общего, основного общего и среднего общего образования (далее - ФГОС) при освоении образовательной программы, в том числе отдельной части или всего объема учебного предмета, </a:t>
            </a:r>
            <a:r>
              <a:rPr lang="ru-RU" sz="2000" dirty="0" smtClean="0">
                <a:cs typeface="Arial" panose="020B0604020202020204" pitchFamily="34" charset="0"/>
              </a:rPr>
              <a:t>курса</a:t>
            </a:r>
            <a:r>
              <a:rPr lang="ru-RU" sz="2000" dirty="0">
                <a:cs typeface="Arial" panose="020B0604020202020204" pitchFamily="34" charset="0"/>
              </a:rPr>
              <a:t>, дисциплины (модуля) образовательной программы</a:t>
            </a:r>
            <a:r>
              <a:rPr lang="ru-RU" sz="2000" dirty="0" smtClean="0"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cs typeface="Arial" panose="020B0604020202020204" pitchFamily="34" charset="0"/>
              </a:rPr>
              <a:t>Диагностическая работа </a:t>
            </a:r>
            <a:r>
              <a:rPr lang="ru-RU" sz="2000" dirty="0" smtClean="0">
                <a:cs typeface="Arial" panose="020B0604020202020204" pitchFamily="34" charset="0"/>
              </a:rPr>
              <a:t>- </a:t>
            </a:r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форма оценки или мониторинга результатов обучения</a:t>
            </a:r>
            <a:r>
              <a:rPr lang="ru-RU" sz="2000" dirty="0">
                <a:cs typeface="Arial" panose="020B0604020202020204" pitchFamily="34" charset="0"/>
              </a:rPr>
              <a:t>, реализуемая в рамках учебного процесса в общеобразовательной организации и нацеленная на выявление и изучение уровня и качества подготовки обучающихся, включая достижение каждым обучающимся и/или группой обучающихся (классом, всеми классами образовательной организации, и т.д.) требований к предметным и/или </a:t>
            </a:r>
            <a:r>
              <a:rPr lang="ru-RU" sz="2000" dirty="0" err="1">
                <a:cs typeface="Arial" panose="020B0604020202020204" pitchFamily="34" charset="0"/>
              </a:rPr>
              <a:t>метапредметным</a:t>
            </a:r>
            <a:r>
              <a:rPr lang="ru-RU" sz="2000" dirty="0">
                <a:cs typeface="Arial" panose="020B0604020202020204" pitchFamily="34" charset="0"/>
              </a:rPr>
              <a:t>, и/или личностным результатам обучения в соответствии с ФГОС, а также факторы, обусловливающие выявленные результаты обучения</a:t>
            </a:r>
            <a:r>
              <a:rPr lang="ru-RU" sz="2000" dirty="0" smtClean="0"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 smtClean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3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2560</TotalTime>
  <Words>2548</Words>
  <Application>Microsoft Office PowerPoint</Application>
  <PresentationFormat>Произвольный</PresentationFormat>
  <Paragraphs>224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Тема Office</vt:lpstr>
      <vt:lpstr>1_Тема Office</vt:lpstr>
      <vt:lpstr>12_Тема Office</vt:lpstr>
      <vt:lpstr>Документ</vt:lpstr>
      <vt:lpstr>Презентация PowerPoint</vt:lpstr>
      <vt:lpstr> Федеральный закон от 29.12.2012 N 273-ФЗ (ред. от 13.12.2024) "Об образовании в Российской Федерации" </vt:lpstr>
      <vt:lpstr>Обеспечение системы оценки планируемых результатов: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приложении к письму Минпросвещения и Рособрнадзора от 6 августа 2021 года № СК - 228/03 / №01-169/08-01 «Рекомендации для системы общего образования по основным подходам к формированию графика проведения оценочных процедур в общеобразовательных организациях в 2021/2022 учебном году» (далее – Рекомендации) даны следующие понятия:</vt:lpstr>
      <vt:lpstr>Презентация PowerPoint</vt:lpstr>
      <vt:lpstr>Приложение к письму Минпросвещения России от 06.08.2021 № СК- 228/03, письму Рособрнадзора РЕКОМЕНДАЦИИ ДЛЯ СИСТЕМЫ ОБЩЕГО ОБРАЗОВАНИЯ  ПО ОСНОВНЫМ ПОДХОДАМ К ФОРМИРОВАНИЮ ГРАФИКА ПРОВЕДЕНИЯ ОЦЕНОЧНЫХ ПРОЦЕДУР  В ОБЩЕОБРАЗОВАТЕЛЬНЫХ ОРГАНИЗАЦИЯХ  от 06.08.2021 N 01-169/08-01</vt:lpstr>
      <vt:lpstr>Презентация PowerPoint</vt:lpstr>
      <vt:lpstr>Презентация PowerPoint</vt:lpstr>
      <vt:lpstr>Презентация PowerPoint</vt:lpstr>
      <vt:lpstr>Промежуточная аттестация обучающихся: </vt:lpstr>
      <vt:lpstr>Особенности формирования графика оценочных процедур при реализации АОП</vt:lpstr>
      <vt:lpstr>Участие в  федеральных оценочных процедурах обучающихся с ограниченными возможностями здоровья, детей-инвалидов</vt:lpstr>
      <vt:lpstr>Презентация PowerPoint</vt:lpstr>
      <vt:lpstr>Презентация PowerPoint</vt:lpstr>
      <vt:lpstr>Презентация PowerPoint</vt:lpstr>
      <vt:lpstr>Презентация PowerPoint</vt:lpstr>
      <vt:lpstr>Типичные несоответствия в Графиках, выявленные в ходе экспресс -  мониторинга в январе 2025 года</vt:lpstr>
      <vt:lpstr>Практическая работа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Богомолов Иван Сергеевич</cp:lastModifiedBy>
  <cp:revision>104</cp:revision>
  <cp:lastPrinted>2025-01-14T08:04:34Z</cp:lastPrinted>
  <dcterms:created xsi:type="dcterms:W3CDTF">2022-02-08T09:10:55Z</dcterms:created>
  <dcterms:modified xsi:type="dcterms:W3CDTF">2025-02-10T06:10:45Z</dcterms:modified>
</cp:coreProperties>
</file>