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Old Standard TT" panose="020B0604020202020204" charset="-52"/>
      <p:regular r:id="rId18"/>
      <p:bold r:id="rId19"/>
      <p: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Full" cryptAlgorithmClass="hash" cryptAlgorithmType="typeAny" cryptAlgorithmSid="4" spinCount="100000" saltData="M00QJFYXNKguAIEhKxTLPQ==" hashData="XdTH4/fnDLeGyGY0vJY0biywhGY="/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-25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1561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0a5657da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90a5657da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0a5657da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0a5657da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0a5657d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0a5657da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0de3816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0de3816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0a5657da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0a5657da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0a5657da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0a5657da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0a5657da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0a5657da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0a5657da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0a5657da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0a5657da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0a5657da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0a5657da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0a5657da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322675" y="1172725"/>
            <a:ext cx="5458200" cy="17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>
                <a:latin typeface="Old Standard TT"/>
                <a:ea typeface="Old Standard TT"/>
                <a:cs typeface="Old Standard TT"/>
                <a:sym typeface="Old Standard TT"/>
              </a:rPr>
              <a:t>ВОСПИТАНИЕ КАК ГЛАВНАЯ СОСТАВЛЯЮЩАЯ РОЛЬ УЧИТЕЛЯ</a:t>
            </a:r>
            <a:br>
              <a:rPr lang="ru" sz="2400"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ru" sz="2400">
                <a:latin typeface="Old Standard TT"/>
                <a:ea typeface="Old Standard TT"/>
                <a:cs typeface="Old Standard TT"/>
                <a:sym typeface="Old Standard TT"/>
              </a:rPr>
              <a:t>(из личного опыта)</a:t>
            </a:r>
            <a:endParaRPr sz="2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322675" y="3112825"/>
            <a:ext cx="5458200" cy="17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8000" b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Ковальчук Сергей Михайлович</a:t>
            </a:r>
            <a:r>
              <a:rPr lang="ru"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/>
            </a:r>
            <a:br>
              <a:rPr lang="ru"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ru" sz="6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учитель истории и обществознания</a:t>
            </a:r>
            <a:b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классный руководитель</a:t>
            </a:r>
            <a:b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МАОУ “Центр образования №165 </a:t>
            </a:r>
            <a:b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имени В.А. Бердышева”</a:t>
            </a:r>
            <a:b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ru" sz="6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член Всероссийского экспертного педагогического совета при Министерстве просвещения РФ</a:t>
            </a:r>
            <a:endParaRPr sz="6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44575"/>
            <a:ext cx="2558375" cy="38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П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АТРИОТИЗМ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l="8100" t="19786" r="29010" b="18401"/>
          <a:stretch/>
        </p:blipFill>
        <p:spPr>
          <a:xfrm>
            <a:off x="678950" y="1147325"/>
            <a:ext cx="3821016" cy="21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173" y="1152481"/>
            <a:ext cx="3306225" cy="220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25" y="2776256"/>
            <a:ext cx="3156326" cy="236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2069" y="2857299"/>
            <a:ext cx="3306225" cy="22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 rotWithShape="1">
          <a:blip r:embed="rId7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 rotWithShape="1">
          <a:blip r:embed="rId8">
            <a:alphaModFix/>
          </a:blip>
          <a:srcRect l="24951" t="11000" r="24815" b="8999"/>
          <a:stretch/>
        </p:blipFill>
        <p:spPr>
          <a:xfrm>
            <a:off x="4006338" y="3569625"/>
            <a:ext cx="1074050" cy="10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2389650" y="3705975"/>
            <a:ext cx="389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2668">
                <a:latin typeface="Cambria"/>
                <a:ea typeface="Cambria"/>
                <a:cs typeface="Cambria"/>
                <a:sym typeface="Cambria"/>
              </a:rPr>
              <a:t>СПАСИБО ЗА ВНИМАНИЕ!</a:t>
            </a:r>
            <a:endParaRPr sz="2668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/>
          <p:nvPr/>
        </p:nvSpPr>
        <p:spPr>
          <a:xfrm>
            <a:off x="2900925" y="1162425"/>
            <a:ext cx="5328600" cy="2211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>
                <a:latin typeface="Old Standard TT"/>
                <a:ea typeface="Old Standard TT"/>
                <a:cs typeface="Old Standard TT"/>
                <a:sym typeface="Old Standard TT"/>
              </a:rPr>
              <a:t>Наши дети — это наша старость. Правильное воспитание — это наша счастливая старость, плохое воспитание — это наше будущее горе, это наши слезы, это наша вина перед другими людьми. </a:t>
            </a:r>
            <a:endParaRPr sz="2000" i="1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>
                <a:latin typeface="Old Standard TT"/>
                <a:ea typeface="Old Standard TT"/>
                <a:cs typeface="Old Standard TT"/>
                <a:sym typeface="Old Standard TT"/>
              </a:rPr>
              <a:t>               (Антон Семенович Макаренко)</a:t>
            </a:r>
            <a:endParaRPr sz="2000" i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50" y="1349763"/>
            <a:ext cx="2009775" cy="183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mbria"/>
                <a:ea typeface="Cambria"/>
                <a:cs typeface="Cambria"/>
                <a:sym typeface="Cambria"/>
              </a:rPr>
              <a:t>ВЭПС + ФКР = О </a:t>
            </a:r>
            <a:r>
              <a:rPr lang="ru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РОЛИ</a:t>
            </a:r>
            <a:r>
              <a:rPr lang="ru">
                <a:latin typeface="Cambria"/>
                <a:ea typeface="Cambria"/>
                <a:cs typeface="Cambria"/>
                <a:sym typeface="Cambria"/>
              </a:rPr>
              <a:t> УЧИТЕЛЯ СЕГОДНЯ</a:t>
            </a:r>
            <a:endParaRPr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000" y="1665375"/>
            <a:ext cx="3585898" cy="239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125" y="1665375"/>
            <a:ext cx="3187466" cy="23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mbria"/>
                <a:ea typeface="Cambria"/>
                <a:cs typeface="Cambria"/>
                <a:sym typeface="Cambria"/>
              </a:rPr>
              <a:t>ОБРАЗОВАНИЕ= ОБУЧЕНИЕ + </a:t>
            </a:r>
            <a:r>
              <a:rPr lang="ru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ВОСПИТАНИЕ</a:t>
            </a:r>
            <a:endParaRPr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10717" t="22581" r="4830" b="42868"/>
          <a:stretch/>
        </p:blipFill>
        <p:spPr>
          <a:xfrm>
            <a:off x="589425" y="1152463"/>
            <a:ext cx="7722448" cy="177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749" y="2929450"/>
            <a:ext cx="1965798" cy="169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l="10205" r="16790"/>
          <a:stretch/>
        </p:blipFill>
        <p:spPr>
          <a:xfrm>
            <a:off x="4876050" y="2791900"/>
            <a:ext cx="1297197" cy="17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В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СЕГДА УЧИТЬСЯ САМОМУ И ВМЕСТЕ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25" y="1090745"/>
            <a:ext cx="4778024" cy="26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371" y="1152475"/>
            <a:ext cx="2544930" cy="26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5">
            <a:alphaModFix/>
          </a:blip>
          <a:srcRect l="28032" t="14434" r="29608" b="16766"/>
          <a:stretch/>
        </p:blipFill>
        <p:spPr>
          <a:xfrm>
            <a:off x="3960525" y="1797727"/>
            <a:ext cx="2741524" cy="250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6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В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СЕГДА УЧИТЬСЯ САМОМУ И ВМЕСТЕ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3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«В деле обучения и </a:t>
            </a:r>
            <a:r>
              <a:rPr lang="ru" sz="2000" i="1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воспитания</a:t>
            </a:r>
            <a:r>
              <a:rPr lang="ru" sz="2000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во всем школьном деле ничего нельзя улучшить, минуя голову учителя. Учитель живет до тех пор, пока он учится. Как только он перестает учиться, в нем умирает учитель».</a:t>
            </a:r>
            <a:endParaRPr sz="2000" i="1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(Константин Дмитриевич Ушинский)</a:t>
            </a:r>
            <a:endParaRPr sz="2000" i="1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225" y="1098100"/>
            <a:ext cx="286685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М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ОИ УВЛЕЧЕНИЯ-ИХ УВЛЕЧЕНИЯ-НАШИ УВЛЕЧЕНИЯ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l="10296" t="14972" r="72250" b="56010"/>
          <a:stretch/>
        </p:blipFill>
        <p:spPr>
          <a:xfrm>
            <a:off x="8136525" y="903024"/>
            <a:ext cx="798640" cy="7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5894" t="16481" r="26041" b="10722"/>
          <a:stretch/>
        </p:blipFill>
        <p:spPr>
          <a:xfrm>
            <a:off x="311700" y="1152475"/>
            <a:ext cx="4442764" cy="26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2075" y="1934300"/>
            <a:ext cx="4370225" cy="24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Ч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ЕЛОВЕЧНОСТЬ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474850" y="1152475"/>
            <a:ext cx="435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«Урок</a:t>
            </a:r>
            <a:r>
              <a:rPr lang="ru" sz="2000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— это совместный труд детей и педагога, и успех этого труда определяется в первую очередь теми взаимоотношениями, которые складываются между преподавателем и учащимися» </a:t>
            </a:r>
            <a:br>
              <a:rPr lang="ru" sz="2000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endParaRPr sz="2000" i="1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 i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(Василий Александрович Сухомлинский) </a:t>
            </a:r>
            <a:endParaRPr sz="2000" i="1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575" y="1152470"/>
            <a:ext cx="3987550" cy="29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4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Б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АЛАНС ФОРМАЛЬНОГО И НЕФОРМАЛЬНОГО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075" y="1491950"/>
            <a:ext cx="4170051" cy="27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750" y="1519350"/>
            <a:ext cx="3632202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5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О</a:t>
            </a:r>
            <a:r>
              <a:rPr lang="ru" sz="2520">
                <a:latin typeface="Cambria"/>
                <a:ea typeface="Cambria"/>
                <a:cs typeface="Cambria"/>
                <a:sym typeface="Cambria"/>
              </a:rPr>
              <a:t>БЩЕЕ ДЕЛО</a:t>
            </a:r>
            <a:endParaRPr sz="252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5094634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4">
            <a:alphaModFix/>
          </a:blip>
          <a:srcRect l="25960" t="20372" r="41377" b="4810"/>
          <a:stretch/>
        </p:blipFill>
        <p:spPr>
          <a:xfrm>
            <a:off x="5679550" y="1017725"/>
            <a:ext cx="296560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 rotWithShape="1">
          <a:blip r:embed="rId5">
            <a:alphaModFix/>
          </a:blip>
          <a:srcRect l="10296" t="14972" r="72250" b="56010"/>
          <a:stretch/>
        </p:blipFill>
        <p:spPr>
          <a:xfrm>
            <a:off x="7982225" y="234374"/>
            <a:ext cx="798640" cy="7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</Words>
  <Application>Microsoft Office PowerPoint</Application>
  <PresentationFormat>Экран (16:9)</PresentationFormat>
  <Paragraphs>18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Cambria</vt:lpstr>
      <vt:lpstr>Old Standard TT</vt:lpstr>
      <vt:lpstr>Simple Light</vt:lpstr>
      <vt:lpstr>ВОСПИТАНИЕ КАК ГЛАВНАЯ СОСТАВЛЯЮЩАЯ РОЛЬ УЧИТЕЛЯ (из личного опыта)</vt:lpstr>
      <vt:lpstr>ВЭПС + ФКР = О РОЛИ УЧИТЕЛЯ СЕГОДНЯ</vt:lpstr>
      <vt:lpstr>ОБРАЗОВАНИЕ= ОБУЧЕНИЕ + ВОСПИТАНИЕ</vt:lpstr>
      <vt:lpstr>ВСЕГДА УЧИТЬСЯ САМОМУ И ВМЕСТЕ</vt:lpstr>
      <vt:lpstr>ВСЕГДА УЧИТЬСЯ САМОМУ И ВМЕСТЕ</vt:lpstr>
      <vt:lpstr>МОИ УВЛЕЧЕНИЯ-ИХ УВЛЕЧЕНИЯ-НАШИ УВЛЕЧЕНИЯ</vt:lpstr>
      <vt:lpstr>ЧЕЛОВЕЧНОСТЬ</vt:lpstr>
      <vt:lpstr>БАЛАНС ФОРМАЛЬНОГО И НЕФОРМАЛЬНОГО</vt:lpstr>
      <vt:lpstr>ОБЩЕЕ ДЕЛО</vt:lpstr>
      <vt:lpstr>ПАТРИОТИЗМ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КАК ГЛАВНАЯ СОСТАВЛЯЮЩАЯ РОЛЬ УЧИТЕЛЯ (из личного опыта)</dc:title>
  <dc:creator>Богомолов Иван Сергеевич</dc:creator>
  <cp:lastModifiedBy>Богомолов Иван Сергеевич</cp:lastModifiedBy>
  <cp:revision>1</cp:revision>
  <dcterms:modified xsi:type="dcterms:W3CDTF">2023-10-26T09:46:11Z</dcterms:modified>
</cp:coreProperties>
</file>