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9" r:id="rId5"/>
    <p:sldId id="262" r:id="rId6"/>
    <p:sldId id="267" r:id="rId7"/>
    <p:sldId id="268" r:id="rId8"/>
    <p:sldId id="269" r:id="rId9"/>
    <p:sldId id="270" r:id="rId10"/>
    <p:sldId id="271" r:id="rId11"/>
    <p:sldId id="272" r:id="rId12"/>
    <p:sldId id="281" r:id="rId13"/>
    <p:sldId id="282" r:id="rId14"/>
    <p:sldId id="280" r:id="rId15"/>
    <p:sldId id="275" r:id="rId16"/>
    <p:sldId id="276" r:id="rId17"/>
    <p:sldId id="284" r:id="rId18"/>
    <p:sldId id="286" r:id="rId19"/>
    <p:sldId id="25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wjM7hf28lcxBFNZsGAZTA==" hashData="7/nQJRNAazgp5zkiv//SJNVt6c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08771929824565E-2"/>
          <c:y val="0.17788187738325165"/>
          <c:w val="0.78513438013230807"/>
          <c:h val="0.69838991234586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Данные!$O$100</c:f>
              <c:strCache>
                <c:ptCount val="1"/>
                <c:pt idx="0">
                  <c:v>до 5 лет</c:v>
                </c:pt>
              </c:strCache>
            </c:strRef>
          </c:tx>
          <c:invertIfNegative val="0"/>
          <c:cat>
            <c:strRef>
              <c:f>Данные!$X$99:$Z$99</c:f>
              <c:strCache>
                <c:ptCount val="3"/>
                <c:pt idx="0">
                  <c:v>На себя</c:v>
                </c:pt>
                <c:pt idx="1">
                  <c:v>На других</c:v>
                </c:pt>
                <c:pt idx="2">
                  <c:v>СоциальноПредписанный</c:v>
                </c:pt>
              </c:strCache>
            </c:strRef>
          </c:cat>
          <c:val>
            <c:numRef>
              <c:f>Данные!$X$100:$Z$100</c:f>
              <c:numCache>
                <c:formatCode>0.00</c:formatCode>
                <c:ptCount val="3"/>
                <c:pt idx="0">
                  <c:v>69.214285714285708</c:v>
                </c:pt>
                <c:pt idx="1">
                  <c:v>55.5</c:v>
                </c:pt>
                <c:pt idx="2">
                  <c:v>55.714285714285715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C6-4B65-BF63-E4A00BD70FBB}"/>
            </c:ext>
          </c:extLst>
        </c:ser>
        <c:ser>
          <c:idx val="1"/>
          <c:order val="1"/>
          <c:tx>
            <c:strRef>
              <c:f>Данные!$O$101</c:f>
              <c:strCache>
                <c:ptCount val="1"/>
                <c:pt idx="0">
                  <c:v> 6 - 10 лет</c:v>
                </c:pt>
              </c:strCache>
            </c:strRef>
          </c:tx>
          <c:invertIfNegative val="0"/>
          <c:cat>
            <c:strRef>
              <c:f>Данные!$X$99:$Z$99</c:f>
              <c:strCache>
                <c:ptCount val="3"/>
                <c:pt idx="0">
                  <c:v>На себя</c:v>
                </c:pt>
                <c:pt idx="1">
                  <c:v>На других</c:v>
                </c:pt>
                <c:pt idx="2">
                  <c:v>СоциальноПредписанный</c:v>
                </c:pt>
              </c:strCache>
            </c:strRef>
          </c:cat>
          <c:val>
            <c:numRef>
              <c:f>Данные!$X$101:$Z$101</c:f>
              <c:numCache>
                <c:formatCode>0.00</c:formatCode>
                <c:ptCount val="3"/>
                <c:pt idx="0">
                  <c:v>59.363636363636367</c:v>
                </c:pt>
                <c:pt idx="1">
                  <c:v>54</c:v>
                </c:pt>
                <c:pt idx="2">
                  <c:v>55.363636363636367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CC6-4B65-BF63-E4A00BD70FBB}"/>
            </c:ext>
          </c:extLst>
        </c:ser>
        <c:ser>
          <c:idx val="2"/>
          <c:order val="2"/>
          <c:tx>
            <c:strRef>
              <c:f>Данные!$O$102</c:f>
              <c:strCache>
                <c:ptCount val="1"/>
                <c:pt idx="0">
                  <c:v> 11 - 15 лет</c:v>
                </c:pt>
              </c:strCache>
            </c:strRef>
          </c:tx>
          <c:invertIfNegative val="0"/>
          <c:cat>
            <c:strRef>
              <c:f>Данные!$X$99:$Z$99</c:f>
              <c:strCache>
                <c:ptCount val="3"/>
                <c:pt idx="0">
                  <c:v>На себя</c:v>
                </c:pt>
                <c:pt idx="1">
                  <c:v>На других</c:v>
                </c:pt>
                <c:pt idx="2">
                  <c:v>СоциальноПредписанный</c:v>
                </c:pt>
              </c:strCache>
            </c:strRef>
          </c:cat>
          <c:val>
            <c:numRef>
              <c:f>Данные!$X$102:$Z$102</c:f>
              <c:numCache>
                <c:formatCode>0.00</c:formatCode>
                <c:ptCount val="3"/>
                <c:pt idx="0">
                  <c:v>63.1</c:v>
                </c:pt>
                <c:pt idx="1">
                  <c:v>49.3</c:v>
                </c:pt>
                <c:pt idx="2">
                  <c:v>55.35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C6-4B65-BF63-E4A00BD70FBB}"/>
            </c:ext>
          </c:extLst>
        </c:ser>
        <c:ser>
          <c:idx val="3"/>
          <c:order val="3"/>
          <c:tx>
            <c:strRef>
              <c:f>Данные!$O$103</c:f>
              <c:strCache>
                <c:ptCount val="1"/>
                <c:pt idx="0">
                  <c:v> 16 - 25 лет</c:v>
                </c:pt>
              </c:strCache>
            </c:strRef>
          </c:tx>
          <c:invertIfNegative val="0"/>
          <c:cat>
            <c:strRef>
              <c:f>Данные!$X$99:$Z$99</c:f>
              <c:strCache>
                <c:ptCount val="3"/>
                <c:pt idx="0">
                  <c:v>На себя</c:v>
                </c:pt>
                <c:pt idx="1">
                  <c:v>На других</c:v>
                </c:pt>
                <c:pt idx="2">
                  <c:v>СоциальноПредписанный</c:v>
                </c:pt>
              </c:strCache>
            </c:strRef>
          </c:cat>
          <c:val>
            <c:numRef>
              <c:f>Данные!$X$103:$Z$103</c:f>
              <c:numCache>
                <c:formatCode>General</c:formatCode>
                <c:ptCount val="3"/>
                <c:pt idx="0">
                  <c:v>59.46153846153846</c:v>
                </c:pt>
                <c:pt idx="1">
                  <c:v>54</c:v>
                </c:pt>
                <c:pt idx="2">
                  <c:v>53.307692307692307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C6-4B65-BF63-E4A00BD70FBB}"/>
            </c:ext>
          </c:extLst>
        </c:ser>
        <c:ser>
          <c:idx val="4"/>
          <c:order val="4"/>
          <c:tx>
            <c:strRef>
              <c:f>Данные!$O$104</c:f>
              <c:strCache>
                <c:ptCount val="1"/>
                <c:pt idx="0">
                  <c:v> 25 и более</c:v>
                </c:pt>
              </c:strCache>
            </c:strRef>
          </c:tx>
          <c:invertIfNegative val="0"/>
          <c:cat>
            <c:strRef>
              <c:f>Данные!$X$99:$Z$99</c:f>
              <c:strCache>
                <c:ptCount val="3"/>
                <c:pt idx="0">
                  <c:v>На себя</c:v>
                </c:pt>
                <c:pt idx="1">
                  <c:v>На других</c:v>
                </c:pt>
                <c:pt idx="2">
                  <c:v>СоциальноПредписанный</c:v>
                </c:pt>
              </c:strCache>
            </c:strRef>
          </c:cat>
          <c:val>
            <c:numRef>
              <c:f>Данные!$X$104:$Z$104</c:f>
              <c:numCache>
                <c:formatCode>General</c:formatCode>
                <c:ptCount val="3"/>
                <c:pt idx="0">
                  <c:v>62.315789473684212</c:v>
                </c:pt>
                <c:pt idx="1">
                  <c:v>49</c:v>
                </c:pt>
                <c:pt idx="2">
                  <c:v>54.157894736842103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CC6-4B65-BF63-E4A00BD70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66400"/>
        <c:axId val="16967936"/>
      </c:barChart>
      <c:catAx>
        <c:axId val="1696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67936"/>
        <c:crosses val="autoZero"/>
        <c:auto val="1"/>
        <c:lblAlgn val="ctr"/>
        <c:lblOffset val="100"/>
        <c:noMultiLvlLbl val="0"/>
      </c:catAx>
      <c:valAx>
        <c:axId val="16967936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6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04861015180121"/>
          <c:y val="8.7004237820398421E-4"/>
          <c:w val="0.14525548341545025"/>
          <c:h val="0.402121885268119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0%B1%D0%B5%D0%B6%D0%B4%D0%B5%D0%BD%D0%B8%D0%B5" TargetMode="External"/><Relationship Id="rId2" Type="http://schemas.openxmlformats.org/officeDocument/2006/relationships/hyperlink" Target="https://ru.wikipedia.org/wiki/%D0%9F%D1%81%D0%B8%D1%85%D0%BE%D0%BB%D0%BE%D0%B3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8%D0%B4%D0%B5%D0%B0%D0%B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apa.org/ruminati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AE50B4-6956-AFC6-E3FF-23F313D964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925ADD-D754-F9D9-CE08-DA512AC17A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508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B7EE660C-323E-1488-06E5-C55CF37F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регуляции эмоций</a:t>
            </a:r>
            <a:r>
              <a:rPr lang="ru-RU" sz="32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DF87022-088B-599F-B510-96EB270F6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мужчин-педагогов больше характерна стратегия самообвинения при регулировании эмоций, чем для женщин-учителей.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педагогами, состоящими и не состоящими в браке, нет значимых различий по показателям регуляции эмоций.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92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ABEB6E-27CE-938A-F2F6-016BA169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регуляции эмоций</a:t>
            </a:r>
            <a:r>
              <a:rPr lang="ru-RU" sz="32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F16062-EC59-38EF-4F9B-E11BECC22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Подавление эмоций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выражено: </a:t>
            </a:r>
          </a:p>
          <a:p>
            <a:pPr marL="360000"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педагогов со стажем больше 25 лет, больше чем у педагогов со стажем 16-25 лет; </a:t>
            </a:r>
          </a:p>
          <a:p>
            <a:pPr marL="360000"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педагогов со стажем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11-15 лет,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чем у педагогов со стажем до 5 лет;</a:t>
            </a:r>
          </a:p>
          <a:p>
            <a:pPr marL="360000"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педагогов со стажем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11-15 лет,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чем со стажем 16-25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88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B45C8-17E7-3604-06C2-DC7052F8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Перфекционизм определяет стратегию регуляций эмоций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DBCE2C-0E9E-E9BC-FF81-2AC10F1C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В</a:t>
            </a:r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заимосвязей характеристик перфекционизма учителя с неконструктивными стратегиями регуляции эмоций </a:t>
            </a:r>
            <a:r>
              <a:rPr lang="ru-RU" b="1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гораздо </a:t>
            </a:r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больше, чем с конструктивными. </a:t>
            </a:r>
          </a:p>
          <a:p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Учитель НЕ умеет? НЕ выбирает? НЕ привык негатив трансформировать </a:t>
            </a:r>
            <a:r>
              <a:rPr lang="ru-RU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пропозитивно</a:t>
            </a:r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13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B45C8-17E7-3604-06C2-DC7052F8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Перфекционизм определяет стратегию регуляций эмоций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DBCE2C-0E9E-E9BC-FF81-2AC10F1C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В</a:t>
            </a:r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заимосвязей характеристик перфекционизма учителя с неконструктивными стратегиями регуляции эмоций </a:t>
            </a:r>
            <a:r>
              <a:rPr lang="ru-RU" b="1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гораздо </a:t>
            </a:r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больше, чем с конструктивными. </a:t>
            </a:r>
          </a:p>
          <a:p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Учитель НЕ умеет? НЕ выбирает? НЕ привык негатив трансформировать </a:t>
            </a:r>
            <a:r>
              <a:rPr lang="ru-RU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пропозитивно</a:t>
            </a:r>
            <a:r>
              <a:rPr lang="ru-RU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450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fficeArt object" descr="Сгруппировать">
            <a:extLst>
              <a:ext uri="{FF2B5EF4-FFF2-40B4-BE49-F238E27FC236}">
                <a16:creationId xmlns:a16="http://schemas.microsoft.com/office/drawing/2014/main" xmlns="" id="{6EAA429C-E309-BE9F-EB17-E2F1E5FE5007}"/>
              </a:ext>
            </a:extLst>
          </p:cNvPr>
          <p:cNvGrpSpPr/>
          <p:nvPr/>
        </p:nvGrpSpPr>
        <p:grpSpPr>
          <a:xfrm>
            <a:off x="1748901" y="257494"/>
            <a:ext cx="8762260" cy="5743811"/>
            <a:chOff x="0" y="0"/>
            <a:chExt cx="6073101" cy="6343619"/>
          </a:xfrm>
        </p:grpSpPr>
        <p:cxnSp>
          <p:nvCxnSpPr>
            <p:cNvPr id="5" name="Линия">
              <a:extLst>
                <a:ext uri="{FF2B5EF4-FFF2-40B4-BE49-F238E27FC236}">
                  <a16:creationId xmlns:a16="http://schemas.microsoft.com/office/drawing/2014/main" xmlns="" id="{ABE55CC6-6D47-FF8F-CB73-8B8F63A0B59D}"/>
                </a:ext>
              </a:extLst>
            </p:cNvPr>
            <p:cNvCxnSpPr/>
            <p:nvPr/>
          </p:nvCxnSpPr>
          <p:spPr>
            <a:xfrm flipV="1">
              <a:off x="1981199" y="2002305"/>
              <a:ext cx="2598401" cy="119030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6" name="Линия">
              <a:extLst>
                <a:ext uri="{FF2B5EF4-FFF2-40B4-BE49-F238E27FC236}">
                  <a16:creationId xmlns:a16="http://schemas.microsoft.com/office/drawing/2014/main" xmlns="" id="{F9A7B814-2C6A-F42F-F0B2-164362C657CE}"/>
                </a:ext>
              </a:extLst>
            </p:cNvPr>
            <p:cNvCxnSpPr/>
            <p:nvPr/>
          </p:nvCxnSpPr>
          <p:spPr>
            <a:xfrm>
              <a:off x="2019299" y="3795811"/>
              <a:ext cx="2647002" cy="148140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7" name="Линия">
              <a:extLst>
                <a:ext uri="{FF2B5EF4-FFF2-40B4-BE49-F238E27FC236}">
                  <a16:creationId xmlns:a16="http://schemas.microsoft.com/office/drawing/2014/main" xmlns="" id="{40748733-563A-C219-EAD4-32CD8AD1F50D}"/>
                </a:ext>
              </a:extLst>
            </p:cNvPr>
            <p:cNvCxnSpPr/>
            <p:nvPr/>
          </p:nvCxnSpPr>
          <p:spPr>
            <a:xfrm>
              <a:off x="1683999" y="2621907"/>
              <a:ext cx="2828902" cy="7550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8" name="Линия">
              <a:extLst>
                <a:ext uri="{FF2B5EF4-FFF2-40B4-BE49-F238E27FC236}">
                  <a16:creationId xmlns:a16="http://schemas.microsoft.com/office/drawing/2014/main" xmlns="" id="{CCB93DEA-B0A8-1B5B-7214-02DB6B834769}"/>
                </a:ext>
              </a:extLst>
            </p:cNvPr>
            <p:cNvCxnSpPr/>
            <p:nvPr/>
          </p:nvCxnSpPr>
          <p:spPr>
            <a:xfrm>
              <a:off x="1722100" y="2029005"/>
              <a:ext cx="2790801" cy="66840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9" name="Линия">
              <a:extLst>
                <a:ext uri="{FF2B5EF4-FFF2-40B4-BE49-F238E27FC236}">
                  <a16:creationId xmlns:a16="http://schemas.microsoft.com/office/drawing/2014/main" xmlns="" id="{178DB2C3-688B-3438-A0A4-0927473DB194}"/>
                </a:ext>
              </a:extLst>
            </p:cNvPr>
            <p:cNvCxnSpPr/>
            <p:nvPr/>
          </p:nvCxnSpPr>
          <p:spPr>
            <a:xfrm>
              <a:off x="1574799" y="826302"/>
              <a:ext cx="3177002" cy="27945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sp>
          <p:nvSpPr>
            <p:cNvPr id="10" name="Озабоченность оценками других">
              <a:extLst>
                <a:ext uri="{FF2B5EF4-FFF2-40B4-BE49-F238E27FC236}">
                  <a16:creationId xmlns:a16="http://schemas.microsoft.com/office/drawing/2014/main" xmlns="" id="{D519D47F-7FB0-E342-A2D5-272F9D4F7F1F}"/>
                </a:ext>
              </a:extLst>
            </p:cNvPr>
            <p:cNvSpPr/>
            <p:nvPr/>
          </p:nvSpPr>
          <p:spPr>
            <a:xfrm>
              <a:off x="38100" y="0"/>
              <a:ext cx="1319201" cy="4763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Озабоченность оценками других</a:t>
              </a:r>
            </a:p>
          </p:txBody>
        </p:sp>
        <p:sp>
          <p:nvSpPr>
            <p:cNvPr id="11" name="Высокие стандарты и требования к себе">
              <a:extLst>
                <a:ext uri="{FF2B5EF4-FFF2-40B4-BE49-F238E27FC236}">
                  <a16:creationId xmlns:a16="http://schemas.microsoft.com/office/drawing/2014/main" xmlns="" id="{AC440D8A-4765-0A8F-5F45-082C5D903F6A}"/>
                </a:ext>
              </a:extLst>
            </p:cNvPr>
            <p:cNvSpPr/>
            <p:nvPr/>
          </p:nvSpPr>
          <p:spPr>
            <a:xfrm>
              <a:off x="0" y="593901"/>
              <a:ext cx="1574801" cy="46490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Высокие стандарты и требования к себе </a:t>
              </a:r>
            </a:p>
          </p:txBody>
        </p:sp>
        <p:sp>
          <p:nvSpPr>
            <p:cNvPr id="12" name="Демонстрация совершенства">
              <a:extLst>
                <a:ext uri="{FF2B5EF4-FFF2-40B4-BE49-F238E27FC236}">
                  <a16:creationId xmlns:a16="http://schemas.microsoft.com/office/drawing/2014/main" xmlns="" id="{DD7BF706-048A-E25B-0348-A2BA35C51238}"/>
                </a:ext>
              </a:extLst>
            </p:cNvPr>
            <p:cNvSpPr/>
            <p:nvPr/>
          </p:nvSpPr>
          <p:spPr>
            <a:xfrm>
              <a:off x="0" y="2381506"/>
              <a:ext cx="1684000" cy="48070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Демонстрация совершенства</a:t>
              </a:r>
            </a:p>
          </p:txBody>
        </p:sp>
        <p:sp>
          <p:nvSpPr>
            <p:cNvPr id="13" name="Позитивная перефокусировка">
              <a:extLst>
                <a:ext uri="{FF2B5EF4-FFF2-40B4-BE49-F238E27FC236}">
                  <a16:creationId xmlns:a16="http://schemas.microsoft.com/office/drawing/2014/main" xmlns="" id="{33D332AA-915E-49E7-6719-3C0166F0BA67}"/>
                </a:ext>
              </a:extLst>
            </p:cNvPr>
            <p:cNvSpPr/>
            <p:nvPr/>
          </p:nvSpPr>
          <p:spPr>
            <a:xfrm>
              <a:off x="4663399" y="33900"/>
              <a:ext cx="1392201" cy="4424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Позитивная перефокусировка</a:t>
              </a:r>
            </a:p>
          </p:txBody>
        </p:sp>
        <p:sp>
          <p:nvSpPr>
            <p:cNvPr id="14" name="Фокусирование на планировании">
              <a:extLst>
                <a:ext uri="{FF2B5EF4-FFF2-40B4-BE49-F238E27FC236}">
                  <a16:creationId xmlns:a16="http://schemas.microsoft.com/office/drawing/2014/main" xmlns="" id="{A5E44144-7D2D-26CD-3AB5-B556F2EA9A77}"/>
                </a:ext>
              </a:extLst>
            </p:cNvPr>
            <p:cNvSpPr/>
            <p:nvPr/>
          </p:nvSpPr>
          <p:spPr>
            <a:xfrm>
              <a:off x="4625300" y="593901"/>
              <a:ext cx="1447801" cy="46940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Фокусирование на планировании</a:t>
              </a:r>
            </a:p>
          </p:txBody>
        </p:sp>
        <p:sp>
          <p:nvSpPr>
            <p:cNvPr id="15" name="Позитивная переоценка">
              <a:extLst>
                <a:ext uri="{FF2B5EF4-FFF2-40B4-BE49-F238E27FC236}">
                  <a16:creationId xmlns:a16="http://schemas.microsoft.com/office/drawing/2014/main" xmlns="" id="{065AAB11-65A2-96E4-0311-5CD3D84DE6B3}"/>
                </a:ext>
              </a:extLst>
            </p:cNvPr>
            <p:cNvSpPr/>
            <p:nvPr/>
          </p:nvSpPr>
          <p:spPr>
            <a:xfrm>
              <a:off x="4579599" y="1175003"/>
              <a:ext cx="1426901" cy="4598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Позитивная переоценка</a:t>
              </a:r>
            </a:p>
          </p:txBody>
        </p:sp>
        <p:sp>
          <p:nvSpPr>
            <p:cNvPr id="16" name="Рассмотрение в перспективе">
              <a:extLst>
                <a:ext uri="{FF2B5EF4-FFF2-40B4-BE49-F238E27FC236}">
                  <a16:creationId xmlns:a16="http://schemas.microsoft.com/office/drawing/2014/main" xmlns="" id="{0F479B80-B86A-9F79-8861-5B67AAD98343}"/>
                </a:ext>
              </a:extLst>
            </p:cNvPr>
            <p:cNvSpPr/>
            <p:nvPr/>
          </p:nvSpPr>
          <p:spPr>
            <a:xfrm>
              <a:off x="4579599" y="1788805"/>
              <a:ext cx="1476001" cy="427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Рассмотрение в перспективе</a:t>
              </a:r>
            </a:p>
          </p:txBody>
        </p:sp>
        <p:sp>
          <p:nvSpPr>
            <p:cNvPr id="17" name="Самообвинение">
              <a:extLst>
                <a:ext uri="{FF2B5EF4-FFF2-40B4-BE49-F238E27FC236}">
                  <a16:creationId xmlns:a16="http://schemas.microsoft.com/office/drawing/2014/main" xmlns="" id="{C3C75782-711E-017D-B5A2-F283B7F03D04}"/>
                </a:ext>
              </a:extLst>
            </p:cNvPr>
            <p:cNvSpPr/>
            <p:nvPr/>
          </p:nvSpPr>
          <p:spPr>
            <a:xfrm>
              <a:off x="4512900" y="2532607"/>
              <a:ext cx="1493601" cy="3296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Самообвинение</a:t>
              </a:r>
            </a:p>
          </p:txBody>
        </p:sp>
        <p:cxnSp>
          <p:nvCxnSpPr>
            <p:cNvPr id="18" name="Линия">
              <a:extLst>
                <a:ext uri="{FF2B5EF4-FFF2-40B4-BE49-F238E27FC236}">
                  <a16:creationId xmlns:a16="http://schemas.microsoft.com/office/drawing/2014/main" xmlns="" id="{A91473EB-C9A2-B64A-4EA8-A66A34801302}"/>
                </a:ext>
              </a:extLst>
            </p:cNvPr>
            <p:cNvCxnSpPr/>
            <p:nvPr/>
          </p:nvCxnSpPr>
          <p:spPr>
            <a:xfrm>
              <a:off x="1357299" y="238200"/>
              <a:ext cx="3176602" cy="287410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19" name="Линия">
              <a:extLst>
                <a:ext uri="{FF2B5EF4-FFF2-40B4-BE49-F238E27FC236}">
                  <a16:creationId xmlns:a16="http://schemas.microsoft.com/office/drawing/2014/main" xmlns="" id="{17AA0AF1-4FAC-1546-1BCD-A76FF0D1D439}"/>
                </a:ext>
              </a:extLst>
            </p:cNvPr>
            <p:cNvCxnSpPr/>
            <p:nvPr/>
          </p:nvCxnSpPr>
          <p:spPr>
            <a:xfrm>
              <a:off x="1357300" y="238200"/>
              <a:ext cx="3155600" cy="24592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20" name="Линия">
              <a:extLst>
                <a:ext uri="{FF2B5EF4-FFF2-40B4-BE49-F238E27FC236}">
                  <a16:creationId xmlns:a16="http://schemas.microsoft.com/office/drawing/2014/main" xmlns="" id="{09A965D1-E2D5-8DBD-161A-D33BD2FD76EA}"/>
                </a:ext>
              </a:extLst>
            </p:cNvPr>
            <p:cNvCxnSpPr/>
            <p:nvPr/>
          </p:nvCxnSpPr>
          <p:spPr>
            <a:xfrm>
              <a:off x="1574800" y="826302"/>
              <a:ext cx="3004800" cy="117600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21" name="Линия">
              <a:extLst>
                <a:ext uri="{FF2B5EF4-FFF2-40B4-BE49-F238E27FC236}">
                  <a16:creationId xmlns:a16="http://schemas.microsoft.com/office/drawing/2014/main" xmlns="" id="{8F61A313-0E20-63E0-0BD7-E390614B99FA}"/>
                </a:ext>
              </a:extLst>
            </p:cNvPr>
            <p:cNvCxnSpPr/>
            <p:nvPr/>
          </p:nvCxnSpPr>
          <p:spPr>
            <a:xfrm>
              <a:off x="1574799" y="826302"/>
              <a:ext cx="3004802" cy="23065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22" name="Линия">
              <a:extLst>
                <a:ext uri="{FF2B5EF4-FFF2-40B4-BE49-F238E27FC236}">
                  <a16:creationId xmlns:a16="http://schemas.microsoft.com/office/drawing/2014/main" xmlns="" id="{46DBAE7B-383D-24E8-7127-192F25F46C4F}"/>
                </a:ext>
              </a:extLst>
            </p:cNvPr>
            <p:cNvCxnSpPr/>
            <p:nvPr/>
          </p:nvCxnSpPr>
          <p:spPr>
            <a:xfrm>
              <a:off x="1722100" y="2029005"/>
              <a:ext cx="2857501" cy="110380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sp>
          <p:nvSpPr>
            <p:cNvPr id="23" name="Негативное селектирование">
              <a:extLst>
                <a:ext uri="{FF2B5EF4-FFF2-40B4-BE49-F238E27FC236}">
                  <a16:creationId xmlns:a16="http://schemas.microsoft.com/office/drawing/2014/main" xmlns="" id="{008B5ECE-7794-526A-FDDA-5E0A980A6C32}"/>
                </a:ext>
              </a:extLst>
            </p:cNvPr>
            <p:cNvSpPr/>
            <p:nvPr/>
          </p:nvSpPr>
          <p:spPr>
            <a:xfrm>
              <a:off x="0" y="1238303"/>
              <a:ext cx="1684000" cy="46480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Негативное селектирование</a:t>
              </a:r>
            </a:p>
          </p:txBody>
        </p:sp>
        <p:sp>
          <p:nvSpPr>
            <p:cNvPr id="24" name="Общий балл перфекционизма">
              <a:extLst>
                <a:ext uri="{FF2B5EF4-FFF2-40B4-BE49-F238E27FC236}">
                  <a16:creationId xmlns:a16="http://schemas.microsoft.com/office/drawing/2014/main" xmlns="" id="{C3F49BBA-E5EC-EE15-27FA-A8D49667EAD4}"/>
                </a:ext>
              </a:extLst>
            </p:cNvPr>
            <p:cNvSpPr/>
            <p:nvPr/>
          </p:nvSpPr>
          <p:spPr>
            <a:xfrm>
              <a:off x="0" y="1805905"/>
              <a:ext cx="1722100" cy="4461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Общий балл перфекционизма</a:t>
              </a:r>
            </a:p>
          </p:txBody>
        </p:sp>
        <p:sp>
          <p:nvSpPr>
            <p:cNvPr id="25" name="Поведенческое непроявление несовершенства">
              <a:extLst>
                <a:ext uri="{FF2B5EF4-FFF2-40B4-BE49-F238E27FC236}">
                  <a16:creationId xmlns:a16="http://schemas.microsoft.com/office/drawing/2014/main" xmlns="" id="{9C6793AB-9021-7A1A-B5F0-F45822997BEE}"/>
                </a:ext>
              </a:extLst>
            </p:cNvPr>
            <p:cNvSpPr/>
            <p:nvPr/>
          </p:nvSpPr>
          <p:spPr>
            <a:xfrm>
              <a:off x="0" y="2983108"/>
              <a:ext cx="1981201" cy="41910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Поведенческое непроявление несовершенства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 </a:t>
              </a:r>
            </a:p>
          </p:txBody>
        </p:sp>
        <p:sp>
          <p:nvSpPr>
            <p:cNvPr id="26" name="Вербальное непроявление несовершенства">
              <a:extLst>
                <a:ext uri="{FF2B5EF4-FFF2-40B4-BE49-F238E27FC236}">
                  <a16:creationId xmlns:a16="http://schemas.microsoft.com/office/drawing/2014/main" xmlns="" id="{C91A1CA8-F02D-D4E9-C8FF-E7626202D881}"/>
                </a:ext>
              </a:extLst>
            </p:cNvPr>
            <p:cNvSpPr/>
            <p:nvPr/>
          </p:nvSpPr>
          <p:spPr>
            <a:xfrm>
              <a:off x="0" y="3586210"/>
              <a:ext cx="2019301" cy="4191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Вербальное непроявление несовершенства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 </a:t>
              </a:r>
            </a:p>
          </p:txBody>
        </p:sp>
        <p:cxnSp>
          <p:nvCxnSpPr>
            <p:cNvPr id="27" name="Линия">
              <a:extLst>
                <a:ext uri="{FF2B5EF4-FFF2-40B4-BE49-F238E27FC236}">
                  <a16:creationId xmlns:a16="http://schemas.microsoft.com/office/drawing/2014/main" xmlns="" id="{79312079-7095-81C1-5CFD-DF58AA012DC0}"/>
                </a:ext>
              </a:extLst>
            </p:cNvPr>
            <p:cNvCxnSpPr/>
            <p:nvPr/>
          </p:nvCxnSpPr>
          <p:spPr>
            <a:xfrm>
              <a:off x="1574800" y="826302"/>
              <a:ext cx="2938101" cy="187110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28" name="Линия">
              <a:extLst>
                <a:ext uri="{FF2B5EF4-FFF2-40B4-BE49-F238E27FC236}">
                  <a16:creationId xmlns:a16="http://schemas.microsoft.com/office/drawing/2014/main" xmlns="" id="{3D1B764A-7896-9760-DE00-6C74530C914D}"/>
                </a:ext>
              </a:extLst>
            </p:cNvPr>
            <p:cNvCxnSpPr/>
            <p:nvPr/>
          </p:nvCxnSpPr>
          <p:spPr>
            <a:xfrm>
              <a:off x="1574800" y="826302"/>
              <a:ext cx="2938101" cy="18711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29" name="Линия">
              <a:extLst>
                <a:ext uri="{FF2B5EF4-FFF2-40B4-BE49-F238E27FC236}">
                  <a16:creationId xmlns:a16="http://schemas.microsoft.com/office/drawing/2014/main" xmlns="" id="{AA176D34-C6D5-15F7-FE91-16343FABD720}"/>
                </a:ext>
              </a:extLst>
            </p:cNvPr>
            <p:cNvCxnSpPr/>
            <p:nvPr/>
          </p:nvCxnSpPr>
          <p:spPr>
            <a:xfrm>
              <a:off x="1684000" y="1470703"/>
              <a:ext cx="2828900" cy="122670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30" name="Линия">
              <a:extLst>
                <a:ext uri="{FF2B5EF4-FFF2-40B4-BE49-F238E27FC236}">
                  <a16:creationId xmlns:a16="http://schemas.microsoft.com/office/drawing/2014/main" xmlns="" id="{F7660053-874E-4263-9FB2-0F1AD4B33629}"/>
                </a:ext>
              </a:extLst>
            </p:cNvPr>
            <p:cNvCxnSpPr/>
            <p:nvPr/>
          </p:nvCxnSpPr>
          <p:spPr>
            <a:xfrm>
              <a:off x="1684000" y="1470703"/>
              <a:ext cx="2828900" cy="12267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31" name="Линия">
              <a:extLst>
                <a:ext uri="{FF2B5EF4-FFF2-40B4-BE49-F238E27FC236}">
                  <a16:creationId xmlns:a16="http://schemas.microsoft.com/office/drawing/2014/main" xmlns="" id="{60738C3C-B0FF-1EB4-DE52-8729A7696668}"/>
                </a:ext>
              </a:extLst>
            </p:cNvPr>
            <p:cNvCxnSpPr/>
            <p:nvPr/>
          </p:nvCxnSpPr>
          <p:spPr>
            <a:xfrm>
              <a:off x="1684000" y="1470703"/>
              <a:ext cx="2895600" cy="166210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32" name="Линия">
              <a:extLst>
                <a:ext uri="{FF2B5EF4-FFF2-40B4-BE49-F238E27FC236}">
                  <a16:creationId xmlns:a16="http://schemas.microsoft.com/office/drawing/2014/main" xmlns="" id="{D815D3FC-530E-2EA7-72AC-740C256451DE}"/>
                </a:ext>
              </a:extLst>
            </p:cNvPr>
            <p:cNvCxnSpPr/>
            <p:nvPr/>
          </p:nvCxnSpPr>
          <p:spPr>
            <a:xfrm>
              <a:off x="1722100" y="2029005"/>
              <a:ext cx="2790801" cy="66840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33" name="Линия">
              <a:extLst>
                <a:ext uri="{FF2B5EF4-FFF2-40B4-BE49-F238E27FC236}">
                  <a16:creationId xmlns:a16="http://schemas.microsoft.com/office/drawing/2014/main" xmlns="" id="{D0F74434-15CE-33A1-6980-8E40ABA2DC11}"/>
                </a:ext>
              </a:extLst>
            </p:cNvPr>
            <p:cNvCxnSpPr/>
            <p:nvPr/>
          </p:nvCxnSpPr>
          <p:spPr>
            <a:xfrm>
              <a:off x="1722099" y="2029006"/>
              <a:ext cx="3029702" cy="159180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34" name="Линия">
              <a:extLst>
                <a:ext uri="{FF2B5EF4-FFF2-40B4-BE49-F238E27FC236}">
                  <a16:creationId xmlns:a16="http://schemas.microsoft.com/office/drawing/2014/main" xmlns="" id="{321E6114-AE15-14C0-381C-963B11ABA864}"/>
                </a:ext>
              </a:extLst>
            </p:cNvPr>
            <p:cNvCxnSpPr/>
            <p:nvPr/>
          </p:nvCxnSpPr>
          <p:spPr>
            <a:xfrm>
              <a:off x="1684000" y="2621907"/>
              <a:ext cx="2979400" cy="212190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35" name="Линия">
              <a:extLst>
                <a:ext uri="{FF2B5EF4-FFF2-40B4-BE49-F238E27FC236}">
                  <a16:creationId xmlns:a16="http://schemas.microsoft.com/office/drawing/2014/main" xmlns="" id="{236DF25C-CB7F-2D1F-B62E-197A9BF4F001}"/>
                </a:ext>
              </a:extLst>
            </p:cNvPr>
            <p:cNvCxnSpPr/>
            <p:nvPr/>
          </p:nvCxnSpPr>
          <p:spPr>
            <a:xfrm flipV="1">
              <a:off x="1981199" y="1404904"/>
              <a:ext cx="2598401" cy="178770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36" name="Линия">
              <a:extLst>
                <a:ext uri="{FF2B5EF4-FFF2-40B4-BE49-F238E27FC236}">
                  <a16:creationId xmlns:a16="http://schemas.microsoft.com/office/drawing/2014/main" xmlns="" id="{D9FD8D31-8506-3E3C-E4ED-A5ADC0DB6456}"/>
                </a:ext>
              </a:extLst>
            </p:cNvPr>
            <p:cNvCxnSpPr/>
            <p:nvPr/>
          </p:nvCxnSpPr>
          <p:spPr>
            <a:xfrm flipV="1">
              <a:off x="1981200" y="3132809"/>
              <a:ext cx="2598401" cy="5980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37" name="Линия">
              <a:extLst>
                <a:ext uri="{FF2B5EF4-FFF2-40B4-BE49-F238E27FC236}">
                  <a16:creationId xmlns:a16="http://schemas.microsoft.com/office/drawing/2014/main" xmlns="" id="{F92F8FDA-E1D7-B6B5-AB47-32BA48076282}"/>
                </a:ext>
              </a:extLst>
            </p:cNvPr>
            <p:cNvCxnSpPr/>
            <p:nvPr/>
          </p:nvCxnSpPr>
          <p:spPr>
            <a:xfrm>
              <a:off x="1981200" y="3192609"/>
              <a:ext cx="2770601" cy="4282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sp>
          <p:nvSpPr>
            <p:cNvPr id="38" name="Когнитивная переоценка">
              <a:extLst>
                <a:ext uri="{FF2B5EF4-FFF2-40B4-BE49-F238E27FC236}">
                  <a16:creationId xmlns:a16="http://schemas.microsoft.com/office/drawing/2014/main" xmlns="" id="{2CF93AE9-DF4B-160D-9007-951AAF4233A7}"/>
                </a:ext>
              </a:extLst>
            </p:cNvPr>
            <p:cNvSpPr/>
            <p:nvPr/>
          </p:nvSpPr>
          <p:spPr>
            <a:xfrm>
              <a:off x="4663399" y="4522813"/>
              <a:ext cx="1062101" cy="4419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Когнитивная переоценка</a:t>
              </a:r>
            </a:p>
          </p:txBody>
        </p:sp>
        <p:sp>
          <p:nvSpPr>
            <p:cNvPr id="39" name="Подавление экспрессии">
              <a:extLst>
                <a:ext uri="{FF2B5EF4-FFF2-40B4-BE49-F238E27FC236}">
                  <a16:creationId xmlns:a16="http://schemas.microsoft.com/office/drawing/2014/main" xmlns="" id="{ADE0E9FE-2AFC-F0D3-C414-A67D6EC39DC6}"/>
                </a:ext>
              </a:extLst>
            </p:cNvPr>
            <p:cNvSpPr/>
            <p:nvPr/>
          </p:nvSpPr>
          <p:spPr>
            <a:xfrm>
              <a:off x="4666300" y="5056215"/>
              <a:ext cx="1059201" cy="4419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Подавление экспрессии</a:t>
              </a:r>
            </a:p>
          </p:txBody>
        </p:sp>
        <p:sp>
          <p:nvSpPr>
            <p:cNvPr id="40" name="Общий балл перфекционистской самопрезентации">
              <a:extLst>
                <a:ext uri="{FF2B5EF4-FFF2-40B4-BE49-F238E27FC236}">
                  <a16:creationId xmlns:a16="http://schemas.microsoft.com/office/drawing/2014/main" xmlns="" id="{13197D56-7A66-1D8E-C662-4B058CFD9E9C}"/>
                </a:ext>
              </a:extLst>
            </p:cNvPr>
            <p:cNvSpPr/>
            <p:nvPr/>
          </p:nvSpPr>
          <p:spPr>
            <a:xfrm>
              <a:off x="0" y="4100812"/>
              <a:ext cx="2529801" cy="4191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Общий балл перфекционистской самопрезентации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 </a:t>
              </a:r>
            </a:p>
          </p:txBody>
        </p:sp>
        <p:sp>
          <p:nvSpPr>
            <p:cNvPr id="41" name="На себя">
              <a:extLst>
                <a:ext uri="{FF2B5EF4-FFF2-40B4-BE49-F238E27FC236}">
                  <a16:creationId xmlns:a16="http://schemas.microsoft.com/office/drawing/2014/main" xmlns="" id="{882E2BA4-3397-0B63-C042-D6A52A6C1483}"/>
                </a:ext>
              </a:extLst>
            </p:cNvPr>
            <p:cNvSpPr/>
            <p:nvPr/>
          </p:nvSpPr>
          <p:spPr>
            <a:xfrm>
              <a:off x="38100" y="4679913"/>
              <a:ext cx="1379201" cy="2848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На себя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 </a:t>
              </a:r>
            </a:p>
          </p:txBody>
        </p:sp>
        <p:sp>
          <p:nvSpPr>
            <p:cNvPr id="42" name="Социально предписанный">
              <a:extLst>
                <a:ext uri="{FF2B5EF4-FFF2-40B4-BE49-F238E27FC236}">
                  <a16:creationId xmlns:a16="http://schemas.microsoft.com/office/drawing/2014/main" xmlns="" id="{1B4B6BBA-98B8-EA28-9400-19E06236EA28}"/>
                </a:ext>
              </a:extLst>
            </p:cNvPr>
            <p:cNvSpPr/>
            <p:nvPr/>
          </p:nvSpPr>
          <p:spPr>
            <a:xfrm>
              <a:off x="38000" y="5441115"/>
              <a:ext cx="2238501" cy="2933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Социально предписанный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 </a:t>
              </a:r>
            </a:p>
          </p:txBody>
        </p:sp>
        <p:sp>
          <p:nvSpPr>
            <p:cNvPr id="43" name="Интегральный балл направленности перфекционизма">
              <a:extLst>
                <a:ext uri="{FF2B5EF4-FFF2-40B4-BE49-F238E27FC236}">
                  <a16:creationId xmlns:a16="http://schemas.microsoft.com/office/drawing/2014/main" xmlns="" id="{2E06D7D8-7C01-7F9E-6202-2F713AFB0127}"/>
                </a:ext>
              </a:extLst>
            </p:cNvPr>
            <p:cNvSpPr/>
            <p:nvPr/>
          </p:nvSpPr>
          <p:spPr>
            <a:xfrm>
              <a:off x="137100" y="5810617"/>
              <a:ext cx="2438401" cy="533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Интегральный балл направленности перфекционизма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 </a:t>
              </a:r>
            </a:p>
          </p:txBody>
        </p:sp>
        <p:cxnSp>
          <p:nvCxnSpPr>
            <p:cNvPr id="44" name="Линия">
              <a:extLst>
                <a:ext uri="{FF2B5EF4-FFF2-40B4-BE49-F238E27FC236}">
                  <a16:creationId xmlns:a16="http://schemas.microsoft.com/office/drawing/2014/main" xmlns="" id="{0D511066-C74B-706B-8FB9-73BF712B1A73}"/>
                </a:ext>
              </a:extLst>
            </p:cNvPr>
            <p:cNvCxnSpPr/>
            <p:nvPr/>
          </p:nvCxnSpPr>
          <p:spPr>
            <a:xfrm>
              <a:off x="1981200" y="3192609"/>
              <a:ext cx="2583101" cy="8822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45" name="Линия">
              <a:extLst>
                <a:ext uri="{FF2B5EF4-FFF2-40B4-BE49-F238E27FC236}">
                  <a16:creationId xmlns:a16="http://schemas.microsoft.com/office/drawing/2014/main" xmlns="" id="{529FFEED-8E21-23C1-9054-B555E7CC121A}"/>
                </a:ext>
              </a:extLst>
            </p:cNvPr>
            <p:cNvCxnSpPr/>
            <p:nvPr/>
          </p:nvCxnSpPr>
          <p:spPr>
            <a:xfrm flipV="1">
              <a:off x="2529799" y="1404904"/>
              <a:ext cx="2049802" cy="290540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46" name="Линия">
              <a:extLst>
                <a:ext uri="{FF2B5EF4-FFF2-40B4-BE49-F238E27FC236}">
                  <a16:creationId xmlns:a16="http://schemas.microsoft.com/office/drawing/2014/main" xmlns="" id="{C5FBCBD3-C780-683F-6596-4AFB1319FE85}"/>
                </a:ext>
              </a:extLst>
            </p:cNvPr>
            <p:cNvCxnSpPr/>
            <p:nvPr/>
          </p:nvCxnSpPr>
          <p:spPr>
            <a:xfrm flipV="1">
              <a:off x="2529800" y="3132809"/>
              <a:ext cx="2049801" cy="1177504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sp>
          <p:nvSpPr>
            <p:cNvPr id="47" name="Катастрофизация">
              <a:extLst>
                <a:ext uri="{FF2B5EF4-FFF2-40B4-BE49-F238E27FC236}">
                  <a16:creationId xmlns:a16="http://schemas.microsoft.com/office/drawing/2014/main" xmlns="" id="{C2D04ACA-5631-83AE-6D6B-C29EE190EA31}"/>
                </a:ext>
              </a:extLst>
            </p:cNvPr>
            <p:cNvSpPr/>
            <p:nvPr/>
          </p:nvSpPr>
          <p:spPr>
            <a:xfrm>
              <a:off x="4579599" y="2968408"/>
              <a:ext cx="1493501" cy="3289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Катастрофизация</a:t>
              </a:r>
            </a:p>
          </p:txBody>
        </p:sp>
        <p:sp>
          <p:nvSpPr>
            <p:cNvPr id="48" name="Руминации">
              <a:extLst>
                <a:ext uri="{FF2B5EF4-FFF2-40B4-BE49-F238E27FC236}">
                  <a16:creationId xmlns:a16="http://schemas.microsoft.com/office/drawing/2014/main" xmlns="" id="{985B5566-DFDD-7BD3-8AB2-D579AFED8B91}"/>
                </a:ext>
              </a:extLst>
            </p:cNvPr>
            <p:cNvSpPr/>
            <p:nvPr/>
          </p:nvSpPr>
          <p:spPr>
            <a:xfrm>
              <a:off x="4751799" y="3456310"/>
              <a:ext cx="1303801" cy="329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Руминации</a:t>
              </a:r>
            </a:p>
          </p:txBody>
        </p:sp>
        <p:sp>
          <p:nvSpPr>
            <p:cNvPr id="49" name="Обвинение других">
              <a:extLst>
                <a:ext uri="{FF2B5EF4-FFF2-40B4-BE49-F238E27FC236}">
                  <a16:creationId xmlns:a16="http://schemas.microsoft.com/office/drawing/2014/main" xmlns="" id="{3644C306-9D96-ED12-6D7C-41C172FD846F}"/>
                </a:ext>
              </a:extLst>
            </p:cNvPr>
            <p:cNvSpPr/>
            <p:nvPr/>
          </p:nvSpPr>
          <p:spPr>
            <a:xfrm>
              <a:off x="4564300" y="3910311"/>
              <a:ext cx="1491301" cy="3289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Обвинение других</a:t>
              </a:r>
            </a:p>
          </p:txBody>
        </p:sp>
        <p:cxnSp>
          <p:nvCxnSpPr>
            <p:cNvPr id="50" name="Линия">
              <a:extLst>
                <a:ext uri="{FF2B5EF4-FFF2-40B4-BE49-F238E27FC236}">
                  <a16:creationId xmlns:a16="http://schemas.microsoft.com/office/drawing/2014/main" xmlns="" id="{19745027-9B08-C056-530A-7013B63D2EA8}"/>
                </a:ext>
              </a:extLst>
            </p:cNvPr>
            <p:cNvCxnSpPr/>
            <p:nvPr/>
          </p:nvCxnSpPr>
          <p:spPr>
            <a:xfrm flipV="1">
              <a:off x="2529800" y="3620810"/>
              <a:ext cx="2222001" cy="68950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51" name="Линия">
              <a:extLst>
                <a:ext uri="{FF2B5EF4-FFF2-40B4-BE49-F238E27FC236}">
                  <a16:creationId xmlns:a16="http://schemas.microsoft.com/office/drawing/2014/main" xmlns="" id="{F56C0951-12ED-925F-ABA7-97A729F32FC6}"/>
                </a:ext>
              </a:extLst>
            </p:cNvPr>
            <p:cNvCxnSpPr/>
            <p:nvPr/>
          </p:nvCxnSpPr>
          <p:spPr>
            <a:xfrm flipV="1">
              <a:off x="2529799" y="4074811"/>
              <a:ext cx="2034501" cy="2355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52" name="Линия">
              <a:extLst>
                <a:ext uri="{FF2B5EF4-FFF2-40B4-BE49-F238E27FC236}">
                  <a16:creationId xmlns:a16="http://schemas.microsoft.com/office/drawing/2014/main" xmlns="" id="{17AF35EB-FFAA-5ECC-15BD-DD2264DF596B}"/>
                </a:ext>
              </a:extLst>
            </p:cNvPr>
            <p:cNvCxnSpPr/>
            <p:nvPr/>
          </p:nvCxnSpPr>
          <p:spPr>
            <a:xfrm>
              <a:off x="2529799" y="4310312"/>
              <a:ext cx="2133601" cy="4335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53" name="Линия">
              <a:extLst>
                <a:ext uri="{FF2B5EF4-FFF2-40B4-BE49-F238E27FC236}">
                  <a16:creationId xmlns:a16="http://schemas.microsoft.com/office/drawing/2014/main" xmlns="" id="{F8DBDD0A-94E8-E180-EB79-2E0252D09581}"/>
                </a:ext>
              </a:extLst>
            </p:cNvPr>
            <p:cNvCxnSpPr/>
            <p:nvPr/>
          </p:nvCxnSpPr>
          <p:spPr>
            <a:xfrm flipH="1">
              <a:off x="1417300" y="239500"/>
              <a:ext cx="3246100" cy="458281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54" name="Линия">
              <a:extLst>
                <a:ext uri="{FF2B5EF4-FFF2-40B4-BE49-F238E27FC236}">
                  <a16:creationId xmlns:a16="http://schemas.microsoft.com/office/drawing/2014/main" xmlns="" id="{F08946C8-B7FB-506E-F545-90E8D2725AF0}"/>
                </a:ext>
              </a:extLst>
            </p:cNvPr>
            <p:cNvCxnSpPr/>
            <p:nvPr/>
          </p:nvCxnSpPr>
          <p:spPr>
            <a:xfrm flipV="1">
              <a:off x="1417299" y="828602"/>
              <a:ext cx="3208001" cy="39937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55" name="Линия">
              <a:extLst>
                <a:ext uri="{FF2B5EF4-FFF2-40B4-BE49-F238E27FC236}">
                  <a16:creationId xmlns:a16="http://schemas.microsoft.com/office/drawing/2014/main" xmlns="" id="{7FF8ECD8-E1D8-214E-21F8-739BBB69C6FA}"/>
                </a:ext>
              </a:extLst>
            </p:cNvPr>
            <p:cNvCxnSpPr/>
            <p:nvPr/>
          </p:nvCxnSpPr>
          <p:spPr>
            <a:xfrm flipH="1">
              <a:off x="2276500" y="1404903"/>
              <a:ext cx="2303100" cy="418281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56" name="Линия">
              <a:extLst>
                <a:ext uri="{FF2B5EF4-FFF2-40B4-BE49-F238E27FC236}">
                  <a16:creationId xmlns:a16="http://schemas.microsoft.com/office/drawing/2014/main" xmlns="" id="{436A4A99-D790-8F05-5620-BF94370C2D76}"/>
                </a:ext>
              </a:extLst>
            </p:cNvPr>
            <p:cNvCxnSpPr/>
            <p:nvPr/>
          </p:nvCxnSpPr>
          <p:spPr>
            <a:xfrm flipH="1">
              <a:off x="1357299" y="4743814"/>
              <a:ext cx="3306102" cy="4648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57" name="Линия">
              <a:extLst>
                <a:ext uri="{FF2B5EF4-FFF2-40B4-BE49-F238E27FC236}">
                  <a16:creationId xmlns:a16="http://schemas.microsoft.com/office/drawing/2014/main" xmlns="" id="{49D37B34-6F08-6B15-2288-7518EFDB008D}"/>
                </a:ext>
              </a:extLst>
            </p:cNvPr>
            <p:cNvCxnSpPr/>
            <p:nvPr/>
          </p:nvCxnSpPr>
          <p:spPr>
            <a:xfrm flipV="1">
              <a:off x="1357299" y="3132809"/>
              <a:ext cx="3214701" cy="207580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58" name="Линия">
              <a:extLst>
                <a:ext uri="{FF2B5EF4-FFF2-40B4-BE49-F238E27FC236}">
                  <a16:creationId xmlns:a16="http://schemas.microsoft.com/office/drawing/2014/main" xmlns="" id="{22310E60-9C35-FBDC-893C-5B7C6032AB98}"/>
                </a:ext>
              </a:extLst>
            </p:cNvPr>
            <p:cNvCxnSpPr/>
            <p:nvPr/>
          </p:nvCxnSpPr>
          <p:spPr>
            <a:xfrm flipV="1">
              <a:off x="1357299" y="4074811"/>
              <a:ext cx="3207001" cy="113380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sp>
          <p:nvSpPr>
            <p:cNvPr id="59" name="На других">
              <a:extLst>
                <a:ext uri="{FF2B5EF4-FFF2-40B4-BE49-F238E27FC236}">
                  <a16:creationId xmlns:a16="http://schemas.microsoft.com/office/drawing/2014/main" xmlns="" id="{FA21871C-855F-C0E0-231E-C130BCF15C2D}"/>
                </a:ext>
              </a:extLst>
            </p:cNvPr>
            <p:cNvSpPr/>
            <p:nvPr/>
          </p:nvSpPr>
          <p:spPr>
            <a:xfrm>
              <a:off x="38000" y="5048615"/>
              <a:ext cx="1319300" cy="32000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spcAft>
                  <a:spcPts val="5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 panose="02020603050405020304" pitchFamily="18" charset="0"/>
                  <a:ea typeface="Arial Unicode MS"/>
                  <a:cs typeface="Arial Unicode MS"/>
                </a:rPr>
                <a:t>На других</a:t>
              </a:r>
            </a:p>
          </p:txBody>
        </p:sp>
        <p:cxnSp>
          <p:nvCxnSpPr>
            <p:cNvPr id="60" name="Линия">
              <a:extLst>
                <a:ext uri="{FF2B5EF4-FFF2-40B4-BE49-F238E27FC236}">
                  <a16:creationId xmlns:a16="http://schemas.microsoft.com/office/drawing/2014/main" xmlns="" id="{4A0F12E0-C807-0EFC-6D37-297E5775855E}"/>
                </a:ext>
              </a:extLst>
            </p:cNvPr>
            <p:cNvCxnSpPr/>
            <p:nvPr/>
          </p:nvCxnSpPr>
          <p:spPr>
            <a:xfrm flipV="1">
              <a:off x="2276500" y="255100"/>
              <a:ext cx="2386901" cy="533261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61" name="Линия">
              <a:extLst>
                <a:ext uri="{FF2B5EF4-FFF2-40B4-BE49-F238E27FC236}">
                  <a16:creationId xmlns:a16="http://schemas.microsoft.com/office/drawing/2014/main" xmlns="" id="{20BF44A9-9FAF-29E1-400F-979AA9FDBEBF}"/>
                </a:ext>
              </a:extLst>
            </p:cNvPr>
            <p:cNvCxnSpPr/>
            <p:nvPr/>
          </p:nvCxnSpPr>
          <p:spPr>
            <a:xfrm flipV="1">
              <a:off x="2575499" y="255100"/>
              <a:ext cx="2087902" cy="582201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62" name="Линия">
              <a:extLst>
                <a:ext uri="{FF2B5EF4-FFF2-40B4-BE49-F238E27FC236}">
                  <a16:creationId xmlns:a16="http://schemas.microsoft.com/office/drawing/2014/main" xmlns="" id="{12DFD400-F7C4-CE64-7056-517A336D20CC}"/>
                </a:ext>
              </a:extLst>
            </p:cNvPr>
            <p:cNvCxnSpPr/>
            <p:nvPr/>
          </p:nvCxnSpPr>
          <p:spPr>
            <a:xfrm flipV="1">
              <a:off x="2575499" y="1404904"/>
              <a:ext cx="2004101" cy="467221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63" name="Линия">
              <a:extLst>
                <a:ext uri="{FF2B5EF4-FFF2-40B4-BE49-F238E27FC236}">
                  <a16:creationId xmlns:a16="http://schemas.microsoft.com/office/drawing/2014/main" xmlns="" id="{7B79061C-9649-DFA1-5FD1-D53DC2E092D4}"/>
                </a:ext>
              </a:extLst>
            </p:cNvPr>
            <p:cNvCxnSpPr/>
            <p:nvPr/>
          </p:nvCxnSpPr>
          <p:spPr>
            <a:xfrm flipV="1">
              <a:off x="2276500" y="2697408"/>
              <a:ext cx="2236400" cy="28903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64" name="Линия">
              <a:extLst>
                <a:ext uri="{FF2B5EF4-FFF2-40B4-BE49-F238E27FC236}">
                  <a16:creationId xmlns:a16="http://schemas.microsoft.com/office/drawing/2014/main" xmlns="" id="{7DB85639-AC2C-E696-901A-BA9003B7F966}"/>
                </a:ext>
              </a:extLst>
            </p:cNvPr>
            <p:cNvCxnSpPr/>
            <p:nvPr/>
          </p:nvCxnSpPr>
          <p:spPr>
            <a:xfrm flipV="1">
              <a:off x="2575500" y="3132809"/>
              <a:ext cx="2004101" cy="294430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65" name="Линия">
              <a:extLst>
                <a:ext uri="{FF2B5EF4-FFF2-40B4-BE49-F238E27FC236}">
                  <a16:creationId xmlns:a16="http://schemas.microsoft.com/office/drawing/2014/main" xmlns="" id="{5244EEB1-B35A-1039-6C8B-959A672E6233}"/>
                </a:ext>
              </a:extLst>
            </p:cNvPr>
            <p:cNvCxnSpPr/>
            <p:nvPr/>
          </p:nvCxnSpPr>
          <p:spPr>
            <a:xfrm flipV="1">
              <a:off x="2575499" y="4074812"/>
              <a:ext cx="1988801" cy="200230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66" name="Линия">
              <a:extLst>
                <a:ext uri="{FF2B5EF4-FFF2-40B4-BE49-F238E27FC236}">
                  <a16:creationId xmlns:a16="http://schemas.microsoft.com/office/drawing/2014/main" xmlns="" id="{CBADAF80-F139-C329-7DB0-269323A03D8B}"/>
                </a:ext>
              </a:extLst>
            </p:cNvPr>
            <p:cNvCxnSpPr/>
            <p:nvPr/>
          </p:nvCxnSpPr>
          <p:spPr>
            <a:xfrm flipH="1">
              <a:off x="2276499" y="4743814"/>
              <a:ext cx="2386901" cy="84390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67" name="Линия">
              <a:extLst>
                <a:ext uri="{FF2B5EF4-FFF2-40B4-BE49-F238E27FC236}">
                  <a16:creationId xmlns:a16="http://schemas.microsoft.com/office/drawing/2014/main" xmlns="" id="{21FA70A6-7B0A-5277-C455-C17C078AD7E3}"/>
                </a:ext>
              </a:extLst>
            </p:cNvPr>
            <p:cNvCxnSpPr/>
            <p:nvPr/>
          </p:nvCxnSpPr>
          <p:spPr>
            <a:xfrm flipH="1">
              <a:off x="2575499" y="4743813"/>
              <a:ext cx="2087902" cy="133330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68" name="Линия">
              <a:extLst>
                <a:ext uri="{FF2B5EF4-FFF2-40B4-BE49-F238E27FC236}">
                  <a16:creationId xmlns:a16="http://schemas.microsoft.com/office/drawing/2014/main" xmlns="" id="{217ECBF1-1FE9-BBE9-852C-302C00681E2F}"/>
                </a:ext>
              </a:extLst>
            </p:cNvPr>
            <p:cNvCxnSpPr/>
            <p:nvPr/>
          </p:nvCxnSpPr>
          <p:spPr>
            <a:xfrm>
              <a:off x="1722099" y="2029006"/>
              <a:ext cx="2944202" cy="324821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</p:cxnSp>
        <p:cxnSp>
          <p:nvCxnSpPr>
            <p:cNvPr id="69" name="Линия">
              <a:extLst>
                <a:ext uri="{FF2B5EF4-FFF2-40B4-BE49-F238E27FC236}">
                  <a16:creationId xmlns:a16="http://schemas.microsoft.com/office/drawing/2014/main" xmlns="" id="{84A54355-EB71-8752-C296-9AA753DA3016}"/>
                </a:ext>
              </a:extLst>
            </p:cNvPr>
            <p:cNvCxnSpPr/>
            <p:nvPr/>
          </p:nvCxnSpPr>
          <p:spPr>
            <a:xfrm>
              <a:off x="1981199" y="3192609"/>
              <a:ext cx="2682202" cy="155120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lgDash"/>
              <a:round/>
            </a:ln>
            <a:effectLst/>
          </p:spPr>
        </p:cxnSp>
        <p:cxnSp>
          <p:nvCxnSpPr>
            <p:cNvPr id="70" name="Линия">
              <a:extLst>
                <a:ext uri="{FF2B5EF4-FFF2-40B4-BE49-F238E27FC236}">
                  <a16:creationId xmlns:a16="http://schemas.microsoft.com/office/drawing/2014/main" xmlns="" id="{B98F9E22-15E7-A73D-689D-2FD82B1D6C2C}"/>
                </a:ext>
              </a:extLst>
            </p:cNvPr>
            <p:cNvCxnSpPr/>
            <p:nvPr/>
          </p:nvCxnSpPr>
          <p:spPr>
            <a:xfrm flipV="1">
              <a:off x="2575500" y="2697407"/>
              <a:ext cx="1937400" cy="341801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</p:cxnSp>
      </p:grp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xmlns="" id="{535B78DE-6416-36B3-DA57-0037D65B89C8}"/>
              </a:ext>
            </a:extLst>
          </p:cNvPr>
          <p:cNvSpPr/>
          <p:nvPr/>
        </p:nvSpPr>
        <p:spPr>
          <a:xfrm>
            <a:off x="8290405" y="257494"/>
            <a:ext cx="2327287" cy="21326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7597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04ED2-6566-A25D-808C-6BB37DCD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ED5EEF-7767-4AE6-39DD-FA9050FAA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П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ерфекционистское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 беспокойство учителей коррелирует с отрицательными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копинг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-стратегиями и эмоциональным выгоранием. (с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тратегии преодоления стресса (англ.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coping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coping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strategy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 — действия, предпринимаемые человеком, чтобы справиться со стрессом).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ерфекционизм, направленный на себя, сопряжён с мотивацией к успеху и способствует получению удовлетворения от профессиональной деятельности; для педагогов, имеющих низкую и среднюю степень выраженности мотивации к успеху, характерны низкий уровень выраженности перфекционизма и перфекционизм, имеющий социальный характер. 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2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E13DAE-9A79-2456-3AE4-0651FA9D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18B5AE-6338-2F09-4B4B-1EF4ECC07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П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ерфекционизм выступает фактором риска в развитии эмоционального выгорания.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С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оциально предписанный перфекционизм и ориентированный на себя перфекционизм коррелирует с эмоциональным истощением и редукцией профессиональной компетентности.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75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BEF69E-B30C-3DBB-356D-B2D3BA89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Закономерности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D73A47-B784-4660-399F-7D8437D8B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18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В</a:t>
            </a:r>
            <a:r>
              <a:rPr lang="ru-RU" sz="1800" b="1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 отличие от большинства профессий, объект воздействия учителя, характеризуется активностью, непредсказуемой динамичностью.  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Более низкие тенденции непроизвольно прокручивать в голове мысли и чувства, связанные с пережитой трудной ситуацией (низкая рефлексия), могут объясняться высокой загруженностью педагогов, необходимостью быстрого принятия решений в условиях дефицита времени.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89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099A1C-C6BF-29E3-81DF-6641EF59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«Короткий вывод»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4CB538A-B1F3-4BE0-AE61-7A3131C9E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0" i="0" dirty="0">
                <a:solidFill>
                  <a:srgbClr val="040C28"/>
                </a:solidFill>
                <a:effectLst/>
                <a:highlight>
                  <a:srgbClr val="FFFF00"/>
                </a:highlight>
                <a:latin typeface="Google Sans"/>
              </a:rPr>
              <a:t>Эмоциональный интеллект педагога</a:t>
            </a:r>
            <a:r>
              <a:rPr lang="ru-RU" b="0" i="0" dirty="0">
                <a:solidFill>
                  <a:srgbClr val="202124"/>
                </a:solidFill>
                <a:effectLst/>
                <a:highlight>
                  <a:srgbClr val="FFFF00"/>
                </a:highlight>
                <a:latin typeface="Google Sans"/>
              </a:rPr>
              <a:t> </a:t>
            </a:r>
            <a:r>
              <a:rPr lang="ru-RU" b="0" i="0" dirty="0">
                <a:solidFill>
                  <a:srgbClr val="202124"/>
                </a:solidFill>
                <a:effectLst/>
                <a:latin typeface="Google Sans"/>
              </a:rPr>
              <a:t>- совокупность способностей, умений и навыков, позволяющих распознавать, управлять и корректировать собственные </a:t>
            </a:r>
            <a:r>
              <a:rPr lang="ru-RU" b="0" i="0" dirty="0">
                <a:solidFill>
                  <a:srgbClr val="040C28"/>
                </a:solidFill>
                <a:effectLst/>
                <a:latin typeface="Google Sans"/>
              </a:rPr>
              <a:t>эмоциональные</a:t>
            </a:r>
            <a:r>
              <a:rPr lang="ru-RU" b="0" i="0" dirty="0">
                <a:solidFill>
                  <a:srgbClr val="202124"/>
                </a:solidFill>
                <a:effectLst/>
                <a:latin typeface="Google Sans"/>
              </a:rPr>
              <a:t> состояния, а также </a:t>
            </a:r>
            <a:r>
              <a:rPr lang="ru-RU" b="0" i="0" dirty="0">
                <a:solidFill>
                  <a:srgbClr val="040C28"/>
                </a:solidFill>
                <a:effectLst/>
                <a:latin typeface="Google Sans"/>
              </a:rPr>
              <a:t>эмоциональные</a:t>
            </a:r>
            <a:r>
              <a:rPr lang="ru-RU" b="0" i="0" dirty="0">
                <a:solidFill>
                  <a:srgbClr val="202124"/>
                </a:solidFill>
                <a:effectLst/>
                <a:latin typeface="Google Sans"/>
              </a:rPr>
              <a:t> состояния окружающих в целях повышения эффективности образовательного процесса.</a:t>
            </a:r>
          </a:p>
          <a:p>
            <a:pPr algn="just"/>
            <a:endParaRPr lang="ru-RU" dirty="0">
              <a:solidFill>
                <a:srgbClr val="202124"/>
              </a:solidFill>
              <a:latin typeface="Google Sans"/>
            </a:endParaRPr>
          </a:p>
          <a:p>
            <a:pPr algn="just"/>
            <a:r>
              <a:rPr lang="ru-RU" i="1" dirty="0">
                <a:solidFill>
                  <a:srgbClr val="202124"/>
                </a:solidFill>
                <a:highlight>
                  <a:srgbClr val="FFFF00"/>
                </a:highlight>
                <a:latin typeface="Google Sans"/>
              </a:rPr>
              <a:t>Сам по себе не появляется…</a:t>
            </a:r>
            <a:endParaRPr lang="ru-RU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56214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56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C1B2EE-EE2B-8D3B-5E21-0AAE96A12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Российский учитель - перфекционист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290C8FA8-4756-A81D-6633-0D1890CE5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>
            <a:normAutofit/>
          </a:bodyPr>
          <a:lstStyle/>
          <a:p>
            <a:r>
              <a:rPr lang="ru-RU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Перфекциони́зм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в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Психология"/>
              </a:rPr>
              <a:t>психологии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 </a:t>
            </a:r>
            <a:r>
              <a:rPr lang="ru-RU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Убеждение"/>
              </a:rPr>
              <a:t>убеждение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что </a:t>
            </a:r>
            <a:r>
              <a:rPr lang="ru-RU" b="0" i="0" u="sng" strike="noStrike" dirty="0">
                <a:effectLst/>
                <a:latin typeface="Arial" panose="020B0604020202020204" pitchFamily="34" charset="0"/>
                <a:hlinkClick r:id="rId4" tooltip="Идеал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идеал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может и должен быть достигнут; что несовершенный результат работы не имеет права на существование. </a:t>
            </a:r>
          </a:p>
          <a:p>
            <a:pPr algn="just"/>
            <a:r>
              <a:rPr lang="ru-RU" b="1" i="0" dirty="0">
                <a:solidFill>
                  <a:srgbClr val="000000"/>
                </a:solidFill>
                <a:effectLst/>
                <a:latin typeface="PF Regal Text Pro RegularA"/>
              </a:rPr>
              <a:t> </a:t>
            </a:r>
            <a:r>
              <a:rPr lang="ru-RU" b="1" i="0" dirty="0">
                <a:solidFill>
                  <a:srgbClr val="FF0000"/>
                </a:solidFill>
                <a:effectLst/>
                <a:latin typeface="PF Regal Text Pro RegularA"/>
              </a:rPr>
              <a:t>Суть перфекционизма в том, что мы предъявляем к себе и другим слишком высокие требования и верим, что они должны с легкостью реализоваться.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2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B20A357-CEA0-3270-7749-44B7A3A6B2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2459" y="896645"/>
            <a:ext cx="10884023" cy="456911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Arial Unicode MS"/>
              </a:rPr>
              <a:t>М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отивационной основой перфекционизма учителей выступает интенсивный «конфликт достижения», при котором мотивы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</a:br>
            <a:r>
              <a:rPr lang="ru-RU" sz="1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 </a:t>
            </a:r>
            <a:r>
              <a:rPr lang="ru-RU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«стремление к успеху»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«избегание неудачи» 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выражены с одинаковой силой</a:t>
            </a:r>
            <a:b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5161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53B7A2-8C22-E793-760F-6AFFF100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кого направлен перфекционизм учителя?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E9802702-80AF-911F-9010-E20E787221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1853754"/>
          <a:ext cx="9604375" cy="428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46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292735-3498-E768-DC69-CC8FCB74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Выраженность характеристик перфекционизма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(Учителя, более чем кто-либо «долбят себя»)</a:t>
            </a:r>
            <a:endParaRPr lang="ru-RU" sz="1800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611728DF-A38A-981A-1C37-CCAA8A117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853754"/>
            <a:ext cx="9709756" cy="3821182"/>
          </a:xfrm>
        </p:spPr>
      </p:pic>
    </p:spTree>
    <p:extLst>
      <p:ext uri="{BB962C8B-B14F-4D97-AF65-F5344CB8AC3E}">
        <p14:creationId xmlns:p14="http://schemas.microsoft.com/office/powerpoint/2010/main" val="239047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33B86D-C9F7-0885-BAB9-6CF7EDAE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 регуляции эмоций</a:t>
            </a:r>
            <a:r>
              <a:rPr lang="ru-RU" sz="32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52357C-66CE-E62A-1166-C60929C5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-apple-system"/>
              </a:rPr>
              <a:t>Когнитивная переоценка ― это стратегия, которая направлена на переосмысление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-apple-system"/>
              </a:rPr>
              <a:t>эмоциогенной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-apple-system"/>
              </a:rPr>
              <a:t> ситуации, на изменение отношения к ней, на попытку посмотреть с разных сторон, может быть, определить для себя какие-то позитивные аспекты в негативной ситуации и так далее. То есть она предполагает способность человека посмотреть на ситуацию со стороны и о ней размышлять.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787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6D8FD3-3A2C-AF7A-09C7-E99530CA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Если  учитель старается «вынырнуть» </a:t>
            </a:r>
            <a:r>
              <a:rPr lang="ru-RU" dirty="0">
                <a:highlight>
                  <a:srgbClr val="FFFF00"/>
                </a:highlight>
              </a:rPr>
              <a:t>ПОЗИТИВНО</a:t>
            </a:r>
            <a:r>
              <a:rPr lang="ru-RU" dirty="0"/>
              <a:t> из негативной эмоции, то: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C08458B-06CE-CD39-2B0A-A93DEF658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093" y="2083324"/>
            <a:ext cx="8842342" cy="3421930"/>
          </a:xfrm>
        </p:spPr>
      </p:pic>
    </p:spTree>
    <p:extLst>
      <p:ext uri="{BB962C8B-B14F-4D97-AF65-F5344CB8AC3E}">
        <p14:creationId xmlns:p14="http://schemas.microsoft.com/office/powerpoint/2010/main" val="107147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19BBED-DDD7-EDFC-F413-178F3C11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Подавление экспрессии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96C1E7-8060-E5DE-CA53-FAA6E1775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Подавление экспрессии </a:t>
            </a:r>
            <a:r>
              <a:rPr lang="ru-RU" dirty="0"/>
              <a:t>- это ориентированная на реакцию регуляция эмоций стратегия. Эта стратегия предполагает, что человек добровольно подавляет свои внешние эмоциональные проявления. Подавление экспрессии имеет прямое отношение к нашим эмоциональным переживаниям и имеет важное значение в исследованиях коммуникации . </a:t>
            </a:r>
          </a:p>
          <a:p>
            <a:pPr algn="just"/>
            <a:r>
              <a:rPr lang="ru-RU" dirty="0"/>
              <a:t>Люди, подавляющие свои эмоции, стремятся контролировать свои действия и стремятся поддерживать положительный социальный имидж. Подавление экспрессии включает сокращение выражения лица и контроль положительных и отрицательных эмоций.</a:t>
            </a:r>
          </a:p>
        </p:txBody>
      </p:sp>
    </p:spTree>
    <p:extLst>
      <p:ext uri="{BB962C8B-B14F-4D97-AF65-F5344CB8AC3E}">
        <p14:creationId xmlns:p14="http://schemas.microsoft.com/office/powerpoint/2010/main" val="7855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64685E-6D2E-B5FC-2A14-ECBC55A9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учитель подавляет эмоции?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BC90D93-D198-8FE9-C804-D0D07F2D8E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0587" y="2017343"/>
            <a:ext cx="5071447" cy="3711840"/>
          </a:xfr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FD08906-5B73-2C2E-E12E-79FB59B931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600" dirty="0" err="1">
                <a:solidFill>
                  <a:srgbClr val="FF0000"/>
                </a:solidFill>
              </a:rPr>
              <a:t>Катострофизация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GraphikLCG-Regular"/>
              </a:rPr>
              <a:t> - это привычка человека переоценивать вероятность того, что произойдёт что-то плохое. Он продумывает возможный сценарий плохих событий и преувеличивает его потенциальные последствия.</a:t>
            </a:r>
          </a:p>
          <a:p>
            <a:pPr algn="just"/>
            <a:r>
              <a:rPr lang="ru-RU" sz="1600" dirty="0" err="1">
                <a:solidFill>
                  <a:srgbClr val="000000"/>
                </a:solidFill>
                <a:latin typeface="GraphikLCG-Regular"/>
              </a:rPr>
              <a:t>Руминация</a:t>
            </a:r>
            <a:r>
              <a:rPr lang="ru-RU" sz="1600" dirty="0">
                <a:solidFill>
                  <a:srgbClr val="000000"/>
                </a:solidFill>
                <a:latin typeface="GraphikLCG-Regular"/>
              </a:rPr>
              <a:t> - </a:t>
            </a:r>
            <a:r>
              <a:rPr lang="ru-RU" sz="1600" dirty="0">
                <a:solidFill>
                  <a:srgbClr val="000000"/>
                </a:solidFill>
                <a:latin typeface="GraphikLCG-Regular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непрерывное прокручивание в голове одних и тех же тревожных или депрессивных мыслей</a:t>
            </a:r>
            <a:r>
              <a:rPr lang="ru-RU" sz="1600" dirty="0">
                <a:solidFill>
                  <a:srgbClr val="000000"/>
                </a:solidFill>
                <a:latin typeface="GraphikLCG-Regular"/>
              </a:rPr>
              <a:t> или воспоминаний. Эти мысли сами по себе способны вызывать стресс, даже если объективно ничего тревожного не происходит. </a:t>
            </a:r>
            <a:r>
              <a:rPr lang="ru-RU" sz="1600" dirty="0">
                <a:solidFill>
                  <a:srgbClr val="FF0000"/>
                </a:solidFill>
                <a:latin typeface="GraphikLCG-Regular"/>
              </a:rPr>
              <a:t>«Мыслительная жвачка»</a:t>
            </a:r>
          </a:p>
        </p:txBody>
      </p:sp>
    </p:spTree>
    <p:extLst>
      <p:ext uri="{BB962C8B-B14F-4D97-AF65-F5344CB8AC3E}">
        <p14:creationId xmlns:p14="http://schemas.microsoft.com/office/powerpoint/2010/main" val="326343777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12</TotalTime>
  <Words>511</Words>
  <Application>Microsoft Office PowerPoint</Application>
  <PresentationFormat>Произвольный</PresentationFormat>
  <Paragraphs>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Галерея</vt:lpstr>
      <vt:lpstr>Презентация PowerPoint</vt:lpstr>
      <vt:lpstr>Российский учитель - перфекционист</vt:lpstr>
      <vt:lpstr>Презентация PowerPoint</vt:lpstr>
      <vt:lpstr>На кого направлен перфекционизм учителя?</vt:lpstr>
      <vt:lpstr>Выраженность характеристик перфекционизма (Учителя, более чем кто-либо «долбят себя»)</vt:lpstr>
      <vt:lpstr>Результаты исследования регуляции эмоций </vt:lpstr>
      <vt:lpstr>Если  учитель старается «вынырнуть» ПОЗИТИВНО из негативной эмоции, то:</vt:lpstr>
      <vt:lpstr>Подавление экспрессии</vt:lpstr>
      <vt:lpstr>Как учитель подавляет эмоции?</vt:lpstr>
      <vt:lpstr>Результаты исследования регуляции эмоций </vt:lpstr>
      <vt:lpstr>Результаты исследования регуляции эмоций </vt:lpstr>
      <vt:lpstr>Перфекционизм определяет стратегию регуляций эмоций</vt:lpstr>
      <vt:lpstr>Перфекционизм определяет стратегию регуляций эмоций</vt:lpstr>
      <vt:lpstr>Презентация PowerPoint</vt:lpstr>
      <vt:lpstr>Выводы</vt:lpstr>
      <vt:lpstr>Выводы</vt:lpstr>
      <vt:lpstr>Закономерности</vt:lpstr>
      <vt:lpstr>«Короткий вывод»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Е. Гуськов</dc:creator>
  <cp:lastModifiedBy>Богомолов Иван Сергеевич</cp:lastModifiedBy>
  <cp:revision>2</cp:revision>
  <dcterms:created xsi:type="dcterms:W3CDTF">2023-10-18T03:49:04Z</dcterms:created>
  <dcterms:modified xsi:type="dcterms:W3CDTF">2023-10-26T09:45:52Z</dcterms:modified>
</cp:coreProperties>
</file>