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58" r:id="rId4"/>
    <p:sldId id="265" r:id="rId5"/>
    <p:sldId id="262" r:id="rId6"/>
    <p:sldId id="274" r:id="rId7"/>
    <p:sldId id="273" r:id="rId8"/>
    <p:sldId id="279" r:id="rId9"/>
    <p:sldId id="275" r:id="rId10"/>
    <p:sldId id="270" r:id="rId11"/>
    <p:sldId id="276" r:id="rId12"/>
    <p:sldId id="277" r:id="rId13"/>
    <p:sldId id="278" r:id="rId14"/>
    <p:sldId id="268" r:id="rId15"/>
    <p:sldId id="266" r:id="rId16"/>
    <p:sldId id="299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0" r:id="rId31"/>
    <p:sldId id="267" r:id="rId32"/>
    <p:sldId id="271" r:id="rId33"/>
    <p:sldId id="283" r:id="rId34"/>
    <p:sldId id="281" r:id="rId35"/>
    <p:sldId id="282" r:id="rId3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Обучаются на курсах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Дзержинский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5-4FB1-803F-168C3F87C1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Калининский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15-4FB1-803F-168C3F87C1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Кировский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15-4FB1-803F-168C3F87C1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Ленинский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15-4FB1-803F-168C3F87C1D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Октябрьский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A15-4FB1-803F-168C3F87C1D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Певомайский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15-4FB1-803F-168C3F87C1D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Советский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A15-4FB1-803F-168C3F87C1D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 Центральный округ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A15-4FB1-803F-168C3F87C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5620640"/>
        <c:axId val="1503450992"/>
      </c:barChart>
      <c:catAx>
        <c:axId val="132562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450992"/>
        <c:crosses val="autoZero"/>
        <c:auto val="1"/>
        <c:lblAlgn val="ctr"/>
        <c:lblOffset val="100"/>
        <c:noMultiLvlLbl val="0"/>
      </c:catAx>
      <c:valAx>
        <c:axId val="1503450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62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Обучаются на курсах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Дзержинский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5-4C7B-B5A8-2147CFA36F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Калининский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85-4C7B-B5A8-2147CFA36F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Кировский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85-4C7B-B5A8-2147CFA36F1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Ленинский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85-4C7B-B5A8-2147CFA36F1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Октябрьский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85-4C7B-B5A8-2147CFA36F1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Певомайский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85-4C7B-B5A8-2147CFA36F1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Советский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85-4C7B-B5A8-2147CFA36F1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 Центральный округ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слушателей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985-4C7B-B5A8-2147CFA36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5620640"/>
        <c:axId val="1503450992"/>
      </c:barChart>
      <c:catAx>
        <c:axId val="132562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450992"/>
        <c:crosses val="autoZero"/>
        <c:auto val="1"/>
        <c:lblAlgn val="ctr"/>
        <c:lblOffset val="100"/>
        <c:noMultiLvlLbl val="0"/>
      </c:catAx>
      <c:valAx>
        <c:axId val="1503450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62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2-491C-816C-9F4BBE2526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2-491C-816C-9F4BBE2526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A2-491C-816C-9F4BBE2526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A2-491C-816C-9F4BBE2526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 </c:v>
                </c:pt>
                <c:pt idx="2">
                  <c:v>Низкий </c:v>
                </c:pt>
                <c:pt idx="3">
                  <c:v>Ниже базового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90</c:v>
                </c:pt>
                <c:pt idx="2">
                  <c:v>38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B-46C5-8122-CA81E586E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F13A-28F8-4986-8F23-FA6D69C913D0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86AE0-CE89-43ED-BFC9-2BAC9D233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6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E790-901E-440E-9038-D57A7BD3523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7D3-C2C4-4369-AEC3-3750ABE48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E790-901E-440E-9038-D57A7BD3523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7D3-C2C4-4369-AEC3-3750ABE48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E790-901E-440E-9038-D57A7BD3523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7D3-C2C4-4369-AEC3-3750ABE48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E790-901E-440E-9038-D57A7BD3523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7D3-C2C4-4369-AEC3-3750ABE48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E790-901E-440E-9038-D57A7BD3523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7D3-C2C4-4369-AEC3-3750ABE48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E790-901E-440E-9038-D57A7BD3523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7D3-C2C4-4369-AEC3-3750ABE48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E790-901E-440E-9038-D57A7BD3523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7D3-C2C4-4369-AEC3-3750ABE48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E790-901E-440E-9038-D57A7BD3523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7D3-C2C4-4369-AEC3-3750ABE48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E790-901E-440E-9038-D57A7BD3523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7D3-C2C4-4369-AEC3-3750ABE48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E790-901E-440E-9038-D57A7BD3523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7D3-C2C4-4369-AEC3-3750ABE48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E790-901E-440E-9038-D57A7BD3523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7D3-C2C4-4369-AEC3-3750ABE48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E790-901E-440E-9038-D57A7BD3523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9F7D3-C2C4-4369-AEC3-3750ABE484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chat.whatsapp.com/KahpHAGAvwqGzpWL80Nl28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Suvorova@admnsk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hyperlink" Target="https://forms.yandex.ru/u/648157dc84227c1090c93b0f/" TargetMode="Externa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40960" cy="17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1FB80-2F3B-44BF-8C9F-D28C8A49DBEA}"/>
              </a:ext>
            </a:extLst>
          </p:cNvPr>
          <p:cNvSpPr txBox="1"/>
          <p:nvPr/>
        </p:nvSpPr>
        <p:spPr>
          <a:xfrm>
            <a:off x="1115616" y="3068960"/>
            <a:ext cx="7155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Актуальные вопросы и направления реализации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42947-872A-4A8F-BCEA-82DF47C9652C}"/>
              </a:ext>
            </a:extLst>
          </p:cNvPr>
          <p:cNvSpPr txBox="1"/>
          <p:nvPr/>
        </p:nvSpPr>
        <p:spPr>
          <a:xfrm>
            <a:off x="3546139" y="630932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Суворова И. Н., начальник отдела МАУ ДПО «НИСО»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D7AFC-F99E-4BB9-B9A5-CA380762F007}"/>
              </a:ext>
            </a:extLst>
          </p:cNvPr>
          <p:cNvSpPr txBox="1"/>
          <p:nvPr/>
        </p:nvSpPr>
        <p:spPr>
          <a:xfrm>
            <a:off x="3294111" y="482890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22.11.2023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88632" y="548680"/>
            <a:ext cx="8229600" cy="12961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>
                <a:solidFill>
                  <a:schemeClr val="tx1"/>
                </a:solidFill>
              </a:rPr>
              <a:t>Контент полностью разработан ФГАУ ДПО «Академия </a:t>
            </a:r>
            <a:r>
              <a:rPr lang="ru-RU" sz="3600" dirty="0" err="1">
                <a:solidFill>
                  <a:schemeClr val="tx1"/>
                </a:solidFill>
              </a:rPr>
              <a:t>Минпросвещения</a:t>
            </a:r>
            <a:r>
              <a:rPr lang="ru-RU" sz="3600" dirty="0">
                <a:solidFill>
                  <a:schemeClr val="tx1"/>
                </a:solidFill>
              </a:rPr>
              <a:t> России»</a:t>
            </a:r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395536" y="2420888"/>
            <a:ext cx="8229600" cy="1368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3600" dirty="0">
                <a:solidFill>
                  <a:schemeClr val="tx1"/>
                </a:solidFill>
              </a:rPr>
              <a:t>В связи с большим количеством практических работ курс продлен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u="sng" dirty="0">
                <a:solidFill>
                  <a:srgbClr val="C00000"/>
                </a:solidFill>
              </a:rPr>
              <a:t>до 22 декабря 2023 года</a:t>
            </a:r>
            <a:endParaRPr lang="ru-RU" sz="3600" b="0" i="0" u="sng" strike="noStrike" cap="none" spc="0" dirty="0">
              <a:ln>
                <a:noFill/>
              </a:ln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457200" y="4313075"/>
            <a:ext cx="8229600" cy="1368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36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Слушатели имеют возможность пройти краткосрочный индивидуальный образовательный маршрут (ИОМ)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BFBD5AA-4118-484F-B85E-A0B59EBD73B1}"/>
              </a:ext>
            </a:extLst>
          </p:cNvPr>
          <p:cNvSpPr txBox="1">
            <a:spLocks/>
          </p:cNvSpPr>
          <p:nvPr/>
        </p:nvSpPr>
        <p:spPr bwMode="auto">
          <a:xfrm>
            <a:off x="279131" y="188640"/>
            <a:ext cx="889248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"Школа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России": новые возможности для повышения качества образования (учителя)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2D90898-7DF4-475C-92F1-2296C770A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517214"/>
              </p:ext>
            </p:extLst>
          </p:nvPr>
        </p:nvGraphicFramePr>
        <p:xfrm>
          <a:off x="620915" y="1484784"/>
          <a:ext cx="8208912" cy="42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14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069F9-8F14-432C-84C4-2C8DDD6E932F}"/>
              </a:ext>
            </a:extLst>
          </p:cNvPr>
          <p:cNvSpPr txBox="1">
            <a:spLocks/>
          </p:cNvSpPr>
          <p:nvPr/>
        </p:nvSpPr>
        <p:spPr bwMode="auto">
          <a:xfrm>
            <a:off x="457200" y="404664"/>
            <a:ext cx="8229600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"Школа Минпросвещения России": новые возможности для повышения качества образования (руководители)</a:t>
            </a:r>
            <a:endParaRPr lang="ru-RU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E1E9939-0B3F-467A-88E0-8AA246231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016994"/>
              </p:ext>
            </p:extLst>
          </p:nvPr>
        </p:nvGraphicFramePr>
        <p:xfrm>
          <a:off x="620915" y="1484784"/>
          <a:ext cx="8208912" cy="42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771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1720ABE6-450A-4B54-A86A-2491CE4A0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266584"/>
              </p:ext>
            </p:extLst>
          </p:nvPr>
        </p:nvGraphicFramePr>
        <p:xfrm>
          <a:off x="683567" y="1520716"/>
          <a:ext cx="3244729" cy="459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Acrobat Document" r:id="rId3" imgW="5667214" imgH="8019731" progId="AcroExch.Document.DC">
                  <p:embed/>
                </p:oleObj>
              </mc:Choice>
              <mc:Fallback>
                <p:oleObj name="Acrobat Document" r:id="rId3" imgW="5667214" imgH="80197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7" y="1520716"/>
                        <a:ext cx="3244729" cy="4591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6422293-EACC-4E16-824C-ED1CD7766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088403"/>
              </p:ext>
            </p:extLst>
          </p:nvPr>
        </p:nvGraphicFramePr>
        <p:xfrm>
          <a:off x="5423193" y="1520715"/>
          <a:ext cx="3244729" cy="459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Acrobat Document" r:id="rId5" imgW="5667214" imgH="8019731" progId="AcroExch.Document.DC">
                  <p:embed/>
                </p:oleObj>
              </mc:Choice>
              <mc:Fallback>
                <p:oleObj name="Acrobat Document" r:id="rId5" imgW="5667214" imgH="80197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3193" y="1520715"/>
                        <a:ext cx="3244729" cy="4591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700613-C73E-4B97-B0AC-612DBE54952D}"/>
              </a:ext>
            </a:extLst>
          </p:cNvPr>
          <p:cNvSpPr txBox="1"/>
          <p:nvPr/>
        </p:nvSpPr>
        <p:spPr>
          <a:xfrm>
            <a:off x="755576" y="404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самодиагностики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330735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самодиагностике 2023 года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1268760"/>
            <a:ext cx="9201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57200" y="341378"/>
            <a:ext cx="7932551" cy="553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245DB6-7B52-4FC7-B492-BE7E63A761CE}"/>
              </a:ext>
            </a:extLst>
          </p:cNvPr>
          <p:cNvSpPr/>
          <p:nvPr/>
        </p:nvSpPr>
        <p:spPr>
          <a:xfrm>
            <a:off x="179512" y="0"/>
            <a:ext cx="878497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Система критериев и показателей, применяемых в ходе самодиагностики участниками Проекта, разработана с учетом развития системы образования в Российской Федерации, </a:t>
            </a:r>
            <a:r>
              <a:rPr lang="ru-RU" b="1" dirty="0"/>
              <a:t>синхронизирована с показателями самообследования образовательной организации и показателями мотивирующего мониторинга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Методика расчета показателей </a:t>
            </a:r>
            <a:r>
              <a:rPr lang="ru-RU" b="1" dirty="0"/>
              <a:t>предусматривает определение уровня («базовый», «средний», «высокий») </a:t>
            </a:r>
            <a:r>
              <a:rPr lang="ru-RU" dirty="0"/>
              <a:t>для каждого из восьми магистральных направлений и ключевых условий по количеству набранных баллов.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Средний и высокий уровень устанавливаются, если по каждому из восьми направлений и условий набрано не менее 50% баллов.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Если по направлению или условию набрано менее 50% баллов, то общеобразовательная организация соответствует предыдущему (более низкому) уровню.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каждого направления и условия определены </a:t>
            </a:r>
            <a:r>
              <a:rPr lang="ru-RU" sz="2000" b="1" dirty="0">
                <a:solidFill>
                  <a:srgbClr val="C00000"/>
                </a:solidFill>
              </a:rPr>
              <a:t>«критические» </a:t>
            </a:r>
            <a:r>
              <a:rPr lang="ru-RU" sz="2000" dirty="0"/>
              <a:t>показатели, </a:t>
            </a:r>
            <a:r>
              <a:rPr lang="ru-RU" sz="2000" b="1" dirty="0"/>
              <a:t>выполнение которых является обязательным для каждой общеобразовательной организации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/>
              <a:t>При нулевом значении хотя бы одного из таких «критических» показателей результат по направлению и/или условию обнуляется, и уровень соответствия общеобразовательной организации статусу «Школа </a:t>
            </a:r>
            <a:r>
              <a:rPr lang="ru-RU" dirty="0" err="1"/>
              <a:t>Минпросвещения</a:t>
            </a:r>
            <a:r>
              <a:rPr lang="ru-RU" dirty="0"/>
              <a:t> России» по данному направлению определяется как «ниже базового».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EE42FE-B189-4516-8C20-3B3ED7614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15263" y="3273770"/>
            <a:ext cx="69764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548"/>
            <a:ext cx="9144000" cy="514350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89502" y="1728406"/>
          <a:ext cx="8647789" cy="4308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1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4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484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Показатель</a:t>
                      </a:r>
                      <a:endParaRPr sz="800" dirty="0">
                        <a:latin typeface="Arial Black" panose="020B0A04020102020204" pitchFamily="34" charset="0"/>
                        <a:cs typeface="Trebuchet MS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72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030">
                <a:tc>
                  <a:txBody>
                    <a:bodyPr/>
                    <a:lstStyle/>
                    <a:p>
                      <a:pPr marL="90805" marR="306705">
                        <a:lnSpc>
                          <a:spcPct val="90000"/>
                        </a:lnSpc>
                        <a:spcBef>
                          <a:spcPts val="31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иза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  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ват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ьск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й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ек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й 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деятельности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8430">
                        <a:lnSpc>
                          <a:spcPct val="89800"/>
                        </a:lnSpc>
                        <a:spcBef>
                          <a:spcPts val="315"/>
                        </a:spcBef>
                      </a:pP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чающи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ся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учас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ют  в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иза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ек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й 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и/или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исследовательской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деятельности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33045">
                        <a:lnSpc>
                          <a:spcPct val="89800"/>
                        </a:lnSpc>
                        <a:spcBef>
                          <a:spcPts val="315"/>
                        </a:spcBef>
                      </a:pP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чающи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ся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учас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ют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 реа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иза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ек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й  и/и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ват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ьск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й 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деятельности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250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028700">
                        <a:lnSpc>
                          <a:spcPts val="3250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425">
                <a:tc>
                  <a:txBody>
                    <a:bodyPr/>
                    <a:lstStyle/>
                    <a:p>
                      <a:pPr marL="90805" marR="177800">
                        <a:lnSpc>
                          <a:spcPct val="89800"/>
                        </a:lnSpc>
                        <a:spcBef>
                          <a:spcPts val="32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иза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ных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анов 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ьких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ей 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обучения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(или)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индивидуальных </a:t>
                      </a:r>
                      <a:r>
                        <a:rPr sz="800" spc="-3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учебных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планов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81330">
                        <a:lnSpc>
                          <a:spcPts val="1130"/>
                        </a:lnSpc>
                        <a:spcBef>
                          <a:spcPts val="335"/>
                        </a:spcBef>
                      </a:pP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реализуется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чен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9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195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иза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 marR="426084">
                        <a:lnSpc>
                          <a:spcPts val="1140"/>
                        </a:lnSpc>
                        <a:spcBef>
                          <a:spcPts val="7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ин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иви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 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учебного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плана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6210">
                        <a:lnSpc>
                          <a:spcPct val="90000"/>
                        </a:lnSpc>
                        <a:spcBef>
                          <a:spcPts val="31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иза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нее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 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профилей</a:t>
                      </a:r>
                      <a:r>
                        <a:rPr sz="800" spc="1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или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нескольких </a:t>
                      </a:r>
                      <a:r>
                        <a:rPr sz="800" spc="-3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различных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ин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иви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ых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ных 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планов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39395">
                        <a:lnSpc>
                          <a:spcPct val="90000"/>
                        </a:lnSpc>
                        <a:spcBef>
                          <a:spcPts val="31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иза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нее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 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профилей </a:t>
                      </a:r>
                      <a:r>
                        <a:rPr sz="800" spc="1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нескольких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различных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ин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иви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ых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ных 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планов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586">
                <a:tc>
                  <a:txBody>
                    <a:bodyPr/>
                    <a:lstStyle/>
                    <a:p>
                      <a:pPr marL="90805" marR="150495">
                        <a:lnSpc>
                          <a:spcPct val="90000"/>
                        </a:lnSpc>
                        <a:spcBef>
                          <a:spcPts val="31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иза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ера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ьных</a:t>
                      </a:r>
                      <a:r>
                        <a:rPr sz="8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чих  пр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амм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ным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ам  (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-11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ы)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реализуется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77800">
                        <a:lnSpc>
                          <a:spcPct val="90000"/>
                        </a:lnSpc>
                        <a:spcBef>
                          <a:spcPts val="31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100%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ей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ьзуют  пр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ам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ных  пре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в,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ержание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 п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ани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мые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рез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аты 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которых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ниже </a:t>
                      </a:r>
                      <a:r>
                        <a:rPr sz="8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соответствующих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од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ржания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 п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ани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мых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рез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 фе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ера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ьных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чих  пр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амм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ных 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предметов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0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329">
                <a:tc>
                  <a:txBody>
                    <a:bodyPr/>
                    <a:lstStyle/>
                    <a:p>
                      <a:pPr marL="90805" marR="202565">
                        <a:lnSpc>
                          <a:spcPts val="1130"/>
                        </a:lnSpc>
                        <a:spcBef>
                          <a:spcPts val="340"/>
                        </a:spcBef>
                      </a:pP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Углубленное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изучение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отдельных </a:t>
                      </a:r>
                      <a:r>
                        <a:rPr sz="800" spc="-3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предметов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23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66090">
                        <a:lnSpc>
                          <a:spcPct val="90000"/>
                        </a:lnSpc>
                        <a:spcBef>
                          <a:spcPts val="320"/>
                        </a:spcBef>
                      </a:pP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реализуется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углубленное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изучение </a:t>
                      </a:r>
                      <a:r>
                        <a:rPr sz="800" spc="-3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отдельных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предметов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76530">
                        <a:lnSpc>
                          <a:spcPct val="89900"/>
                        </a:lnSpc>
                        <a:spcBef>
                          <a:spcPts val="320"/>
                        </a:spcBef>
                      </a:pP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углубленное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изучение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одного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или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более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изу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ся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чем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одном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классе </a:t>
                      </a:r>
                      <a:r>
                        <a:rPr sz="800" spc="-3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й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па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ал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ей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со</a:t>
                      </a:r>
                      <a:r>
                        <a:rPr sz="8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 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9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класс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8265">
                        <a:lnSpc>
                          <a:spcPct val="89900"/>
                        </a:lnSpc>
                        <a:spcBef>
                          <a:spcPts val="320"/>
                        </a:spcBef>
                      </a:pP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углубленное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изучение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одного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или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более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предметов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реализуется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800" spc="-3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чем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одном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классе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</a:t>
                      </a:r>
                      <a:r>
                        <a:rPr sz="800" spc="-3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па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ал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ях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со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9 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класс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8265">
                        <a:lnSpc>
                          <a:spcPct val="89900"/>
                        </a:lnSpc>
                        <a:spcBef>
                          <a:spcPts val="320"/>
                        </a:spcBef>
                      </a:pP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углубленное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изучение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одного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или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более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предметов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реализуется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800" spc="-3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чем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одном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классе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</a:t>
                      </a:r>
                      <a:r>
                        <a:rPr sz="800" spc="-3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рех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ее</a:t>
                      </a:r>
                      <a:r>
                        <a:rPr sz="8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па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ал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ях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со  </a:t>
                      </a:r>
                      <a:r>
                        <a:rPr sz="800" spc="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9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класс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998731"/>
            <a:ext cx="7886700" cy="59406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«Образовательный процесс»</a:t>
            </a:r>
          </a:p>
        </p:txBody>
      </p:sp>
    </p:spTree>
    <p:extLst>
      <p:ext uri="{BB962C8B-B14F-4D97-AF65-F5344CB8AC3E}">
        <p14:creationId xmlns:p14="http://schemas.microsoft.com/office/powerpoint/2010/main" val="42066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7065" y="1025303"/>
            <a:ext cx="8583397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124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«Функционирование</a:t>
            </a:r>
            <a:r>
              <a:rPr spc="-53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 </a:t>
            </a:r>
            <a:r>
              <a:rPr spc="116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объективной</a:t>
            </a:r>
            <a:r>
              <a:rPr spc="-45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 </a:t>
            </a:r>
            <a:r>
              <a:rPr spc="124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внутренней</a:t>
            </a:r>
            <a:r>
              <a:rPr spc="-71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 </a:t>
            </a:r>
            <a:r>
              <a:rPr spc="124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системы</a:t>
            </a:r>
            <a:endParaRPr dirty="0">
              <a:latin typeface="Arial Black" panose="020B0A04020102020204" pitchFamily="34" charset="0"/>
              <a:cs typeface="Tahoma"/>
            </a:endParaRPr>
          </a:p>
          <a:p>
            <a:pPr marL="54769"/>
            <a:r>
              <a:rPr spc="135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оценки</a:t>
            </a:r>
            <a:r>
              <a:rPr spc="-86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 </a:t>
            </a:r>
            <a:r>
              <a:rPr spc="86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качества</a:t>
            </a:r>
            <a:r>
              <a:rPr spc="-60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 </a:t>
            </a:r>
            <a:r>
              <a:rPr spc="101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образования»</a:t>
            </a:r>
            <a:endParaRPr dirty="0">
              <a:latin typeface="Arial Black" panose="020B0A04020102020204" pitchFamily="34" charset="0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/>
          </p:nvPr>
        </p:nvGraphicFramePr>
        <p:xfrm>
          <a:off x="129330" y="1735265"/>
          <a:ext cx="8956357" cy="3953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2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1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2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Показатель</a:t>
                      </a:r>
                      <a:endParaRPr sz="800" dirty="0">
                        <a:latin typeface="Arial Black" panose="020B0A04020102020204" pitchFamily="34" charset="0"/>
                        <a:cs typeface="Trebuchet MS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73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655">
                <a:tc>
                  <a:txBody>
                    <a:bodyPr/>
                    <a:lstStyle/>
                    <a:p>
                      <a:pPr marL="91440" marR="216535">
                        <a:lnSpc>
                          <a:spcPts val="1190"/>
                        </a:lnSpc>
                        <a:spcBef>
                          <a:spcPts val="320"/>
                        </a:spcBef>
                      </a:pP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Реализация </a:t>
                      </a:r>
                      <a:r>
                        <a:rPr sz="800" spc="1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соблюдение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требований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локального </a:t>
                      </a:r>
                      <a:r>
                        <a:rPr sz="800" spc="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акта, </a:t>
                      </a:r>
                      <a:r>
                        <a:rPr sz="800" spc="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егла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иру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ющ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его</a:t>
                      </a:r>
                      <a:r>
                        <a:rPr sz="800" spc="-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ы, 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док,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ериодичнос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ек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щего 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контроля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успеваемости </a:t>
                      </a:r>
                      <a:r>
                        <a:rPr sz="800" spc="1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800" spc="1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промежуточной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аттестации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8905">
                        <a:lnSpc>
                          <a:spcPct val="9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00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%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чителей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чле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ов  у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кой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анды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школы  собл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ю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ю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ебо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ания  локального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ак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а, 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егла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иру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ющ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его</a:t>
                      </a:r>
                      <a:r>
                        <a:rPr sz="800" spc="-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ы, 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док,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ериодичнос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ек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щего 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контроля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успеваемости </a:t>
                      </a:r>
                      <a:r>
                        <a:rPr sz="800" spc="1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800" spc="1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промежуточной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аттестации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250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640080">
                        <a:lnSpc>
                          <a:spcPts val="3250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007">
                <a:tc>
                  <a:txBody>
                    <a:bodyPr/>
                    <a:lstStyle/>
                    <a:p>
                      <a:pPr marL="91440" marR="261620">
                        <a:lnSpc>
                          <a:spcPts val="1190"/>
                        </a:lnSpc>
                        <a:spcBef>
                          <a:spcPts val="325"/>
                        </a:spcBef>
                      </a:pP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Реализация </a:t>
                      </a:r>
                      <a:r>
                        <a:rPr sz="800" spc="1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соблюдение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требований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локального </a:t>
                      </a:r>
                      <a:r>
                        <a:rPr sz="800" spc="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акта, </a:t>
                      </a:r>
                      <a:r>
                        <a:rPr sz="800" spc="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егла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иру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ющ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его</a:t>
                      </a:r>
                      <a:r>
                        <a:rPr sz="800" spc="-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ну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нюю  си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ему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качес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 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образования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3990">
                        <a:lnSpc>
                          <a:spcPct val="90000"/>
                        </a:lnSpc>
                        <a:spcBef>
                          <a:spcPts val="31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00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%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чителей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чле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ов  у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кой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анды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школы  собл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ю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ю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ебо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ания  локального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ак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а, 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егл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ен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ющ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его</a:t>
                      </a:r>
                      <a:r>
                        <a:rPr sz="800" spc="-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еннюю  си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ему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качес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 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образования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190">
                <a:tc>
                  <a:txBody>
                    <a:bodyPr/>
                    <a:lstStyle/>
                    <a:p>
                      <a:pPr marL="91440" marR="293370">
                        <a:lnSpc>
                          <a:spcPct val="90000"/>
                        </a:lnSpc>
                        <a:spcBef>
                          <a:spcPts val="31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Плани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ание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очных 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процедур с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учетом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графиков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проведения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федеральных </a:t>
                      </a:r>
                      <a:r>
                        <a:rPr sz="800" spc="1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800" spc="1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региональных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(при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наличии)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оценочных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процедур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(сводный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график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оценочных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процедур </a:t>
                      </a: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аз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ен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офи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иальном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сай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 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школы)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549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57250"/>
            <a:ext cx="9143999" cy="800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181" y="991183"/>
            <a:ext cx="8390267" cy="361157"/>
          </a:xfrm>
          <a:prstGeom prst="rect">
            <a:avLst/>
          </a:prstGeom>
        </p:spPr>
        <p:txBody>
          <a:bodyPr vert="horz" wrap="square" lIns="0" tIns="37624" rIns="0" bIns="0" rtlCol="0" anchor="ctr">
            <a:spAutoFit/>
          </a:bodyPr>
          <a:lstStyle/>
          <a:p>
            <a:pPr marL="9525">
              <a:spcBef>
                <a:spcPts val="146"/>
              </a:spcBef>
            </a:pPr>
            <a:r>
              <a:rPr sz="2100" spc="109" dirty="0">
                <a:solidFill>
                  <a:schemeClr val="bg1"/>
                </a:solidFill>
                <a:latin typeface="Arial Black" panose="020B0A04020102020204" pitchFamily="34" charset="0"/>
              </a:rPr>
              <a:t>«Здоровьесберегающая</a:t>
            </a:r>
            <a:r>
              <a:rPr sz="2100" spc="-23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83" dirty="0">
                <a:solidFill>
                  <a:schemeClr val="bg1"/>
                </a:solidFill>
                <a:latin typeface="Arial Black" panose="020B0A04020102020204" pitchFamily="34" charset="0"/>
              </a:rPr>
              <a:t>среда»</a:t>
            </a:r>
            <a:endParaRPr sz="2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1448" y="5680329"/>
            <a:ext cx="14287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90" dirty="0">
                <a:solidFill>
                  <a:srgbClr val="BEBEBE"/>
                </a:solidFill>
                <a:latin typeface="Tahoma"/>
                <a:cs typeface="Tahoma"/>
              </a:rPr>
              <a:t>12</a:t>
            </a:r>
            <a:endParaRPr sz="105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/>
          </p:nvPr>
        </p:nvGraphicFramePr>
        <p:xfrm>
          <a:off x="185394" y="1850135"/>
          <a:ext cx="8695372" cy="39082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598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Показатель</a:t>
                      </a:r>
                      <a:endParaRPr sz="900" dirty="0">
                        <a:latin typeface="Arial Black" panose="020B0A04020102020204" pitchFamily="34" charset="0"/>
                        <a:cs typeface="Trebuchet MS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96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9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088">
                <a:tc>
                  <a:txBody>
                    <a:bodyPr/>
                    <a:lstStyle/>
                    <a:p>
                      <a:pPr marL="91440" marR="433705">
                        <a:lnSpc>
                          <a:spcPts val="1300"/>
                        </a:lnSpc>
                        <a:spcBef>
                          <a:spcPts val="320"/>
                        </a:spcBef>
                      </a:pP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Обеспечение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бесплатным,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горячим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питанием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учащихся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начальных</a:t>
                      </a:r>
                      <a:r>
                        <a:rPr sz="9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классов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17195">
                        <a:lnSpc>
                          <a:spcPts val="1300"/>
                        </a:lnSpc>
                        <a:spcBef>
                          <a:spcPts val="320"/>
                        </a:spcBef>
                      </a:pPr>
                      <a:r>
                        <a:rPr sz="900" spc="-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100%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начальных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классов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обеспечены</a:t>
                      </a:r>
                      <a:r>
                        <a:rPr sz="9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горяч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 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питанием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06616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022350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479">
                <a:tc>
                  <a:txBody>
                    <a:bodyPr/>
                    <a:lstStyle/>
                    <a:p>
                      <a:pPr marL="91440" marR="107950">
                        <a:lnSpc>
                          <a:spcPct val="90000"/>
                        </a:lnSpc>
                        <a:spcBef>
                          <a:spcPts val="305"/>
                        </a:spcBef>
                      </a:pP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Организация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просветительской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деятельности</a:t>
                      </a:r>
                      <a:r>
                        <a:rPr sz="9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</a:t>
                      </a:r>
                      <a:r>
                        <a:rPr sz="9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формированию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ЗОЖ,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профилактика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табакокурения,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употребления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алкоголя </a:t>
                      </a:r>
                      <a:r>
                        <a:rPr sz="900" spc="1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наркотических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средств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6050">
                        <a:lnSpc>
                          <a:spcPct val="90000"/>
                        </a:lnSpc>
                        <a:spcBef>
                          <a:spcPts val="305"/>
                        </a:spcBef>
                      </a:pP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</a:t>
                      </a:r>
                      <a:r>
                        <a:rPr sz="9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общешкольной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программы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работы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противодействию </a:t>
                      </a:r>
                      <a:r>
                        <a:rPr sz="900" spc="1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900" spc="1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профилактике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вредных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привычек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06616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022350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029">
                <a:tc>
                  <a:txBody>
                    <a:bodyPr/>
                    <a:lstStyle/>
                    <a:p>
                      <a:pPr marL="91440" marR="149860">
                        <a:lnSpc>
                          <a:spcPct val="90000"/>
                        </a:lnSpc>
                        <a:spcBef>
                          <a:spcPts val="305"/>
                        </a:spcBef>
                      </a:pP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Количество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школьных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просветительских</a:t>
                      </a:r>
                      <a:r>
                        <a:rPr sz="9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мероприятий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ЗОЖ,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профилактике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курения </a:t>
                      </a:r>
                      <a:r>
                        <a:rPr sz="900" spc="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табака,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употребления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алкоголя </a:t>
                      </a:r>
                      <a:r>
                        <a:rPr sz="900" spc="1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наркотических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средств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осу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ест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ется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81660">
                        <a:lnSpc>
                          <a:spcPts val="13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меропри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яти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 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учебный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год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81330">
                        <a:lnSpc>
                          <a:spcPts val="1300"/>
                        </a:lnSpc>
                        <a:spcBef>
                          <a:spcPts val="320"/>
                        </a:spcBef>
                      </a:pPr>
                      <a:r>
                        <a:rPr sz="900" spc="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3-5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мероприятий</a:t>
                      </a:r>
                      <a:r>
                        <a:rPr sz="9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за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учебный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год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224154">
                        <a:lnSpc>
                          <a:spcPts val="1300"/>
                        </a:lnSpc>
                        <a:spcBef>
                          <a:spcPts val="320"/>
                        </a:spcBef>
                      </a:pP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более</a:t>
                      </a:r>
                      <a:r>
                        <a:rPr sz="9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5</a:t>
                      </a:r>
                      <a:r>
                        <a:rPr sz="9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мероприятий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за</a:t>
                      </a:r>
                      <a:r>
                        <a:rPr sz="9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учебный</a:t>
                      </a:r>
                      <a:r>
                        <a:rPr sz="9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год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18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76" y="868362"/>
            <a:ext cx="8604448" cy="488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169234"/>
            <a:ext cx="142535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67336" y="598475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Концепция проекта ШМП</a:t>
            </a:r>
          </a:p>
        </p:txBody>
      </p:sp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539552" y="44624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Проект «Школа </a:t>
            </a:r>
            <a:r>
              <a:rPr lang="ru-RU" sz="2800" b="1" dirty="0" err="1" smtClean="0"/>
              <a:t>Минпросвещения</a:t>
            </a:r>
            <a:r>
              <a:rPr lang="ru-RU" sz="2800" b="1" dirty="0" smtClean="0"/>
              <a:t> России»</a:t>
            </a:r>
            <a:endParaRPr lang="ru-RU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57250"/>
            <a:ext cx="9143999" cy="800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353" y="1173373"/>
            <a:ext cx="8465097" cy="201498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ts val="1508"/>
              </a:lnSpc>
            </a:pPr>
            <a:r>
              <a:rPr sz="2100" spc="90" dirty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sz="2100" spc="9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Развитие</a:t>
            </a:r>
            <a:r>
              <a:rPr sz="2100" spc="-68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56" dirty="0">
                <a:solidFill>
                  <a:schemeClr val="bg1"/>
                </a:solidFill>
                <a:latin typeface="Arial Black" panose="020B0A04020102020204" pitchFamily="34" charset="0"/>
              </a:rPr>
              <a:t>талантов»</a:t>
            </a:r>
            <a:endParaRPr sz="2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264538" y="1762030"/>
          <a:ext cx="8722045" cy="4582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3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512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Показатель</a:t>
                      </a:r>
                      <a:endParaRPr sz="800" dirty="0">
                        <a:latin typeface="Arial Black" panose="020B0A04020102020204" pitchFamily="34" charset="0"/>
                        <a:cs typeface="Trebuchet MS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379">
                <a:tc>
                  <a:txBody>
                    <a:bodyPr/>
                    <a:lstStyle/>
                    <a:p>
                      <a:pPr marL="90805" marR="216535">
                        <a:lnSpc>
                          <a:spcPct val="9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Доля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чаю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ся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,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охв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ных  до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олнит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ьным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анием, 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реализуемым </a:t>
                      </a: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общеобразовательной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организацией, в </a:t>
                      </a:r>
                      <a:r>
                        <a:rPr sz="800" spc="1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общей </a:t>
                      </a:r>
                      <a:r>
                        <a:rPr sz="800" spc="1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чи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чаю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их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ее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%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чаю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их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90295">
                        <a:lnSpc>
                          <a:spcPts val="1190"/>
                        </a:lnSpc>
                        <a:spcBef>
                          <a:spcPts val="32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%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49%  об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чаю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78865">
                        <a:lnSpc>
                          <a:spcPts val="1190"/>
                        </a:lnSpc>
                        <a:spcBef>
                          <a:spcPts val="320"/>
                        </a:spcBef>
                      </a:pPr>
                      <a:r>
                        <a:rPr sz="800" spc="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50%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69% </a:t>
                      </a:r>
                      <a:r>
                        <a:rPr sz="800" spc="-3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7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%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более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чаю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330">
                <a:tc>
                  <a:txBody>
                    <a:bodyPr/>
                    <a:lstStyle/>
                    <a:p>
                      <a:pPr marL="90805" marR="173355">
                        <a:lnSpc>
                          <a:spcPts val="1190"/>
                        </a:lnSpc>
                        <a:spcBef>
                          <a:spcPts val="325"/>
                        </a:spcBef>
                      </a:pP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Реализация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дополнительных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азо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ьных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огр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03200">
                        <a:lnSpc>
                          <a:spcPts val="119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су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ие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огр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или  </a:t>
                      </a: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программы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1440">
                        <a:lnSpc>
                          <a:spcPts val="1170"/>
                        </a:lnSpc>
                      </a:pP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r>
                        <a:rPr sz="8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нос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тя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00660">
                        <a:lnSpc>
                          <a:spcPts val="1190"/>
                        </a:lnSpc>
                        <a:spcBef>
                          <a:spcPts val="325"/>
                        </a:spcBef>
                      </a:pP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программы</a:t>
                      </a:r>
                      <a:r>
                        <a:rPr sz="800" spc="2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разработаны </a:t>
                      </a:r>
                      <a:r>
                        <a:rPr sz="800" spc="-3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реализуются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>
                        <a:lnSpc>
                          <a:spcPts val="1170"/>
                        </a:lnSpc>
                      </a:pP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направленностям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00025">
                        <a:lnSpc>
                          <a:spcPts val="1190"/>
                        </a:lnSpc>
                        <a:spcBef>
                          <a:spcPts val="325"/>
                        </a:spcBef>
                      </a:pP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программы</a:t>
                      </a:r>
                      <a:r>
                        <a:rPr sz="800" spc="2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разработаны </a:t>
                      </a:r>
                      <a:r>
                        <a:rPr sz="800" spc="-3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реализуются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>
                        <a:lnSpc>
                          <a:spcPts val="1170"/>
                        </a:lnSpc>
                      </a:pP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4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направленностям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4139">
                        <a:lnSpc>
                          <a:spcPts val="1190"/>
                        </a:lnSpc>
                        <a:spcBef>
                          <a:spcPts val="325"/>
                        </a:spcBef>
                      </a:pP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программы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разработаны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800" spc="-3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реализуются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>
                        <a:lnSpc>
                          <a:spcPts val="1170"/>
                        </a:lnSpc>
                      </a:pP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6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направленностям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952">
                <a:tc>
                  <a:txBody>
                    <a:bodyPr/>
                    <a:lstStyle/>
                    <a:p>
                      <a:pPr marL="90805" marR="527685">
                        <a:lnSpc>
                          <a:spcPts val="1190"/>
                        </a:lnSpc>
                        <a:spcBef>
                          <a:spcPts val="325"/>
                        </a:spcBef>
                      </a:pP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технологических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кружков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базе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общеобразовательной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орг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низа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ии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и/или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ках  се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ого</a:t>
                      </a:r>
                      <a:r>
                        <a:rPr sz="800" spc="-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ейс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тв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технолог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кий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ужок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ехноло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иче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ужка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7950">
                        <a:lnSpc>
                          <a:spcPts val="119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более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ехнолог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ких 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кружков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049">
                <a:tc>
                  <a:txBody>
                    <a:bodyPr/>
                    <a:lstStyle/>
                    <a:p>
                      <a:pPr marL="90805" marR="605155">
                        <a:lnSpc>
                          <a:spcPts val="119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Участие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чаю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конкурсах, </a:t>
                      </a:r>
                      <a:r>
                        <a:rPr sz="800" spc="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фестивалях, </a:t>
                      </a:r>
                      <a:r>
                        <a:rPr sz="8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олим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иад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(к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ВСОШ), 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конференциях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37490">
                        <a:lnSpc>
                          <a:spcPts val="119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участие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чаю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их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школьных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конкурсах,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ал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х,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олим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иад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х, 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конференциях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23215">
                        <a:lnSpc>
                          <a:spcPts val="119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участие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чаю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их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 конку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сах,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ал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х, 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олимпиадах,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конференциях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уни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ип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льном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53695">
                        <a:lnSpc>
                          <a:spcPts val="119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участие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чаю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их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 конку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сах,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ал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х, 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олимпиадах,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конференциях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егио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альн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(или) 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серосс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й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35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57250"/>
            <a:ext cx="9143999" cy="800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353" y="1173373"/>
            <a:ext cx="8465097" cy="201498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ts val="1508"/>
              </a:lnSpc>
            </a:pPr>
            <a:r>
              <a:rPr sz="1350" spc="-68" dirty="0"/>
              <a:t> </a:t>
            </a:r>
            <a:r>
              <a:rPr sz="2100" spc="98" dirty="0">
                <a:solidFill>
                  <a:schemeClr val="bg1"/>
                </a:solidFill>
                <a:latin typeface="Arial Black" panose="020B0A04020102020204" pitchFamily="34" charset="0"/>
              </a:rPr>
              <a:t>«Школьные</a:t>
            </a:r>
            <a:r>
              <a:rPr sz="2100" spc="-49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13" dirty="0">
                <a:solidFill>
                  <a:schemeClr val="bg1"/>
                </a:solidFill>
                <a:latin typeface="Arial Black" panose="020B0A04020102020204" pitchFamily="34" charset="0"/>
              </a:rPr>
              <a:t>творческие</a:t>
            </a:r>
            <a:r>
              <a:rPr sz="2100" spc="-53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09" dirty="0">
                <a:solidFill>
                  <a:schemeClr val="bg1"/>
                </a:solidFill>
                <a:latin typeface="Arial Black" panose="020B0A04020102020204" pitchFamily="34" charset="0"/>
              </a:rPr>
              <a:t>объединения»</a:t>
            </a:r>
            <a:endParaRPr sz="2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161334" y="1754814"/>
          <a:ext cx="8642983" cy="4332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4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16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Показатель</a:t>
                      </a:r>
                      <a:endParaRPr sz="900" dirty="0">
                        <a:latin typeface="Arial Black" panose="020B0A04020102020204" pitchFamily="34" charset="0"/>
                        <a:cs typeface="Trebuchet MS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305">
                <a:tc>
                  <a:txBody>
                    <a:bodyPr/>
                    <a:lstStyle/>
                    <a:p>
                      <a:pPr marL="91440" marR="21336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Функционирование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школьных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творческих</a:t>
                      </a:r>
                      <a:r>
                        <a:rPr sz="9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объединений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(школьный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театр,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школьный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музей,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школьный </a:t>
                      </a:r>
                      <a:r>
                        <a:rPr sz="900" spc="1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музыкальный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коллектив,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школьный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медиацентр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(телевидение, </a:t>
                      </a:r>
                      <a:r>
                        <a:rPr sz="900" spc="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газета, </a:t>
                      </a:r>
                      <a:r>
                        <a:rPr sz="900" spc="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журнал)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др.)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47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1-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r>
                        <a:rPr sz="9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ъе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47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3-4</a:t>
                      </a:r>
                      <a:r>
                        <a:rPr sz="9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объединения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47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370"/>
                        </a:lnSpc>
                        <a:spcBef>
                          <a:spcPts val="155"/>
                        </a:spcBef>
                      </a:pPr>
                      <a:r>
                        <a:rPr sz="900" spc="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5</a:t>
                      </a:r>
                      <a:r>
                        <a:rPr sz="9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более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>
                        <a:lnSpc>
                          <a:spcPts val="1370"/>
                        </a:lnSpc>
                      </a:pP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объединений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47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Функционирование</a:t>
                      </a:r>
                      <a:r>
                        <a:rPr sz="9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школьного</a:t>
                      </a:r>
                      <a:r>
                        <a:rPr sz="9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театра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370"/>
                        </a:lnSpc>
                        <a:spcBef>
                          <a:spcPts val="160"/>
                        </a:spcBef>
                      </a:pP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функционирование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>
                        <a:lnSpc>
                          <a:spcPts val="1370"/>
                        </a:lnSpc>
                      </a:pP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школьного</a:t>
                      </a:r>
                      <a:r>
                        <a:rPr sz="9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театра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9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Функционирование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школьного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музея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71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71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34645">
                        <a:lnSpc>
                          <a:spcPts val="13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функц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он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ро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 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школьного</a:t>
                      </a:r>
                      <a:r>
                        <a:rPr sz="9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музея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9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Функционирование</a:t>
                      </a:r>
                      <a:r>
                        <a:rPr sz="9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школьного</a:t>
                      </a:r>
                      <a:r>
                        <a:rPr sz="9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хора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71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71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34645">
                        <a:lnSpc>
                          <a:spcPts val="13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функц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он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ро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 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школьного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хора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033">
                <a:tc>
                  <a:txBody>
                    <a:bodyPr/>
                    <a:lstStyle/>
                    <a:p>
                      <a:pPr marL="91440" marR="374015">
                        <a:lnSpc>
                          <a:spcPct val="90100"/>
                        </a:lnSpc>
                        <a:spcBef>
                          <a:spcPts val="305"/>
                        </a:spcBef>
                      </a:pP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Функционирование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школьного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медиацентра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(телевидение,</a:t>
                      </a:r>
                      <a:r>
                        <a:rPr sz="9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газета,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журнал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др.)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71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34645">
                        <a:lnSpc>
                          <a:spcPct val="901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фу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кц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ро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 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школьного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медиацентра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260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3260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810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57250"/>
            <a:ext cx="9143999" cy="800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353" y="1173373"/>
            <a:ext cx="8325040" cy="201498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ts val="1508"/>
              </a:lnSpc>
            </a:pPr>
            <a:r>
              <a:rPr sz="1350" spc="-71" dirty="0"/>
              <a:t> </a:t>
            </a:r>
            <a:r>
              <a:rPr sz="2100" spc="109" dirty="0">
                <a:solidFill>
                  <a:schemeClr val="bg1"/>
                </a:solidFill>
                <a:latin typeface="Arial Black" panose="020B0A04020102020204" pitchFamily="34" charset="0"/>
              </a:rPr>
              <a:t>«Организация</a:t>
            </a:r>
            <a:r>
              <a:rPr sz="2100" spc="-64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05" dirty="0">
                <a:solidFill>
                  <a:schemeClr val="bg1"/>
                </a:solidFill>
                <a:latin typeface="Arial Black" panose="020B0A04020102020204" pitchFamily="34" charset="0"/>
              </a:rPr>
              <a:t>воспитательной</a:t>
            </a:r>
            <a:r>
              <a:rPr sz="2100" spc="-49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86" dirty="0">
                <a:solidFill>
                  <a:schemeClr val="bg1"/>
                </a:solidFill>
                <a:latin typeface="Arial Black" panose="020B0A04020102020204" pitchFamily="34" charset="0"/>
              </a:rPr>
              <a:t>деятельности»</a:t>
            </a:r>
            <a:endParaRPr sz="2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2393" y="5684608"/>
            <a:ext cx="220980" cy="328936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8575">
              <a:spcBef>
                <a:spcPts val="45"/>
              </a:spcBef>
            </a:pPr>
            <a:fld id="{81D60167-4931-47E6-BA6A-407CBD079E47}" type="slidenum">
              <a:rPr sz="1050" spc="71" dirty="0">
                <a:solidFill>
                  <a:srgbClr val="BEBEBE"/>
                </a:solidFill>
                <a:latin typeface="Tahoma"/>
                <a:cs typeface="Tahoma"/>
              </a:rPr>
              <a:pPr marL="28575">
                <a:spcBef>
                  <a:spcPts val="45"/>
                </a:spcBef>
              </a:pPr>
              <a:t>22</a:t>
            </a:fld>
            <a:endParaRPr sz="105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313573" y="1754815"/>
          <a:ext cx="8584407" cy="4293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5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1273">
                <a:tc>
                  <a:txBody>
                    <a:bodyPr/>
                    <a:lstStyle/>
                    <a:p>
                      <a:pPr marL="9010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Показатель</a:t>
                      </a:r>
                      <a:endParaRPr sz="900" dirty="0">
                        <a:latin typeface="Arial Black" panose="020B0A04020102020204" pitchFamily="34" charset="0"/>
                        <a:cs typeface="Trebuchet MS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1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45">
                <a:tc>
                  <a:txBody>
                    <a:bodyPr/>
                    <a:lstStyle/>
                    <a:p>
                      <a:pPr marL="91440" marR="321945">
                        <a:lnSpc>
                          <a:spcPts val="1300"/>
                        </a:lnSpc>
                        <a:spcBef>
                          <a:spcPts val="320"/>
                        </a:spcBef>
                      </a:pP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Использование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государственных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символов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при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обучении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воспитании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02298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560">
                <a:tc>
                  <a:txBody>
                    <a:bodyPr/>
                    <a:lstStyle/>
                    <a:p>
                      <a:pPr marL="91440" marR="139700">
                        <a:lnSpc>
                          <a:spcPct val="90100"/>
                        </a:lnSpc>
                        <a:spcBef>
                          <a:spcPts val="300"/>
                        </a:spcBef>
                      </a:pP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Реализация рабочей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программы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воспитания,</a:t>
                      </a:r>
                      <a:r>
                        <a:rPr sz="9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том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числе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для</a:t>
                      </a:r>
                      <a:r>
                        <a:rPr sz="9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ОВЗ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02298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560">
                <a:tc>
                  <a:txBody>
                    <a:bodyPr/>
                    <a:lstStyle/>
                    <a:p>
                      <a:pPr marL="91440" marR="144780">
                        <a:lnSpc>
                          <a:spcPts val="1300"/>
                        </a:lnSpc>
                        <a:spcBef>
                          <a:spcPts val="320"/>
                        </a:spcBef>
                      </a:pP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Реализация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календарного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плана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воспитательной</a:t>
                      </a:r>
                      <a:r>
                        <a:rPr sz="9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работы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02298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5284">
                <a:tc>
                  <a:txBody>
                    <a:bodyPr/>
                    <a:lstStyle/>
                    <a:p>
                      <a:pPr marL="91440" marR="120014">
                        <a:lnSpc>
                          <a:spcPct val="90100"/>
                        </a:lnSpc>
                        <a:spcBef>
                          <a:spcPts val="305"/>
                        </a:spcBef>
                      </a:pP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</a:t>
                      </a:r>
                      <a:r>
                        <a:rPr sz="9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советника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директора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воспитанию </a:t>
                      </a:r>
                      <a:r>
                        <a:rPr sz="900" spc="1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900" spc="1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взаимодействию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детскими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общественными </a:t>
                      </a:r>
                      <a:r>
                        <a:rPr sz="900" spc="1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объединениями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1440">
                        <a:lnSpc>
                          <a:spcPts val="1295"/>
                        </a:lnSpc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(с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r>
                        <a:rPr sz="9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сент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бря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а)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043940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574">
                <a:tc>
                  <a:txBody>
                    <a:bodyPr/>
                    <a:lstStyle/>
                    <a:p>
                      <a:pPr marL="91440" marR="386080">
                        <a:lnSpc>
                          <a:spcPts val="1300"/>
                        </a:lnSpc>
                        <a:spcBef>
                          <a:spcPts val="325"/>
                        </a:spcBef>
                      </a:pP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Функционирование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Совета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родителей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71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71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3260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043940">
                        <a:lnSpc>
                          <a:spcPts val="3260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029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57250"/>
            <a:ext cx="9143999" cy="800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353" y="1077193"/>
            <a:ext cx="8546020" cy="393858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ts val="1508"/>
              </a:lnSpc>
            </a:pPr>
            <a:r>
              <a:rPr sz="1350" spc="-71" dirty="0"/>
              <a:t> </a:t>
            </a:r>
            <a:r>
              <a:rPr sz="2100" spc="101" dirty="0">
                <a:solidFill>
                  <a:schemeClr val="bg1"/>
                </a:solidFill>
                <a:latin typeface="Arial Black" panose="020B0A04020102020204" pitchFamily="34" charset="0"/>
              </a:rPr>
              <a:t>«Ученическое</a:t>
            </a:r>
            <a:r>
              <a:rPr sz="2100" spc="-64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09" dirty="0">
                <a:solidFill>
                  <a:schemeClr val="bg1"/>
                </a:solidFill>
                <a:latin typeface="Arial Black" panose="020B0A04020102020204" pitchFamily="34" charset="0"/>
              </a:rPr>
              <a:t>самоуправление,</a:t>
            </a:r>
            <a:r>
              <a:rPr sz="2100" spc="-53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16" dirty="0">
                <a:solidFill>
                  <a:schemeClr val="bg1"/>
                </a:solidFill>
                <a:latin typeface="Arial Black" panose="020B0A04020102020204" pitchFamily="34" charset="0"/>
              </a:rPr>
              <a:t>волонтерское</a:t>
            </a:r>
            <a:r>
              <a:rPr sz="2100" spc="-34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09" dirty="0">
                <a:solidFill>
                  <a:schemeClr val="bg1"/>
                </a:solidFill>
                <a:latin typeface="Arial Black" panose="020B0A04020102020204" pitchFamily="34" charset="0"/>
              </a:rPr>
              <a:t>движение»</a:t>
            </a:r>
            <a:endParaRPr sz="2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2393" y="5684608"/>
            <a:ext cx="220980" cy="328936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8575">
              <a:spcBef>
                <a:spcPts val="45"/>
              </a:spcBef>
            </a:pPr>
            <a:fld id="{81D60167-4931-47E6-BA6A-407CBD079E47}" type="slidenum">
              <a:rPr sz="1050" spc="71" dirty="0">
                <a:solidFill>
                  <a:srgbClr val="BEBEBE"/>
                </a:solidFill>
                <a:latin typeface="Tahoma"/>
                <a:cs typeface="Tahoma"/>
              </a:rPr>
              <a:pPr marL="28575">
                <a:spcBef>
                  <a:spcPts val="45"/>
                </a:spcBef>
              </a:pPr>
              <a:t>23</a:t>
            </a:fld>
            <a:endParaRPr sz="105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305525" y="1700809"/>
          <a:ext cx="8491268" cy="4692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1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320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Показатель</a:t>
                      </a:r>
                      <a:endParaRPr sz="900" dirty="0">
                        <a:latin typeface="Arial Black" panose="020B0A04020102020204" pitchFamily="34" charset="0"/>
                        <a:cs typeface="Trebuchet MS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13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22">
                <a:tc>
                  <a:txBody>
                    <a:bodyPr/>
                    <a:lstStyle/>
                    <a:p>
                      <a:pPr marL="90805" marR="1205865">
                        <a:lnSpc>
                          <a:spcPts val="1300"/>
                        </a:lnSpc>
                        <a:spcBef>
                          <a:spcPts val="320"/>
                        </a:spcBef>
                      </a:pP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Функционирование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Совета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58215">
                        <a:lnSpc>
                          <a:spcPts val="3250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3250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70">
                <a:tc>
                  <a:txBody>
                    <a:bodyPr/>
                    <a:lstStyle/>
                    <a:p>
                      <a:pPr marL="90805">
                        <a:lnSpc>
                          <a:spcPts val="1370"/>
                        </a:lnSpc>
                        <a:spcBef>
                          <a:spcPts val="160"/>
                        </a:spcBef>
                      </a:pP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первичного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отделения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РДДМ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0805">
                        <a:lnSpc>
                          <a:spcPts val="1370"/>
                        </a:lnSpc>
                      </a:pP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«Движение</a:t>
                      </a:r>
                      <a:r>
                        <a:rPr sz="9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первых»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21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718">
                <a:tc>
                  <a:txBody>
                    <a:bodyPr/>
                    <a:lstStyle/>
                    <a:p>
                      <a:pPr marL="90805" marR="470534">
                        <a:lnSpc>
                          <a:spcPts val="1300"/>
                        </a:lnSpc>
                        <a:spcBef>
                          <a:spcPts val="320"/>
                        </a:spcBef>
                      </a:pP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центра</a:t>
                      </a:r>
                      <a:r>
                        <a:rPr sz="9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детских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инициатив,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пространства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ученического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самоуправления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662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718">
                <a:tc>
                  <a:txBody>
                    <a:bodyPr/>
                    <a:lstStyle/>
                    <a:p>
                      <a:pPr marL="90805" marR="223520">
                        <a:lnSpc>
                          <a:spcPts val="1300"/>
                        </a:lnSpc>
                        <a:spcBef>
                          <a:spcPts val="320"/>
                        </a:spcBef>
                      </a:pP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Участие</a:t>
                      </a:r>
                      <a:r>
                        <a:rPr sz="9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реализации</a:t>
                      </a:r>
                      <a:r>
                        <a:rPr sz="9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проекта</a:t>
                      </a:r>
                      <a:r>
                        <a:rPr sz="9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«Орлята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России»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(при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реализации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начального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общего</a:t>
                      </a:r>
                      <a:r>
                        <a:rPr sz="9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образования)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участие</a:t>
                      </a:r>
                      <a:r>
                        <a:rPr sz="9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проекте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662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972">
                <a:tc>
                  <a:txBody>
                    <a:bodyPr/>
                    <a:lstStyle/>
                    <a:p>
                      <a:pPr marL="90805" marR="392430">
                        <a:lnSpc>
                          <a:spcPts val="1300"/>
                        </a:lnSpc>
                        <a:spcBef>
                          <a:spcPts val="325"/>
                        </a:spcBef>
                      </a:pP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представительств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детских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молодежных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общественных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объединений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(«Юнармия»,</a:t>
                      </a:r>
                      <a:r>
                        <a:rPr sz="9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«Большая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перемена»</a:t>
                      </a:r>
                      <a:r>
                        <a:rPr sz="9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др.)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71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71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662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0884">
                <a:tc>
                  <a:txBody>
                    <a:bodyPr/>
                    <a:lstStyle/>
                    <a:p>
                      <a:pPr marL="90805" marR="271780">
                        <a:lnSpc>
                          <a:spcPct val="90000"/>
                        </a:lnSpc>
                        <a:spcBef>
                          <a:spcPts val="305"/>
                        </a:spcBef>
                      </a:pP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Участие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</a:t>
                      </a:r>
                      <a:r>
                        <a:rPr sz="9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волонтёрском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движении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(при</a:t>
                      </a:r>
                      <a:r>
                        <a:rPr sz="9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реализации</a:t>
                      </a:r>
                      <a:r>
                        <a:rPr sz="9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основного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общего </a:t>
                      </a:r>
                      <a:r>
                        <a:rPr sz="900" spc="1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900" spc="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(или)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среднего общего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образования)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73709">
                        <a:lnSpc>
                          <a:spcPct val="90000"/>
                        </a:lnSpc>
                        <a:spcBef>
                          <a:spcPts val="305"/>
                        </a:spcBef>
                      </a:pP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обучающиеся</a:t>
                      </a:r>
                      <a:r>
                        <a:rPr sz="9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900" spc="-3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участвуют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волонтёрском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движении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96290">
                        <a:lnSpc>
                          <a:spcPct val="90000"/>
                        </a:lnSpc>
                        <a:spcBef>
                          <a:spcPts val="305"/>
                        </a:spcBef>
                      </a:pP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обучающиеся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участвуют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оло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нт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ёрском  </a:t>
                      </a:r>
                      <a:r>
                        <a:rPr sz="900" spc="1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движении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21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465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57250"/>
            <a:ext cx="9143999" cy="800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353" y="1173373"/>
            <a:ext cx="7020878" cy="201498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ts val="1508"/>
              </a:lnSpc>
            </a:pPr>
            <a:r>
              <a:rPr sz="1350" spc="-79" dirty="0"/>
              <a:t> </a:t>
            </a:r>
            <a:r>
              <a:rPr sz="2100" spc="116" dirty="0">
                <a:solidFill>
                  <a:schemeClr val="bg1"/>
                </a:solidFill>
                <a:latin typeface="Arial Black" panose="020B0A04020102020204" pitchFamily="34" charset="0"/>
              </a:rPr>
              <a:t>«Сопровождение</a:t>
            </a:r>
            <a:r>
              <a:rPr sz="2100" spc="-4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27" dirty="0">
                <a:solidFill>
                  <a:schemeClr val="bg1"/>
                </a:solidFill>
                <a:latin typeface="Arial Black" panose="020B0A04020102020204" pitchFamily="34" charset="0"/>
              </a:rPr>
              <a:t>выбора</a:t>
            </a:r>
            <a:r>
              <a:rPr sz="2100" spc="-7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09" dirty="0">
                <a:solidFill>
                  <a:schemeClr val="bg1"/>
                </a:solidFill>
                <a:latin typeface="Arial Black" panose="020B0A04020102020204" pitchFamily="34" charset="0"/>
              </a:rPr>
              <a:t>профессии»</a:t>
            </a:r>
            <a:endParaRPr sz="2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265014" y="1808035"/>
          <a:ext cx="8645367" cy="4158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3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598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Показатель</a:t>
                      </a:r>
                      <a:endParaRPr sz="900" dirty="0">
                        <a:latin typeface="Arial Black" panose="020B0A04020102020204" pitchFamily="34" charset="0"/>
                        <a:cs typeface="Trebuchet MS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950">
                <a:tc>
                  <a:txBody>
                    <a:bodyPr/>
                    <a:lstStyle/>
                    <a:p>
                      <a:pPr marL="90805" marR="944880">
                        <a:lnSpc>
                          <a:spcPts val="1130"/>
                        </a:lnSpc>
                        <a:spcBef>
                          <a:spcPts val="335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9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рж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енн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</a:t>
                      </a:r>
                      <a:r>
                        <a:rPr sz="9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кал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</a:t>
                      </a:r>
                      <a:r>
                        <a:rPr sz="9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ана 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профориентационной</a:t>
                      </a:r>
                      <a:r>
                        <a:rPr sz="9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деятельности</a:t>
                      </a:r>
                      <a:r>
                        <a:rPr sz="9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школе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0805" marR="546100">
                        <a:lnSpc>
                          <a:spcPts val="1130"/>
                        </a:lnSpc>
                        <a:spcBef>
                          <a:spcPts val="5"/>
                        </a:spcBef>
                      </a:pPr>
                      <a:r>
                        <a:rPr sz="900" spc="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(в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соответствии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календарным планом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профориентационной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деятельности,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разработанном</a:t>
                      </a:r>
                      <a:r>
                        <a:rPr sz="9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0805">
                        <a:lnSpc>
                          <a:spcPts val="1120"/>
                        </a:lnSpc>
                      </a:pP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субъе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кте</a:t>
                      </a:r>
                      <a:r>
                        <a:rPr sz="9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)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9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709930">
                        <a:lnSpc>
                          <a:spcPts val="3250"/>
                        </a:lnSpc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655320">
                        <a:lnSpc>
                          <a:spcPts val="3250"/>
                        </a:lnSpc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508">
                <a:tc>
                  <a:txBody>
                    <a:bodyPr/>
                    <a:lstStyle/>
                    <a:p>
                      <a:pPr marL="90805" marR="365760">
                        <a:lnSpc>
                          <a:spcPts val="1130"/>
                        </a:lnSpc>
                        <a:spcBef>
                          <a:spcPts val="335"/>
                        </a:spcBef>
                      </a:pP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Определение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заместителя</a:t>
                      </a:r>
                      <a:r>
                        <a:rPr sz="9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директора,</a:t>
                      </a:r>
                      <a:r>
                        <a:rPr sz="9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ответственного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за </a:t>
                      </a:r>
                      <a:r>
                        <a:rPr sz="900" spc="-3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реализацию</a:t>
                      </a:r>
                      <a:r>
                        <a:rPr sz="9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профориентационной</a:t>
                      </a:r>
                      <a:r>
                        <a:rPr sz="9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деятельности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9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8345">
                        <a:lnSpc>
                          <a:spcPts val="3254"/>
                        </a:lnSpc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5320">
                        <a:lnSpc>
                          <a:spcPts val="3254"/>
                        </a:lnSpc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828">
                <a:tc>
                  <a:txBody>
                    <a:bodyPr/>
                    <a:lstStyle/>
                    <a:p>
                      <a:pPr marL="90805" marR="937260">
                        <a:lnSpc>
                          <a:spcPct val="89800"/>
                        </a:lnSpc>
                        <a:spcBef>
                          <a:spcPts val="320"/>
                        </a:spcBef>
                      </a:pP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 соглашений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 региональными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прия</a:t>
                      </a:r>
                      <a:r>
                        <a:rPr sz="9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9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/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рг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ац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и,</a:t>
                      </a:r>
                      <a:r>
                        <a:rPr sz="9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казывающи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 с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од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й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вие</a:t>
                      </a:r>
                      <a:r>
                        <a:rPr sz="9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фориен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ых 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мероприятий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9930">
                        <a:lnSpc>
                          <a:spcPts val="3254"/>
                        </a:lnSpc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5320">
                        <a:lnSpc>
                          <a:spcPts val="3254"/>
                        </a:lnSpc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790">
                <a:tc>
                  <a:txBody>
                    <a:bodyPr/>
                    <a:lstStyle/>
                    <a:p>
                      <a:pPr marL="90805" marR="495300">
                        <a:lnSpc>
                          <a:spcPct val="9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ичие</a:t>
                      </a:r>
                      <a:r>
                        <a:rPr sz="9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фи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ьных</a:t>
                      </a:r>
                      <a:r>
                        <a:rPr sz="9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фе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ал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ых</a:t>
                      </a:r>
                      <a:r>
                        <a:rPr sz="9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ас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(инженерные,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медицинские,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космические, </a:t>
                      </a:r>
                      <a:r>
                        <a:rPr sz="9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IT, 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педагогические,</a:t>
                      </a:r>
                      <a:r>
                        <a:rPr sz="9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предпринимательские</a:t>
                      </a:r>
                      <a:r>
                        <a:rPr sz="9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другие)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9930">
                        <a:lnSpc>
                          <a:spcPts val="3254"/>
                        </a:lnSpc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5320">
                        <a:lnSpc>
                          <a:spcPts val="3254"/>
                        </a:lnSpc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562">
                <a:tc>
                  <a:txBody>
                    <a:bodyPr/>
                    <a:lstStyle/>
                    <a:p>
                      <a:pPr marL="90805" marR="222885" algn="just">
                        <a:lnSpc>
                          <a:spcPct val="9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ичие</a:t>
                      </a:r>
                      <a:r>
                        <a:rPr sz="9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исп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ьз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ван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ни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ьных</a:t>
                      </a:r>
                      <a:r>
                        <a:rPr sz="9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ма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ери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ало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  пр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фориен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та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и,</a:t>
                      </a:r>
                      <a:r>
                        <a:rPr sz="9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ул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ийны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,</a:t>
                      </a:r>
                      <a:r>
                        <a:rPr sz="9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уче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ных 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предметах</a:t>
                      </a:r>
                      <a:r>
                        <a:rPr sz="9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общеобразовательного</a:t>
                      </a:r>
                      <a:r>
                        <a:rPr sz="9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цикла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57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57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8345">
                        <a:lnSpc>
                          <a:spcPts val="3254"/>
                        </a:lnSpc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5320">
                        <a:lnSpc>
                          <a:spcPts val="3254"/>
                        </a:lnSpc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289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57250"/>
            <a:ext cx="9143999" cy="8001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494966" y="5684608"/>
            <a:ext cx="208598" cy="328936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8575">
              <a:spcBef>
                <a:spcPts val="45"/>
              </a:spcBef>
            </a:pPr>
            <a:fld id="{81D60167-4931-47E6-BA6A-407CBD079E47}" type="slidenum">
              <a:rPr sz="1050" spc="23" dirty="0">
                <a:solidFill>
                  <a:srgbClr val="BEBEBE"/>
                </a:solidFill>
                <a:latin typeface="Tahoma"/>
                <a:cs typeface="Tahoma"/>
              </a:rPr>
              <a:pPr marL="28575">
                <a:spcBef>
                  <a:spcPts val="45"/>
                </a:spcBef>
              </a:pPr>
              <a:t>25</a:t>
            </a:fld>
            <a:endParaRPr sz="10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353" y="1007225"/>
            <a:ext cx="8422005" cy="6559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101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«Методическое</a:t>
            </a:r>
            <a:r>
              <a:rPr sz="2100" spc="-30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 </a:t>
            </a:r>
            <a:r>
              <a:rPr sz="2100" spc="131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сопровождение</a:t>
            </a:r>
            <a:r>
              <a:rPr sz="2100" spc="-15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 </a:t>
            </a:r>
            <a:r>
              <a:rPr sz="2100" spc="109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педагогических</a:t>
            </a:r>
            <a:r>
              <a:rPr sz="2100" spc="-34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 </a:t>
            </a:r>
            <a:r>
              <a:rPr sz="2100" spc="86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кадров.</a:t>
            </a:r>
            <a:r>
              <a:rPr sz="2100" spc="-26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 </a:t>
            </a:r>
            <a:r>
              <a:rPr sz="2100" spc="120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Система</a:t>
            </a:r>
            <a:r>
              <a:rPr sz="2100" spc="-41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 </a:t>
            </a:r>
            <a:r>
              <a:rPr sz="2100" spc="83" dirty="0">
                <a:solidFill>
                  <a:srgbClr val="FFFFFF"/>
                </a:solidFill>
                <a:latin typeface="Arial Black" panose="020B0A04020102020204" pitchFamily="34" charset="0"/>
                <a:cs typeface="Tahoma"/>
              </a:rPr>
              <a:t>наставничества»</a:t>
            </a:r>
            <a:endParaRPr sz="2100" dirty="0">
              <a:latin typeface="Arial Black" panose="020B0A04020102020204" pitchFamily="34" charset="0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/>
          </p:nvPr>
        </p:nvGraphicFramePr>
        <p:xfrm>
          <a:off x="245821" y="1900331"/>
          <a:ext cx="8533447" cy="39146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3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2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Показатель</a:t>
                      </a:r>
                      <a:endParaRPr sz="900" dirty="0">
                        <a:latin typeface="Arial Black" panose="020B0A04020102020204" pitchFamily="34" charset="0"/>
                        <a:cs typeface="Trebuchet MS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304">
                <a:tc>
                  <a:txBody>
                    <a:bodyPr/>
                    <a:lstStyle/>
                    <a:p>
                      <a:pPr marL="90805" marR="441325">
                        <a:lnSpc>
                          <a:spcPts val="1300"/>
                        </a:lnSpc>
                        <a:spcBef>
                          <a:spcPts val="320"/>
                        </a:spcBef>
                      </a:pP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Развитие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системы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наставничества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(положение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наставничестве,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дорожная</a:t>
                      </a:r>
                      <a:r>
                        <a:rPr sz="900" spc="-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карта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его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реализации,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приказы)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3250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3250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930">
                <a:tc>
                  <a:txBody>
                    <a:bodyPr/>
                    <a:lstStyle/>
                    <a:p>
                      <a:pPr marL="90805" marR="146050">
                        <a:lnSpc>
                          <a:spcPct val="90100"/>
                        </a:lnSpc>
                        <a:spcBef>
                          <a:spcPts val="300"/>
                        </a:spcBef>
                      </a:pP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методических</a:t>
                      </a:r>
                      <a:r>
                        <a:rPr sz="9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объединений/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кафедр/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методических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советов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учителей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930">
                <a:tc>
                  <a:txBody>
                    <a:bodyPr/>
                    <a:lstStyle/>
                    <a:p>
                      <a:pPr marL="90805" marR="100330">
                        <a:lnSpc>
                          <a:spcPct val="90100"/>
                        </a:lnSpc>
                        <a:spcBef>
                          <a:spcPts val="300"/>
                        </a:spcBef>
                      </a:pP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методических</a:t>
                      </a:r>
                      <a:r>
                        <a:rPr sz="9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объединений</a:t>
                      </a:r>
                      <a:r>
                        <a:rPr sz="9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/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кафедр/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методических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советов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классных</a:t>
                      </a:r>
                      <a:r>
                        <a:rPr sz="9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руководителей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7731">
                <a:tc>
                  <a:txBody>
                    <a:bodyPr/>
                    <a:lstStyle/>
                    <a:p>
                      <a:pPr marL="90805" marR="527050">
                        <a:lnSpc>
                          <a:spcPct val="90100"/>
                        </a:lnSpc>
                        <a:spcBef>
                          <a:spcPts val="305"/>
                        </a:spcBef>
                      </a:pP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Охват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учителей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диагностикой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есс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ональных</a:t>
                      </a:r>
                      <a:r>
                        <a:rPr sz="9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компетенц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й 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(федеральной,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региональной,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самодиагностикой)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94310">
                        <a:lnSpc>
                          <a:spcPct val="90100"/>
                        </a:lnSpc>
                        <a:spcBef>
                          <a:spcPts val="305"/>
                        </a:spcBef>
                      </a:pPr>
                      <a:r>
                        <a:rPr sz="900" spc="1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20%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учителей </a:t>
                      </a:r>
                      <a:r>
                        <a:rPr sz="900" spc="-3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прошли</a:t>
                      </a:r>
                      <a:r>
                        <a:rPr sz="9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агнос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ку 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профессиональных </a:t>
                      </a:r>
                      <a:r>
                        <a:rPr sz="9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компетенций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14325">
                        <a:lnSpc>
                          <a:spcPct val="90100"/>
                        </a:lnSpc>
                        <a:spcBef>
                          <a:spcPts val="305"/>
                        </a:spcBef>
                      </a:pP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900" spc="1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20% 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учителей </a:t>
                      </a:r>
                      <a:r>
                        <a:rPr sz="900" spc="1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прошли </a:t>
                      </a:r>
                      <a:r>
                        <a:rPr sz="900" spc="1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диагностику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есс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ональных 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компетенций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14325">
                        <a:lnSpc>
                          <a:spcPct val="90100"/>
                        </a:lnSpc>
                        <a:spcBef>
                          <a:spcPts val="305"/>
                        </a:spcBef>
                      </a:pP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900" spc="1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50% 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учителей </a:t>
                      </a:r>
                      <a:r>
                        <a:rPr sz="900" spc="1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прошли </a:t>
                      </a:r>
                      <a:r>
                        <a:rPr sz="900" spc="1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диагностику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есс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ональных 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компетенций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13690">
                        <a:lnSpc>
                          <a:spcPct val="90100"/>
                        </a:lnSpc>
                        <a:spcBef>
                          <a:spcPts val="305"/>
                        </a:spcBef>
                      </a:pP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900" spc="1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spc="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80% </a:t>
                      </a:r>
                      <a:r>
                        <a:rPr sz="900" spc="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учителей </a:t>
                      </a:r>
                      <a:r>
                        <a:rPr sz="900" spc="1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прошли </a:t>
                      </a:r>
                      <a:r>
                        <a:rPr sz="900" spc="1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диагностику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есс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ональных  </a:t>
                      </a:r>
                      <a:r>
                        <a:rPr sz="9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компетенций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256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57250"/>
            <a:ext cx="9143999" cy="800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353" y="1173373"/>
            <a:ext cx="7045643" cy="201498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ts val="1508"/>
              </a:lnSpc>
            </a:pPr>
            <a:r>
              <a:rPr sz="1350" spc="-71" dirty="0"/>
              <a:t> </a:t>
            </a:r>
            <a:r>
              <a:rPr sz="2100" spc="90" dirty="0">
                <a:solidFill>
                  <a:schemeClr val="bg1"/>
                </a:solidFill>
                <a:latin typeface="Arial Black" panose="020B0A04020102020204" pitchFamily="34" charset="0"/>
              </a:rPr>
              <a:t>«Развитие</a:t>
            </a:r>
            <a:r>
              <a:rPr sz="2100" spc="-64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65" dirty="0">
                <a:solidFill>
                  <a:schemeClr val="bg1"/>
                </a:solidFill>
                <a:latin typeface="Arial Black" panose="020B0A04020102020204" pitchFamily="34" charset="0"/>
              </a:rPr>
              <a:t>и</a:t>
            </a:r>
            <a:r>
              <a:rPr sz="2100" spc="-68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39" dirty="0">
                <a:solidFill>
                  <a:schemeClr val="bg1"/>
                </a:solidFill>
                <a:latin typeface="Arial Black" panose="020B0A04020102020204" pitchFamily="34" charset="0"/>
              </a:rPr>
              <a:t>повышение</a:t>
            </a:r>
            <a:r>
              <a:rPr sz="2100" spc="-53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01" dirty="0">
                <a:solidFill>
                  <a:schemeClr val="bg1"/>
                </a:solidFill>
                <a:latin typeface="Arial Black" panose="020B0A04020102020204" pitchFamily="34" charset="0"/>
              </a:rPr>
              <a:t>квалификации»</a:t>
            </a:r>
            <a:endParaRPr sz="2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93565" y="1766125"/>
          <a:ext cx="8940638" cy="5177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2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48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Показатель</a:t>
                      </a:r>
                      <a:endParaRPr sz="900" dirty="0">
                        <a:latin typeface="Arial Black" panose="020B0A04020102020204" pitchFamily="34" charset="0"/>
                        <a:cs typeface="Trebuchet MS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9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69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70">
                <a:tc>
                  <a:txBody>
                    <a:bodyPr/>
                    <a:lstStyle/>
                    <a:p>
                      <a:pPr marL="90805" marR="212725">
                        <a:lnSpc>
                          <a:spcPts val="1080"/>
                        </a:lnSpc>
                        <a:spcBef>
                          <a:spcPts val="325"/>
                        </a:spcBef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Доля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педагогических</a:t>
                      </a:r>
                      <a:r>
                        <a:rPr sz="9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работников,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прошедших</a:t>
                      </a:r>
                      <a:r>
                        <a:rPr sz="9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обучение</a:t>
                      </a:r>
                      <a:r>
                        <a:rPr sz="900" spc="-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</a:t>
                      </a:r>
                      <a:r>
                        <a:rPr sz="9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программам </a:t>
                      </a:r>
                      <a:r>
                        <a:rPr sz="900" spc="-3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повышения </a:t>
                      </a:r>
                      <a:r>
                        <a:rPr sz="9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квалификации,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размещенным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Федеральном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реестре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дополнительных профессиональных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педагогического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образования</a:t>
                      </a:r>
                      <a:r>
                        <a:rPr sz="9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(за</a:t>
                      </a:r>
                      <a:r>
                        <a:rPr sz="9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три</a:t>
                      </a:r>
                      <a:r>
                        <a:rPr sz="9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последних</a:t>
                      </a:r>
                      <a:r>
                        <a:rPr sz="9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года)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75590">
                        <a:lnSpc>
                          <a:spcPts val="1080"/>
                        </a:lnSpc>
                        <a:spcBef>
                          <a:spcPts val="325"/>
                        </a:spcBef>
                      </a:pP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50% 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огиче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ких 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53745">
                        <a:lnSpc>
                          <a:spcPts val="1080"/>
                        </a:lnSpc>
                        <a:spcBef>
                          <a:spcPts val="325"/>
                        </a:spcBef>
                      </a:pP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50% 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огиче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ких 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86435">
                        <a:lnSpc>
                          <a:spcPts val="1080"/>
                        </a:lnSpc>
                        <a:spcBef>
                          <a:spcPts val="325"/>
                        </a:spcBef>
                      </a:pP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spc="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60% </a:t>
                      </a:r>
                      <a:r>
                        <a:rPr sz="900" spc="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огиче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ких 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45110">
                        <a:lnSpc>
                          <a:spcPts val="1080"/>
                        </a:lnSpc>
                        <a:spcBef>
                          <a:spcPts val="325"/>
                        </a:spcBef>
                      </a:pP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spc="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80% </a:t>
                      </a:r>
                      <a:r>
                        <a:rPr sz="900" spc="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огиче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ких 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636">
                <a:tc>
                  <a:txBody>
                    <a:bodyPr/>
                    <a:lstStyle/>
                    <a:p>
                      <a:pPr marL="90805" marR="212725">
                        <a:lnSpc>
                          <a:spcPct val="90100"/>
                        </a:lnSpc>
                        <a:spcBef>
                          <a:spcPts val="310"/>
                        </a:spcBef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Доля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педагогических</a:t>
                      </a:r>
                      <a:r>
                        <a:rPr sz="9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работников,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прошедших</a:t>
                      </a:r>
                      <a:r>
                        <a:rPr sz="9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обучение</a:t>
                      </a:r>
                      <a:r>
                        <a:rPr sz="900" spc="-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</a:t>
                      </a:r>
                      <a:r>
                        <a:rPr sz="9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программам </a:t>
                      </a:r>
                      <a:r>
                        <a:rPr sz="900" spc="-3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повышения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квалификации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инструментам </a:t>
                      </a:r>
                      <a:r>
                        <a:rPr sz="9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ЦОС,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размещенным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Федеральном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реестре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дополнительных профессиональных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педагогического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образования</a:t>
                      </a:r>
                      <a:r>
                        <a:rPr sz="900" spc="-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(за</a:t>
                      </a:r>
                      <a:r>
                        <a:rPr sz="9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три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последних</a:t>
                      </a:r>
                      <a:r>
                        <a:rPr sz="900" spc="-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года)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75590">
                        <a:lnSpc>
                          <a:spcPts val="1080"/>
                        </a:lnSpc>
                        <a:spcBef>
                          <a:spcPts val="325"/>
                        </a:spcBef>
                      </a:pP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50% 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огиче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ких 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53745">
                        <a:lnSpc>
                          <a:spcPts val="1080"/>
                        </a:lnSpc>
                        <a:spcBef>
                          <a:spcPts val="325"/>
                        </a:spcBef>
                      </a:pP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50% 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огиче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ких 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686435">
                        <a:lnSpc>
                          <a:spcPts val="1080"/>
                        </a:lnSpc>
                        <a:spcBef>
                          <a:spcPts val="325"/>
                        </a:spcBef>
                      </a:pP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spc="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60% </a:t>
                      </a:r>
                      <a:r>
                        <a:rPr sz="900" spc="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огиче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ких 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245110">
                        <a:lnSpc>
                          <a:spcPts val="1080"/>
                        </a:lnSpc>
                        <a:spcBef>
                          <a:spcPts val="325"/>
                        </a:spcBef>
                      </a:pP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spc="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80% </a:t>
                      </a:r>
                      <a:r>
                        <a:rPr sz="900" spc="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огиче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ких 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083">
                <a:tc>
                  <a:txBody>
                    <a:bodyPr/>
                    <a:lstStyle/>
                    <a:p>
                      <a:pPr marL="90805" marR="139700">
                        <a:lnSpc>
                          <a:spcPts val="1080"/>
                        </a:lnSpc>
                        <a:spcBef>
                          <a:spcPts val="330"/>
                        </a:spcBef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Доля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педагогических</a:t>
                      </a:r>
                      <a:r>
                        <a:rPr sz="9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</a:t>
                      </a:r>
                      <a:r>
                        <a:rPr sz="9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управленческих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кадров,</a:t>
                      </a:r>
                      <a:r>
                        <a:rPr sz="9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прошедших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обучение</a:t>
                      </a:r>
                      <a:r>
                        <a:rPr sz="9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</a:t>
                      </a:r>
                      <a:r>
                        <a:rPr sz="9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программам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повышения</a:t>
                      </a:r>
                      <a:r>
                        <a:rPr sz="9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квалификации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сфере</a:t>
                      </a:r>
                      <a:r>
                        <a:rPr sz="900" spc="-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воспитания </a:t>
                      </a:r>
                      <a:r>
                        <a:rPr sz="900" spc="-3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(за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три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последних</a:t>
                      </a:r>
                      <a:r>
                        <a:rPr sz="900" spc="-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года)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75590">
                        <a:lnSpc>
                          <a:spcPts val="1080"/>
                        </a:lnSpc>
                        <a:spcBef>
                          <a:spcPts val="330"/>
                        </a:spcBef>
                      </a:pP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50% 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огиче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ких 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53745">
                        <a:lnSpc>
                          <a:spcPts val="1080"/>
                        </a:lnSpc>
                        <a:spcBef>
                          <a:spcPts val="330"/>
                        </a:spcBef>
                      </a:pP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50% 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огиче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ких 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686435">
                        <a:lnSpc>
                          <a:spcPts val="1080"/>
                        </a:lnSpc>
                        <a:spcBef>
                          <a:spcPts val="330"/>
                        </a:spcBef>
                      </a:pP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spc="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60% </a:t>
                      </a:r>
                      <a:r>
                        <a:rPr sz="900" spc="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огиче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ких 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245110">
                        <a:lnSpc>
                          <a:spcPts val="1080"/>
                        </a:lnSpc>
                        <a:spcBef>
                          <a:spcPts val="330"/>
                        </a:spcBef>
                      </a:pP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spc="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80% </a:t>
                      </a:r>
                      <a:r>
                        <a:rPr sz="900" spc="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огиче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ких 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192">
                <a:tc>
                  <a:txBody>
                    <a:bodyPr/>
                    <a:lstStyle/>
                    <a:p>
                      <a:pPr marL="90805" marR="394335">
                        <a:lnSpc>
                          <a:spcPct val="90100"/>
                        </a:lnSpc>
                        <a:spcBef>
                          <a:spcPts val="310"/>
                        </a:spcBef>
                      </a:pP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Повышение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квалификации </a:t>
                      </a:r>
                      <a:r>
                        <a:rPr sz="9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штатных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педагогов-психологов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программам,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размещенным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Федеральном</a:t>
                      </a:r>
                      <a:r>
                        <a:rPr sz="9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реестре</a:t>
                      </a:r>
                      <a:r>
                        <a:rPr sz="9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дополнительных </a:t>
                      </a:r>
                      <a:r>
                        <a:rPr sz="900" spc="-3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профессиональных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педагогического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образования </a:t>
                      </a:r>
                      <a:r>
                        <a:rPr sz="900" spc="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(за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три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последних</a:t>
                      </a:r>
                      <a:r>
                        <a:rPr sz="9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года)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14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%</a:t>
                      </a:r>
                      <a:r>
                        <a:rPr sz="9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татных</a:t>
                      </a:r>
                      <a:r>
                        <a:rPr sz="9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в-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>
                        <a:lnSpc>
                          <a:spcPts val="1140"/>
                        </a:lnSpc>
                      </a:pP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психологов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5190">
                        <a:lnSpc>
                          <a:spcPts val="3254"/>
                        </a:lnSpc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115">
                        <a:lnSpc>
                          <a:spcPts val="3254"/>
                        </a:lnSpc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083">
                <a:tc>
                  <a:txBody>
                    <a:bodyPr/>
                    <a:lstStyle/>
                    <a:p>
                      <a:pPr marL="90805" marR="210820">
                        <a:lnSpc>
                          <a:spcPts val="1080"/>
                        </a:lnSpc>
                        <a:spcBef>
                          <a:spcPts val="330"/>
                        </a:spcBef>
                      </a:pP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Повышение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квалификации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управленческой</a:t>
                      </a:r>
                      <a:r>
                        <a:rPr sz="9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команды</a:t>
                      </a:r>
                      <a:r>
                        <a:rPr sz="9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</a:t>
                      </a:r>
                      <a:r>
                        <a:rPr sz="9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программам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 </a:t>
                      </a:r>
                      <a:r>
                        <a:rPr sz="900" spc="-2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федерального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реестра </a:t>
                      </a:r>
                      <a:r>
                        <a:rPr sz="9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образовательных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дополнительного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профессионального</a:t>
                      </a:r>
                      <a:r>
                        <a:rPr sz="9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образования</a:t>
                      </a:r>
                      <a:r>
                        <a:rPr sz="900" spc="-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(за</a:t>
                      </a:r>
                      <a:r>
                        <a:rPr sz="9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три</a:t>
                      </a:r>
                      <a:r>
                        <a:rPr sz="9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последних</a:t>
                      </a:r>
                      <a:r>
                        <a:rPr sz="9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года)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57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15010" algn="just">
                        <a:lnSpc>
                          <a:spcPts val="1080"/>
                        </a:lnSpc>
                        <a:spcBef>
                          <a:spcPts val="330"/>
                        </a:spcBef>
                      </a:pP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r>
                        <a:rPr sz="9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ед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тав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тель  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авленче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кой 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команды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648335">
                        <a:lnSpc>
                          <a:spcPts val="1080"/>
                        </a:lnSpc>
                        <a:spcBef>
                          <a:spcPts val="330"/>
                        </a:spcBef>
                      </a:pP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9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50% </a:t>
                      </a:r>
                      <a:r>
                        <a:rPr sz="9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авленче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кой 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команды</a:t>
                      </a:r>
                      <a:endParaRPr sz="9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140"/>
                        </a:lnSpc>
                        <a:spcBef>
                          <a:spcPts val="195"/>
                        </a:spcBef>
                      </a:pPr>
                      <a:r>
                        <a:rPr sz="900" spc="-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100%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710" marR="20701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9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авленче</a:t>
                      </a:r>
                      <a:r>
                        <a:rPr sz="9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9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кой  </a:t>
                      </a:r>
                      <a:r>
                        <a:rPr sz="9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команды</a:t>
                      </a:r>
                      <a:endParaRPr sz="9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57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117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57250"/>
            <a:ext cx="9143999" cy="6903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353" y="1077192"/>
            <a:ext cx="8735127" cy="393858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ts val="1508"/>
              </a:lnSpc>
            </a:pPr>
            <a:r>
              <a:rPr sz="1350" spc="-71" dirty="0"/>
              <a:t> </a:t>
            </a:r>
            <a:r>
              <a:rPr sz="2100" spc="109" dirty="0">
                <a:solidFill>
                  <a:schemeClr val="bg1"/>
                </a:solidFill>
                <a:latin typeface="Arial Black" panose="020B0A04020102020204" pitchFamily="34" charset="0"/>
              </a:rPr>
              <a:t>«Организация</a:t>
            </a:r>
            <a:r>
              <a:rPr sz="2100" spc="-6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09" dirty="0">
                <a:solidFill>
                  <a:schemeClr val="bg1"/>
                </a:solidFill>
                <a:latin typeface="Arial Black" panose="020B0A04020102020204" pitchFamily="34" charset="0"/>
              </a:rPr>
              <a:t>психолого-педагогического</a:t>
            </a:r>
            <a:r>
              <a:rPr sz="2100" spc="-26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13" dirty="0">
                <a:solidFill>
                  <a:schemeClr val="bg1"/>
                </a:solidFill>
                <a:latin typeface="Arial Black" panose="020B0A04020102020204" pitchFamily="34" charset="0"/>
              </a:rPr>
              <a:t>сопровождения»</a:t>
            </a:r>
            <a:endParaRPr sz="2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0113" y="5694133"/>
            <a:ext cx="15430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9"/>
              </a:lnSpc>
            </a:pPr>
            <a:r>
              <a:rPr sz="1050" spc="34" dirty="0">
                <a:solidFill>
                  <a:srgbClr val="BEBEBE"/>
                </a:solidFill>
                <a:latin typeface="Tahoma"/>
                <a:cs typeface="Tahoma"/>
              </a:rPr>
              <a:t>37</a:t>
            </a:r>
            <a:endParaRPr sz="105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/>
          </p:nvPr>
        </p:nvGraphicFramePr>
        <p:xfrm>
          <a:off x="111755" y="1700809"/>
          <a:ext cx="8726718" cy="4490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1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828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Показатель</a:t>
                      </a:r>
                      <a:endParaRPr sz="800" dirty="0">
                        <a:latin typeface="Arial Black" panose="020B0A04020102020204" pitchFamily="34" charset="0"/>
                        <a:cs typeface="Trebuchet MS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502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246">
                <a:tc>
                  <a:txBody>
                    <a:bodyPr/>
                    <a:lstStyle/>
                    <a:p>
                      <a:pPr marL="91440">
                        <a:lnSpc>
                          <a:spcPts val="1195"/>
                        </a:lnSpc>
                        <a:spcBef>
                          <a:spcPts val="185"/>
                        </a:spcBef>
                      </a:pP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ичие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раз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ьн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й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рган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1440">
                        <a:lnSpc>
                          <a:spcPts val="1195"/>
                        </a:lnSpc>
                      </a:pP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педагога-психолога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76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R="826769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80" dirty="0" err="1" smtClean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</a:t>
                      </a:r>
                      <a:r>
                        <a:rPr lang="ru-RU" sz="800" spc="80" dirty="0" smtClean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80" dirty="0" smtClean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76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195"/>
                        </a:lnSpc>
                        <a:spcBef>
                          <a:spcPts val="185"/>
                        </a:spcBef>
                      </a:pP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педагога-психолога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>
                        <a:lnSpc>
                          <a:spcPts val="1135"/>
                        </a:lnSpc>
                      </a:pPr>
                      <a:r>
                        <a:rPr sz="800" spc="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качестве: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 marR="711200">
                        <a:lnSpc>
                          <a:spcPts val="1130"/>
                        </a:lnSpc>
                        <a:spcBef>
                          <a:spcPts val="90"/>
                        </a:spcBef>
                        <a:buChar char="-"/>
                        <a:tabLst>
                          <a:tab pos="179070" algn="l"/>
                        </a:tabLst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внешнего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вм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  </a:t>
                      </a:r>
                      <a:r>
                        <a:rPr sz="800" spc="1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(или)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 marR="666115">
                        <a:lnSpc>
                          <a:spcPts val="1130"/>
                        </a:lnSpc>
                        <a:spcBef>
                          <a:spcPts val="5"/>
                        </a:spcBef>
                        <a:buChar char="-"/>
                        <a:tabLst>
                          <a:tab pos="179070" algn="l"/>
                        </a:tabLst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прив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еченн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рамках  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взаи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й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вия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>
                        <a:lnSpc>
                          <a:spcPts val="1055"/>
                        </a:lnSpc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(и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и)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179070" indent="-86995">
                        <a:lnSpc>
                          <a:spcPts val="1195"/>
                        </a:lnSpc>
                        <a:buChar char="-"/>
                        <a:tabLst>
                          <a:tab pos="179070" algn="l"/>
                        </a:tabLst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шта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специа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76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3250"/>
                        </a:lnSpc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ts val="3250"/>
                        </a:lnSpc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marL="91440">
                        <a:lnSpc>
                          <a:spcPts val="1195"/>
                        </a:lnSpc>
                        <a:spcBef>
                          <a:spcPts val="190"/>
                        </a:spcBef>
                      </a:pP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ичие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рган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отд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ьн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аг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1440">
                        <a:lnSpc>
                          <a:spcPts val="1195"/>
                        </a:lnSpc>
                      </a:pP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психолога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6769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4455">
                        <a:lnSpc>
                          <a:spcPct val="89900"/>
                        </a:lnSpc>
                        <a:spcBef>
                          <a:spcPts val="31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ичие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организации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кабин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  пе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агога-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холо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га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  авт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ым  раб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чим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ts val="3254"/>
                        </a:lnSpc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823">
                <a:tc>
                  <a:txBody>
                    <a:bodyPr/>
                    <a:lstStyle/>
                    <a:p>
                      <a:pPr marL="91440" marR="217804">
                        <a:lnSpc>
                          <a:spcPct val="90000"/>
                        </a:lnSpc>
                        <a:spcBef>
                          <a:spcPts val="315"/>
                        </a:spcBef>
                      </a:pP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6769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3254"/>
                        </a:lnSpc>
                      </a:pP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1020" algn="r">
                        <a:lnSpc>
                          <a:spcPts val="3254"/>
                        </a:lnSpc>
                      </a:pP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marL="91440" marR="161925">
                        <a:lnSpc>
                          <a:spcPct val="90000"/>
                        </a:lnSpc>
                        <a:spcBef>
                          <a:spcPts val="320"/>
                        </a:spcBef>
                      </a:pP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Доля обучающихся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общеобразовательных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организаций,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принявших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участие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социально-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психологическом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тестировании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выявление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рисков </a:t>
                      </a:r>
                      <a:r>
                        <a:rPr sz="800" spc="-3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употребления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наркотических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средств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психотропных </a:t>
                      </a:r>
                      <a:r>
                        <a:rPr sz="800" spc="-3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веществ,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</a:t>
                      </a: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общей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численности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общеобразовательных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организаций,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которые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могли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приня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ь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учас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ие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анн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вании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195"/>
                        </a:lnSpc>
                        <a:spcBef>
                          <a:spcPts val="195"/>
                        </a:spcBef>
                      </a:pP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70%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>
                        <a:lnSpc>
                          <a:spcPts val="1195"/>
                        </a:lnSpc>
                      </a:pP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spc="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70%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79%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195"/>
                        </a:lnSpc>
                        <a:spcBef>
                          <a:spcPts val="195"/>
                        </a:spcBef>
                      </a:pP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80%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8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9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%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>
                        <a:lnSpc>
                          <a:spcPts val="1195"/>
                        </a:lnSpc>
                      </a:pP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1195"/>
                        </a:lnSpc>
                        <a:spcBef>
                          <a:spcPts val="195"/>
                        </a:spcBef>
                      </a:pPr>
                      <a:r>
                        <a:rPr sz="800" spc="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90%</a:t>
                      </a:r>
                      <a:r>
                        <a:rPr sz="8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более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130175">
                        <a:lnSpc>
                          <a:spcPts val="1195"/>
                        </a:lnSpc>
                      </a:pP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922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1" y="925830"/>
            <a:ext cx="8324469" cy="6412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353" y="991645"/>
            <a:ext cx="7925037" cy="41950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ts val="1553"/>
              </a:lnSpc>
            </a:pPr>
            <a:r>
              <a:rPr sz="2100" spc="127" dirty="0">
                <a:solidFill>
                  <a:schemeClr val="bg1"/>
                </a:solidFill>
                <a:latin typeface="Arial Black" panose="020B0A04020102020204" pitchFamily="34" charset="0"/>
              </a:rPr>
              <a:t>«Формирование</a:t>
            </a:r>
            <a:r>
              <a:rPr sz="2100" spc="-34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20" dirty="0">
                <a:solidFill>
                  <a:schemeClr val="bg1"/>
                </a:solidFill>
                <a:latin typeface="Arial Black" panose="020B0A04020102020204" pitchFamily="34" charset="0"/>
              </a:rPr>
              <a:t>психологически</a:t>
            </a:r>
            <a:r>
              <a:rPr sz="2100" spc="-4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13" dirty="0">
                <a:solidFill>
                  <a:schemeClr val="bg1"/>
                </a:solidFill>
                <a:latin typeface="Arial Black" panose="020B0A04020102020204" pitchFamily="34" charset="0"/>
              </a:rPr>
              <a:t>благоприятного</a:t>
            </a:r>
            <a:r>
              <a:rPr sz="2100" spc="-45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20" dirty="0">
                <a:solidFill>
                  <a:schemeClr val="bg1"/>
                </a:solidFill>
                <a:latin typeface="Arial Black" panose="020B0A04020102020204" pitchFamily="34" charset="0"/>
              </a:rPr>
              <a:t>школьного</a:t>
            </a:r>
            <a:r>
              <a:rPr sz="2100" spc="-3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79" dirty="0">
                <a:solidFill>
                  <a:schemeClr val="bg1"/>
                </a:solidFill>
                <a:latin typeface="Arial Black" panose="020B0A04020102020204" pitchFamily="34" charset="0"/>
              </a:rPr>
              <a:t>климата»</a:t>
            </a:r>
            <a:endParaRPr sz="2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146323" y="1664208"/>
          <a:ext cx="8854170" cy="4027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1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4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Показатель</a:t>
                      </a:r>
                      <a:endParaRPr sz="800" dirty="0">
                        <a:latin typeface="Arial Black" panose="020B0A04020102020204" pitchFamily="34" charset="0"/>
                        <a:cs typeface="Trebuchet MS"/>
                      </a:endParaRPr>
                    </a:p>
                  </a:txBody>
                  <a:tcPr marL="0" marR="0" marT="2952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4094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5395" marR="1219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080">
                <a:tc>
                  <a:txBody>
                    <a:bodyPr/>
                    <a:lstStyle/>
                    <a:p>
                      <a:pPr marL="91440" marR="111125">
                        <a:lnSpc>
                          <a:spcPct val="90000"/>
                        </a:lnSpc>
                        <a:spcBef>
                          <a:spcPts val="309"/>
                        </a:spcBef>
                      </a:pP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Оказание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психолого-педагогической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помощи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целевым</a:t>
                      </a:r>
                      <a:r>
                        <a:rPr sz="800" spc="-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группам</a:t>
                      </a:r>
                      <a:r>
                        <a:rPr sz="8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</a:t>
                      </a:r>
                      <a:r>
                        <a:rPr sz="8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(испытывающим </a:t>
                      </a:r>
                      <a:r>
                        <a:rPr sz="800" spc="-3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трудности в </a:t>
                      </a:r>
                      <a:r>
                        <a:rPr sz="800" spc="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обучении;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находящимся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трудной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жизненной </a:t>
                      </a:r>
                      <a:r>
                        <a:rPr sz="800" spc="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ситуации;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детям-сиротам </a:t>
                      </a: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800" spc="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детям, </a:t>
                      </a:r>
                      <a:r>
                        <a:rPr sz="800" spc="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оставшимся без попечения </a:t>
                      </a:r>
                      <a:r>
                        <a:rPr sz="8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родителей; </a:t>
                      </a:r>
                      <a:r>
                        <a:rPr sz="8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обучающимся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 </a:t>
                      </a:r>
                      <a:r>
                        <a:rPr sz="800" spc="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ОВЗ </a:t>
                      </a: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800" spc="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(или) </a:t>
                      </a:r>
                      <a:r>
                        <a:rPr sz="800" spc="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инвалидностью; </a:t>
                      </a:r>
                      <a:r>
                        <a:rPr sz="8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одаренным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детям)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R="10052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spc="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5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ет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666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5430">
                        <a:lnSpc>
                          <a:spcPct val="90100"/>
                        </a:lnSpc>
                        <a:spcBef>
                          <a:spcPts val="305"/>
                        </a:spcBef>
                      </a:pP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реализуется в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виде </a:t>
                      </a:r>
                      <a:r>
                        <a:rPr sz="8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отдельных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мероприятий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(или)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индивидуальных </a:t>
                      </a:r>
                      <a:r>
                        <a:rPr sz="800" spc="-2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консультаций </a:t>
                      </a:r>
                      <a:r>
                        <a:rPr sz="8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отдельных участников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образовательных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отношений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(обучающихся,</a:t>
                      </a:r>
                      <a:r>
                        <a:rPr sz="8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родителей,</a:t>
                      </a:r>
                      <a:r>
                        <a:rPr sz="8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педагогов)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38125">
                        <a:lnSpc>
                          <a:spcPct val="90100"/>
                        </a:lnSpc>
                        <a:spcBef>
                          <a:spcPts val="305"/>
                        </a:spcBef>
                      </a:pP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реализуется </a:t>
                      </a:r>
                      <a:r>
                        <a:rPr sz="8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психолого-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педагогическая</a:t>
                      </a:r>
                      <a:r>
                        <a:rPr sz="8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программа</a:t>
                      </a:r>
                      <a:r>
                        <a:rPr sz="800" spc="-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(или) </a:t>
                      </a:r>
                      <a:r>
                        <a:rPr sz="800" spc="-2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комплекс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мероприятий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для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каждой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целевых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групп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50"/>
                        </a:lnSpc>
                      </a:pPr>
                      <a:r>
                        <a:rPr sz="1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1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657">
                <a:tc>
                  <a:txBody>
                    <a:bodyPr/>
                    <a:lstStyle/>
                    <a:p>
                      <a:pPr marL="91440">
                        <a:lnSpc>
                          <a:spcPts val="1140"/>
                        </a:lnSpc>
                        <a:spcBef>
                          <a:spcPts val="190"/>
                        </a:spcBef>
                      </a:pP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Формирование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психологически</a:t>
                      </a:r>
                      <a:r>
                        <a:rPr sz="8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благоприятного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1440">
                        <a:lnSpc>
                          <a:spcPts val="1140"/>
                        </a:lnSpc>
                      </a:pP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школьного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пространства</a:t>
                      </a:r>
                      <a:r>
                        <a:rPr sz="8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для</a:t>
                      </a:r>
                      <a:r>
                        <a:rPr sz="800" spc="-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09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382270" indent="-6350">
                        <a:lnSpc>
                          <a:spcPts val="1330"/>
                        </a:lnSpc>
                        <a:spcBef>
                          <a:spcPts val="10"/>
                        </a:spcBef>
                      </a:pPr>
                      <a:r>
                        <a:rPr sz="800" spc="7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r>
                        <a:rPr sz="800" spc="-6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специальных </a:t>
                      </a:r>
                      <a:r>
                        <a:rPr sz="800" spc="-29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тематических</a:t>
                      </a:r>
                      <a:r>
                        <a:rPr sz="800" spc="-3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зон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9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95250">
                        <a:lnSpc>
                          <a:spcPct val="90100"/>
                        </a:lnSpc>
                        <a:spcBef>
                          <a:spcPts val="310"/>
                        </a:spcBef>
                      </a:pPr>
                      <a:r>
                        <a:rPr sz="800" spc="1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выделение </a:t>
                      </a:r>
                      <a:r>
                        <a:rPr sz="800" spc="12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800" spc="10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оснащение </a:t>
                      </a:r>
                      <a:r>
                        <a:rPr sz="800" spc="8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тематических </a:t>
                      </a: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пространств для </a:t>
                      </a: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обучающихся </a:t>
                      </a:r>
                      <a:r>
                        <a:rPr sz="800" spc="6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(зона </a:t>
                      </a:r>
                      <a:r>
                        <a:rPr sz="800" spc="6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общения,</a:t>
                      </a:r>
                      <a:r>
                        <a:rPr sz="800" spc="-4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игровая</a:t>
                      </a:r>
                      <a:r>
                        <a:rPr sz="800" spc="-4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5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зона,</a:t>
                      </a:r>
                      <a:r>
                        <a:rPr sz="800" spc="-4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зона</a:t>
                      </a:r>
                      <a:r>
                        <a:rPr sz="800" spc="-5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релаксации </a:t>
                      </a:r>
                      <a:r>
                        <a:rPr sz="800" spc="-29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2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4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7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иное)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2060" marR="121920">
                        <a:lnSpc>
                          <a:spcPts val="3250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50"/>
                        </a:lnSpc>
                      </a:pPr>
                      <a:r>
                        <a:rPr sz="1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1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799">
                <a:tc>
                  <a:txBody>
                    <a:bodyPr/>
                    <a:lstStyle/>
                    <a:p>
                      <a:pPr marL="91440" marR="508000">
                        <a:lnSpc>
                          <a:spcPts val="1080"/>
                        </a:lnSpc>
                        <a:spcBef>
                          <a:spcPts val="330"/>
                        </a:spcBef>
                      </a:pPr>
                      <a:r>
                        <a:rPr sz="800" spc="1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 </a:t>
                      </a:r>
                      <a:r>
                        <a:rPr sz="800" spc="8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</a:t>
                      </a: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кабинете </a:t>
                      </a:r>
                      <a:r>
                        <a:rPr sz="800" spc="8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педагога-психолога </a:t>
                      </a:r>
                      <a:r>
                        <a:rPr sz="800" spc="8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оборудованных </a:t>
                      </a:r>
                      <a:r>
                        <a:rPr sz="800" spc="9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зон </a:t>
                      </a:r>
                      <a:r>
                        <a:rPr sz="800" spc="8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(помещений) для </a:t>
                      </a: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проведения</a:t>
                      </a:r>
                      <a:r>
                        <a:rPr sz="800" spc="-3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индивидуальных</a:t>
                      </a:r>
                      <a:r>
                        <a:rPr sz="800" spc="-3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2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4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групповых </a:t>
                      </a:r>
                      <a:r>
                        <a:rPr sz="800" spc="-29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7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консультаций,</a:t>
                      </a:r>
                      <a:r>
                        <a:rPr sz="800" spc="-4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психологической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7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разгрузки, </a:t>
                      </a:r>
                      <a:r>
                        <a:rPr sz="800" spc="-29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коррекционно-развивающей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работы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433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382270" indent="-6350">
                        <a:lnSpc>
                          <a:spcPts val="1330"/>
                        </a:lnSpc>
                        <a:spcBef>
                          <a:spcPts val="10"/>
                        </a:spcBef>
                      </a:pPr>
                      <a:r>
                        <a:rPr sz="800" spc="7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r>
                        <a:rPr sz="800" spc="-6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специальных </a:t>
                      </a:r>
                      <a:r>
                        <a:rPr sz="800" spc="-29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тематических</a:t>
                      </a:r>
                      <a:r>
                        <a:rPr sz="800" spc="-3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зон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9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spc="9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</a:t>
                      </a:r>
                      <a:r>
                        <a:rPr sz="800" spc="-5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специальных</a:t>
                      </a:r>
                      <a:r>
                        <a:rPr sz="800" spc="-2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тематических</a:t>
                      </a:r>
                      <a:r>
                        <a:rPr sz="800" spc="-3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зон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857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2060" marR="121920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50"/>
                        </a:lnSpc>
                      </a:pPr>
                      <a:r>
                        <a:rPr sz="1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1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6932" y="857251"/>
            <a:ext cx="1687068" cy="70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78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1" y="857251"/>
            <a:ext cx="9105138" cy="7098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354" y="1094238"/>
            <a:ext cx="6437471" cy="214322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ts val="1553"/>
              </a:lnSpc>
            </a:pPr>
            <a:r>
              <a:rPr sz="1350" spc="-68" dirty="0"/>
              <a:t> </a:t>
            </a:r>
            <a:r>
              <a:rPr sz="2100" spc="101" dirty="0">
                <a:solidFill>
                  <a:schemeClr val="bg1"/>
                </a:solidFill>
                <a:latin typeface="Arial Black" panose="020B0A04020102020204" pitchFamily="34" charset="0"/>
              </a:rPr>
              <a:t>«ЦОС</a:t>
            </a:r>
            <a:r>
              <a:rPr sz="2100" spc="-64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05" dirty="0">
                <a:solidFill>
                  <a:schemeClr val="bg1"/>
                </a:solidFill>
                <a:latin typeface="Arial Black" panose="020B0A04020102020204" pitchFamily="34" charset="0"/>
              </a:rPr>
              <a:t>(поддержка</a:t>
            </a:r>
            <a:r>
              <a:rPr sz="2100" spc="-56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101" dirty="0">
                <a:solidFill>
                  <a:schemeClr val="bg1"/>
                </a:solidFill>
                <a:latin typeface="Arial Black" panose="020B0A04020102020204" pitchFamily="34" charset="0"/>
              </a:rPr>
              <a:t>всех</a:t>
            </a:r>
            <a:r>
              <a:rPr sz="2100" spc="-6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2100" spc="71" dirty="0">
                <a:solidFill>
                  <a:schemeClr val="bg1"/>
                </a:solidFill>
                <a:latin typeface="Arial Black" panose="020B0A04020102020204" pitchFamily="34" charset="0"/>
              </a:rPr>
              <a:t>активностей)»</a:t>
            </a:r>
            <a:endParaRPr sz="2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143314" y="1567053"/>
          <a:ext cx="8793479" cy="4668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8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Показатель</a:t>
                      </a:r>
                      <a:endParaRPr sz="800" dirty="0">
                        <a:latin typeface="Arial Black" panose="020B0A04020102020204" pitchFamily="34" charset="0"/>
                        <a:cs typeface="Trebuchet MS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0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2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77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0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756">
                <a:tc>
                  <a:txBody>
                    <a:bodyPr/>
                    <a:lstStyle/>
                    <a:p>
                      <a:pPr marL="91440" marR="815340">
                        <a:lnSpc>
                          <a:spcPts val="1190"/>
                        </a:lnSpc>
                        <a:spcBef>
                          <a:spcPts val="325"/>
                        </a:spcBef>
                      </a:pP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Наличие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локальных </a:t>
                      </a:r>
                      <a:r>
                        <a:rPr sz="800" spc="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актов </a:t>
                      </a:r>
                      <a:r>
                        <a:rPr sz="800" spc="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(ЛА) </a:t>
                      </a:r>
                      <a:r>
                        <a:rPr sz="800" spc="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ельной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орг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низа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ии, 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регламентирующих ограничения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ользо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ания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обильных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елефон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обучающимися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10045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186">
                <a:tc>
                  <a:txBody>
                    <a:bodyPr/>
                    <a:lstStyle/>
                    <a:p>
                      <a:pPr marL="91440" marR="165100">
                        <a:lnSpc>
                          <a:spcPts val="119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Подкл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ю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ельной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орг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низа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ии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 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ысоко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ернету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10045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741">
                <a:tc>
                  <a:txBody>
                    <a:bodyPr/>
                    <a:lstStyle/>
                    <a:p>
                      <a:pPr marL="91440" marR="513715">
                        <a:lnSpc>
                          <a:spcPts val="119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едо</a:t>
                      </a:r>
                      <a:r>
                        <a:rPr sz="800" spc="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2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ние</a:t>
                      </a:r>
                      <a:r>
                        <a:rPr sz="800" spc="-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безо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асн</a:t>
                      </a:r>
                      <a:r>
                        <a:rPr sz="800" spc="-1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</a:t>
                      </a:r>
                      <a:r>
                        <a:rPr sz="800" spc="-8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дос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7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  инфо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ио</a:t>
                      </a:r>
                      <a:r>
                        <a:rPr sz="800" spc="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но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ком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икаци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ой</a:t>
                      </a:r>
                      <a:r>
                        <a:rPr sz="800" spc="-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 </a:t>
                      </a:r>
                      <a:r>
                        <a:rPr sz="800" spc="10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Интернет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нет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9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да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100455">
                        <a:lnSpc>
                          <a:spcPts val="3254"/>
                        </a:lnSpc>
                      </a:pPr>
                      <a:r>
                        <a:rPr sz="2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-</a:t>
                      </a:r>
                      <a:endParaRPr sz="21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255">
                <a:tc>
                  <a:txBody>
                    <a:bodyPr/>
                    <a:lstStyle/>
                    <a:p>
                      <a:pPr marL="91440" marR="148590">
                        <a:lnSpc>
                          <a:spcPct val="90000"/>
                        </a:lnSpc>
                        <a:spcBef>
                          <a:spcPts val="310"/>
                        </a:spcBef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ользо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феде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альной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го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уд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й  инфо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ио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ной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си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емы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«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Моя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,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том 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числе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верифицированного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цифрового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ельно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кон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ен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 </a:t>
                      </a:r>
                      <a:r>
                        <a:rPr sz="800" spc="-1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3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еа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из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ац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ии 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основных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общеобразовательных </a:t>
                      </a: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программ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соответствии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 Методическими </a:t>
                      </a: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екоменд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ия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Федер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льного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инс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 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цифровой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трансформации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сфере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образования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</a:t>
                      </a:r>
                      <a:r>
                        <a:rPr sz="800" spc="-5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ольз</a:t>
                      </a:r>
                      <a:r>
                        <a:rPr sz="800" spc="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1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00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%</a:t>
                      </a:r>
                      <a:r>
                        <a:rPr sz="800" spc="-4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педагогиче</a:t>
                      </a:r>
                      <a:r>
                        <a:rPr sz="800" spc="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ких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10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79375" marR="94615">
                        <a:lnSpc>
                          <a:spcPct val="110900"/>
                        </a:lnSpc>
                      </a:pP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за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еги</a:t>
                      </a:r>
                      <a:r>
                        <a:rPr sz="800" spc="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иро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аны</a:t>
                      </a:r>
                      <a:r>
                        <a:rPr sz="800" spc="-7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  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ла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фо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5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ИС</a:t>
                      </a:r>
                      <a:r>
                        <a:rPr sz="800" spc="-7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«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Моя  </a:t>
                      </a:r>
                      <a:r>
                        <a:rPr sz="800" spc="8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школа»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2075">
                        <a:lnSpc>
                          <a:spcPts val="1190"/>
                        </a:lnSpc>
                        <a:spcBef>
                          <a:spcPts val="325"/>
                        </a:spcBef>
                      </a:pP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30% </a:t>
                      </a:r>
                      <a:r>
                        <a:rPr sz="800" spc="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педагогических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або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ников</a:t>
                      </a:r>
                      <a:r>
                        <a:rPr sz="8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ольз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ю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  се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исы</a:t>
                      </a:r>
                      <a:r>
                        <a:rPr sz="8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сис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>
                        <a:lnSpc>
                          <a:spcPts val="1100"/>
                        </a:lnSpc>
                      </a:pP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«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Библио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ека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ОК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»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92075">
                        <a:lnSpc>
                          <a:spcPts val="1255"/>
                        </a:lnSpc>
                      </a:pP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Г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ИС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«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Моя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школа»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24460">
                        <a:lnSpc>
                          <a:spcPct val="90100"/>
                        </a:lnSpc>
                        <a:spcBef>
                          <a:spcPts val="309"/>
                        </a:spcBef>
                      </a:pP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95%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педагогических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 </a:t>
                      </a:r>
                      <a:r>
                        <a:rPr sz="800" spc="-33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ольз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ю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сер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</a:t>
                      </a:r>
                      <a:r>
                        <a:rPr sz="8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д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сис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9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«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Б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иблио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ка 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ЦОК»</a:t>
                      </a:r>
                      <a:r>
                        <a:rPr sz="800" spc="-5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4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ФГИС</a:t>
                      </a:r>
                      <a:r>
                        <a:rPr sz="8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«Моя</a:t>
                      </a:r>
                      <a:r>
                        <a:rPr sz="800" spc="-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школа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0615">
                <a:tc>
                  <a:txBody>
                    <a:bodyPr/>
                    <a:lstStyle/>
                    <a:p>
                      <a:pPr marL="91440" marR="767080">
                        <a:lnSpc>
                          <a:spcPts val="1190"/>
                        </a:lnSpc>
                        <a:spcBef>
                          <a:spcPts val="330"/>
                        </a:spcBef>
                      </a:pPr>
                      <a:r>
                        <a:rPr sz="800" spc="114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Информационно-коммуникационная </a:t>
                      </a: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ельная</a:t>
                      </a:r>
                      <a:r>
                        <a:rPr sz="800" spc="-7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«Сферу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»</a:t>
                      </a:r>
                      <a:endParaRPr sz="80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8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отсутствие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71755" marR="335915">
                        <a:lnSpc>
                          <a:spcPct val="110900"/>
                        </a:lnSpc>
                        <a:spcBef>
                          <a:spcPts val="5"/>
                        </a:spcBef>
                      </a:pPr>
                      <a:r>
                        <a:rPr sz="800" spc="114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регистрации </a:t>
                      </a:r>
                      <a:r>
                        <a:rPr sz="800" spc="12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зо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ельной  </a:t>
                      </a:r>
                      <a:r>
                        <a:rPr sz="800" spc="114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организации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нали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ие</a:t>
                      </a:r>
                      <a:r>
                        <a:rPr sz="800" spc="-7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егис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1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ц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ии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  <a:p>
                      <a:pPr marL="79375" marR="206375">
                        <a:lnSpc>
                          <a:spcPct val="110900"/>
                        </a:lnSpc>
                        <a:spcBef>
                          <a:spcPts val="5"/>
                        </a:spcBef>
                      </a:pPr>
                      <a:r>
                        <a:rPr sz="800" spc="1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образовательной </a:t>
                      </a:r>
                      <a:r>
                        <a:rPr sz="800" spc="10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4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организации </a:t>
                      </a:r>
                      <a:r>
                        <a:rPr sz="800" spc="1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 </a:t>
                      </a:r>
                      <a:r>
                        <a:rPr sz="800" spc="10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платформе</a:t>
                      </a:r>
                      <a:r>
                        <a:rPr sz="800" spc="10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4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</a:t>
                      </a:r>
                      <a:r>
                        <a:rPr sz="800" spc="15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созд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нн</a:t>
                      </a:r>
                      <a:r>
                        <a:rPr sz="800" spc="-1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й</a:t>
                      </a:r>
                      <a:r>
                        <a:rPr sz="800" spc="-8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ук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spc="-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  </a:t>
                      </a:r>
                      <a:r>
                        <a:rPr sz="800" spc="100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образовательной </a:t>
                      </a:r>
                      <a:r>
                        <a:rPr sz="800" spc="105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14" dirty="0">
                          <a:solidFill>
                            <a:srgbClr val="001F5F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организации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2890">
                        <a:lnSpc>
                          <a:spcPct val="90000"/>
                        </a:lnSpc>
                        <a:spcBef>
                          <a:spcPts val="310"/>
                        </a:spcBef>
                      </a:pPr>
                      <a:r>
                        <a:rPr sz="800" spc="1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не </a:t>
                      </a:r>
                      <a:r>
                        <a:rPr sz="800" spc="12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менее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95%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чаю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х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я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педагогов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за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еги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иро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аны</a:t>
                      </a:r>
                      <a:r>
                        <a:rPr sz="800" spc="-7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на 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ла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5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«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Сферу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»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14300">
                        <a:lnSpc>
                          <a:spcPct val="90000"/>
                        </a:lnSpc>
                        <a:spcBef>
                          <a:spcPts val="310"/>
                        </a:spcBef>
                      </a:pPr>
                      <a:r>
                        <a:rPr sz="800" spc="-2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100%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педагогических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работников </a:t>
                      </a:r>
                      <a:r>
                        <a:rPr sz="800" spc="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включены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-8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пр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ф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ессио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ль</a:t>
                      </a:r>
                      <a:r>
                        <a:rPr sz="800" spc="-1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  сооб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щ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ес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в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</a:t>
                      </a:r>
                      <a:r>
                        <a:rPr sz="800" spc="-4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об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м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</a:t>
                      </a:r>
                      <a:r>
                        <a:rPr sz="800" spc="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н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у  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едагогиче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с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ким</a:t>
                      </a:r>
                      <a:r>
                        <a:rPr sz="800" spc="-8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оп</a:t>
                      </a:r>
                      <a:r>
                        <a:rPr sz="800" spc="-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ы</a:t>
                      </a:r>
                      <a:r>
                        <a:rPr sz="800" spc="-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т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ом </a:t>
                      </a:r>
                      <a:r>
                        <a:rPr sz="800" spc="-11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 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активно </a:t>
                      </a:r>
                      <a:r>
                        <a:rPr sz="800" spc="10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используют </a:t>
                      </a:r>
                      <a:r>
                        <a:rPr sz="800" spc="10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9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платформу</a:t>
                      </a:r>
                      <a:r>
                        <a:rPr sz="800" spc="-60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 </a:t>
                      </a:r>
                      <a:r>
                        <a:rPr sz="800" spc="65" dirty="0">
                          <a:solidFill>
                            <a:srgbClr val="1B3181"/>
                          </a:solidFill>
                          <a:latin typeface="Arial Black" panose="020B0A04020102020204" pitchFamily="34" charset="0"/>
                          <a:cs typeface="Tahoma"/>
                        </a:rPr>
                        <a:t>«Сферум»</a:t>
                      </a:r>
                      <a:endParaRPr sz="800" dirty="0">
                        <a:latin typeface="Arial Black" panose="020B0A04020102020204" pitchFamily="34" charset="0"/>
                        <a:cs typeface="Tahoma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92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25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Направления реализации проекта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2902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0648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Итоги самодиагностики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Всего участвовало 174 ОО, не участвовала по техническим причинам 1 ОО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2447"/>
              </p:ext>
            </p:extLst>
          </p:nvPr>
        </p:nvGraphicFramePr>
        <p:xfrm>
          <a:off x="899593" y="1988840"/>
          <a:ext cx="7344816" cy="2491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30883122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94857509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731707664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Уровень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ОО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% от общего числа участников самодиагностики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89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 ОО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13, 21%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09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90 ОО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51, 72%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Базовый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 ОО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21, 86%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948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Ниже базового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 ОО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13, 21%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54845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9938260"/>
              </p:ext>
            </p:extLst>
          </p:nvPr>
        </p:nvGraphicFramePr>
        <p:xfrm>
          <a:off x="2123728" y="4492443"/>
          <a:ext cx="428207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9810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51520" y="188640"/>
            <a:ext cx="8424936" cy="28803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sz="2800" dirty="0"/>
              <a:t>На основе детализированной информации, полученной по результатам самодиагностики, формируется программа развития конкретной общеобразовательной организации, формулируются задачи, решение которых поможет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</a:t>
            </a:r>
            <a:r>
              <a:rPr lang="ru-RU" sz="2800" dirty="0"/>
              <a:t> организации перейти на следующий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4535EE-6645-4F43-B778-016C9B1FEB3D}"/>
              </a:ext>
            </a:extLst>
          </p:cNvPr>
          <p:cNvSpPr/>
          <p:nvPr/>
        </p:nvSpPr>
        <p:spPr>
          <a:xfrm>
            <a:off x="1619672" y="3415438"/>
            <a:ext cx="5760640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Результаты самодиагностики необходимо учесть при разработке/корректировке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B65C5-647A-4F9D-A9C8-908123E2AC15}"/>
              </a:ext>
            </a:extLst>
          </p:cNvPr>
          <p:cNvSpPr/>
          <p:nvPr/>
        </p:nvSpPr>
        <p:spPr>
          <a:xfrm>
            <a:off x="539552" y="5157192"/>
            <a:ext cx="34563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Плана –графика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(дорожной карты)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реализации Проекта в ОО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DECE50-523D-4EB5-848D-B061820B6345}"/>
              </a:ext>
            </a:extLst>
          </p:cNvPr>
          <p:cNvSpPr/>
          <p:nvPr/>
        </p:nvSpPr>
        <p:spPr bwMode="auto">
          <a:xfrm>
            <a:off x="5185544" y="5123907"/>
            <a:ext cx="34563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Программы развития ОО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B9FC89CA-57D8-4C4B-8C83-7168A2A2BE6A}"/>
              </a:ext>
            </a:extLst>
          </p:cNvPr>
          <p:cNvSpPr/>
          <p:nvPr/>
        </p:nvSpPr>
        <p:spPr>
          <a:xfrm>
            <a:off x="6516216" y="443711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DEDE4CCE-0917-467F-B925-206F00351195}"/>
              </a:ext>
            </a:extLst>
          </p:cNvPr>
          <p:cNvSpPr/>
          <p:nvPr/>
        </p:nvSpPr>
        <p:spPr bwMode="auto">
          <a:xfrm>
            <a:off x="2367373" y="443711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184759" y="1504885"/>
            <a:ext cx="2339752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Региональная страница проекта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140" y="1504885"/>
            <a:ext cx="1944216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страница проекта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1953716" cy="192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827483"/>
            <a:ext cx="1872208" cy="182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E31A1AC-94F9-49BB-95DD-EEEDE9DD2391}"/>
              </a:ext>
            </a:extLst>
          </p:cNvPr>
          <p:cNvSpPr txBox="1">
            <a:spLocks/>
          </p:cNvSpPr>
          <p:nvPr/>
        </p:nvSpPr>
        <p:spPr>
          <a:xfrm>
            <a:off x="6343105" y="1504885"/>
            <a:ext cx="2339752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Муниципальная страница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F1F3E4-0537-4157-BD67-665EB2C37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36" y="3782252"/>
            <a:ext cx="1912410" cy="191241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CC47FD-E2E5-499E-9E1B-A504698B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46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проекта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37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latin typeface="Times New Roman"/>
                <a:cs typeface="Times New Roman"/>
              </a:rPr>
              <a:t>Как связаться с региональным координатором?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44208" y="1772816"/>
            <a:ext cx="1584175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 bwMode="auto">
          <a:xfrm>
            <a:off x="750632" y="2001614"/>
            <a:ext cx="496855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Контакты сотрудников, осуществляющих научно-методическое сопровождение  Проекта расположены на сайте ГАУ ДПО НСО НИПКИПРО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807840" y="3877929"/>
            <a:ext cx="489654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В целях оперативного взаимодействия действует региональный чат </a:t>
            </a:r>
            <a:r>
              <a:rPr lang="en-US">
                <a:solidFill>
                  <a:schemeClr val="tx1"/>
                </a:solidFill>
              </a:rPr>
              <a:t>(665 </a:t>
            </a:r>
            <a:r>
              <a:rPr lang="ru-RU">
                <a:solidFill>
                  <a:schemeClr val="tx1"/>
                </a:solidFill>
              </a:rPr>
              <a:t>участников)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588224" y="3501008"/>
            <a:ext cx="13620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827584" y="5373216"/>
            <a:ext cx="489654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В целях информационного сопровождения мероприятий действует страница в социальной сети Вконтакте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588224" y="5157192"/>
            <a:ext cx="1440159" cy="156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8C7464-D256-43C8-AFFA-A23818CFDC9F}"/>
              </a:ext>
            </a:extLst>
          </p:cNvPr>
          <p:cNvSpPr txBox="1">
            <a:spLocks/>
          </p:cNvSpPr>
          <p:nvPr/>
        </p:nvSpPr>
        <p:spPr bwMode="auto">
          <a:xfrm>
            <a:off x="601216" y="188640"/>
            <a:ext cx="82296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latin typeface="Times New Roman"/>
                <a:cs typeface="Times New Roman"/>
              </a:rPr>
              <a:t>Как связаться с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cs typeface="Times New Roman"/>
              </a:rPr>
              <a:t>муниципальным координатором?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17068E-3FEA-4A84-8C54-8B5E58ABED41}"/>
              </a:ext>
            </a:extLst>
          </p:cNvPr>
          <p:cNvSpPr/>
          <p:nvPr/>
        </p:nvSpPr>
        <p:spPr>
          <a:xfrm>
            <a:off x="395536" y="1340768"/>
            <a:ext cx="417646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Саватеева Яна Николаевна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т.: 222-04-91</a:t>
            </a:r>
          </a:p>
          <a:p>
            <a:r>
              <a:rPr lang="ru-RU" sz="2800" dirty="0">
                <a:solidFill>
                  <a:schemeClr val="tx1"/>
                </a:solidFill>
              </a:rPr>
              <a:t>эл. почта: </a:t>
            </a:r>
            <a:r>
              <a:rPr lang="en-US" sz="2800" b="1" dirty="0">
                <a:solidFill>
                  <a:schemeClr val="tx1"/>
                </a:solidFill>
              </a:rPr>
              <a:t>YaSavateeva@admnsk.ru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66968F-7145-4091-B1EF-53786F3C1E16}"/>
              </a:ext>
            </a:extLst>
          </p:cNvPr>
          <p:cNvSpPr/>
          <p:nvPr/>
        </p:nvSpPr>
        <p:spPr>
          <a:xfrm>
            <a:off x="4788024" y="1340768"/>
            <a:ext cx="417646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Анчугова Марина Юрьевна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т.: 3555-125</a:t>
            </a:r>
          </a:p>
          <a:p>
            <a:r>
              <a:rPr lang="ru-RU" sz="2800" dirty="0">
                <a:solidFill>
                  <a:schemeClr val="tx1"/>
                </a:solidFill>
              </a:rPr>
              <a:t>эл. почта: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anchugova67@mail.ru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9BD67-6663-4485-8A47-EB3C7267A72B}"/>
              </a:ext>
            </a:extLst>
          </p:cNvPr>
          <p:cNvSpPr txBox="1"/>
          <p:nvPr/>
        </p:nvSpPr>
        <p:spPr>
          <a:xfrm>
            <a:off x="683568" y="4509120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Муниципальный информационный </a:t>
            </a:r>
            <a:r>
              <a:rPr lang="ru-RU" sz="2800" b="1" dirty="0"/>
              <a:t>чат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252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chat.whatsapp.com/KahpHAGAvwqGzpWL80Nl28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21088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27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40960" cy="17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1FB80-2F3B-44BF-8C9F-D28C8A49DBEA}"/>
              </a:ext>
            </a:extLst>
          </p:cNvPr>
          <p:cNvSpPr txBox="1"/>
          <p:nvPr/>
        </p:nvSpPr>
        <p:spPr>
          <a:xfrm>
            <a:off x="1187624" y="3077235"/>
            <a:ext cx="7155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Благодарю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42947-872A-4A8F-BCEA-82DF47C9652C}"/>
              </a:ext>
            </a:extLst>
          </p:cNvPr>
          <p:cNvSpPr txBox="1"/>
          <p:nvPr/>
        </p:nvSpPr>
        <p:spPr>
          <a:xfrm>
            <a:off x="3563888" y="528465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Суворова И. Н., </a:t>
            </a:r>
            <a:endParaRPr lang="en-US" dirty="0"/>
          </a:p>
          <a:p>
            <a:pPr algn="r"/>
            <a:r>
              <a:rPr lang="ru-RU" dirty="0"/>
              <a:t>начальник отдела МАУ ДПО «НИСО»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D7AFC-F99E-4BB9-B9A5-CA380762F007}"/>
              </a:ext>
            </a:extLst>
          </p:cNvPr>
          <p:cNvSpPr txBox="1"/>
          <p:nvPr/>
        </p:nvSpPr>
        <p:spPr>
          <a:xfrm>
            <a:off x="3167844" y="438100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22.11.2023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CE6835-5340-4FD2-B28D-1FE005C1D50A}"/>
              </a:ext>
            </a:extLst>
          </p:cNvPr>
          <p:cNvSpPr txBox="1"/>
          <p:nvPr/>
        </p:nvSpPr>
        <p:spPr>
          <a:xfrm>
            <a:off x="179512" y="5192325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Контактная информация:</a:t>
            </a:r>
          </a:p>
          <a:p>
            <a:r>
              <a:rPr lang="ru-RU" dirty="0"/>
              <a:t>р. т.: 222-04-91</a:t>
            </a:r>
          </a:p>
          <a:p>
            <a:r>
              <a:rPr lang="ru-RU" dirty="0"/>
              <a:t>эл. почта: </a:t>
            </a:r>
            <a:r>
              <a:rPr lang="en-US" dirty="0">
                <a:hlinkClick r:id="rId3"/>
              </a:rPr>
              <a:t>ISuvorova@admnsk.ru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09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73" y="548680"/>
            <a:ext cx="92202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4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F19EF63-4996-455D-A758-051DB16A94D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630675"/>
              </p:ext>
            </p:extLst>
          </p:nvPr>
        </p:nvGraphicFramePr>
        <p:xfrm>
          <a:off x="5292080" y="1679348"/>
          <a:ext cx="3472530" cy="499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6308508" imgH="9065916" progId="Word.Document.8">
                  <p:embed/>
                </p:oleObj>
              </mc:Choice>
              <mc:Fallback>
                <p:oleObj name="Document" r:id="rId3" imgW="6308508" imgH="906591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1679348"/>
                        <a:ext cx="3472530" cy="4990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4EAAFD-35E1-428E-8AB8-ED3A9A85F998}"/>
              </a:ext>
            </a:extLst>
          </p:cNvPr>
          <p:cNvSpPr txBox="1"/>
          <p:nvPr/>
        </p:nvSpPr>
        <p:spPr>
          <a:xfrm>
            <a:off x="503548" y="134076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вебинар департамента образования г. Новосибирска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МАУ ДПО «НИСО»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02.06.2023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30207-2D07-49A3-B8B4-9C79CBE8848D}"/>
              </a:ext>
            </a:extLst>
          </p:cNvPr>
          <p:cNvSpPr txBox="1"/>
          <p:nvPr/>
        </p:nvSpPr>
        <p:spPr>
          <a:xfrm>
            <a:off x="836960" y="188640"/>
            <a:ext cx="747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ОО г. Новосибирска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участников проекта на 2023 год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E9AD3-D8EC-4DE3-A0D4-F16D78AB0E35}"/>
              </a:ext>
            </a:extLst>
          </p:cNvPr>
          <p:cNvSpPr txBox="1"/>
          <p:nvPr/>
        </p:nvSpPr>
        <p:spPr>
          <a:xfrm>
            <a:off x="498609" y="2640687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27 ОО -  участникам проекта в 2022 году дополнительно определены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148 ОО г. Новосибирска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A1AC0A-6975-4509-B9E7-120164EF1745}"/>
              </a:ext>
            </a:extLst>
          </p:cNvPr>
          <p:cNvSpPr/>
          <p:nvPr/>
        </p:nvSpPr>
        <p:spPr>
          <a:xfrm>
            <a:off x="413792" y="366360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Регистрация школьных координаторов, ответственных за реализацию Проекта по ссылке: 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https://forms.yandex.ru/u/648157dc84227c1090c93b0f/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 до 16.06.2023. </a:t>
            </a: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59C71B-F8B1-4984-B268-C316598902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49" y="4840825"/>
            <a:ext cx="1612511" cy="16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4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12159" y="836712"/>
            <a:ext cx="2736304" cy="16561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/>
              <a:t>В 2023 году в проекте 175 ОО – 84% от общего количества муниципальных ОО</a:t>
            </a:r>
            <a:br>
              <a:rPr lang="ru-RU" sz="2000" dirty="0"/>
            </a:br>
            <a:r>
              <a:rPr lang="ru-RU" sz="2000" dirty="0"/>
              <a:t> г. Новосибирска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260648"/>
            <a:ext cx="558011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012159" y="2852936"/>
            <a:ext cx="2855357" cy="29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18EFD3B-B6E4-4C0B-AABE-2E469245B900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04648803"/>
              </p:ext>
            </p:extLst>
          </p:nvPr>
        </p:nvGraphicFramePr>
        <p:xfrm>
          <a:off x="467544" y="423860"/>
          <a:ext cx="4248646" cy="601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r:id="rId3" imgW="5667214" imgH="8019731" progId="AcroExch.Document.DC">
                  <p:embed/>
                </p:oleObj>
              </mc:Choice>
              <mc:Fallback>
                <p:oleObj name="Acrobat Document" r:id="rId3" imgW="5667214" imgH="80197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423860"/>
                        <a:ext cx="4248646" cy="601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548D05-CEF9-4948-8655-549A54423EB5}"/>
              </a:ext>
            </a:extLst>
          </p:cNvPr>
          <p:cNvSpPr txBox="1"/>
          <p:nvPr/>
        </p:nvSpPr>
        <p:spPr>
          <a:xfrm>
            <a:off x="5519952" y="69269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муниципальный план-график (дорожная карта) реализации проекта в ОО г. Новосибирска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269B7-9779-4AA5-946A-277302937D85}"/>
              </a:ext>
            </a:extLst>
          </p:cNvPr>
          <p:cNvSpPr txBox="1"/>
          <p:nvPr/>
        </p:nvSpPr>
        <p:spPr>
          <a:xfrm>
            <a:off x="5535730" y="269033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муниципальный оператор реализации проекта в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Новосибирске – МАУ ДПО «НИСО»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819812-6678-4231-9147-76CD5AA6C964}"/>
              </a:ext>
            </a:extLst>
          </p:cNvPr>
          <p:cNvSpPr txBox="1"/>
          <p:nvPr/>
        </p:nvSpPr>
        <p:spPr>
          <a:xfrm>
            <a:off x="5652120" y="4653136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01.11.2023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 – участникам проекта было необходимо разработать собственные планы-графики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26758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9254-195D-4066-B758-BC828115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школьных команд- участников проекта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8DA46DD-4AF0-4540-BCF9-8F4728C38AD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752373"/>
              </p:ext>
            </p:extLst>
          </p:nvPr>
        </p:nvGraphicFramePr>
        <p:xfrm>
          <a:off x="395536" y="1844824"/>
          <a:ext cx="319881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Acrobat Document" r:id="rId3" imgW="5667214" imgH="8019731" progId="AcroExch.Document.DC">
                  <p:embed/>
                </p:oleObj>
              </mc:Choice>
              <mc:Fallback>
                <p:oleObj name="Acrobat Document" r:id="rId3" imgW="5667214" imgH="80197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44824"/>
                        <a:ext cx="3198813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434274E-96E9-435E-A7FC-C4B7C9E181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439384"/>
              </p:ext>
            </p:extLst>
          </p:nvPr>
        </p:nvGraphicFramePr>
        <p:xfrm>
          <a:off x="5436096" y="1916832"/>
          <a:ext cx="3385058" cy="4666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5" imgW="7210443" imgH="9939948" progId="Word.Document.8">
                  <p:embed/>
                </p:oleObj>
              </mc:Choice>
              <mc:Fallback>
                <p:oleObj name="Document" r:id="rId5" imgW="7210443" imgH="993994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6096" y="1916832"/>
                        <a:ext cx="3385058" cy="46665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5819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2404</Words>
  <Application>Microsoft Office PowerPoint</Application>
  <PresentationFormat>Экран (4:3)</PresentationFormat>
  <Paragraphs>478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Calibri</vt:lpstr>
      <vt:lpstr>Tahoma</vt:lpstr>
      <vt:lpstr>Times New Roman</vt:lpstr>
      <vt:lpstr>Trebuchet MS</vt:lpstr>
      <vt:lpstr>Тема Office</vt:lpstr>
      <vt:lpstr>Document</vt:lpstr>
      <vt:lpstr>Acrobat Document</vt:lpstr>
      <vt:lpstr>Презентация PowerPoint</vt:lpstr>
      <vt:lpstr>Проект «Школа Минпросвещения России»</vt:lpstr>
      <vt:lpstr>Направления реализации проекта</vt:lpstr>
      <vt:lpstr>Презентация PowerPoint</vt:lpstr>
      <vt:lpstr>Презентация PowerPoint</vt:lpstr>
      <vt:lpstr>Презентация PowerPoint</vt:lpstr>
      <vt:lpstr>В 2023 году в проекте 175 ОО – 84% от общего количества муниципальных ОО  г. Новосибирска</vt:lpstr>
      <vt:lpstr>Презентация PowerPoint</vt:lpstr>
      <vt:lpstr>Организация обучения школьных команд- участников проекта</vt:lpstr>
      <vt:lpstr>Контент полностью разработан ФГАУ ДПО «Академия Минпросвещения России»</vt:lpstr>
      <vt:lpstr>Презентация PowerPoint</vt:lpstr>
      <vt:lpstr>Презентация PowerPoint</vt:lpstr>
      <vt:lpstr>Презентация PowerPoint</vt:lpstr>
      <vt:lpstr>Новое в самодиагностике 2023 года</vt:lpstr>
      <vt:lpstr>Презентация PowerPoint</vt:lpstr>
      <vt:lpstr>Презентация PowerPoint</vt:lpstr>
      <vt:lpstr>«Образовательный процесс»</vt:lpstr>
      <vt:lpstr>Презентация PowerPoint</vt:lpstr>
      <vt:lpstr>«Здоровьесберегающая среда»</vt:lpstr>
      <vt:lpstr>«Развитие талантов»</vt:lpstr>
      <vt:lpstr> «Школьные творческие объединения»</vt:lpstr>
      <vt:lpstr> «Организация воспитательной деятельности»</vt:lpstr>
      <vt:lpstr> «Ученическое самоуправление, волонтерское движение»</vt:lpstr>
      <vt:lpstr> «Сопровождение выбора профессии»</vt:lpstr>
      <vt:lpstr>Презентация PowerPoint</vt:lpstr>
      <vt:lpstr> «Развитие и повышение квалификации»</vt:lpstr>
      <vt:lpstr> «Организация психолого-педагогического сопровождения»</vt:lpstr>
      <vt:lpstr>«Формирование психологически благоприятного школьного климата»</vt:lpstr>
      <vt:lpstr> «ЦОС (поддержка всех активностей)»</vt:lpstr>
      <vt:lpstr>Презентация PowerPoint</vt:lpstr>
      <vt:lpstr>Презентация PowerPoint</vt:lpstr>
      <vt:lpstr>Информационное сопровождение проекта</vt:lpstr>
      <vt:lpstr>Как связаться с региональным координатором?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«ШКОЛА МИНПРОСВЕЩЕНИЯ РОССИИ» как механизм усиления единой системы управления качеством образования</dc:title>
  <dc:creator>1</dc:creator>
  <cp:lastModifiedBy>Суворова Ирина Николаевна</cp:lastModifiedBy>
  <cp:revision>30</cp:revision>
  <cp:lastPrinted>2023-04-20T01:18:44Z</cp:lastPrinted>
  <dcterms:created xsi:type="dcterms:W3CDTF">2023-03-26T14:11:23Z</dcterms:created>
  <dcterms:modified xsi:type="dcterms:W3CDTF">2023-11-22T07:05:37Z</dcterms:modified>
</cp:coreProperties>
</file>