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341" r:id="rId3"/>
    <p:sldId id="378" r:id="rId4"/>
    <p:sldId id="258" r:id="rId5"/>
    <p:sldId id="384" r:id="rId6"/>
    <p:sldId id="383" r:id="rId7"/>
    <p:sldId id="382" r:id="rId8"/>
    <p:sldId id="385" r:id="rId9"/>
    <p:sldId id="386" r:id="rId10"/>
    <p:sldId id="387" r:id="rId11"/>
    <p:sldId id="371" r:id="rId12"/>
    <p:sldId id="374" r:id="rId13"/>
    <p:sldId id="372" r:id="rId14"/>
    <p:sldId id="388" r:id="rId15"/>
    <p:sldId id="370" r:id="rId16"/>
    <p:sldId id="336" r:id="rId17"/>
    <p:sldId id="28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9E9"/>
    <a:srgbClr val="FFCCFF"/>
    <a:srgbClr val="4D87BB"/>
    <a:srgbClr val="86D7F0"/>
    <a:srgbClr val="96CDE0"/>
    <a:srgbClr val="B1D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3143-FC29-4E20-88DC-89BF0DFCF7D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75A04-5A6F-49A2-A540-B3AA4873A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07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121C2-A532-478E-90A0-DA027E28A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D9104A-D4A1-42D7-8D3F-9BA305972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B618D1-18FC-487C-B45C-EA977176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89176D-783D-4635-8EFD-D89F3092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9C1755-40D1-42B8-85DD-B25E124C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8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5F897D-2756-4EA8-92DB-1D75C1347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23B2B90-B5CE-435A-994A-81BA9F576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F855A2-B4C3-4D0C-B2CA-2A4C5186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19E63AF-A38A-4686-9F06-A34B68E2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C83901-0A58-4821-BE72-6BBB4D36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1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233D024-EE87-4680-B34D-3A8B17C1B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EBCEFC2-D82A-4C97-8F51-5743E288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154235-B98A-4598-8E5F-1D9CA5B5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F4EE9E-9483-48FE-BC0A-F531C1B2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4ED32B-C05D-4DC7-9070-838C31C0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4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53648D-06A0-4BB6-9B70-A9B59E8F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78D3EC-4C78-44E6-9F93-4253637A0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CA77BE-170E-4978-8AF2-72B389BE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4F33D1-F540-44C6-9AE7-2DED7B65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31542C-812D-43E3-B203-C3D173D5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5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E1E418-C1D8-48A4-A41D-33A1F4ED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231F4D-8C71-45C9-A928-412FB74D7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BDB32B-2DB2-4671-96A9-64791C92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58BBBE-D39A-4BEB-B833-7D0B70B6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A9B8BA-C95A-4EE9-88C5-A066DECC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1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690649-7A0B-4C6F-8547-996D49B4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B91593-894D-46C1-AD3E-CDFED6F87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0320534-36B2-4A69-AF91-FCE2E0FD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D355804-29D9-4826-96B1-F5CB0E5E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1138A9C-7DF6-41BC-872B-263E73FC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F56786D-1F80-4B7E-9A9B-8DEA0AD5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74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76E05F-6E66-407F-8B88-E9FBC4DA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3DCD74-7AA3-4097-B112-41075FC27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BCC5A23-3A37-4E64-B60F-5BB8B9DD0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5415250-40DD-4BA3-A828-0E941E21A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E299B68-C370-41BF-A0B1-988CC1ED0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05D5B21-2DA1-422B-902E-91F9AB24E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8126E2A-A52A-40FB-8465-F1ADCCCA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176C3C4-8180-4BB6-8C58-591292BA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8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93C242-DCE1-4A74-8DA7-40310FDA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9BDD86-B180-41C1-8518-5996C9EA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D027695-3107-4EBB-9454-FB47EA8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88A2D43-05F0-4906-8C1C-363157F7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1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14FF34F-C525-4D53-9BF6-4328FC27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0C22000-C2D0-4A5D-9188-A1BF5D3F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2EC177B-B63C-412C-8FC1-F754ECFA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1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8C9714-D45F-4E4D-8F56-39398093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F78EE1-03BD-44B2-994B-0607B76E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F3B1D86-7418-404B-9D3D-9A31F0535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8A5473E-A561-47B1-8CAD-E1313DD1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0BB28AC-7424-400D-9E4D-80D43D3E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84CA48E-682C-44B3-A553-93CFECE4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8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8D5C82-13C2-4EAE-A7F2-907CC043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C998EB0-6B40-444E-903C-798DD4E88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5C215E-49B1-4AD6-8726-168F374E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401599F-DA6E-461D-B069-6685AA33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3C48A7A-C314-4C51-BF18-1CFDF74F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8820F38-C6C4-49E6-99D4-2F58050C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4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9AEA26-DAF9-4ABA-8422-052CB292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6A75DF-36E8-4088-8621-5833EE4AF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091EDF-ACF2-4B35-9A33-D13FDA96B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8A91-7D05-44EB-AD92-F445476A4A1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0751C9-FCA4-4984-BC1D-DF99846F8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6B0C29-9B6E-4110-9F81-5DBF9475D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BB76-1107-437F-AE58-986969F69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2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3BE4AA5-9171-4D70-BD40-C2CDDAFCABD1}"/>
              </a:ext>
            </a:extLst>
          </p:cNvPr>
          <p:cNvSpPr txBox="1">
            <a:spLocks/>
          </p:cNvSpPr>
          <p:nvPr/>
        </p:nvSpPr>
        <p:spPr>
          <a:xfrm>
            <a:off x="423549" y="4005064"/>
            <a:ext cx="11430640" cy="2592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>
              <a:cs typeface="Arial" panose="020B0604020202020204" pitchFamily="34" charset="0"/>
            </a:endParaRPr>
          </a:p>
          <a:p>
            <a:endParaRPr lang="ru-RU" sz="5600" b="1" dirty="0">
              <a:cs typeface="Arial" panose="020B0604020202020204" pitchFamily="34" charset="0"/>
            </a:endParaRPr>
          </a:p>
          <a:p>
            <a:endParaRPr lang="ru-RU" sz="5600" b="1" dirty="0" smtClean="0">
              <a:cs typeface="Arial" panose="020B0604020202020204" pitchFamily="34" charset="0"/>
            </a:endParaRPr>
          </a:p>
          <a:p>
            <a:r>
              <a:rPr lang="ru-RU" sz="4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Реализация проекта «Школа </a:t>
            </a:r>
            <a:r>
              <a:rPr lang="ru-RU" sz="48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4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России»: актуальные задачи на текущий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98281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9000"/>
            <a:ext cx="10801200" cy="863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НОЯБРЬ-ДЕКАБРЬ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6000" y="1628800"/>
            <a:ext cx="11565000" cy="499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4000" dirty="0" smtClean="0">
                <a:latin typeface="Arial Black" panose="020B0A04020102020204" pitchFamily="34" charset="0"/>
              </a:rPr>
              <a:t>Актуализация </a:t>
            </a:r>
            <a:r>
              <a:rPr lang="ru-RU" sz="4000" dirty="0">
                <a:latin typeface="Arial Black" panose="020B0A04020102020204" pitchFamily="34" charset="0"/>
              </a:rPr>
              <a:t>программ </a:t>
            </a:r>
            <a:r>
              <a:rPr lang="ru-RU" sz="4000" dirty="0" smtClean="0">
                <a:latin typeface="Arial Black" panose="020B0A04020102020204" pitchFamily="34" charset="0"/>
              </a:rPr>
              <a:t>развития ОО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latin typeface="Arial Black" panose="020B0A04020102020204" pitchFamily="34" charset="0"/>
              </a:rPr>
              <a:t>Разработка </a:t>
            </a:r>
            <a:r>
              <a:rPr lang="ru-RU" sz="4000" b="1" dirty="0">
                <a:latin typeface="Arial Black" panose="020B0A04020102020204" pitchFamily="34" charset="0"/>
              </a:rPr>
              <a:t>дорожной карты </a:t>
            </a:r>
            <a:r>
              <a:rPr lang="ru-RU" sz="4000" b="1" dirty="0" smtClean="0">
                <a:latin typeface="Arial Black" panose="020B0A04020102020204" pitchFamily="34" charset="0"/>
              </a:rPr>
              <a:t>ОО для </a:t>
            </a:r>
            <a:r>
              <a:rPr lang="ru-RU" sz="4000" b="1" dirty="0">
                <a:latin typeface="Arial Black" panose="020B0A04020102020204" pitchFamily="34" charset="0"/>
              </a:rPr>
              <a:t>перехода на </a:t>
            </a: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необходимый</a:t>
            </a:r>
            <a:r>
              <a:rPr lang="ru-RU" sz="4000" b="1" dirty="0">
                <a:latin typeface="Arial Black" panose="020B0A04020102020204" pitchFamily="34" charset="0"/>
              </a:rPr>
              <a:t> уровень участия</a:t>
            </a:r>
            <a:endParaRPr lang="ru-RU" sz="4000" b="1" dirty="0" smtClean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Обучение на курсах повышения квалификации!!!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latin typeface="Arial Black" panose="020B0A04020102020204" pitchFamily="34" charset="0"/>
              </a:rPr>
              <a:t>Создание и наполнение вкладки на школьном сайте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 smtClean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33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9000"/>
            <a:ext cx="10801200" cy="863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СОДЕРЖАНИЕ ВКЛАДКИ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07368" y="908720"/>
            <a:ext cx="115650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Федеральный уровень</a:t>
            </a:r>
          </a:p>
          <a:p>
            <a:pPr marL="0" indent="0">
              <a:buNone/>
            </a:pPr>
            <a:r>
              <a:rPr lang="ru-RU" sz="4000" b="1" dirty="0" smtClean="0">
                <a:latin typeface="Arial Black" panose="020B0A04020102020204" pitchFamily="34" charset="0"/>
              </a:rPr>
              <a:t>Ссылка на официальный сайт Проекта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Региональный уровень</a:t>
            </a:r>
          </a:p>
          <a:p>
            <a:pPr marL="0" indent="0">
              <a:buNone/>
            </a:pPr>
            <a:r>
              <a:rPr lang="ru-RU" sz="4000" b="1" dirty="0">
                <a:latin typeface="Arial Black" panose="020B0A04020102020204" pitchFamily="34" charset="0"/>
              </a:rPr>
              <a:t>Приказ Минобразования Новосибирской </a:t>
            </a:r>
            <a:r>
              <a:rPr lang="ru-RU" sz="4000" b="1" dirty="0" smtClean="0">
                <a:latin typeface="Arial Black" panose="020B0A04020102020204" pitchFamily="34" charset="0"/>
              </a:rPr>
              <a:t>области</a:t>
            </a:r>
          </a:p>
          <a:p>
            <a:pPr marL="0" indent="0">
              <a:buNone/>
            </a:pPr>
            <a:r>
              <a:rPr lang="ru-RU" sz="4000" b="1" dirty="0" smtClean="0">
                <a:latin typeface="Arial Black" panose="020B0A04020102020204" pitchFamily="34" charset="0"/>
              </a:rPr>
              <a:t>Ссылка на сайт регионального оператора Проекта (</a:t>
            </a:r>
            <a:r>
              <a:rPr lang="ru-RU" sz="4000" b="1" dirty="0" err="1" smtClean="0">
                <a:latin typeface="Arial Black" panose="020B0A04020102020204" pitchFamily="34" charset="0"/>
              </a:rPr>
              <a:t>НИПКиПРО</a:t>
            </a:r>
            <a:r>
              <a:rPr lang="ru-RU" sz="4000" b="1" dirty="0" smtClean="0">
                <a:latin typeface="Arial Black" panose="020B0A04020102020204" pitchFamily="34" charset="0"/>
              </a:rPr>
              <a:t>)</a:t>
            </a:r>
            <a:endParaRPr lang="ru-RU" sz="4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4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4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0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9000"/>
            <a:ext cx="10801200" cy="863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СОДЕРЖАНИЕ ВКЛАДКИ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91344" y="908720"/>
            <a:ext cx="1188132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Муниципальный уровень</a:t>
            </a:r>
          </a:p>
          <a:p>
            <a:pPr marL="0" indent="0">
              <a:buNone/>
            </a:pPr>
            <a:r>
              <a:rPr lang="ru-RU" sz="4000" b="1" dirty="0">
                <a:latin typeface="Arial Black" panose="020B0A04020102020204" pitchFamily="34" charset="0"/>
              </a:rPr>
              <a:t>Ссылка на сайт </a:t>
            </a:r>
            <a:r>
              <a:rPr lang="ru-RU" sz="4000" b="1" dirty="0" smtClean="0">
                <a:latin typeface="Arial Black" panose="020B0A04020102020204" pitchFamily="34" charset="0"/>
              </a:rPr>
              <a:t>муниципального координатора Проекта (МАУ ДПО «НИСО»)</a:t>
            </a:r>
            <a:endParaRPr lang="ru-RU" sz="4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Arial Black" panose="020B0A04020102020204" pitchFamily="34" charset="0"/>
              </a:rPr>
              <a:t>Протокол педагогического совета ОО с решением</a:t>
            </a:r>
          </a:p>
          <a:p>
            <a:pPr marL="0" indent="0">
              <a:buNone/>
            </a:pPr>
            <a:r>
              <a:rPr lang="ru-RU" sz="4000" b="1" dirty="0" smtClean="0">
                <a:latin typeface="Arial Black" panose="020B0A04020102020204" pitchFamily="34" charset="0"/>
              </a:rPr>
              <a:t>Результаты самодиагностики ОО</a:t>
            </a:r>
          </a:p>
          <a:p>
            <a:pPr marL="0" indent="0">
              <a:buNone/>
            </a:pPr>
            <a:r>
              <a:rPr lang="ru-RU" sz="4000" b="1" dirty="0" smtClean="0">
                <a:latin typeface="Arial Black" panose="020B0A04020102020204" pitchFamily="34" charset="0"/>
              </a:rPr>
              <a:t>Дорожная карта ОО</a:t>
            </a:r>
          </a:p>
          <a:p>
            <a:pPr marL="0" indent="0">
              <a:buNone/>
            </a:pPr>
            <a:r>
              <a:rPr lang="ru-RU" sz="4000" b="1" dirty="0" smtClean="0">
                <a:latin typeface="Arial Black" panose="020B0A04020102020204" pitchFamily="34" charset="0"/>
              </a:rPr>
              <a:t>Актуализированная программа развития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5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9000"/>
            <a:ext cx="10801200" cy="863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ЯНВАРЬ-ФЕВРАЛЬ-МАРТ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6000" y="1628800"/>
            <a:ext cx="11565000" cy="4995200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Реализация мероприятий дорожных карт  ОО в целях </a:t>
            </a:r>
            <a:r>
              <a:rPr lang="ru-RU" sz="4000" dirty="0" smtClean="0">
                <a:latin typeface="Arial Black" panose="020B0A04020102020204" pitchFamily="34" charset="0"/>
              </a:rPr>
              <a:t>ликвидации </a:t>
            </a:r>
            <a:r>
              <a:rPr lang="ru-RU" sz="4000" dirty="0">
                <a:latin typeface="Arial Black" panose="020B0A04020102020204" pitchFamily="34" charset="0"/>
              </a:rPr>
              <a:t>выявленных дефицитов и повышения значения показателей соответствия уровню модели «Школы </a:t>
            </a:r>
            <a:r>
              <a:rPr lang="ru-RU" sz="4000" dirty="0" err="1">
                <a:latin typeface="Arial Black" panose="020B0A04020102020204" pitchFamily="34" charset="0"/>
              </a:rPr>
              <a:t>Минпросвещения</a:t>
            </a:r>
            <a:r>
              <a:rPr lang="ru-RU" sz="4000" dirty="0">
                <a:latin typeface="Arial Black" panose="020B0A04020102020204" pitchFamily="34" charset="0"/>
              </a:rPr>
              <a:t> России»</a:t>
            </a:r>
          </a:p>
          <a:p>
            <a:endParaRPr lang="ru-RU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 smtClean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61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89000"/>
            <a:ext cx="10801200" cy="863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АПРЕЛЬ-МАЙ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07368" y="1052736"/>
            <a:ext cx="11565000" cy="4995200"/>
          </a:xfrm>
        </p:spPr>
        <p:txBody>
          <a:bodyPr>
            <a:no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  <a:cs typeface="Calibri"/>
              </a:rPr>
              <a:t>Промежуточная диагностика эффективности </a:t>
            </a:r>
            <a:r>
              <a:rPr lang="ru-RU" sz="4000" b="1" dirty="0">
                <a:latin typeface="Arial Black" panose="020B0A04020102020204" pitchFamily="34" charset="0"/>
                <a:cs typeface="Calibri"/>
              </a:rPr>
              <a:t>реализаций мероприятий дорожной карты за </a:t>
            </a:r>
            <a:r>
              <a:rPr lang="ru-RU" sz="4000" b="1" dirty="0" smtClean="0">
                <a:latin typeface="Arial Black" panose="020B0A04020102020204" pitchFamily="34" charset="0"/>
                <a:cs typeface="Calibri"/>
              </a:rPr>
              <a:t>2023/24 </a:t>
            </a:r>
            <a:r>
              <a:rPr lang="ru-RU" sz="4000" b="1" dirty="0">
                <a:latin typeface="Arial Black" panose="020B0A04020102020204" pitchFamily="34" charset="0"/>
                <a:cs typeface="Calibri"/>
              </a:rPr>
              <a:t>учебный </a:t>
            </a:r>
            <a:r>
              <a:rPr lang="ru-RU" sz="4000" b="1" dirty="0" smtClean="0">
                <a:latin typeface="Arial Black" panose="020B0A04020102020204" pitchFamily="34" charset="0"/>
                <a:cs typeface="Calibri"/>
              </a:rPr>
              <a:t>год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  <a:cs typeface="Calibri"/>
              </a:rPr>
              <a:t>Подготовка отчёта по результатам диагностики и перспективное планирование </a:t>
            </a:r>
            <a:r>
              <a:rPr lang="ru-RU" sz="4000" b="1" dirty="0">
                <a:latin typeface="Arial Black" panose="020B0A04020102020204" pitchFamily="34" charset="0"/>
                <a:cs typeface="Calibri"/>
              </a:rPr>
              <a:t>на следующий этап реализации Проекта</a:t>
            </a:r>
            <a:endParaRPr lang="ru-RU" sz="4000" dirty="0">
              <a:latin typeface="Arial Black" panose="020B0A04020102020204" pitchFamily="34" charset="0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ru-RU" sz="4000" dirty="0">
              <a:cs typeface="Calibri"/>
            </a:endParaRPr>
          </a:p>
          <a:p>
            <a:endParaRPr lang="ru-RU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 smtClean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3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801200" cy="863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Сопровождение участников Проекта специалистами МАУ ДПО «НИСО»</a:t>
            </a:r>
            <a:endParaRPr lang="ru-RU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6000" y="1628800"/>
            <a:ext cx="11565000" cy="499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Организационное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Информационное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Методическое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4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Консультационное</a:t>
            </a:r>
            <a:endParaRPr lang="ru-RU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6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000" y="692696"/>
            <a:ext cx="9720000" cy="5757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МУНИЦИПАЛЬНЫЙ ОПЕРАТОР ПРОЕКТА</a:t>
            </a:r>
            <a:endParaRPr lang="ru-RU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5440" y="1556792"/>
            <a:ext cx="102971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Анчугова </a:t>
            </a:r>
            <a:r>
              <a:rPr lang="ru-RU" sz="2800" dirty="0">
                <a:latin typeface="Arial Black" panose="020B0A04020102020204" pitchFamily="34" charset="0"/>
              </a:rPr>
              <a:t>Марина Юрьевна, старший методист МАУ ДПО «НИСО», телефон 355-51- 25</a:t>
            </a:r>
          </a:p>
          <a:p>
            <a:r>
              <a:rPr lang="ru-RU" sz="2800" dirty="0" smtClean="0">
                <a:latin typeface="Arial Black" panose="020B0A04020102020204" pitchFamily="34" charset="0"/>
              </a:rPr>
              <a:t>Саватеева </a:t>
            </a:r>
            <a:r>
              <a:rPr lang="ru-RU" sz="2800" dirty="0">
                <a:latin typeface="Arial Black" panose="020B0A04020102020204" pitchFamily="34" charset="0"/>
              </a:rPr>
              <a:t>Яна Николаевна, </a:t>
            </a:r>
            <a:r>
              <a:rPr lang="ru-RU" sz="2800" dirty="0" smtClean="0">
                <a:latin typeface="Arial Black" panose="020B0A04020102020204" pitchFamily="34" charset="0"/>
              </a:rPr>
              <a:t>старший методист </a:t>
            </a:r>
            <a:r>
              <a:rPr lang="ru-RU" sz="2800" dirty="0">
                <a:latin typeface="Arial Black" panose="020B0A04020102020204" pitchFamily="34" charset="0"/>
              </a:rPr>
              <a:t>МАУ ДПО «НИСО», телефон 222-04-91</a:t>
            </a:r>
          </a:p>
        </p:txBody>
      </p:sp>
    </p:spTree>
    <p:extLst>
      <p:ext uri="{BB962C8B-B14F-4D97-AF65-F5344CB8AC3E}">
        <p14:creationId xmlns:p14="http://schemas.microsoft.com/office/powerpoint/2010/main" val="1372949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7408" y="3068960"/>
            <a:ext cx="9720263" cy="71913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Благодарю за внимание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/>
          <p:nvPr/>
        </p:nvSpPr>
        <p:spPr>
          <a:xfrm>
            <a:off x="5081396" y="3632072"/>
            <a:ext cx="2938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6.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Выявление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ликвидация дефицитов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109075" y="5860796"/>
            <a:ext cx="235585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728345" marR="5080" indent="-716280">
              <a:lnSpc>
                <a:spcPts val="1320"/>
              </a:lnSpc>
              <a:spcBef>
                <a:spcPts val="24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9.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Массовое внедрение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концепции </a:t>
            </a:r>
            <a:r>
              <a:rPr sz="1200" b="1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(2024-2025</a:t>
            </a:r>
            <a:r>
              <a:rPr sz="12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гг.)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269365" y="2036083"/>
            <a:ext cx="11436303" cy="1931992"/>
            <a:chOff x="391795" y="1994613"/>
            <a:chExt cx="9915248" cy="1109775"/>
          </a:xfrm>
        </p:grpSpPr>
        <p:sp>
          <p:nvSpPr>
            <p:cNvPr id="64" name="object 64"/>
            <p:cNvSpPr/>
            <p:nvPr/>
          </p:nvSpPr>
          <p:spPr>
            <a:xfrm>
              <a:off x="391795" y="1996312"/>
              <a:ext cx="2266315" cy="1108074"/>
            </a:xfrm>
            <a:custGeom>
              <a:avLst/>
              <a:gdLst/>
              <a:ahLst/>
              <a:cxnLst/>
              <a:rect l="l" t="t" r="r" b="b"/>
              <a:pathLst>
                <a:path w="2266315" h="1040130">
                  <a:moveTo>
                    <a:pt x="0" y="0"/>
                  </a:moveTo>
                  <a:lnTo>
                    <a:pt x="1746250" y="0"/>
                  </a:lnTo>
                  <a:lnTo>
                    <a:pt x="2266315" y="519938"/>
                  </a:lnTo>
                  <a:lnTo>
                    <a:pt x="1746250" y="1039876"/>
                  </a:lnTo>
                  <a:lnTo>
                    <a:pt x="0" y="1039876"/>
                  </a:lnTo>
                  <a:lnTo>
                    <a:pt x="519950" y="519938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461133" y="1996312"/>
              <a:ext cx="2132965" cy="1108075"/>
            </a:xfrm>
            <a:custGeom>
              <a:avLst/>
              <a:gdLst/>
              <a:ahLst/>
              <a:cxnLst/>
              <a:rect l="l" t="t" r="r" b="b"/>
              <a:pathLst>
                <a:path w="2132965" h="1108075">
                  <a:moveTo>
                    <a:pt x="1578609" y="0"/>
                  </a:moveTo>
                  <a:lnTo>
                    <a:pt x="0" y="0"/>
                  </a:lnTo>
                  <a:lnTo>
                    <a:pt x="553974" y="553974"/>
                  </a:lnTo>
                  <a:lnTo>
                    <a:pt x="0" y="1107948"/>
                  </a:lnTo>
                  <a:lnTo>
                    <a:pt x="1578609" y="1107948"/>
                  </a:lnTo>
                  <a:lnTo>
                    <a:pt x="2132584" y="553974"/>
                  </a:lnTo>
                  <a:lnTo>
                    <a:pt x="1578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461133" y="1996313"/>
              <a:ext cx="2132965" cy="1108075"/>
            </a:xfrm>
            <a:custGeom>
              <a:avLst/>
              <a:gdLst/>
              <a:ahLst/>
              <a:cxnLst/>
              <a:rect l="l" t="t" r="r" b="b"/>
              <a:pathLst>
                <a:path w="2132965" h="1108075">
                  <a:moveTo>
                    <a:pt x="0" y="0"/>
                  </a:moveTo>
                  <a:lnTo>
                    <a:pt x="1578609" y="0"/>
                  </a:lnTo>
                  <a:lnTo>
                    <a:pt x="2132584" y="553974"/>
                  </a:lnTo>
                  <a:lnTo>
                    <a:pt x="1578609" y="1107948"/>
                  </a:lnTo>
                  <a:lnTo>
                    <a:pt x="0" y="1107948"/>
                  </a:lnTo>
                  <a:lnTo>
                    <a:pt x="553974" y="553974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355210" y="2017141"/>
              <a:ext cx="2054860" cy="1066800"/>
            </a:xfrm>
            <a:custGeom>
              <a:avLst/>
              <a:gdLst/>
              <a:ahLst/>
              <a:cxnLst/>
              <a:rect l="l" t="t" r="r" b="b"/>
              <a:pathLst>
                <a:path w="2054860" h="1066800">
                  <a:moveTo>
                    <a:pt x="1521714" y="0"/>
                  </a:moveTo>
                  <a:lnTo>
                    <a:pt x="0" y="0"/>
                  </a:lnTo>
                  <a:lnTo>
                    <a:pt x="533018" y="533146"/>
                  </a:lnTo>
                  <a:lnTo>
                    <a:pt x="0" y="1066292"/>
                  </a:lnTo>
                  <a:lnTo>
                    <a:pt x="1521714" y="1066292"/>
                  </a:lnTo>
                  <a:lnTo>
                    <a:pt x="2054860" y="533146"/>
                  </a:lnTo>
                  <a:lnTo>
                    <a:pt x="15217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355211" y="1994613"/>
              <a:ext cx="1945640" cy="1109773"/>
            </a:xfrm>
            <a:custGeom>
              <a:avLst/>
              <a:gdLst/>
              <a:ahLst/>
              <a:cxnLst/>
              <a:rect l="l" t="t" r="r" b="b"/>
              <a:pathLst>
                <a:path w="2054860" h="1066800">
                  <a:moveTo>
                    <a:pt x="0" y="0"/>
                  </a:moveTo>
                  <a:lnTo>
                    <a:pt x="1521714" y="0"/>
                  </a:lnTo>
                  <a:lnTo>
                    <a:pt x="2054860" y="533146"/>
                  </a:lnTo>
                  <a:lnTo>
                    <a:pt x="1521714" y="1066292"/>
                  </a:lnTo>
                  <a:lnTo>
                    <a:pt x="0" y="1066292"/>
                  </a:lnTo>
                  <a:lnTo>
                    <a:pt x="533018" y="533146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300850" y="2017141"/>
              <a:ext cx="1925955" cy="1066800"/>
            </a:xfrm>
            <a:custGeom>
              <a:avLst/>
              <a:gdLst/>
              <a:ahLst/>
              <a:cxnLst/>
              <a:rect l="l" t="t" r="r" b="b"/>
              <a:pathLst>
                <a:path w="1925954" h="1066800">
                  <a:moveTo>
                    <a:pt x="1392427" y="0"/>
                  </a:moveTo>
                  <a:lnTo>
                    <a:pt x="0" y="0"/>
                  </a:lnTo>
                  <a:lnTo>
                    <a:pt x="533146" y="533146"/>
                  </a:lnTo>
                  <a:lnTo>
                    <a:pt x="0" y="1066292"/>
                  </a:lnTo>
                  <a:lnTo>
                    <a:pt x="1392427" y="1066292"/>
                  </a:lnTo>
                  <a:lnTo>
                    <a:pt x="1925574" y="533146"/>
                  </a:lnTo>
                  <a:lnTo>
                    <a:pt x="1392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167780" y="1994613"/>
              <a:ext cx="2139301" cy="1089328"/>
            </a:xfrm>
            <a:custGeom>
              <a:avLst/>
              <a:gdLst/>
              <a:ahLst/>
              <a:cxnLst/>
              <a:rect l="l" t="t" r="r" b="b"/>
              <a:pathLst>
                <a:path w="1925954" h="1066800">
                  <a:moveTo>
                    <a:pt x="0" y="0"/>
                  </a:moveTo>
                  <a:lnTo>
                    <a:pt x="1392427" y="0"/>
                  </a:lnTo>
                  <a:lnTo>
                    <a:pt x="1925574" y="533146"/>
                  </a:lnTo>
                  <a:lnTo>
                    <a:pt x="1392427" y="1066292"/>
                  </a:lnTo>
                  <a:lnTo>
                    <a:pt x="0" y="1066292"/>
                  </a:lnTo>
                  <a:lnTo>
                    <a:pt x="533146" y="533146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238213" y="2006727"/>
              <a:ext cx="2068830" cy="1087755"/>
            </a:xfrm>
            <a:custGeom>
              <a:avLst/>
              <a:gdLst/>
              <a:ahLst/>
              <a:cxnLst/>
              <a:rect l="l" t="t" r="r" b="b"/>
              <a:pathLst>
                <a:path w="2068829" h="1087755">
                  <a:moveTo>
                    <a:pt x="1524889" y="0"/>
                  </a:moveTo>
                  <a:lnTo>
                    <a:pt x="0" y="0"/>
                  </a:lnTo>
                  <a:lnTo>
                    <a:pt x="543560" y="543560"/>
                  </a:lnTo>
                  <a:lnTo>
                    <a:pt x="0" y="1087247"/>
                  </a:lnTo>
                  <a:lnTo>
                    <a:pt x="1524889" y="1087247"/>
                  </a:lnTo>
                  <a:lnTo>
                    <a:pt x="2068576" y="543560"/>
                  </a:lnTo>
                  <a:lnTo>
                    <a:pt x="1524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183752" y="1994613"/>
              <a:ext cx="2066891" cy="1099869"/>
            </a:xfrm>
            <a:custGeom>
              <a:avLst/>
              <a:gdLst/>
              <a:ahLst/>
              <a:cxnLst/>
              <a:rect l="l" t="t" r="r" b="b"/>
              <a:pathLst>
                <a:path w="2068829" h="1087755">
                  <a:moveTo>
                    <a:pt x="0" y="0"/>
                  </a:moveTo>
                  <a:lnTo>
                    <a:pt x="1524889" y="0"/>
                  </a:lnTo>
                  <a:lnTo>
                    <a:pt x="2068576" y="543560"/>
                  </a:lnTo>
                  <a:lnTo>
                    <a:pt x="1524889" y="1087247"/>
                  </a:lnTo>
                  <a:lnTo>
                    <a:pt x="0" y="1087247"/>
                  </a:lnTo>
                  <a:lnTo>
                    <a:pt x="543560" y="543560"/>
                  </a:lnTo>
                  <a:lnTo>
                    <a:pt x="0" y="0"/>
                  </a:lnTo>
                  <a:close/>
                </a:path>
              </a:pathLst>
            </a:custGeom>
            <a:ln w="63499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350926" y="1213484"/>
            <a:ext cx="8483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 smtClean="0">
                <a:solidFill>
                  <a:srgbClr val="9DC3E6"/>
                </a:solidFill>
                <a:latin typeface="Calibri"/>
                <a:cs typeface="Calibri"/>
              </a:rPr>
              <a:t>202</a:t>
            </a:r>
            <a:r>
              <a:rPr lang="ru-RU" sz="3200" b="1" spc="-5" dirty="0" smtClean="0">
                <a:solidFill>
                  <a:srgbClr val="9DC3E6"/>
                </a:solidFill>
                <a:latin typeface="Calibri"/>
                <a:cs typeface="Calibri"/>
              </a:rPr>
              <a:t>3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287688" y="2306462"/>
            <a:ext cx="1395506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 smtClean="0">
                <a:latin typeface="Calibri"/>
                <a:cs typeface="Calibri"/>
              </a:rPr>
              <a:t>Ознакомление с содержанием  Концепции Проекта и иными документами на официальном сайте Проекта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542017" y="2634758"/>
            <a:ext cx="12020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200" b="1" spc="-5" dirty="0" smtClean="0">
                <a:latin typeface="Calibri"/>
                <a:cs typeface="Calibri"/>
              </a:rPr>
              <a:t>Прохождение процедуры самодиагностики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790670" y="2146872"/>
            <a:ext cx="1203461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latin typeface="Calibri"/>
                <a:cs typeface="Calibri"/>
              </a:rPr>
              <a:t>Анализ выявленных дефицитов и планирование деятельности по их корректировке </a:t>
            </a:r>
            <a:r>
              <a:rPr lang="ru-RU" sz="1200" b="1" dirty="0" smtClean="0">
                <a:solidFill>
                  <a:srgbClr val="FF0000"/>
                </a:solidFill>
                <a:latin typeface="Calibri"/>
                <a:cs typeface="Calibri"/>
              </a:rPr>
              <a:t>(разработка дорожной карты)</a:t>
            </a:r>
            <a:endParaRPr sz="1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840759" y="2351258"/>
            <a:ext cx="1600349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Разработка 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Программы развития ОО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Создание информационной вкладки на сайте ОО</a:t>
            </a:r>
            <a:endParaRPr lang="ru-RU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title"/>
          </p:nvPr>
        </p:nvSpPr>
        <p:spPr>
          <a:xfrm>
            <a:off x="191344" y="520238"/>
            <a:ext cx="11737303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4010" marR="5080" indent="-1591310" algn="ctr">
              <a:lnSpc>
                <a:spcPct val="100000"/>
              </a:lnSpc>
              <a:spcBef>
                <a:spcPts val="100"/>
              </a:spcBef>
            </a:pPr>
            <a:r>
              <a:rPr lang="ru-RU" sz="2500" b="1" spc="50" dirty="0" smtClean="0">
                <a:solidFill>
                  <a:srgbClr val="001F5F"/>
                </a:solidFill>
                <a:latin typeface="Arial Black" panose="020B0A04020102020204" pitchFamily="34" charset="0"/>
                <a:cs typeface="Constantia"/>
              </a:rPr>
              <a:t>ЭТАПЫ ДЕЯТЕЛЬНОСТИ ОБРАЗОВАТЕЛЬНОЙ ОРГАНИЗАЦИИ</a:t>
            </a:r>
            <a:endParaRPr sz="2500" b="1" spc="60" dirty="0">
              <a:solidFill>
                <a:srgbClr val="001F5F"/>
              </a:solidFill>
              <a:latin typeface="Arial Black" panose="020B0A04020102020204" pitchFamily="34" charset="0"/>
              <a:cs typeface="Constanti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39416" y="2302543"/>
            <a:ext cx="158526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70"/>
              </a:lnSpc>
              <a:spcBef>
                <a:spcPts val="100"/>
              </a:spcBef>
            </a:pPr>
            <a:r>
              <a:rPr lang="ru-RU" sz="1200" b="1" dirty="0"/>
              <a:t>Решение </a:t>
            </a:r>
            <a:r>
              <a:rPr lang="ru-RU" sz="1200" b="1" dirty="0" smtClean="0"/>
              <a:t>коллегиального органа </a:t>
            </a:r>
            <a:r>
              <a:rPr lang="ru-RU" sz="1200" b="1" dirty="0"/>
              <a:t>управления общеобразовательной организации </a:t>
            </a:r>
            <a:r>
              <a:rPr lang="ru-RU" sz="1200" b="1" dirty="0" smtClean="0"/>
              <a:t> об участии в Проекте</a:t>
            </a:r>
            <a:endParaRPr sz="1200" b="1" dirty="0">
              <a:latin typeface="Calibri"/>
              <a:cs typeface="Calibri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314073" y="1285675"/>
            <a:ext cx="1151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июнь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2465350" y="1285675"/>
            <a:ext cx="1136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июль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602678" y="1285675"/>
            <a:ext cx="1259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август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883863" y="1285675"/>
            <a:ext cx="1792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сентябрь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676726" y="1285674"/>
            <a:ext cx="1614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октябрь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277166" y="1285675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ноябрь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772639" y="1285675"/>
            <a:ext cx="1668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декабрь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6855" y="4053544"/>
            <a:ext cx="1028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b="1" spc="-5" dirty="0">
                <a:solidFill>
                  <a:srgbClr val="9DC3E6"/>
                </a:solidFill>
                <a:cs typeface="Calibri"/>
              </a:rPr>
              <a:t>2024</a:t>
            </a:r>
            <a:endParaRPr lang="ru-RU" sz="3200" dirty="0"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9237" y="4072714"/>
            <a:ext cx="1443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январь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20911" y="4050755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февраль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57830" y="4072713"/>
            <a:ext cx="1152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март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10877" y="4078085"/>
            <a:ext cx="144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апрель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68408" y="4083456"/>
            <a:ext cx="90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май</a:t>
            </a:r>
          </a:p>
        </p:txBody>
      </p:sp>
      <p:grpSp>
        <p:nvGrpSpPr>
          <p:cNvPr id="35" name="object 63"/>
          <p:cNvGrpSpPr/>
          <p:nvPr/>
        </p:nvGrpSpPr>
        <p:grpSpPr>
          <a:xfrm>
            <a:off x="332181" y="4638318"/>
            <a:ext cx="11373487" cy="2040139"/>
            <a:chOff x="391795" y="1994613"/>
            <a:chExt cx="9860787" cy="1109775"/>
          </a:xfrm>
        </p:grpSpPr>
        <p:sp>
          <p:nvSpPr>
            <p:cNvPr id="36" name="object 64"/>
            <p:cNvSpPr/>
            <p:nvPr/>
          </p:nvSpPr>
          <p:spPr>
            <a:xfrm>
              <a:off x="391795" y="1996312"/>
              <a:ext cx="2179864" cy="1108074"/>
            </a:xfrm>
            <a:custGeom>
              <a:avLst/>
              <a:gdLst/>
              <a:ahLst/>
              <a:cxnLst/>
              <a:rect l="l" t="t" r="r" b="b"/>
              <a:pathLst>
                <a:path w="2266315" h="1040130">
                  <a:moveTo>
                    <a:pt x="0" y="0"/>
                  </a:moveTo>
                  <a:lnTo>
                    <a:pt x="1746250" y="0"/>
                  </a:lnTo>
                  <a:lnTo>
                    <a:pt x="2266315" y="519938"/>
                  </a:lnTo>
                  <a:lnTo>
                    <a:pt x="1746250" y="1039876"/>
                  </a:lnTo>
                  <a:lnTo>
                    <a:pt x="0" y="1039876"/>
                  </a:lnTo>
                  <a:lnTo>
                    <a:pt x="519950" y="519938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65"/>
            <p:cNvSpPr/>
            <p:nvPr/>
          </p:nvSpPr>
          <p:spPr>
            <a:xfrm>
              <a:off x="2461133" y="1996312"/>
              <a:ext cx="2132965" cy="1108075"/>
            </a:xfrm>
            <a:custGeom>
              <a:avLst/>
              <a:gdLst/>
              <a:ahLst/>
              <a:cxnLst/>
              <a:rect l="l" t="t" r="r" b="b"/>
              <a:pathLst>
                <a:path w="2132965" h="1108075">
                  <a:moveTo>
                    <a:pt x="1578609" y="0"/>
                  </a:moveTo>
                  <a:lnTo>
                    <a:pt x="0" y="0"/>
                  </a:lnTo>
                  <a:lnTo>
                    <a:pt x="553974" y="553974"/>
                  </a:lnTo>
                  <a:lnTo>
                    <a:pt x="0" y="1107948"/>
                  </a:lnTo>
                  <a:lnTo>
                    <a:pt x="1578609" y="1107948"/>
                  </a:lnTo>
                  <a:lnTo>
                    <a:pt x="2132584" y="553974"/>
                  </a:lnTo>
                  <a:lnTo>
                    <a:pt x="1578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66"/>
            <p:cNvSpPr/>
            <p:nvPr/>
          </p:nvSpPr>
          <p:spPr>
            <a:xfrm>
              <a:off x="2461133" y="1996313"/>
              <a:ext cx="2132965" cy="1108075"/>
            </a:xfrm>
            <a:custGeom>
              <a:avLst/>
              <a:gdLst/>
              <a:ahLst/>
              <a:cxnLst/>
              <a:rect l="l" t="t" r="r" b="b"/>
              <a:pathLst>
                <a:path w="2132965" h="1108075">
                  <a:moveTo>
                    <a:pt x="0" y="0"/>
                  </a:moveTo>
                  <a:lnTo>
                    <a:pt x="1578609" y="0"/>
                  </a:lnTo>
                  <a:lnTo>
                    <a:pt x="2132584" y="553974"/>
                  </a:lnTo>
                  <a:lnTo>
                    <a:pt x="1578609" y="1107948"/>
                  </a:lnTo>
                  <a:lnTo>
                    <a:pt x="0" y="1107948"/>
                  </a:lnTo>
                  <a:lnTo>
                    <a:pt x="553974" y="553974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67"/>
            <p:cNvSpPr/>
            <p:nvPr/>
          </p:nvSpPr>
          <p:spPr>
            <a:xfrm>
              <a:off x="4355210" y="2017141"/>
              <a:ext cx="2054860" cy="1066800"/>
            </a:xfrm>
            <a:custGeom>
              <a:avLst/>
              <a:gdLst/>
              <a:ahLst/>
              <a:cxnLst/>
              <a:rect l="l" t="t" r="r" b="b"/>
              <a:pathLst>
                <a:path w="2054860" h="1066800">
                  <a:moveTo>
                    <a:pt x="1521714" y="0"/>
                  </a:moveTo>
                  <a:lnTo>
                    <a:pt x="0" y="0"/>
                  </a:lnTo>
                  <a:lnTo>
                    <a:pt x="533018" y="533146"/>
                  </a:lnTo>
                  <a:lnTo>
                    <a:pt x="0" y="1066292"/>
                  </a:lnTo>
                  <a:lnTo>
                    <a:pt x="1521714" y="1066292"/>
                  </a:lnTo>
                  <a:lnTo>
                    <a:pt x="2054860" y="533146"/>
                  </a:lnTo>
                  <a:lnTo>
                    <a:pt x="15217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68"/>
            <p:cNvSpPr/>
            <p:nvPr/>
          </p:nvSpPr>
          <p:spPr>
            <a:xfrm>
              <a:off x="4355210" y="1994613"/>
              <a:ext cx="2054860" cy="1109773"/>
            </a:xfrm>
            <a:custGeom>
              <a:avLst/>
              <a:gdLst/>
              <a:ahLst/>
              <a:cxnLst/>
              <a:rect l="l" t="t" r="r" b="b"/>
              <a:pathLst>
                <a:path w="2054860" h="1066800">
                  <a:moveTo>
                    <a:pt x="0" y="0"/>
                  </a:moveTo>
                  <a:lnTo>
                    <a:pt x="1521714" y="0"/>
                  </a:lnTo>
                  <a:lnTo>
                    <a:pt x="2054860" y="533146"/>
                  </a:lnTo>
                  <a:lnTo>
                    <a:pt x="1521714" y="1066292"/>
                  </a:lnTo>
                  <a:lnTo>
                    <a:pt x="0" y="1066292"/>
                  </a:lnTo>
                  <a:lnTo>
                    <a:pt x="533018" y="533146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69"/>
            <p:cNvSpPr/>
            <p:nvPr/>
          </p:nvSpPr>
          <p:spPr>
            <a:xfrm>
              <a:off x="6300850" y="2017141"/>
              <a:ext cx="1925955" cy="1066800"/>
            </a:xfrm>
            <a:custGeom>
              <a:avLst/>
              <a:gdLst/>
              <a:ahLst/>
              <a:cxnLst/>
              <a:rect l="l" t="t" r="r" b="b"/>
              <a:pathLst>
                <a:path w="1925954" h="1066800">
                  <a:moveTo>
                    <a:pt x="1392427" y="0"/>
                  </a:moveTo>
                  <a:lnTo>
                    <a:pt x="0" y="0"/>
                  </a:lnTo>
                  <a:lnTo>
                    <a:pt x="533146" y="533146"/>
                  </a:lnTo>
                  <a:lnTo>
                    <a:pt x="0" y="1066292"/>
                  </a:lnTo>
                  <a:lnTo>
                    <a:pt x="1392427" y="1066292"/>
                  </a:lnTo>
                  <a:lnTo>
                    <a:pt x="1925574" y="533146"/>
                  </a:lnTo>
                  <a:lnTo>
                    <a:pt x="1392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70"/>
            <p:cNvSpPr/>
            <p:nvPr/>
          </p:nvSpPr>
          <p:spPr>
            <a:xfrm>
              <a:off x="6300850" y="1994613"/>
              <a:ext cx="2022408" cy="1089328"/>
            </a:xfrm>
            <a:custGeom>
              <a:avLst/>
              <a:gdLst/>
              <a:ahLst/>
              <a:cxnLst/>
              <a:rect l="l" t="t" r="r" b="b"/>
              <a:pathLst>
                <a:path w="1925954" h="1066800">
                  <a:moveTo>
                    <a:pt x="0" y="0"/>
                  </a:moveTo>
                  <a:lnTo>
                    <a:pt x="1392427" y="0"/>
                  </a:lnTo>
                  <a:lnTo>
                    <a:pt x="1925574" y="533146"/>
                  </a:lnTo>
                  <a:lnTo>
                    <a:pt x="1392427" y="1066292"/>
                  </a:lnTo>
                  <a:lnTo>
                    <a:pt x="0" y="1066292"/>
                  </a:lnTo>
                  <a:lnTo>
                    <a:pt x="533146" y="533146"/>
                  </a:lnTo>
                  <a:lnTo>
                    <a:pt x="0" y="0"/>
                  </a:lnTo>
                  <a:close/>
                </a:path>
              </a:pathLst>
            </a:custGeom>
            <a:ln w="635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71"/>
            <p:cNvSpPr/>
            <p:nvPr/>
          </p:nvSpPr>
          <p:spPr>
            <a:xfrm>
              <a:off x="8183752" y="2006727"/>
              <a:ext cx="2068830" cy="1087755"/>
            </a:xfrm>
            <a:custGeom>
              <a:avLst/>
              <a:gdLst/>
              <a:ahLst/>
              <a:cxnLst/>
              <a:rect l="l" t="t" r="r" b="b"/>
              <a:pathLst>
                <a:path w="2068829" h="1087755">
                  <a:moveTo>
                    <a:pt x="1524889" y="0"/>
                  </a:moveTo>
                  <a:lnTo>
                    <a:pt x="0" y="0"/>
                  </a:lnTo>
                  <a:lnTo>
                    <a:pt x="543560" y="543560"/>
                  </a:lnTo>
                  <a:lnTo>
                    <a:pt x="0" y="1087247"/>
                  </a:lnTo>
                  <a:lnTo>
                    <a:pt x="1524889" y="1087247"/>
                  </a:lnTo>
                  <a:lnTo>
                    <a:pt x="2068576" y="543560"/>
                  </a:lnTo>
                  <a:lnTo>
                    <a:pt x="1524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72"/>
            <p:cNvSpPr/>
            <p:nvPr/>
          </p:nvSpPr>
          <p:spPr>
            <a:xfrm>
              <a:off x="8183752" y="1994613"/>
              <a:ext cx="1926079" cy="1099869"/>
            </a:xfrm>
            <a:custGeom>
              <a:avLst/>
              <a:gdLst/>
              <a:ahLst/>
              <a:cxnLst/>
              <a:rect l="l" t="t" r="r" b="b"/>
              <a:pathLst>
                <a:path w="2068829" h="1087755">
                  <a:moveTo>
                    <a:pt x="0" y="0"/>
                  </a:moveTo>
                  <a:lnTo>
                    <a:pt x="1524889" y="0"/>
                  </a:lnTo>
                  <a:lnTo>
                    <a:pt x="2068576" y="543560"/>
                  </a:lnTo>
                  <a:lnTo>
                    <a:pt x="1524889" y="1087247"/>
                  </a:lnTo>
                  <a:lnTo>
                    <a:pt x="0" y="1087247"/>
                  </a:lnTo>
                  <a:lnTo>
                    <a:pt x="543560" y="543560"/>
                  </a:lnTo>
                  <a:lnTo>
                    <a:pt x="0" y="0"/>
                  </a:lnTo>
                  <a:close/>
                </a:path>
              </a:pathLst>
            </a:custGeom>
            <a:ln w="63499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90"/>
          <p:cNvSpPr txBox="1"/>
          <p:nvPr/>
        </p:nvSpPr>
        <p:spPr>
          <a:xfrm>
            <a:off x="7801911" y="4965506"/>
            <a:ext cx="1203461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solidFill>
                  <a:srgbClr val="FF0000"/>
                </a:solidFill>
                <a:latin typeface="Calibri"/>
                <a:cs typeface="Calibri"/>
              </a:rPr>
              <a:t>Промежуточная диагностика эффективности </a:t>
            </a:r>
            <a:r>
              <a:rPr lang="ru-RU" sz="1200" b="1" dirty="0" smtClean="0">
                <a:latin typeface="Calibri"/>
                <a:cs typeface="Calibri"/>
              </a:rPr>
              <a:t>реализаций мероприятий дорожной карты за </a:t>
            </a:r>
            <a:r>
              <a:rPr lang="ru-RU" sz="1200" b="1" dirty="0" smtClean="0">
                <a:latin typeface="Calibri"/>
                <a:cs typeface="Calibri"/>
              </a:rPr>
              <a:t>2023/24 </a:t>
            </a:r>
            <a:r>
              <a:rPr lang="ru-RU" sz="1200" b="1" dirty="0" smtClean="0">
                <a:latin typeface="Calibri"/>
                <a:cs typeface="Calibri"/>
              </a:rPr>
              <a:t>учебный год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7" name="object 90"/>
          <p:cNvSpPr txBox="1"/>
          <p:nvPr/>
        </p:nvSpPr>
        <p:spPr>
          <a:xfrm>
            <a:off x="9926601" y="4946231"/>
            <a:ext cx="136054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solidFill>
                  <a:srgbClr val="FF0000"/>
                </a:solidFill>
                <a:latin typeface="Calibri"/>
                <a:cs typeface="Calibri"/>
              </a:rPr>
              <a:t>Подготовка отчёта по результатам диагностики и перспективное планирование </a:t>
            </a:r>
            <a:r>
              <a:rPr lang="ru-RU" sz="1200" b="1" dirty="0" smtClean="0">
                <a:latin typeface="Calibri"/>
                <a:cs typeface="Calibri"/>
              </a:rPr>
              <a:t>на следующий этап реализации Проекта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89"/>
          <p:cNvSpPr txBox="1"/>
          <p:nvPr/>
        </p:nvSpPr>
        <p:spPr>
          <a:xfrm>
            <a:off x="5542017" y="5233722"/>
            <a:ext cx="151216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200" b="1" dirty="0"/>
              <a:t>Реализация мероприятий дорожных карт  ОО в целях достижения результатов проекта</a:t>
            </a:r>
            <a:endParaRPr lang="ru-RU" sz="1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object 89"/>
          <p:cNvSpPr txBox="1"/>
          <p:nvPr/>
        </p:nvSpPr>
        <p:spPr>
          <a:xfrm>
            <a:off x="3371695" y="5225006"/>
            <a:ext cx="151216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200" b="1" dirty="0"/>
              <a:t>Реализация мероприятий дорожных карт  ОО в целях достижения результатов проекта</a:t>
            </a:r>
            <a:endParaRPr lang="ru-RU" sz="1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0" name="object 89"/>
          <p:cNvSpPr txBox="1"/>
          <p:nvPr/>
        </p:nvSpPr>
        <p:spPr>
          <a:xfrm>
            <a:off x="912508" y="5215729"/>
            <a:ext cx="151216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200" b="1" dirty="0"/>
              <a:t>Реализация мероприятий дорожных карт  ОО в целях достижения результатов проекта</a:t>
            </a:r>
            <a:endParaRPr lang="ru-RU" sz="1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7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88641"/>
            <a:ext cx="10515600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РЕЗУЛЬТАТЫ САМОДИАГНОСТИКИ</a:t>
            </a:r>
            <a:endParaRPr lang="ru-RU" sz="40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1344" y="1268760"/>
            <a:ext cx="11737304" cy="489654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 Black" panose="020B0A04020102020204" pitchFamily="34" charset="0"/>
              </a:rPr>
              <a:t>Общая характеристика образовательной организации - выявленный интегральный уровень соответствия параметрам модели «Школа </a:t>
            </a:r>
            <a:r>
              <a:rPr lang="ru-RU" sz="2000" dirty="0" err="1">
                <a:latin typeface="Arial Black" panose="020B0A04020102020204" pitchFamily="34" charset="0"/>
              </a:rPr>
              <a:t>Минпросвещения</a:t>
            </a:r>
            <a:r>
              <a:rPr lang="ru-RU" sz="2000" dirty="0">
                <a:latin typeface="Arial Black" panose="020B0A04020102020204" pitchFamily="34" charset="0"/>
              </a:rPr>
              <a:t> России» (базовый, средний, полный).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Аналитическая </a:t>
            </a:r>
            <a:r>
              <a:rPr lang="ru-RU" sz="2000" dirty="0">
                <a:latin typeface="Arial Black" panose="020B0A04020102020204" pitchFamily="34" charset="0"/>
              </a:rPr>
              <a:t>(графическая) часть</a:t>
            </a:r>
            <a:r>
              <a:rPr lang="ru-RU" sz="2000" dirty="0" smtClean="0">
                <a:latin typeface="Arial Black" panose="020B0A04020102020204" pitchFamily="34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Профиль соответствия эталонной модели Школы. 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latin typeface="Arial Black" panose="020B0A04020102020204" pitchFamily="34" charset="0"/>
              </a:rPr>
              <a:t>Проблемное </a:t>
            </a:r>
            <a:r>
              <a:rPr lang="ru-RU" sz="2000" dirty="0">
                <a:latin typeface="Arial Black" panose="020B0A04020102020204" pitchFamily="34" charset="0"/>
              </a:rPr>
              <a:t>поле образовательной организации.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Выявленные проблемы. 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Сводные </a:t>
            </a:r>
            <a:r>
              <a:rPr lang="ru-RU" sz="2000" dirty="0">
                <a:latin typeface="Arial Black" panose="020B0A04020102020204" pitchFamily="34" charset="0"/>
              </a:rPr>
              <a:t>данные по выявленным дефицитам в соответствии с указанными </a:t>
            </a:r>
            <a:r>
              <a:rPr lang="ru-RU" sz="2000" dirty="0" smtClean="0">
                <a:latin typeface="Arial Black" panose="020B0A04020102020204" pitchFamily="34" charset="0"/>
              </a:rPr>
              <a:t>критериями.</a:t>
            </a:r>
          </a:p>
          <a:p>
            <a:r>
              <a:rPr lang="ru-RU" sz="2000" dirty="0" smtClean="0">
                <a:latin typeface="Arial Black" panose="020B0A04020102020204" pitchFamily="34" charset="0"/>
              </a:rPr>
              <a:t>Аудит несоответствий и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рекомендации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с возможными управленческими решениями и действиями по выявленным дефицитам</a:t>
            </a:r>
            <a:r>
              <a:rPr lang="ru-RU" sz="2000" dirty="0">
                <a:latin typeface="Arial Black" panose="020B0A04020102020204" pitchFamily="34" charset="0"/>
              </a:rPr>
              <a:t>, реализация которых позволит обеспечить соответствие необходимому уровню модели «Школа </a:t>
            </a:r>
            <a:r>
              <a:rPr lang="ru-RU" sz="2000" dirty="0" err="1">
                <a:latin typeface="Arial Black" panose="020B0A04020102020204" pitchFamily="34" charset="0"/>
              </a:rPr>
              <a:t>Минпросвещения</a:t>
            </a:r>
            <a:r>
              <a:rPr lang="ru-RU" sz="2000" dirty="0">
                <a:latin typeface="Arial Black" panose="020B0A04020102020204" pitchFamily="34" charset="0"/>
              </a:rPr>
              <a:t> России </a:t>
            </a:r>
            <a:r>
              <a:rPr lang="ru-RU" sz="2000" dirty="0" smtClean="0">
                <a:latin typeface="Arial Black" panose="020B0A04020102020204" pitchFamily="34" charset="0"/>
              </a:rPr>
              <a:t> </a:t>
            </a:r>
            <a:endParaRPr lang="ru-RU" sz="2000" dirty="0">
              <a:latin typeface="Arial Black" panose="020B0A04020102020204" pitchFamily="34" charset="0"/>
            </a:endParaRPr>
          </a:p>
          <a:p>
            <a:r>
              <a:rPr lang="ru-RU" sz="2000" dirty="0" smtClean="0">
                <a:latin typeface="Arial Black" panose="020B0A04020102020204" pitchFamily="34" charset="0"/>
              </a:rPr>
              <a:t>Направления </a:t>
            </a:r>
            <a:r>
              <a:rPr lang="ru-RU" sz="2000" dirty="0">
                <a:latin typeface="Arial Black" panose="020B0A04020102020204" pitchFamily="34" charset="0"/>
              </a:rPr>
              <a:t>совершенствования программы развития данной образовательной организации для обеспечения соответствия следующему уровню модели «Школы </a:t>
            </a:r>
            <a:r>
              <a:rPr lang="ru-RU" sz="2000" dirty="0" err="1">
                <a:latin typeface="Arial Black" panose="020B0A04020102020204" pitchFamily="34" charset="0"/>
              </a:rPr>
              <a:t>Минпросвещения</a:t>
            </a:r>
            <a:r>
              <a:rPr lang="ru-RU" sz="2000" dirty="0">
                <a:latin typeface="Arial Black" panose="020B0A04020102020204" pitchFamily="34" charset="0"/>
              </a:rPr>
              <a:t> России» («зоны ближайшего развития образовательной организации»). </a:t>
            </a:r>
          </a:p>
        </p:txBody>
      </p:sp>
    </p:spTree>
    <p:extLst>
      <p:ext uri="{BB962C8B-B14F-4D97-AF65-F5344CB8AC3E}">
        <p14:creationId xmlns:p14="http://schemas.microsoft.com/office/powerpoint/2010/main" val="12493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365125"/>
            <a:ext cx="10946432" cy="75961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РЕЗУЛЬТАТЫ САМОДИАГНОСТИКИ </a:t>
            </a:r>
            <a:endParaRPr lang="ru-RU" sz="40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разрабатывает (или актуализирует действующую)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программу развития </a:t>
            </a:r>
            <a:r>
              <a:rPr lang="ru-RU" dirty="0">
                <a:latin typeface="Arial Black" panose="020B0A04020102020204" pitchFamily="34" charset="0"/>
              </a:rPr>
              <a:t>образовательной </a:t>
            </a:r>
            <a:r>
              <a:rPr lang="ru-RU" dirty="0" smtClean="0">
                <a:latin typeface="Arial Black" panose="020B0A04020102020204" pitchFamily="34" charset="0"/>
              </a:rPr>
              <a:t>организации</a:t>
            </a: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844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разрабатывает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дорожную карту </a:t>
            </a:r>
            <a:r>
              <a:rPr lang="ru-RU" dirty="0">
                <a:latin typeface="Arial Black" panose="020B0A04020102020204" pitchFamily="34" charset="0"/>
              </a:rPr>
              <a:t>(план мероприятий) для ликвидации выявленных дефицитов и повышения значения показателей соответствия уровню модели «Школы </a:t>
            </a:r>
            <a:r>
              <a:rPr lang="ru-RU" dirty="0" err="1">
                <a:latin typeface="Arial Black" panose="020B0A04020102020204" pitchFamily="34" charset="0"/>
              </a:rPr>
              <a:t>Минпросвещения</a:t>
            </a:r>
            <a:r>
              <a:rPr lang="ru-RU" dirty="0">
                <a:latin typeface="Arial Black" panose="020B0A04020102020204" pitchFamily="34" charset="0"/>
              </a:rPr>
              <a:t> России</a:t>
            </a:r>
            <a:r>
              <a:rPr lang="ru-RU" dirty="0" smtClean="0">
                <a:latin typeface="Arial Black" panose="020B0A04020102020204" pitchFamily="34" charset="0"/>
              </a:rPr>
              <a:t>»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flipH="1">
            <a:off x="3575720" y="1124744"/>
            <a:ext cx="2304864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98248" y="1124744"/>
            <a:ext cx="2141968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616280" y="5445224"/>
            <a:ext cx="27363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Black" panose="020B0A04020102020204" pitchFamily="34" charset="0"/>
              </a:rPr>
              <a:t>НОЯБРЬ 2023!!!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27448" y="5445224"/>
            <a:ext cx="27363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Black" panose="020B0A04020102020204" pitchFamily="34" charset="0"/>
              </a:rPr>
              <a:t>ДЕКАБРЬ 2023!!!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8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365125"/>
            <a:ext cx="1159328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ДОРОЖНАЯ КАРТА ОО </a:t>
            </a:r>
            <a:b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(ПЛАН МЕРОПРИЯТИЙ)</a:t>
            </a:r>
            <a:endParaRPr lang="ru-RU" sz="40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35360" y="1880828"/>
            <a:ext cx="11521280" cy="4572508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2200" dirty="0">
                <a:latin typeface="Arial Black" panose="020B0A04020102020204" pitchFamily="34" charset="0"/>
              </a:rPr>
              <a:t>Дорожная карта разрабатывается с учетом </a:t>
            </a:r>
            <a:r>
              <a:rPr lang="ru-RU" sz="2200" dirty="0">
                <a:solidFill>
                  <a:srgbClr val="FF0000"/>
                </a:solidFill>
                <a:latin typeface="Arial Black" panose="020B0A04020102020204" pitchFamily="34" charset="0"/>
              </a:rPr>
              <a:t>реальных возможностей образовательной </a:t>
            </a:r>
            <a:r>
              <a:rPr lang="ru-RU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организации </a:t>
            </a:r>
            <a:r>
              <a:rPr lang="ru-RU" sz="2200" dirty="0" smtClean="0">
                <a:latin typeface="Arial Black" panose="020B0A04020102020204" pitchFamily="34" charset="0"/>
              </a:rPr>
              <a:t>по </a:t>
            </a:r>
            <a:r>
              <a:rPr lang="ru-RU" sz="2200" dirty="0">
                <a:latin typeface="Arial Black" panose="020B0A04020102020204" pitchFamily="34" charset="0"/>
              </a:rPr>
              <a:t>ликвидации выявленных дефицитов. </a:t>
            </a:r>
            <a:endParaRPr lang="ru-RU" sz="2200" dirty="0" smtClean="0">
              <a:latin typeface="Arial Black" panose="020B0A04020102020204" pitchFamily="34" charset="0"/>
            </a:endParaRP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2200" dirty="0" smtClean="0">
                <a:latin typeface="Arial Black" panose="020B0A04020102020204" pitchFamily="34" charset="0"/>
              </a:rPr>
              <a:t>При </a:t>
            </a:r>
            <a:r>
              <a:rPr lang="ru-RU" sz="2200" dirty="0">
                <a:latin typeface="Arial Black" panose="020B0A04020102020204" pitchFamily="34" charset="0"/>
              </a:rPr>
              <a:t>разработке мероприятий дорожной карты, образовательная организация определяет направления работы, </a:t>
            </a:r>
            <a:r>
              <a:rPr lang="ru-RU" sz="2200" dirty="0">
                <a:solidFill>
                  <a:srgbClr val="FF0000"/>
                </a:solidFill>
                <a:latin typeface="Arial Black" panose="020B0A04020102020204" pitchFamily="34" charset="0"/>
              </a:rPr>
              <a:t>направленные на повышения значения критериев соответствия следующему уровню модели </a:t>
            </a:r>
            <a:r>
              <a:rPr lang="ru-RU" sz="2200" dirty="0">
                <a:latin typeface="Arial Black" panose="020B0A04020102020204" pitchFamily="34" charset="0"/>
              </a:rPr>
              <a:t>«Школа </a:t>
            </a:r>
            <a:r>
              <a:rPr lang="ru-RU" sz="2200" dirty="0" err="1">
                <a:latin typeface="Arial Black" panose="020B0A04020102020204" pitchFamily="34" charset="0"/>
              </a:rPr>
              <a:t>Минпросвещения</a:t>
            </a:r>
            <a:r>
              <a:rPr lang="ru-RU" sz="2200" dirty="0">
                <a:latin typeface="Arial Black" panose="020B0A04020102020204" pitchFamily="34" charset="0"/>
              </a:rPr>
              <a:t> России». </a:t>
            </a:r>
            <a:endParaRPr lang="ru-RU" sz="2200" dirty="0" smtClean="0">
              <a:latin typeface="Arial Black" panose="020B0A04020102020204" pitchFamily="34" charset="0"/>
            </a:endParaRPr>
          </a:p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2200" dirty="0" smtClean="0">
                <a:latin typeface="Arial Black" panose="020B0A04020102020204" pitchFamily="34" charset="0"/>
              </a:rPr>
              <a:t>Дорожная </a:t>
            </a:r>
            <a:r>
              <a:rPr lang="ru-RU" sz="2200" dirty="0">
                <a:latin typeface="Arial Black" panose="020B0A04020102020204" pitchFamily="34" charset="0"/>
              </a:rPr>
              <a:t>карта </a:t>
            </a:r>
            <a:r>
              <a:rPr lang="ru-RU" sz="2200" dirty="0">
                <a:solidFill>
                  <a:srgbClr val="FF0000"/>
                </a:solidFill>
                <a:latin typeface="Arial Black" panose="020B0A04020102020204" pitchFamily="34" charset="0"/>
              </a:rPr>
              <a:t>включает мероприятия по </a:t>
            </a:r>
            <a:r>
              <a:rPr lang="ru-RU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магистральным </a:t>
            </a:r>
            <a:r>
              <a:rPr lang="ru-RU" sz="2200" dirty="0">
                <a:solidFill>
                  <a:srgbClr val="FF0000"/>
                </a:solidFill>
                <a:latin typeface="Arial Black" panose="020B0A04020102020204" pitchFamily="34" charset="0"/>
              </a:rPr>
              <a:t>направлениям </a:t>
            </a:r>
            <a:r>
              <a:rPr lang="ru-RU" sz="2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 ключевым условиям </a:t>
            </a:r>
            <a:r>
              <a:rPr lang="ru-RU" sz="22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2200" dirty="0">
                <a:latin typeface="Arial Black" panose="020B0A04020102020204" pitchFamily="34" charset="0"/>
              </a:rPr>
              <a:t>«Школы </a:t>
            </a:r>
            <a:r>
              <a:rPr lang="ru-RU" sz="2200" dirty="0" err="1">
                <a:latin typeface="Arial Black" panose="020B0A04020102020204" pitchFamily="34" charset="0"/>
              </a:rPr>
              <a:t>Минпросвещения</a:t>
            </a:r>
            <a:r>
              <a:rPr lang="ru-RU" sz="2200" dirty="0">
                <a:latin typeface="Arial Black" panose="020B0A04020102020204" pitchFamily="34" charset="0"/>
              </a:rPr>
              <a:t> России»: </a:t>
            </a:r>
            <a:r>
              <a:rPr lang="ru-RU" sz="2200" dirty="0" smtClean="0">
                <a:latin typeface="Arial Black" panose="020B0A04020102020204" pitchFamily="34" charset="0"/>
              </a:rPr>
              <a:t>«Знание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«Здоровье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«Творчество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«Воспитание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«Профориентация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«Учитель. Школьная команда», «Школьный </a:t>
            </a:r>
            <a:r>
              <a:rPr lang="ru-RU" sz="2200" dirty="0">
                <a:latin typeface="Arial Black" panose="020B0A04020102020204" pitchFamily="34" charset="0"/>
              </a:rPr>
              <a:t>климат», </a:t>
            </a:r>
            <a:r>
              <a:rPr lang="ru-RU" sz="2200" dirty="0" smtClean="0">
                <a:latin typeface="Arial Black" panose="020B0A04020102020204" pitchFamily="34" charset="0"/>
              </a:rPr>
              <a:t>«Образовательная </a:t>
            </a:r>
            <a:r>
              <a:rPr lang="ru-RU" sz="2200" dirty="0">
                <a:latin typeface="Arial Black" panose="020B0A04020102020204" pitchFamily="34" charset="0"/>
              </a:rPr>
              <a:t>среда», которые тесно взаимосвязаны между собой.</a:t>
            </a:r>
            <a:endParaRPr lang="ru-RU" sz="22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365125"/>
            <a:ext cx="1159328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ДОРОЖНАЯ КАРТА ОО </a:t>
            </a:r>
            <a:b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(ПЛАН МЕРОПРИЯТИЙ)</a:t>
            </a:r>
            <a:endParaRPr lang="ru-RU" sz="40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35360" y="1556792"/>
            <a:ext cx="11521280" cy="5112568"/>
          </a:xfrm>
        </p:spPr>
        <p:txBody>
          <a:bodyPr>
            <a:noAutofit/>
          </a:bodyPr>
          <a:lstStyle/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dirty="0">
                <a:latin typeface="Arial Black" panose="020B0A04020102020204" pitchFamily="34" charset="0"/>
              </a:rPr>
              <a:t>При составлении мероприятий дорожной карты рекомендуется</a:t>
            </a:r>
            <a:r>
              <a:rPr lang="ru-RU" sz="2400" dirty="0" smtClean="0">
                <a:latin typeface="Arial Black" panose="020B0A04020102020204" pitchFamily="34" charset="0"/>
              </a:rPr>
              <a:t>:</a:t>
            </a: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1) определить </a:t>
            </a:r>
            <a:r>
              <a:rPr lang="ru-RU" sz="2400" dirty="0">
                <a:latin typeface="Arial Black" panose="020B0A04020102020204" pitchFamily="34" charset="0"/>
              </a:rPr>
              <a:t>временной горизонт дорожной карты</a:t>
            </a:r>
            <a:r>
              <a:rPr lang="ru-RU" sz="2400" dirty="0" smtClean="0">
                <a:latin typeface="Arial Black" panose="020B0A04020102020204" pitchFamily="34" charset="0"/>
              </a:rPr>
              <a:t>;  </a:t>
            </a: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2) оценить </a:t>
            </a:r>
            <a:r>
              <a:rPr lang="ru-RU" sz="2400" dirty="0">
                <a:latin typeface="Arial Black" panose="020B0A04020102020204" pitchFamily="34" charset="0"/>
              </a:rPr>
              <a:t>имеющиеся ресурсы образовательной организации и </a:t>
            </a:r>
            <a:r>
              <a:rPr lang="ru-RU" sz="2400" dirty="0" smtClean="0">
                <a:latin typeface="Arial Black" panose="020B0A04020102020204" pitchFamily="34" charset="0"/>
              </a:rPr>
              <a:t>возможность привлечения дополнительных, которые потребуются </a:t>
            </a:r>
            <a:r>
              <a:rPr lang="ru-RU" sz="2400" dirty="0">
                <a:latin typeface="Arial Black" panose="020B0A04020102020204" pitchFamily="34" charset="0"/>
              </a:rPr>
              <a:t>для соответствия необходимому уровню модели “Школа </a:t>
            </a:r>
            <a:r>
              <a:rPr lang="ru-RU" sz="2400" dirty="0" err="1">
                <a:latin typeface="Arial Black" panose="020B0A04020102020204" pitchFamily="34" charset="0"/>
              </a:rPr>
              <a:t>Минпросвещения</a:t>
            </a:r>
            <a:r>
              <a:rPr lang="ru-RU" sz="2400" dirty="0">
                <a:latin typeface="Arial Black" panose="020B0A04020102020204" pitchFamily="34" charset="0"/>
              </a:rPr>
              <a:t> России”; </a:t>
            </a: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3) адекватно оценить </a:t>
            </a:r>
            <a:r>
              <a:rPr lang="ru-RU" sz="2400" dirty="0">
                <a:latin typeface="Arial Black" panose="020B0A04020102020204" pitchFamily="34" charset="0"/>
              </a:rPr>
              <a:t>временные и финансовые затраты на выполнение мероприятий дорожной карты; </a:t>
            </a:r>
            <a:endParaRPr lang="ru-RU" sz="2400" dirty="0" smtClean="0">
              <a:latin typeface="Arial Black" panose="020B0A04020102020204" pitchFamily="34" charset="0"/>
            </a:endParaRP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4) </a:t>
            </a:r>
            <a:r>
              <a:rPr lang="ru-RU" sz="2400" dirty="0">
                <a:latin typeface="Arial Black" panose="020B0A04020102020204" pitchFamily="34" charset="0"/>
              </a:rPr>
              <a:t>назначить ответственных лиц за выполнения мероприятий дорожной карты по каждому направлению; 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</a:p>
          <a:p>
            <a:pPr marL="0" marR="508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5) </a:t>
            </a:r>
            <a:r>
              <a:rPr lang="ru-RU" sz="2400" dirty="0">
                <a:latin typeface="Arial Black" panose="020B0A04020102020204" pitchFamily="34" charset="0"/>
              </a:rPr>
              <a:t>описать </a:t>
            </a:r>
            <a:r>
              <a:rPr lang="ru-RU" sz="2400" dirty="0" smtClean="0">
                <a:latin typeface="Arial Black" panose="020B0A04020102020204" pitchFamily="34" charset="0"/>
              </a:rPr>
              <a:t>ожидаемые результаты и процедуры </a:t>
            </a:r>
            <a:r>
              <a:rPr lang="ru-RU" sz="2400" dirty="0">
                <a:latin typeface="Arial Black" panose="020B0A04020102020204" pitchFamily="34" charset="0"/>
              </a:rPr>
              <a:t>отслеживания результатов реализации мероприятий дорожной карты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  <a:endParaRPr lang="ru-RU" sz="2200" dirty="0" smtClean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40416" y="1961101"/>
            <a:ext cx="2088232" cy="3960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2023/2024 </a:t>
            </a:r>
            <a:r>
              <a:rPr lang="ru-RU" b="1" dirty="0" err="1" smtClean="0"/>
              <a:t>уч.год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313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88640"/>
            <a:ext cx="10515600" cy="9036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ФОРМА ДОРОЖНОЙ КАРТЫ</a:t>
            </a:r>
            <a:endParaRPr lang="ru-RU" sz="40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152448"/>
              </p:ext>
            </p:extLst>
          </p:nvPr>
        </p:nvGraphicFramePr>
        <p:xfrm>
          <a:off x="839788" y="98107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684"/>
                <a:gridCol w="3702556"/>
                <a:gridCol w="2103120"/>
                <a:gridCol w="819060"/>
                <a:gridCol w="3387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ожидаемый 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Магистральное направление «Знание»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Магистральное направление «Здоровье»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62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88640"/>
            <a:ext cx="10515600" cy="903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СТРУКТУРНАЯ МОДЕЛЬ ПРОГРАММЫ РАЗВИТИЯ ШКОЛЫ</a:t>
            </a:r>
            <a:endParaRPr lang="ru-RU" sz="4000" b="1" dirty="0">
              <a:solidFill>
                <a:srgbClr val="00B0F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1344" y="1124744"/>
            <a:ext cx="11593288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может </a:t>
            </a:r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включать следующие элементы: </a:t>
            </a:r>
            <a:endParaRPr lang="ru-RU" sz="1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Arial Black" panose="020B0A04020102020204" pitchFamily="34" charset="0"/>
              </a:rPr>
              <a:t>Анализ </a:t>
            </a:r>
            <a:r>
              <a:rPr lang="ru-RU" sz="1800" dirty="0">
                <a:latin typeface="Arial Black" panose="020B0A04020102020204" pitchFamily="34" charset="0"/>
              </a:rPr>
              <a:t>состояния школы на основе прохождения самодиагностики.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Модель </a:t>
            </a:r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школы </a:t>
            </a:r>
            <a:r>
              <a:rPr lang="ru-RU" sz="1800" dirty="0">
                <a:latin typeface="Arial Black" panose="020B0A04020102020204" pitchFamily="34" charset="0"/>
              </a:rPr>
              <a:t>после реализации Программы развития.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Arial Black" panose="020B0A04020102020204" pitchFamily="34" charset="0"/>
              </a:rPr>
              <a:t>Описание </a:t>
            </a:r>
            <a:r>
              <a:rPr lang="ru-RU" sz="1800" dirty="0">
                <a:latin typeface="Arial Black" panose="020B0A04020102020204" pitchFamily="34" charset="0"/>
              </a:rPr>
              <a:t>функциональных подразделений школы и основных процессов, выполняемых различными функциональными подразделениями (штатное расписание, кадровый состав).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Arial Black" panose="020B0A04020102020204" pitchFamily="34" charset="0"/>
              </a:rPr>
              <a:t>Описание </a:t>
            </a:r>
            <a:r>
              <a:rPr lang="ru-RU" sz="1800" dirty="0">
                <a:latin typeface="Arial Black" panose="020B0A04020102020204" pitchFamily="34" charset="0"/>
              </a:rPr>
              <a:t>механизмов интеграции всех участников процесса по горизонтали и вертикали с целью достижения удовлетворенности качеством образования и условиями труда (</a:t>
            </a:r>
            <a:r>
              <a:rPr lang="ru-RU" sz="1800" dirty="0" err="1">
                <a:latin typeface="Arial Black" panose="020B0A04020102020204" pitchFamily="34" charset="0"/>
              </a:rPr>
              <a:t>ученикоцентричность</a:t>
            </a:r>
            <a:r>
              <a:rPr lang="ru-RU" sz="1800" dirty="0">
                <a:latin typeface="Arial Black" panose="020B0A04020102020204" pitchFamily="34" charset="0"/>
              </a:rPr>
              <a:t>, ориентация на семью, поддержка учительства, школьный климат).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Описание </a:t>
            </a:r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модели образовательной программы </a:t>
            </a:r>
            <a:r>
              <a:rPr lang="ru-RU" sz="1800" dirty="0">
                <a:latin typeface="Arial Black" panose="020B0A04020102020204" pitchFamily="34" charset="0"/>
              </a:rPr>
              <a:t>школы.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Описание </a:t>
            </a:r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модели управления школой </a:t>
            </a:r>
            <a:r>
              <a:rPr lang="ru-RU" sz="1800" dirty="0">
                <a:latin typeface="Arial Black" panose="020B0A04020102020204" pitchFamily="34" charset="0"/>
              </a:rPr>
              <a:t>(администрация, руководители подразделений, Управляющий совет, ученическое самоуправление и пр.).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Описание </a:t>
            </a:r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модели системного повышения квалификации </a:t>
            </a:r>
            <a:r>
              <a:rPr lang="ru-RU" sz="1800" dirty="0">
                <a:latin typeface="Arial Black" panose="020B0A04020102020204" pitchFamily="34" charset="0"/>
              </a:rPr>
              <a:t>школьных команд.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Arial Black" panose="020B0A04020102020204" pitchFamily="34" charset="0"/>
              </a:rPr>
              <a:t>Описание </a:t>
            </a:r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модели инфраструктуры школы</a:t>
            </a:r>
            <a:r>
              <a:rPr lang="ru-RU" sz="1800" dirty="0">
                <a:latin typeface="Arial Black" panose="020B0A04020102020204" pitchFamily="34" charset="0"/>
              </a:rPr>
              <a:t>. </a:t>
            </a:r>
            <a:endParaRPr lang="ru-RU" sz="18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 smtClean="0">
                <a:latin typeface="Arial Black" panose="020B0A04020102020204" pitchFamily="34" charset="0"/>
              </a:rPr>
              <a:t>Дорожная </a:t>
            </a:r>
            <a:r>
              <a:rPr lang="ru-RU" sz="1800" dirty="0">
                <a:latin typeface="Arial Black" panose="020B0A04020102020204" pitchFamily="34" charset="0"/>
              </a:rPr>
              <a:t>карта реализации программы развития школы (сроки, ресурсы, ответственные, НПА и пр.).</a:t>
            </a:r>
          </a:p>
        </p:txBody>
      </p:sp>
    </p:spTree>
    <p:extLst>
      <p:ext uri="{BB962C8B-B14F-4D97-AF65-F5344CB8AC3E}">
        <p14:creationId xmlns:p14="http://schemas.microsoft.com/office/powerpoint/2010/main" val="98626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9A07F-7A6D-483C-993B-9934A148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88640"/>
            <a:ext cx="10515600" cy="903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СТРУКТУРНАЯ МОДЕЛЬ ПРОГРАММЫ РАЗВИТИЯ ШКОЛЫ</a:t>
            </a:r>
            <a:endParaRPr lang="ru-RU" sz="4000" b="1" dirty="0">
              <a:solidFill>
                <a:srgbClr val="00B0F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125538"/>
            <a:ext cx="11089231" cy="5543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136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800</Words>
  <Application>Microsoft Office PowerPoint</Application>
  <PresentationFormat>Произвольный</PresentationFormat>
  <Paragraphs>119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ЭТАПЫ ДЕЯТЕЛЬНОСТИ ОБРАЗОВАТЕЛЬНОЙ ОРГАНИЗАЦИИ</vt:lpstr>
      <vt:lpstr>РЕЗУЛЬТАТЫ САМОДИАГНОСТИКИ</vt:lpstr>
      <vt:lpstr>РЕЗУЛЬТАТЫ САМОДИАГНОСТИКИ </vt:lpstr>
      <vt:lpstr>ДОРОЖНАЯ КАРТА ОО  (ПЛАН МЕРОПРИЯТИЙ)</vt:lpstr>
      <vt:lpstr>ДОРОЖНАЯ КАРТА ОО  (ПЛАН МЕРОПРИЯТИЙ)</vt:lpstr>
      <vt:lpstr>ФОРМА ДОРОЖНОЙ КАРТЫ</vt:lpstr>
      <vt:lpstr>СТРУКТУРНАЯ МОДЕЛЬ ПРОГРАММЫ РАЗВИТИЯ ШКОЛЫ</vt:lpstr>
      <vt:lpstr>СТРУКТУРНАЯ МОДЕЛЬ ПРОГРАММЫ РАЗВИТИЯ ШКОЛЫ</vt:lpstr>
      <vt:lpstr>НОЯБРЬ-ДЕКАБРЬ</vt:lpstr>
      <vt:lpstr>СОДЕРЖАНИЕ ВКЛАДКИ</vt:lpstr>
      <vt:lpstr>СОДЕРЖАНИЕ ВКЛАДКИ</vt:lpstr>
      <vt:lpstr>ЯНВАРЬ-ФЕВРАЛЬ-МАРТ</vt:lpstr>
      <vt:lpstr>АПРЕЛЬ-МАЙ</vt:lpstr>
      <vt:lpstr>Сопровождение участников Проекта специалистами МАУ ДПО «НИСО»</vt:lpstr>
      <vt:lpstr>МУНИЦИПАЛЬНЫЙ ОПЕРАТОР ПРОЕКТА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Саватеева Яна Николаевна</cp:lastModifiedBy>
  <cp:revision>165</cp:revision>
  <dcterms:created xsi:type="dcterms:W3CDTF">2022-02-08T09:10:55Z</dcterms:created>
  <dcterms:modified xsi:type="dcterms:W3CDTF">2023-11-22T04:26:27Z</dcterms:modified>
</cp:coreProperties>
</file>