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586" r:id="rId3"/>
    <p:sldId id="587" r:id="rId4"/>
    <p:sldId id="588" r:id="rId5"/>
    <p:sldId id="261" r:id="rId6"/>
    <p:sldId id="590" r:id="rId7"/>
    <p:sldId id="591" r:id="rId8"/>
    <p:sldId id="607" r:id="rId9"/>
    <p:sldId id="589" r:id="rId10"/>
    <p:sldId id="592" r:id="rId11"/>
    <p:sldId id="610" r:id="rId12"/>
    <p:sldId id="593" r:id="rId13"/>
    <p:sldId id="594" r:id="rId14"/>
    <p:sldId id="595" r:id="rId15"/>
    <p:sldId id="596" r:id="rId16"/>
    <p:sldId id="597" r:id="rId17"/>
    <p:sldId id="600" r:id="rId18"/>
    <p:sldId id="598" r:id="rId19"/>
    <p:sldId id="603" r:id="rId20"/>
    <p:sldId id="602" r:id="rId21"/>
    <p:sldId id="601" r:id="rId22"/>
    <p:sldId id="604" r:id="rId23"/>
    <p:sldId id="618" r:id="rId24"/>
    <p:sldId id="565" r:id="rId25"/>
    <p:sldId id="566" r:id="rId26"/>
    <p:sldId id="567" r:id="rId27"/>
    <p:sldId id="626" r:id="rId28"/>
    <p:sldId id="625" r:id="rId29"/>
    <p:sldId id="611" r:id="rId30"/>
    <p:sldId id="619" r:id="rId31"/>
    <p:sldId id="614" r:id="rId32"/>
    <p:sldId id="612" r:id="rId33"/>
    <p:sldId id="615" r:id="rId34"/>
    <p:sldId id="616" r:id="rId35"/>
    <p:sldId id="617" r:id="rId36"/>
    <p:sldId id="620" r:id="rId37"/>
    <p:sldId id="621" r:id="rId38"/>
    <p:sldId id="605" r:id="rId39"/>
    <p:sldId id="613" r:id="rId40"/>
    <p:sldId id="270" r:id="rId41"/>
    <p:sldId id="624" r:id="rId42"/>
    <p:sldId id="627" r:id="rId43"/>
    <p:sldId id="584" r:id="rId44"/>
  </p:sldIdLst>
  <p:sldSz cx="9144000" cy="6858000" type="screen4x3"/>
  <p:notesSz cx="9926638" cy="6797675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7DC2E6-C52C-4C8C-955C-50D854A8CF36}">
          <p14:sldIdLst>
            <p14:sldId id="256"/>
            <p14:sldId id="586"/>
            <p14:sldId id="587"/>
            <p14:sldId id="588"/>
            <p14:sldId id="261"/>
            <p14:sldId id="590"/>
            <p14:sldId id="591"/>
            <p14:sldId id="607"/>
            <p14:sldId id="589"/>
            <p14:sldId id="592"/>
            <p14:sldId id="610"/>
            <p14:sldId id="593"/>
            <p14:sldId id="594"/>
            <p14:sldId id="595"/>
            <p14:sldId id="596"/>
            <p14:sldId id="597"/>
            <p14:sldId id="600"/>
            <p14:sldId id="598"/>
            <p14:sldId id="603"/>
            <p14:sldId id="602"/>
            <p14:sldId id="601"/>
            <p14:sldId id="604"/>
            <p14:sldId id="618"/>
          </p14:sldIdLst>
        </p14:section>
        <p14:section name="Раздел без заголовка" id="{B62EA215-F1FB-42DA-B4EE-2F68545A9A50}">
          <p14:sldIdLst>
            <p14:sldId id="565"/>
            <p14:sldId id="566"/>
            <p14:sldId id="567"/>
            <p14:sldId id="626"/>
            <p14:sldId id="625"/>
            <p14:sldId id="611"/>
            <p14:sldId id="619"/>
            <p14:sldId id="614"/>
            <p14:sldId id="612"/>
            <p14:sldId id="615"/>
            <p14:sldId id="616"/>
            <p14:sldId id="617"/>
            <p14:sldId id="620"/>
            <p14:sldId id="621"/>
            <p14:sldId id="605"/>
            <p14:sldId id="613"/>
            <p14:sldId id="270"/>
            <p14:sldId id="624"/>
            <p14:sldId id="627"/>
            <p14:sldId id="5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2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7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9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9380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0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6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18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89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14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3" y="116631"/>
            <a:ext cx="8928991" cy="65904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71799" y="4077073"/>
            <a:ext cx="3744415" cy="936103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 algn="ctr">
              <a:buNone/>
              <a:defRPr sz="2000" b="0" i="0" cap="none" spc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2411760" y="3786979"/>
            <a:ext cx="4320478" cy="158406"/>
            <a:chOff x="971599" y="3129578"/>
            <a:chExt cx="6007190" cy="326894"/>
          </a:xfrm>
          <a:solidFill>
            <a:srgbClr val="835A2D"/>
          </a:solidFill>
        </p:grpSpPr>
        <p:sp>
          <p:nvSpPr>
            <p:cNvPr id="5" name="Полилиния 4"/>
            <p:cNvSpPr/>
            <p:nvPr userDrawn="1"/>
          </p:nvSpPr>
          <p:spPr bwMode="auto">
            <a:xfrm>
              <a:off x="971599" y="3205633"/>
              <a:ext cx="2826361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2" name="Полилиния 9"/>
            <p:cNvSpPr/>
            <p:nvPr userDrawn="1"/>
          </p:nvSpPr>
          <p:spPr bwMode="auto">
            <a:xfrm flipV="1">
              <a:off x="971599" y="3290350"/>
              <a:ext cx="2826361" cy="87394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4" name="Овал 7"/>
            <p:cNvSpPr/>
            <p:nvPr userDrawn="1"/>
          </p:nvSpPr>
          <p:spPr bwMode="auto">
            <a:xfrm>
              <a:off x="3742380" y="3209049"/>
              <a:ext cx="125965" cy="167954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14" name="Овал 13"/>
            <p:cNvSpPr/>
            <p:nvPr userDrawn="1"/>
          </p:nvSpPr>
          <p:spPr bwMode="auto">
            <a:xfrm>
              <a:off x="3877731" y="3129578"/>
              <a:ext cx="245170" cy="326894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11" name="Группа 10"/>
            <p:cNvGrpSpPr/>
            <p:nvPr userDrawn="1"/>
          </p:nvGrpSpPr>
          <p:grpSpPr bwMode="auto">
            <a:xfrm flipH="1">
              <a:off x="4122902" y="3204294"/>
              <a:ext cx="2855887" cy="172111"/>
              <a:chOff x="1123999" y="3408833"/>
              <a:chExt cx="2896746" cy="172111"/>
            </a:xfrm>
            <a:grpFill/>
          </p:grpSpPr>
          <p:sp>
            <p:nvSpPr>
              <p:cNvPr id="15" name="Полилиния 14"/>
              <p:cNvSpPr/>
              <p:nvPr userDrawn="1"/>
            </p:nvSpPr>
            <p:spPr bwMode="auto">
              <a:xfrm>
                <a:off x="1123999" y="3408833"/>
                <a:ext cx="2826361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Полилиния 16"/>
              <p:cNvSpPr/>
              <p:nvPr userDrawn="1"/>
            </p:nvSpPr>
            <p:spPr bwMode="auto">
              <a:xfrm flipV="1">
                <a:off x="1123999" y="3493550"/>
                <a:ext cx="2826361" cy="87394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Овал 17"/>
              <p:cNvSpPr/>
              <p:nvPr userDrawn="1"/>
            </p:nvSpPr>
            <p:spPr bwMode="auto">
              <a:xfrm>
                <a:off x="3894780" y="3412249"/>
                <a:ext cx="125965" cy="167954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1565730" y="2608326"/>
            <a:ext cx="6048671" cy="80350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3" y="116631"/>
            <a:ext cx="8928991" cy="6590405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836713"/>
            <a:ext cx="7772400" cy="10081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060847"/>
            <a:ext cx="7772400" cy="38164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>
                <a:solidFill>
                  <a:srgbClr val="60363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</p:spPr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</p:spPr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67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199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4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2174874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155679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9" y="1916833"/>
            <a:ext cx="5111749" cy="4209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2752533"/>
            <a:ext cx="3008313" cy="3373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72616"/>
          </a:xfrm>
        </p:spPr>
        <p:txBody>
          <a:bodyPr anchor="b"/>
          <a:lstStyle>
            <a:lvl1pPr algn="ctr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852209" y="1797125"/>
            <a:ext cx="5439582" cy="30000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7625" cmpd="sng">
            <a:noFill/>
            <a:prstDash val="sysDot"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>
              <a:spcBef>
                <a:spcPts val="399"/>
              </a:spcBef>
              <a:buNone/>
              <a:defRPr lang="en-US" sz="1800" b="0" cap="none" spc="0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3"/>
          </p:nvPr>
        </p:nvSpPr>
        <p:spPr bwMode="auto">
          <a:xfrm>
            <a:off x="1737360" y="5445223"/>
            <a:ext cx="5669279" cy="648072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600" b="0" i="0" cap="none" spc="29">
                <a:solidFill>
                  <a:srgbClr val="603636"/>
                </a:solidFill>
                <a:latin typeface="+mn-lt"/>
                <a:ea typeface="+mn-ea"/>
                <a:cs typeface="Arial"/>
              </a:defRPr>
            </a:lvl1pPr>
            <a:lvl2pPr marL="171450" indent="1587">
              <a:buNone/>
              <a:defRPr>
                <a:solidFill>
                  <a:schemeClr val="bg2"/>
                </a:solidFill>
              </a:defRPr>
            </a:lvl2pPr>
            <a:lvl3pPr marL="344487" indent="6349">
              <a:buNone/>
              <a:defRPr>
                <a:solidFill>
                  <a:schemeClr val="bg2"/>
                </a:solidFill>
              </a:defRPr>
            </a:lvl3pPr>
            <a:lvl4pPr marL="515937" indent="3174">
              <a:buNone/>
              <a:defRPr>
                <a:solidFill>
                  <a:schemeClr val="bg2"/>
                </a:solidFill>
              </a:defRPr>
            </a:lvl4pPr>
            <a:lvl5pPr marL="688974" indent="-1587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>
              <a:spcBef>
                <a:spcPts val="599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8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0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8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68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4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7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5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49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smp.edu.ru/instruc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sas.ficto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as.ficto.ru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as.ficto.ru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ipkipro.ru/science/support/3635/" TargetMode="External"/><Relationship Id="rId7" Type="http://schemas.openxmlformats.org/officeDocument/2006/relationships/image" Target="../media/image87.png"/><Relationship Id="rId2" Type="http://schemas.openxmlformats.org/officeDocument/2006/relationships/hyperlink" Target="mailto:kuo_416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hyperlink" Target="https://vk.com/public206808779" TargetMode="External"/><Relationship Id="rId4" Type="http://schemas.openxmlformats.org/officeDocument/2006/relationships/hyperlink" Target="https://chat.whatsapp.com/FmULNXYJzn2KbiET5YV4P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917037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28273" y="3429000"/>
            <a:ext cx="5537438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B82DD7-2854-DFBA-9BA0-FC3F2449F675}"/>
              </a:ext>
            </a:extLst>
          </p:cNvPr>
          <p:cNvSpPr txBox="1"/>
          <p:nvPr/>
        </p:nvSpPr>
        <p:spPr>
          <a:xfrm>
            <a:off x="289420" y="3668402"/>
            <a:ext cx="856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ОСНОВНЫЕ ИЗМЕНЕНИЯ В РЕАЛИЗАЦИИ ПРОЕКТА «ШКОЛА МИНПРОСВЕЩЕНИЯ РОССИИ» НА ТЕРРИТОРИ НОВОСИБИРСКОЙ ОБЛАСТИ В 2024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FB61-A6FC-293A-CCBE-BDC27D8B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18"/>
            <a:ext cx="9144000" cy="333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A60A3-49A9-4BC7-22C5-86FF0CD8AB32}"/>
              </a:ext>
            </a:extLst>
          </p:cNvPr>
          <p:cNvSpPr txBox="1"/>
          <p:nvPr/>
        </p:nvSpPr>
        <p:spPr>
          <a:xfrm>
            <a:off x="4286775" y="5016617"/>
            <a:ext cx="4362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err="1"/>
              <a:t>Поцукова</a:t>
            </a:r>
            <a:r>
              <a:rPr lang="ru-RU" b="1" dirty="0"/>
              <a:t> Татьяна Анатольевна, проректор по учебной работе, заведующий кафедрой управления ГАУ ДПО НСО </a:t>
            </a:r>
            <a:r>
              <a:rPr lang="ru-RU" b="1" dirty="0" err="1"/>
              <a:t>НИПКиПРО</a:t>
            </a:r>
            <a:r>
              <a:rPr lang="ru-RU" b="1" dirty="0"/>
              <a:t>, </a:t>
            </a:r>
            <a:r>
              <a:rPr lang="ru-RU" b="1" dirty="0" err="1"/>
              <a:t>к.п.н</a:t>
            </a:r>
            <a:r>
              <a:rPr lang="ru-RU" b="1" dirty="0"/>
              <a:t>., доцент, Отличник просвещения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9A3891-C61E-B907-7DC4-A587A10DF6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AC339C-62F3-9665-7BAC-FE31326A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7" y="284989"/>
            <a:ext cx="4432498" cy="1409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18AC21-C182-2EE1-1316-47D6B863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27" y="2224481"/>
            <a:ext cx="3787251" cy="44106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B2DD56-016B-03D1-4659-9A1C2491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765" y="3073234"/>
            <a:ext cx="3349563" cy="37045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694E2E-AC2C-6B2A-CB6A-E2398E91D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511" y="80234"/>
            <a:ext cx="4174222" cy="29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833F0-1523-F345-E481-F23C90EB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8F3F87-7FC6-B85C-78DD-90A87CF6EF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59666-F641-038C-157C-583020F9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1860" cy="3671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B9A2CA-F3F4-A3A9-0D6E-36618471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73" y="3355597"/>
            <a:ext cx="6342077" cy="35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D9A06-4ABA-06DD-69D4-F336BAC3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FBD49-2C99-88EA-B21F-C14A2E3B80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0AE15B-C22A-3589-E641-BA215053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5" r="3761" b="4779"/>
          <a:stretch/>
        </p:blipFill>
        <p:spPr>
          <a:xfrm>
            <a:off x="1" y="124468"/>
            <a:ext cx="9143999" cy="6609064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D420BC1-D8C1-ABE7-A0FD-9BFE61B96648}"/>
              </a:ext>
            </a:extLst>
          </p:cNvPr>
          <p:cNvCxnSpPr/>
          <p:nvPr/>
        </p:nvCxnSpPr>
        <p:spPr>
          <a:xfrm>
            <a:off x="6191075" y="1870745"/>
            <a:ext cx="0" cy="4862787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E63237-1B55-C9F1-8C90-90376F54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8" y="2706648"/>
            <a:ext cx="1894773" cy="93865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675C02-E055-BF64-B458-42E7A4CF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64" y="5198221"/>
            <a:ext cx="1705531" cy="450518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491F26-5E18-6B11-144B-0B8FB6B6A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176" y="2046914"/>
            <a:ext cx="2685044" cy="3201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811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2AA4E-069E-6AFE-8FFB-50BBBADE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13CD7-CA08-4A9F-EB97-37CD1C10D9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71EB6-FCBF-8554-7595-A818C099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" y="777340"/>
            <a:ext cx="8724550" cy="5988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61A11-E0AB-4102-1648-C89338AF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8" y="0"/>
            <a:ext cx="8665827" cy="856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6B5E62-1A08-5500-9CD7-128259CD0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65" y="251670"/>
            <a:ext cx="1887523" cy="1049547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F1EB3A-E5D0-887C-DF96-F655F07DE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65" y="3882792"/>
            <a:ext cx="2057400" cy="97155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55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01A62-49DE-1FA7-A2AB-327B8407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A3AD44-76A3-6A51-EE87-2E2C3EE7CB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15563-20E6-095C-89BE-E96EDCE1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" y="954350"/>
            <a:ext cx="9144000" cy="5903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08405C-600A-A804-B9B8-15E6203B6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46175"/>
            <a:ext cx="9024077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391A8C-224D-6B8D-4AFA-658A6A72E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0" y="3582099"/>
            <a:ext cx="2270270" cy="190666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28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4DD9-0F9A-97D9-09FC-0BAAB319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0E4BD6-875F-CC36-01BC-729408CEC9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6F6A1-4AF1-563A-D15B-AF1FFA4E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99" y="738231"/>
            <a:ext cx="9144000" cy="6119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011B5-EC1C-88BB-1C52-4EF18B07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99" y="0"/>
            <a:ext cx="9082800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47E089-892A-55B5-5026-8424D22A5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138" y="191078"/>
            <a:ext cx="2219325" cy="141922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F61C6C-0083-E554-DDE8-BE5616745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99" y="2334408"/>
            <a:ext cx="2257425" cy="167640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6D08FE-1230-B724-F039-1A170E8B5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61" y="4263704"/>
            <a:ext cx="2454378" cy="214312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882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AD859-39FE-C8D2-2BFA-62D3D4D15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8158A-66C2-713A-D728-88FAB87BCB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C291A8-3CED-F955-B1F2-DABD81C7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631"/>
            <a:ext cx="9144000" cy="6332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8AFAA-1817-F76F-2EFA-311B79A2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87" y="262631"/>
            <a:ext cx="2394096" cy="151583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22491A-2762-2FA9-2257-08C8F2C7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88" y="2759980"/>
            <a:ext cx="579851" cy="4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5111D-F0A8-3A60-CB64-1E562301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855974-9929-C5A9-655D-6308B3D0AB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565D3-C059-C425-DD38-8CA8F2C6E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78" y="533215"/>
            <a:ext cx="9144000" cy="6324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02B1F-2A36-891F-A3C0-879530E2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786" y="4305911"/>
            <a:ext cx="2257425" cy="62865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D9F7250-C33E-42BB-9A1C-00D4B6C6554D}"/>
              </a:ext>
            </a:extLst>
          </p:cNvPr>
          <p:cNvCxnSpPr/>
          <p:nvPr/>
        </p:nvCxnSpPr>
        <p:spPr>
          <a:xfrm>
            <a:off x="3674378" y="4848837"/>
            <a:ext cx="1728132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110184-E966-B9B0-1752-13C48052E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78" y="5735799"/>
            <a:ext cx="2124075" cy="63817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50D344C-0D7A-DF85-BCC1-B6C59247296B}"/>
              </a:ext>
            </a:extLst>
          </p:cNvPr>
          <p:cNvCxnSpPr/>
          <p:nvPr/>
        </p:nvCxnSpPr>
        <p:spPr>
          <a:xfrm>
            <a:off x="3808601" y="6299618"/>
            <a:ext cx="1728132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0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B5D3D-0742-E7A9-BB79-02BF537D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2EFD9-5B50-87DF-0FA8-457F670FC5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583D3-0A4C-F9F1-031C-B1C66EA0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8"/>
            <a:ext cx="9144000" cy="6295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12302B-81A1-98D2-833E-24E99205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06"/>
            <a:ext cx="9144000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30C08B-2C37-5AC6-CCD9-D0C675F9E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842" y="2993619"/>
            <a:ext cx="2181225" cy="98107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57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1BEF-8D32-BA57-10B9-6D2B7BC7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7403DC-403F-877E-6D3E-2AFF2B2D37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A5D49-B7FF-2E53-A8B9-471AB8E7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7" y="778973"/>
            <a:ext cx="9010011" cy="6279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6A661-606A-6AFC-DB9E-E691FB93F81B}"/>
              </a:ext>
            </a:extLst>
          </p:cNvPr>
          <p:cNvSpPr txBox="1"/>
          <p:nvPr/>
        </p:nvSpPr>
        <p:spPr>
          <a:xfrm>
            <a:off x="3858938" y="2432714"/>
            <a:ext cx="2340526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050" dirty="0"/>
              <a:t>Участие обучающихся в чемпионатах по профессиональному мастерству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D8F9A4-5D37-5FBE-5D3D-5A27D052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8" y="0"/>
            <a:ext cx="9010011" cy="853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C78078-5058-B9B2-1C9A-7F95CFD5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898" y="4647089"/>
            <a:ext cx="2190750" cy="95250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5C24AF8-DC20-04E6-97F5-0000AEA657F1}"/>
              </a:ext>
            </a:extLst>
          </p:cNvPr>
          <p:cNvCxnSpPr/>
          <p:nvPr/>
        </p:nvCxnSpPr>
        <p:spPr>
          <a:xfrm>
            <a:off x="3858938" y="5511567"/>
            <a:ext cx="1845576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D88E9AF-792D-FD21-1F40-385A83CB0B55}"/>
              </a:ext>
            </a:extLst>
          </p:cNvPr>
          <p:cNvCxnSpPr/>
          <p:nvPr/>
        </p:nvCxnSpPr>
        <p:spPr>
          <a:xfrm>
            <a:off x="3959485" y="5360565"/>
            <a:ext cx="1845576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D223D-1D5C-9C1D-36B3-506F25AE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25.03.2024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BB800A-B2D9-0E53-198A-3EC4AEDDB1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235EE-DD8B-570C-82C4-436260BF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618519"/>
            <a:ext cx="9058275" cy="55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D0B1D-3EBA-1281-864A-93899E7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A3EAA-6163-D097-6DED-8567162BF7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2B118-675E-5BDD-3DDA-D12FA634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108"/>
            <a:ext cx="9144000" cy="63491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AB5E0-E3B7-7BEA-B4C6-7EA95FA4F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-93294"/>
            <a:ext cx="9085277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F34BA2-8CB6-5EF0-7B8A-A36F7BEE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932" y="1787937"/>
            <a:ext cx="852588" cy="8535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DE4311-14D1-1C6C-C7F2-B629991C7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05" y="2312355"/>
            <a:ext cx="2146815" cy="1864451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194647-CA84-95FD-4511-413C6C14C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768" y="4329204"/>
            <a:ext cx="2038350" cy="85351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90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BCD27-E43C-8189-8CBD-F5969DECE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42BFC6-EF62-610D-3D3B-FD1918077B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BAB4D-D2A3-7AAE-61B6-270D5665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8"/>
            <a:ext cx="9144000" cy="6344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EC8638-DC9E-17D7-BE00-DA7BF4A73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1" y="-126850"/>
            <a:ext cx="9083827" cy="853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3432DB-ED00-F6EF-E5EF-843193FAB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98" y="783550"/>
            <a:ext cx="2276475" cy="1266825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3FF343-79DC-DFDA-05AF-87A0334EE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051" y="2127278"/>
            <a:ext cx="2257425" cy="1143000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06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C28B2-A17C-C6D9-8DD1-DF458CF2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1E27C-0A66-8ABF-D3CF-79E59B1CCA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537ADB-7FE3-B483-F74B-BC0A7CE8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061"/>
            <a:ext cx="9144000" cy="6251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B300B5-4B55-CD60-D51E-35A13B8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465" y="2789077"/>
            <a:ext cx="2228850" cy="742950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53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A0DF3-AF51-411B-FF37-064A84E5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0F62D2-743B-10AF-F78C-2C13C65D5F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923BB-4B35-4022-2904-655F1DB6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469135"/>
            <a:ext cx="9059441" cy="604072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60EFE7-F647-A6F7-6D24-7155528980C4}"/>
              </a:ext>
            </a:extLst>
          </p:cNvPr>
          <p:cNvSpPr/>
          <p:nvPr/>
        </p:nvSpPr>
        <p:spPr>
          <a:xfrm>
            <a:off x="302004" y="4655890"/>
            <a:ext cx="4521666" cy="15961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5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C2B7B-DAA5-AF44-FE09-3EBDB558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106790"/>
            <a:ext cx="7773338" cy="159617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Работа с конструктором программ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9EBCA-6A9F-87CB-0871-F3DD6C7F5F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716" y="1716946"/>
            <a:ext cx="8374780" cy="34241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Прежде чем приступать к работе с конструктором необходимо еще раз прочитать инструкцию: </a:t>
            </a:r>
            <a:r>
              <a:rPr lang="ru-RU" dirty="0">
                <a:hlinkClick r:id="rId2"/>
              </a:rPr>
              <a:t>Инструкция (</a:t>
            </a:r>
            <a:r>
              <a:rPr lang="en-US" dirty="0">
                <a:hlinkClick r:id="rId2"/>
              </a:rPr>
              <a:t>smp.edu.ru)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F7DCF-E401-8570-8FAF-8ABE85487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12" y="2604213"/>
            <a:ext cx="4653105" cy="4418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3C3DF7-A405-E470-7712-A3FC8F8E0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96" y="3015274"/>
            <a:ext cx="2556987" cy="25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55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E1205-A1D7-8362-3A9A-DA61BC98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86" y="268711"/>
            <a:ext cx="7773338" cy="1596177"/>
          </a:xfrm>
        </p:spPr>
        <p:txBody>
          <a:bodyPr>
            <a:normAutofit/>
          </a:bodyPr>
          <a:lstStyle/>
          <a:p>
            <a:r>
              <a:rPr lang="ru-RU" sz="2400" dirty="0"/>
              <a:t>Конструктор работает на том же сайте, где школы проходили самодиагностику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DD693-9E2B-A161-6F63-C99C1719CF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3C47B1-44D4-0F26-C679-57E34BA8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163" y="1630163"/>
            <a:ext cx="4731390" cy="2681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30124B-9A55-C383-9056-BF113FBC9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03081"/>
            <a:ext cx="4145324" cy="2875972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1510619-66B8-C0CD-83B8-ACAB53DB9B1E}"/>
              </a:ext>
            </a:extLst>
          </p:cNvPr>
          <p:cNvSpPr/>
          <p:nvPr/>
        </p:nvSpPr>
        <p:spPr>
          <a:xfrm rot="2242653" flipH="1">
            <a:off x="842529" y="3414423"/>
            <a:ext cx="1204605" cy="491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0413E89F-C1BD-1AC3-B5BC-5B6FB2D58EC7}"/>
              </a:ext>
            </a:extLst>
          </p:cNvPr>
          <p:cNvSpPr/>
          <p:nvPr/>
        </p:nvSpPr>
        <p:spPr>
          <a:xfrm rot="2242653" flipH="1">
            <a:off x="3046863" y="3717434"/>
            <a:ext cx="1204605" cy="491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EDC4E98-89EA-5894-13E0-8FF4F821EA7F}"/>
              </a:ext>
            </a:extLst>
          </p:cNvPr>
          <p:cNvSpPr/>
          <p:nvPr/>
        </p:nvSpPr>
        <p:spPr>
          <a:xfrm rot="2242653" flipH="1">
            <a:off x="7913396" y="2853470"/>
            <a:ext cx="1204605" cy="491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7A759-3007-EE9E-CB9F-F94022248BEC}"/>
              </a:ext>
            </a:extLst>
          </p:cNvPr>
          <p:cNvSpPr txBox="1"/>
          <p:nvPr/>
        </p:nvSpPr>
        <p:spPr>
          <a:xfrm>
            <a:off x="685330" y="610873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https://sas.ficto.ru/</a:t>
            </a:r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A898A-A997-6B5E-5E7E-BA4B616B4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335" y="4981759"/>
            <a:ext cx="1769794" cy="176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7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0FEAB-4641-9131-3340-6CACC20F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38206-9746-6E37-928D-1CD9F97E50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36E92E-B22E-EFBE-A3B5-5709375F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" y="281791"/>
            <a:ext cx="9144000" cy="5509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C52F8E-4BF6-9D5D-5C8F-83799D354E14}"/>
              </a:ext>
            </a:extLst>
          </p:cNvPr>
          <p:cNvSpPr txBox="1"/>
          <p:nvPr/>
        </p:nvSpPr>
        <p:spPr>
          <a:xfrm>
            <a:off x="685330" y="60548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https://sas.ficto.ru/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51D2A2-1463-C21C-2CF7-7B77C968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387" y="57233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1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19AAF-33E8-D913-812F-36749234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885C2-27F6-06E8-BA38-6CD2480DBF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05A988-BA09-392A-52E0-E8238540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" y="180983"/>
            <a:ext cx="9144000" cy="5187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74B96-B56F-4325-1450-BA86DD474842}"/>
              </a:ext>
            </a:extLst>
          </p:cNvPr>
          <p:cNvSpPr txBox="1"/>
          <p:nvPr/>
        </p:nvSpPr>
        <p:spPr>
          <a:xfrm>
            <a:off x="685330" y="60548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https://sas.ficto.ru/</a:t>
            </a:r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F7821-8DA5-FBA4-B6EC-4422A4A79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609" y="562988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7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2B6A4-30EA-00A4-4DC3-315BEB139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841" y="383627"/>
            <a:ext cx="3061983" cy="2180897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600" dirty="0"/>
              <a:t>В личном кабинете федерального координатора есть вкладка «Аналитика», ожидаем, что в личном кабинете муниципального координатора тоже появится такая вкладка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D219A-CE27-51AE-2E69-BD75F48329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7E86B-064C-6278-FAF6-D5AB25C2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35" y="2818701"/>
            <a:ext cx="7462880" cy="3938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B4AD4-DE3F-B41C-6BB5-A58DFA3A1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96"/>
          <a:stretch/>
        </p:blipFill>
        <p:spPr>
          <a:xfrm>
            <a:off x="655935" y="268688"/>
            <a:ext cx="4345293" cy="22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2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69BAC-C5D5-586B-83B3-03F5E79A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2" y="383627"/>
            <a:ext cx="7773338" cy="1596177"/>
          </a:xfrm>
        </p:spPr>
        <p:txBody>
          <a:bodyPr>
            <a:normAutofit fontScale="90000"/>
          </a:bodyPr>
          <a:lstStyle/>
          <a:p>
            <a:r>
              <a:rPr lang="ru-RU" dirty="0"/>
              <a:t>В настоящее время действующий конструктор рассчитан на показатели и критерии самодиагностики, которая была в ноябре 2023 года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69A56-57CC-D8BC-0498-7E231EB429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672" y="2115424"/>
            <a:ext cx="8055528" cy="3424107"/>
          </a:xfrm>
        </p:spPr>
        <p:txBody>
          <a:bodyPr>
            <a:normAutofit/>
          </a:bodyPr>
          <a:lstStyle/>
          <a:p>
            <a:r>
              <a:rPr lang="ru-RU" dirty="0"/>
              <a:t>В личном кабинете каждый школы имеется возможность </a:t>
            </a:r>
          </a:p>
          <a:p>
            <a:r>
              <a:rPr lang="ru-RU" dirty="0"/>
              <a:t>работы с конструктором, определить технические особенности сервиса, изучить соответствие предложенных дефицитов и управленческих решений с реалиями школы.</a:t>
            </a:r>
          </a:p>
          <a:p>
            <a:r>
              <a:rPr lang="ru-RU" dirty="0"/>
              <a:t>Данный проект дает школам сформировать уникальную программу развития, направленную на ликвидацию конкретных, имеющихся у школы дефицитов, что позволяет избежать «скачивания чужих ПР».</a:t>
            </a:r>
          </a:p>
        </p:txBody>
      </p:sp>
    </p:spTree>
    <p:extLst>
      <p:ext uri="{BB962C8B-B14F-4D97-AF65-F5344CB8AC3E}">
        <p14:creationId xmlns:p14="http://schemas.microsoft.com/office/powerpoint/2010/main" val="183998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CA066-781A-B541-4BB1-2DEF6A07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11D46-F2C1-BF6C-EA43-DA4D6ABF64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D5194-65A0-AF33-E87D-D921208C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729842"/>
            <a:ext cx="9039225" cy="52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9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A0DF3-AF51-411B-FF37-064A84E5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0F62D2-743B-10AF-F78C-2C13C65D5F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923BB-4B35-4022-2904-655F1DB6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469135"/>
            <a:ext cx="9059441" cy="60407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C3B9E4-1D1B-3C2E-AB7D-23C8F29FBD9E}"/>
              </a:ext>
            </a:extLst>
          </p:cNvPr>
          <p:cNvSpPr/>
          <p:nvPr/>
        </p:nvSpPr>
        <p:spPr>
          <a:xfrm>
            <a:off x="4496500" y="2908823"/>
            <a:ext cx="4521666" cy="15961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ECF6F-D517-663E-5015-7F2104FD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09B02-6FD4-6250-AC6D-F91405F23A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E50127-0E33-0F59-1E51-B2222E53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" y="505131"/>
            <a:ext cx="9081867" cy="51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5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9A9F7-5702-17D6-6A62-9D8B80C2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A6C1C-CE58-4A86-B3BE-ED261EA2F1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1DB45E-ED05-C2A8-AA37-5399B0B8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8" y="4893"/>
            <a:ext cx="6895750" cy="3424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8D6D1-E8B7-748C-0B33-223378525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411" y="3145872"/>
            <a:ext cx="7113864" cy="40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EAA9-C221-1444-7858-EB5E2A2A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83919-0511-D854-7B10-5E2FFF21BD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6188A5-44FF-31D6-8342-9FF8B548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833437"/>
            <a:ext cx="9048750" cy="55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53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CC497-E395-396A-8615-74742EB3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2B27E-7428-0033-A55C-145AD145A9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592BC-D06D-FAF5-4044-4F3A0A49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502"/>
            <a:ext cx="9144000" cy="53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84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1F7B-8E7C-838A-1DEF-3BAC5E43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BE1AB-E654-ADC5-10B9-D067233DAF5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90666-E1F4-42B2-FA7A-1AEE4EF0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829D0-2D8C-2AEF-FE1B-D5833936A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9" y="469135"/>
            <a:ext cx="9059441" cy="60407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AB0545-06E2-8F77-C81C-43940C6FECCB}"/>
              </a:ext>
            </a:extLst>
          </p:cNvPr>
          <p:cNvSpPr/>
          <p:nvPr/>
        </p:nvSpPr>
        <p:spPr>
          <a:xfrm>
            <a:off x="4622334" y="4614121"/>
            <a:ext cx="4521666" cy="15961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1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EDA68-5866-A289-1BB4-C8563D3C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D66302-CB77-9993-246E-64B91AA950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4CD42-4E71-08C8-64D3-E88F5F5E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890587"/>
            <a:ext cx="90963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2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12D77-596B-1B77-A44C-D1812F03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AC71F6-E412-C710-9D1B-BF668CED22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544F8-5F0C-C477-8DB7-506F924B8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890587"/>
            <a:ext cx="91154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58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4A1D-925F-7D42-9921-646A8D95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344CE-6D00-F857-98BE-C4FA64A524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FBA2A-CC60-702C-D07D-0AC40174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091"/>
            <a:ext cx="9144000" cy="51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2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5E2C-C4F7-F9D2-F1C9-79D8CC7A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1EEED-02D9-9729-CB35-6EA873AA36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F779F-C0A8-FA92-B909-6FB1A0EA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148"/>
            <a:ext cx="9144000" cy="51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0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A298A-0BCF-CBF0-8CF2-57028164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80468B-91D2-1749-6BFE-5FD0A7B1BB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177FC-BB3F-662F-4769-C9FE5381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755"/>
            <a:ext cx="9144000" cy="55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5683224" name="Объект 2"/>
          <p:cNvSpPr>
            <a:spLocks noGrp="1"/>
          </p:cNvSpPr>
          <p:nvPr>
            <p:ph sz="quarter" idx="13"/>
          </p:nvPr>
        </p:nvSpPr>
        <p:spPr bwMode="auto">
          <a:xfrm>
            <a:off x="251520" y="692696"/>
            <a:ext cx="3456384" cy="583264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0000" lnSpcReduction="20000"/>
          </a:bodyPr>
          <a:lstStyle/>
          <a:p>
            <a:pPr marL="0" indent="0" algn="just">
              <a:buFont typeface="Arial"/>
              <a:buNone/>
              <a:defRPr/>
            </a:pP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Академия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Минпросвещения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России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запустила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новый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микрокурс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посвященный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проекту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«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Школа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Минпросвещения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России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».</a:t>
            </a:r>
            <a:b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</a:b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Микрокурс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будет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интересен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педагогам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управленцам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и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родителям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поможет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лучше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понять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проект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познакомиться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с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его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концепцией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магистральными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направлениями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и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ключевыми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условиями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.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Красочный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и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динамичный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микрокурс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ориентирован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на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три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уровня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сложности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: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для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тех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кто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знаком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с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проектом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знает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немного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и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не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знает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ничего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. В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конце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каждого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раздела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предлагаются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вопросы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для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самопроверки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и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закрепления.</a:t>
            </a:r>
            <a:r>
              <a:rPr sz="1600" b="1" i="0" u="none" dirty="0" err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Не</a:t>
            </a:r>
            <a:r>
              <a:rPr sz="1600" b="1" i="0" u="none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более</a:t>
            </a:r>
            <a:r>
              <a:rPr sz="1600" b="1" i="0" u="none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20 </a:t>
            </a:r>
            <a:r>
              <a:rPr sz="1600" b="1" i="0" u="none" dirty="0" err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минут</a:t>
            </a:r>
            <a:r>
              <a:rPr sz="1600" b="1" i="0" u="none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потребуется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для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того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чтобы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познакомиться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с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проектом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.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Разнообразные</a:t>
            </a:r>
            <a:r>
              <a:rPr sz="1600" b="1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1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задания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курса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дают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возможность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разобрать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управленческие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ситуации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ответить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на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вопросы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изучить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видеоматериалы.Микрокурс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размещен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обучение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бесплатно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,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регистрация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не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</a:t>
            </a:r>
            <a:r>
              <a:rPr sz="1600" b="0" i="0" u="none" dirty="0" err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требуется</a:t>
            </a:r>
            <a:r>
              <a:rPr sz="1600" b="0" i="0" u="none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483736134" name="Рисунок 14837361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23928" y="692696"/>
            <a:ext cx="5050871" cy="3106219"/>
          </a:xfrm>
          <a:prstGeom prst="rect">
            <a:avLst/>
          </a:prstGeom>
        </p:spPr>
      </p:pic>
      <p:pic>
        <p:nvPicPr>
          <p:cNvPr id="1314702392" name="Рисунок 131470239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36096" y="3933056"/>
            <a:ext cx="2808312" cy="2692107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>
            <a:cxnSpLocks/>
          </p:cNvCxnSpPr>
          <p:nvPr/>
        </p:nvCxnSpPr>
        <p:spPr bwMode="auto">
          <a:xfrm>
            <a:off x="2631192" y="2682729"/>
            <a:ext cx="961238" cy="0"/>
          </a:xfrm>
          <a:prstGeom prst="line">
            <a:avLst/>
          </a:prstGeom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D90A6-3DCA-1B9B-FAC6-E28C1BB6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61" y="531831"/>
            <a:ext cx="8416723" cy="885910"/>
          </a:xfrm>
        </p:spPr>
        <p:txBody>
          <a:bodyPr>
            <a:normAutofit/>
          </a:bodyPr>
          <a:lstStyle/>
          <a:p>
            <a:r>
              <a:rPr lang="ru-RU" sz="4000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A9D14-5DDB-F6AA-67AA-84EAF6ECAA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325" y="1417741"/>
            <a:ext cx="8668396" cy="5243119"/>
          </a:xfrm>
        </p:spPr>
        <p:txBody>
          <a:bodyPr>
            <a:noAutofit/>
          </a:bodyPr>
          <a:lstStyle/>
          <a:p>
            <a:r>
              <a:rPr lang="ru-RU" sz="1600" dirty="0"/>
              <a:t>Проинформировать общеобразовательные организации о полученной информации;</a:t>
            </a:r>
          </a:p>
          <a:p>
            <a:r>
              <a:rPr lang="ru-RU" sz="1600" dirty="0"/>
              <a:t>Включить в имеющиеся в муниципалитете 80%</a:t>
            </a:r>
            <a:r>
              <a:rPr lang="ru-RU" sz="1600" dirty="0">
                <a:solidFill>
                  <a:srgbClr val="FF0000"/>
                </a:solidFill>
              </a:rPr>
              <a:t> еще не менее 10%. </a:t>
            </a:r>
            <a:r>
              <a:rPr lang="ru-RU" sz="1600" dirty="0"/>
              <a:t>Итого от каждого муниципалитета пройти обновленную самодиагностику должны не менее </a:t>
            </a:r>
            <a:r>
              <a:rPr lang="ru-RU" sz="1600" dirty="0">
                <a:solidFill>
                  <a:srgbClr val="FF0000"/>
                </a:solidFill>
              </a:rPr>
              <a:t>90% школ!!!</a:t>
            </a:r>
          </a:p>
          <a:p>
            <a:r>
              <a:rPr lang="ru-RU" sz="1600" dirty="0"/>
              <a:t>Провести детальный анализ обновленных показателей самодиагностики с каждой образовательной организацией с учетом введения кластеризации;</a:t>
            </a:r>
          </a:p>
          <a:p>
            <a:r>
              <a:rPr lang="ru-RU" sz="1600" dirty="0"/>
              <a:t>Убедиться, что у каждой образовательной организации, проходившей самодиагностику есть доступ к сервису самодиагностики и конструктору учебных программ, а у новых 10% есть доступ на сайт ФЦТ;</a:t>
            </a:r>
          </a:p>
          <a:p>
            <a:r>
              <a:rPr lang="ru-RU" sz="1600" dirty="0"/>
              <a:t>Способствовать участию представителей школ в мероприятиях из календаря образовательных событий и «образовательной среде», еженедельно проводимой федеральным оператором;</a:t>
            </a:r>
          </a:p>
          <a:p>
            <a:r>
              <a:rPr lang="ru-RU" sz="1600" dirty="0"/>
              <a:t>Приглашать регионального оператора на мероприятия, проводимые на муниципальном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618060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19293-CC4F-B716-24BE-46AF266F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693" y="253461"/>
            <a:ext cx="1674886" cy="551882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Анонс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C29CA-301A-4DF0-92E2-7258AE3C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86"/>
          <a:stretch/>
        </p:blipFill>
        <p:spPr>
          <a:xfrm>
            <a:off x="229414" y="939117"/>
            <a:ext cx="7619779" cy="1036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79D2BC-9380-3958-8857-2A2606054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14"/>
          <a:stretch/>
        </p:blipFill>
        <p:spPr>
          <a:xfrm>
            <a:off x="1198311" y="4398042"/>
            <a:ext cx="7617204" cy="1520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5C49B2-646F-DA83-CB38-7CBD47E0302C}"/>
              </a:ext>
            </a:extLst>
          </p:cNvPr>
          <p:cNvSpPr txBox="1"/>
          <p:nvPr/>
        </p:nvSpPr>
        <p:spPr>
          <a:xfrm>
            <a:off x="6057549" y="1380987"/>
            <a:ext cx="1388144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Воспитание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5B7C3-F153-315A-A50A-0954F1FA3226}"/>
              </a:ext>
            </a:extLst>
          </p:cNvPr>
          <p:cNvSpPr txBox="1"/>
          <p:nvPr/>
        </p:nvSpPr>
        <p:spPr>
          <a:xfrm>
            <a:off x="7427371" y="5477013"/>
            <a:ext cx="138814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Здоровье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A6872D-5C8A-0E24-B7DC-368FA706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85" y="5107681"/>
            <a:ext cx="1635788" cy="16152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6A693F-9863-083E-28A1-268CFD7F7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7" y="2278957"/>
            <a:ext cx="9144000" cy="1608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C793E6-7F4F-EDA6-5238-0514C307D91C}"/>
              </a:ext>
            </a:extLst>
          </p:cNvPr>
          <p:cNvSpPr txBox="1"/>
          <p:nvPr/>
        </p:nvSpPr>
        <p:spPr>
          <a:xfrm>
            <a:off x="5841476" y="3418514"/>
            <a:ext cx="3377851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Учитель. Школьная команда</a:t>
            </a:r>
          </a:p>
        </p:txBody>
      </p:sp>
    </p:spTree>
    <p:extLst>
      <p:ext uri="{BB962C8B-B14F-4D97-AF65-F5344CB8AC3E}">
        <p14:creationId xmlns:p14="http://schemas.microsoft.com/office/powerpoint/2010/main" val="2252660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068FB-E354-58C6-FAC3-F9C84F1B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87" y="373008"/>
            <a:ext cx="7773338" cy="1596177"/>
          </a:xfrm>
        </p:spPr>
        <p:txBody>
          <a:bodyPr/>
          <a:lstStyle/>
          <a:p>
            <a:r>
              <a:rPr lang="ru-RU" b="1" dirty="0"/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E9FA7-65A4-515F-FBE7-F44CF49B2C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436" y="1802802"/>
            <a:ext cx="7438959" cy="34241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Проректор по учебной работе ГАУ ДПО НСО </a:t>
            </a:r>
            <a:r>
              <a:rPr lang="ru-RU" dirty="0" err="1"/>
              <a:t>НИПКиПРО</a:t>
            </a:r>
            <a:r>
              <a:rPr lang="ru-RU" dirty="0"/>
              <a:t> </a:t>
            </a:r>
            <a:r>
              <a:rPr lang="ru-RU" dirty="0" err="1"/>
              <a:t>Поцукова</a:t>
            </a:r>
            <a:r>
              <a:rPr lang="ru-RU" dirty="0"/>
              <a:t> Татьяна Анатольевна – 83832230735</a:t>
            </a:r>
          </a:p>
          <a:p>
            <a:pPr marL="0" indent="0">
              <a:buNone/>
            </a:pPr>
            <a:r>
              <a:rPr lang="ru-RU" dirty="0"/>
              <a:t>Методист ректората ГАУ ДПО НСО НИПКИПРО Лоскутова Марина </a:t>
            </a:r>
            <a:r>
              <a:rPr lang="ru-RU" dirty="0" err="1"/>
              <a:t>викторовна</a:t>
            </a:r>
            <a:r>
              <a:rPr lang="ru-RU" dirty="0"/>
              <a:t>  - 83832230735,89231764845</a:t>
            </a:r>
          </a:p>
          <a:p>
            <a:pPr marL="0" indent="0">
              <a:buNone/>
            </a:pPr>
            <a:r>
              <a:rPr lang="ru-RU" dirty="0"/>
              <a:t>Электронная почта регионального координатора: </a:t>
            </a:r>
            <a:r>
              <a:rPr lang="en-US" dirty="0">
                <a:hlinkClick r:id="rId2"/>
              </a:rPr>
              <a:t>kuo_416@mail.ru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Сайт регионального координатора: </a:t>
            </a:r>
            <a:r>
              <a:rPr lang="ru-RU" dirty="0">
                <a:hlinkClick r:id="rId3"/>
              </a:rPr>
              <a:t>Школа </a:t>
            </a:r>
            <a:r>
              <a:rPr lang="ru-RU" dirty="0" err="1">
                <a:hlinkClick r:id="rId3"/>
              </a:rPr>
              <a:t>Минпросвещения</a:t>
            </a:r>
            <a:r>
              <a:rPr lang="ru-RU" dirty="0">
                <a:hlinkClick r:id="rId3"/>
              </a:rPr>
              <a:t> России :: </a:t>
            </a:r>
            <a:r>
              <a:rPr lang="ru-RU" dirty="0" err="1">
                <a:hlinkClick r:id="rId3"/>
              </a:rPr>
              <a:t>НИПКиПРО</a:t>
            </a:r>
            <a:r>
              <a:rPr lang="ru-RU" dirty="0">
                <a:hlinkClick r:id="rId3"/>
              </a:rPr>
              <a:t> (nipkipro.ru)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Оперативный чат: </a:t>
            </a:r>
            <a:r>
              <a:rPr lang="en-US" dirty="0">
                <a:hlinkClick r:id="rId4"/>
              </a:rPr>
              <a:t>https://chat.whatsapp.com/FmULNXYJzn2KbiET5YV4PZ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Страница в социальных сетях: </a:t>
            </a:r>
            <a:r>
              <a:rPr lang="ru-RU" dirty="0">
                <a:hlinkClick r:id="rId5"/>
              </a:rPr>
              <a:t>ЦНППМ Новосибирской области (vk.com)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C874FA-8455-4A2E-A8C0-726AE7DB6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105" y="3791825"/>
            <a:ext cx="1144241" cy="1065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A0279D-6317-072D-E138-65C480E07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47" y="5106930"/>
            <a:ext cx="1133027" cy="116736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6519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3584500" name="Прямоугольник 673584499"/>
          <p:cNvSpPr/>
          <p:nvPr/>
        </p:nvSpPr>
        <p:spPr bwMode="auto">
          <a:xfrm>
            <a:off x="4623577" y="6283004"/>
            <a:ext cx="541788" cy="22720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906A8-FCF2-DA13-0F0E-4BA34A388655}"/>
              </a:ext>
            </a:extLst>
          </p:cNvPr>
          <p:cNvSpPr txBox="1"/>
          <p:nvPr/>
        </p:nvSpPr>
        <p:spPr>
          <a:xfrm>
            <a:off x="440169" y="263477"/>
            <a:ext cx="8460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5DD5C0-38EA-FCB6-2631-D7E9695E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7" y="187976"/>
            <a:ext cx="9046965" cy="58647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ECEA5-15DB-0B29-77F3-203CF581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7803D-8B19-7302-6F74-D2981EEB8D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AC3A9-F94A-0728-6284-2E86D348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2" y="0"/>
            <a:ext cx="7474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3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CA940-04DA-66E7-5E24-789BAB8B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F86CF-EA43-D474-0488-6F2A325B2D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C6B498-3890-0DA7-96FB-F2FF11EC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1" y="0"/>
            <a:ext cx="6927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8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DB026-718B-0E0E-E8F3-8A8F7AD2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30C03-8ACB-5676-F20C-DDFBED3FE9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A6BE3-A6FB-6384-1C06-203D3352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875"/>
            <a:ext cx="9144000" cy="502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6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C05F2-2E27-6AE5-88C9-FE74CFBD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5EB5BF-CA2F-6356-6934-7550FC497B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78B811-8D0A-9106-2A06-292C8BE5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" y="618519"/>
            <a:ext cx="9058275" cy="59151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913C90-EB1E-A94E-FDA7-52F4F70E6A10}"/>
              </a:ext>
            </a:extLst>
          </p:cNvPr>
          <p:cNvSpPr/>
          <p:nvPr/>
        </p:nvSpPr>
        <p:spPr>
          <a:xfrm>
            <a:off x="553673" y="3311383"/>
            <a:ext cx="4387443" cy="13319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192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7079</TotalTime>
  <Words>523</Words>
  <Application>Microsoft Office PowerPoint</Application>
  <PresentationFormat>Экран (4:3)</PresentationFormat>
  <Paragraphs>39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Roboto</vt:lpstr>
      <vt:lpstr>Tw Cen MT</vt:lpstr>
      <vt:lpstr>Капля</vt:lpstr>
      <vt:lpstr>   </vt:lpstr>
      <vt:lpstr>25.03.2024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конструктором программ развития</vt:lpstr>
      <vt:lpstr>Конструктор работает на том же сайте, где школы проходили самодиагностику</vt:lpstr>
      <vt:lpstr>Презентация PowerPoint</vt:lpstr>
      <vt:lpstr>Презентация PowerPoint</vt:lpstr>
      <vt:lpstr>В личном кабинете федерального координатора есть вкладка «Аналитика», ожидаем, что в личном кабинете муниципального координатора тоже появится такая вкладка</vt:lpstr>
      <vt:lpstr>В настоящее время действующий конструктор рассчитан на показатели и критерии самодиагностики, которая была в ноябре 2023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Анонс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Марина</dc:creator>
  <cp:lastModifiedBy>Марина</cp:lastModifiedBy>
  <cp:revision>18</cp:revision>
  <cp:lastPrinted>2024-04-03T08:44:49Z</cp:lastPrinted>
  <dcterms:modified xsi:type="dcterms:W3CDTF">2024-04-04T06:04:26Z</dcterms:modified>
</cp:coreProperties>
</file>