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8"/>
  </p:notesMasterIdLst>
  <p:sldIdLst>
    <p:sldId id="272" r:id="rId2"/>
    <p:sldId id="273" r:id="rId3"/>
    <p:sldId id="256" r:id="rId4"/>
    <p:sldId id="257" r:id="rId5"/>
    <p:sldId id="258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6858000" cy="5143500"/>
  <p:notesSz cx="6858000" cy="9144000"/>
  <p:embeddedFontLst>
    <p:embeddedFont>
      <p:font typeface="Century Gothic" panose="020B0502020202020204" pitchFamily="34" charset="0"/>
      <p:regular r:id="rId19"/>
      <p:bold r:id="rId20"/>
      <p:italic r:id="rId21"/>
      <p:boldItalic r:id="rId22"/>
    </p:embeddedFont>
    <p:embeddedFont>
      <p:font typeface="Open Sans" panose="020B0604020202020204" charset="0"/>
      <p:regular r:id="rId23"/>
      <p:bold r:id="rId24"/>
      <p:italic r:id="rId25"/>
      <p:boldItalic r:id="rId26"/>
    </p:embeddedFont>
    <p:embeddedFont>
      <p:font typeface="Roboto" panose="020B0604020202020204" charset="0"/>
      <p:regular r:id="rId27"/>
      <p:bold r:id="rId28"/>
      <p:italic r:id="rId29"/>
      <p:boldItalic r:id="rId30"/>
    </p:embeddedFont>
    <p:embeddedFont>
      <p:font typeface="Wingdings 3" panose="05040102010807070707" pitchFamily="18" charset="2"/>
      <p:regular r:id="rId3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16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hVcMbeQZe2s1e4SmLqBSQhYvJF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1746" y="120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1885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5550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6813" y="1885951"/>
            <a:ext cx="4950338" cy="1697086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6813" y="3583036"/>
            <a:ext cx="4950338" cy="84471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977F-2504-E741-85B4-8F01994E1F25}" type="datetimeFigureOut">
              <a:rPr lang="en-US" dirty="0"/>
              <a:t>4/29/2026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23789" y="3240869"/>
            <a:ext cx="1046605" cy="586336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7500" y="3397156"/>
            <a:ext cx="438734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45712069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2" y="457200"/>
            <a:ext cx="4943989" cy="233778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812" y="3265535"/>
            <a:ext cx="494398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351F-53B1-3B4C-8CD4-15B0457E8E3F}" type="datetimeFigureOut">
              <a:rPr lang="en-US" dirty="0"/>
              <a:t>4/29/2026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2374896"/>
            <a:ext cx="1018767" cy="38100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3421" y="2433105"/>
            <a:ext cx="438734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72675750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093" y="457200"/>
            <a:ext cx="4582190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811979" y="2628900"/>
            <a:ext cx="4240416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812" y="3265535"/>
            <a:ext cx="494398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1E8F6-4F69-E448-82E4-3FF8C30628E4}" type="datetimeFigureOut">
              <a:rPr lang="en-US" dirty="0"/>
              <a:t>4/29/2026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44" y="2374896"/>
            <a:ext cx="1018767" cy="38100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3421" y="2433105"/>
            <a:ext cx="438734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  <p:sp>
        <p:nvSpPr>
          <p:cNvPr id="14" name="TextBox 13"/>
          <p:cNvSpPr txBox="1"/>
          <p:nvPr/>
        </p:nvSpPr>
        <p:spPr>
          <a:xfrm>
            <a:off x="1356238" y="486004"/>
            <a:ext cx="342989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27150" y="2178980"/>
            <a:ext cx="342989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126577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2" y="1828801"/>
            <a:ext cx="4943989" cy="204363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6812" y="3886200"/>
            <a:ext cx="4943989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BAD4-EC93-8B4C-97AE-9AB5F3271B19}" type="datetimeFigureOut">
              <a:rPr lang="en-US" dirty="0"/>
              <a:t>4/29/2026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44" y="3682995"/>
            <a:ext cx="1018767" cy="38100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3421" y="3737316"/>
            <a:ext cx="438734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54073461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641093" y="457200"/>
            <a:ext cx="4582190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56811" y="3257550"/>
            <a:ext cx="5016219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6811" y="3886200"/>
            <a:ext cx="5016219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050E-E079-6441-81E7-806D30677343}" type="datetimeFigureOut">
              <a:rPr lang="en-US" dirty="0"/>
              <a:t>4/29/2026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44" y="3682995"/>
            <a:ext cx="1018767" cy="38100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3421" y="3737316"/>
            <a:ext cx="438734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  <p:sp>
        <p:nvSpPr>
          <p:cNvPr id="11" name="TextBox 10"/>
          <p:cNvSpPr txBox="1"/>
          <p:nvPr/>
        </p:nvSpPr>
        <p:spPr>
          <a:xfrm>
            <a:off x="1356238" y="486004"/>
            <a:ext cx="342989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7150" y="2178980"/>
            <a:ext cx="342989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845272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2" y="470555"/>
            <a:ext cx="4943988" cy="2160015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56812" y="3257550"/>
            <a:ext cx="4943989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6812" y="3886200"/>
            <a:ext cx="4943989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30AF-FFB7-DE42-B481-AAC2589869DA}" type="datetimeFigureOut">
              <a:rPr lang="en-US" dirty="0"/>
              <a:t>4/29/2026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3682995"/>
            <a:ext cx="1018767" cy="38100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3421" y="3737316"/>
            <a:ext cx="438734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81553849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C16-FAF2-2C41-B697-563997C522AD}" type="datetimeFigureOut">
              <a:rPr lang="en-US" dirty="0"/>
              <a:t>4/29/2026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533396"/>
            <a:ext cx="1018767" cy="38100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3596740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8901" y="470555"/>
            <a:ext cx="1242099" cy="3962863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56812" y="470555"/>
            <a:ext cx="3537261" cy="39628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D9EA-0687-604F-B97A-763B6765DF9F}" type="datetimeFigureOut">
              <a:rPr lang="en-US" dirty="0"/>
              <a:t>4/29/2026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533396"/>
            <a:ext cx="1018767" cy="38100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52016918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3d675d4315e_0_952"/>
          <p:cNvSpPr txBox="1">
            <a:spLocks noGrp="1"/>
          </p:cNvSpPr>
          <p:nvPr>
            <p:ph type="title"/>
          </p:nvPr>
        </p:nvSpPr>
        <p:spPr>
          <a:xfrm>
            <a:off x="233775" y="391350"/>
            <a:ext cx="63903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g3d675d4315e_0_952"/>
          <p:cNvSpPr txBox="1">
            <a:spLocks noGrp="1"/>
          </p:cNvSpPr>
          <p:nvPr>
            <p:ph type="body" idx="1"/>
          </p:nvPr>
        </p:nvSpPr>
        <p:spPr>
          <a:xfrm>
            <a:off x="233775" y="1152475"/>
            <a:ext cx="639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g3d675d4315e_0_952"/>
          <p:cNvSpPr txBox="1">
            <a:spLocks noGrp="1"/>
          </p:cNvSpPr>
          <p:nvPr>
            <p:ph type="sldNum" idx="12"/>
          </p:nvPr>
        </p:nvSpPr>
        <p:spPr>
          <a:xfrm>
            <a:off x="6367688" y="4681009"/>
            <a:ext cx="411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9104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01" y="468082"/>
            <a:ext cx="4941899" cy="96066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6812" y="1600200"/>
            <a:ext cx="4943989" cy="283321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A02F-357D-AF42-B110-A7740AFDCA1B}" type="datetimeFigureOut">
              <a:rPr lang="en-US" dirty="0"/>
              <a:t>4/29/2026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533396"/>
            <a:ext cx="1018767" cy="38100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04575357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2" y="1555922"/>
            <a:ext cx="4943989" cy="11016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812" y="2686050"/>
            <a:ext cx="4943989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9B27-4D02-2940-AED5-BC8F2B3B1507}" type="datetimeFigureOut">
              <a:rPr lang="en-US" dirty="0"/>
              <a:t>4/29/2026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44" y="2374896"/>
            <a:ext cx="1018767" cy="38100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3421" y="2433105"/>
            <a:ext cx="438734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10550720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56813" y="1602530"/>
            <a:ext cx="2398148" cy="282554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2981" y="1602530"/>
            <a:ext cx="2397820" cy="282554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7878-2C98-7449-BB8F-764A5EA8E558}" type="datetimeFigureOut">
              <a:rPr lang="en-US" dirty="0"/>
              <a:t>4/29/2026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44" y="533396"/>
            <a:ext cx="1018767" cy="38100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3421" y="590838"/>
            <a:ext cx="438734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70917962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9014" y="1669969"/>
            <a:ext cx="215594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6811" y="2102167"/>
            <a:ext cx="2398149" cy="232927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2116" y="1667548"/>
            <a:ext cx="215492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00286" y="2099746"/>
            <a:ext cx="2396760" cy="232927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F403-9584-1749-B6AB-5E1C5F94527C}" type="datetimeFigureOut">
              <a:rPr lang="en-US" dirty="0"/>
              <a:t>4/29/2026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44" y="533396"/>
            <a:ext cx="1018767" cy="38100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3421" y="590838"/>
            <a:ext cx="438734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25337524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00" y="468082"/>
            <a:ext cx="4941900" cy="96066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0351-EB03-5444-BA93-B7E778374E24}" type="datetimeFigureOut">
              <a:rPr lang="en-US" dirty="0"/>
              <a:t>4/29/2026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44" y="533396"/>
            <a:ext cx="1018767" cy="38100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420915017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B90-FF7E-5041-AB9F-1BC0957AB829}" type="datetimeFigureOut">
              <a:rPr lang="en-US" dirty="0"/>
              <a:t>4/29/2026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44" y="533396"/>
            <a:ext cx="1018767" cy="38100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58733214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1" y="334566"/>
            <a:ext cx="1972188" cy="732234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7620" y="334567"/>
            <a:ext cx="2843180" cy="4061222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6811" y="1198960"/>
            <a:ext cx="1972188" cy="319682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8CB6-48D8-4E47-B0D3-B56230F429D0}" type="datetimeFigureOut">
              <a:rPr lang="en-US" dirty="0"/>
              <a:t>4/29/2026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533396"/>
            <a:ext cx="1018767" cy="38100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71501026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2" y="3600450"/>
            <a:ext cx="4943989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56812" y="476224"/>
            <a:ext cx="4943989" cy="289122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6812" y="4025504"/>
            <a:ext cx="4943989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16D3-DCE8-CC45-8106-AE5DFCD073F9}" type="datetimeFigureOut">
              <a:rPr lang="en-US" dirty="0"/>
              <a:t>4/29/2026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3682995"/>
            <a:ext cx="1018767" cy="38100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3421" y="3737316"/>
            <a:ext cx="438734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30089567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171450"/>
            <a:ext cx="1485900" cy="4978971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15316" y="214"/>
            <a:ext cx="1464204" cy="5139726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8900" y="468082"/>
            <a:ext cx="4941900" cy="960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812" y="1600200"/>
            <a:ext cx="4943989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29300" y="4601317"/>
            <a:ext cx="574785" cy="2776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FFFB4-400D-1240-AB24-6F86C96D4DFB}" type="datetimeFigureOut">
              <a:rPr lang="en-US" dirty="0"/>
              <a:t>4/29/2026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6811" y="4601857"/>
            <a:ext cx="42873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83421" y="590838"/>
            <a:ext cx="43873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03231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8" r:id="rId1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www.deepseek.com/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png"/><Relationship Id="rId5" Type="http://schemas.openxmlformats.org/officeDocument/2006/relationships/hyperlink" Target="https://chat.qwen.ai/" TargetMode="External"/><Relationship Id="rId4" Type="http://schemas.openxmlformats.org/officeDocument/2006/relationships/hyperlink" Target="https://giga.chat/" TargetMode="External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rabochie-programmy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/>
          <p:nvPr/>
        </p:nvSpPr>
        <p:spPr>
          <a:xfrm>
            <a:off x="3601519" y="843019"/>
            <a:ext cx="3209400" cy="27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"/>
          <p:cNvSpPr txBox="1"/>
          <p:nvPr/>
        </p:nvSpPr>
        <p:spPr>
          <a:xfrm>
            <a:off x="3650006" y="1558744"/>
            <a:ext cx="3112425" cy="323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9643BE5-2D8D-4D88-851F-8A446874E073}"/>
              </a:ext>
            </a:extLst>
          </p:cNvPr>
          <p:cNvSpPr/>
          <p:nvPr/>
        </p:nvSpPr>
        <p:spPr>
          <a:xfrm>
            <a:off x="533400" y="1043853"/>
            <a:ext cx="5908964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Наставническая лига 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проекта «Школа Минпросвещения России» 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ключевому условию «Учитель. Школьная команда» </a:t>
            </a:r>
          </a:p>
          <a:p>
            <a:pPr algn="ctr"/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Проектный интенсив 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«Оценка как конструктор: как собрать объективную ВСОКО из работающих практик. Опыт Лицея № 9»</a:t>
            </a:r>
          </a:p>
          <a:p>
            <a:pPr algn="ctr"/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818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1"/>
          <p:cNvSpPr txBox="1">
            <a:spLocks noGrp="1"/>
          </p:cNvSpPr>
          <p:nvPr>
            <p:ph type="title"/>
          </p:nvPr>
        </p:nvSpPr>
        <p:spPr>
          <a:xfrm>
            <a:off x="360250" y="169159"/>
            <a:ext cx="6390600" cy="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8194"/>
              <a:buNone/>
            </a:pPr>
            <a:r>
              <a:rPr lang="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1. Создаем Кодификатор</a:t>
            </a:r>
            <a:endParaRPr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6" name="Google Shape;12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1435409"/>
            <a:ext cx="5649414" cy="2617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2"/>
          <p:cNvSpPr txBox="1">
            <a:spLocks noGrp="1"/>
          </p:cNvSpPr>
          <p:nvPr>
            <p:ph type="title"/>
          </p:nvPr>
        </p:nvSpPr>
        <p:spPr>
          <a:xfrm>
            <a:off x="233775" y="292088"/>
            <a:ext cx="6390600" cy="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8194"/>
              <a:buNone/>
            </a:pPr>
            <a:r>
              <a:rPr lang="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1. Создаем Кодификатор</a:t>
            </a:r>
            <a:endParaRPr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Google Shape;132;p12"/>
          <p:cNvSpPr txBox="1">
            <a:spLocks noGrp="1"/>
          </p:cNvSpPr>
          <p:nvPr>
            <p:ph type="body" idx="1"/>
          </p:nvPr>
        </p:nvSpPr>
        <p:spPr>
          <a:xfrm>
            <a:off x="307827" y="1151949"/>
            <a:ext cx="2851800" cy="3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342900" lvl="0" indent="-269796" algn="l" rtl="0">
              <a:lnSpc>
                <a:spcPct val="105000"/>
              </a:lnSpc>
              <a:spcBef>
                <a:spcPts val="750"/>
              </a:spcBef>
              <a:spcAft>
                <a:spcPts val="0"/>
              </a:spcAft>
              <a:buSzPts val="1560"/>
              <a:buChar char="●"/>
            </a:pPr>
            <a:r>
              <a:rPr lang="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случае, если все образовательные результаты по выбранному разделу  проверить в рамках тематического контроля невозможно  (временной лимит), их распределяем на 2 группы: в рамках ТКР или поурочного контроля. Выделяем цветом/шрифтом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269796" algn="l" rtl="0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SzPts val="1560"/>
              <a:buChar char="●"/>
            </a:pPr>
            <a:r>
              <a:rPr lang="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тех образовательных результатов, которые будут проверены на уроках, определяем формы проверки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0" algn="l" rtl="0">
              <a:lnSpc>
                <a:spcPct val="105000"/>
              </a:lnSpc>
              <a:spcBef>
                <a:spcPts val="900"/>
              </a:spcBef>
              <a:spcAft>
                <a:spcPts val="900"/>
              </a:spcAft>
              <a:buSzPts val="1800"/>
              <a:buNone/>
            </a:pPr>
            <a:endParaRPr sz="1560" dirty="0"/>
          </a:p>
        </p:txBody>
      </p:sp>
      <p:pic>
        <p:nvPicPr>
          <p:cNvPr id="133" name="Google Shape;13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9726" y="822788"/>
            <a:ext cx="3318165" cy="2154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59726" y="2994659"/>
            <a:ext cx="3318165" cy="8358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3"/>
          <p:cNvSpPr txBox="1">
            <a:spLocks noGrp="1"/>
          </p:cNvSpPr>
          <p:nvPr>
            <p:ph type="title"/>
          </p:nvPr>
        </p:nvSpPr>
        <p:spPr>
          <a:xfrm>
            <a:off x="233625" y="243858"/>
            <a:ext cx="6390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7222"/>
              <a:buNone/>
            </a:pPr>
            <a:r>
              <a:rPr lang="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2. Создаем вариант тематической контрольной работы</a:t>
            </a:r>
            <a:endParaRPr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0" name="Google Shape;14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51018" y="1555572"/>
            <a:ext cx="3444607" cy="221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3"/>
          <p:cNvSpPr txBox="1"/>
          <p:nvPr/>
        </p:nvSpPr>
        <p:spPr>
          <a:xfrm>
            <a:off x="462375" y="1555572"/>
            <a:ext cx="2262825" cy="221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342900" marR="0" lvl="0" indent="-3016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●"/>
            </a:pPr>
            <a:r>
              <a:rPr lang="ru" b="0" i="0" u="none" strike="noStrike" cap="none" dirty="0">
                <a:solidFill>
                  <a:schemeClr val="dk2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Внесите информацию в “шапку” и пункт 1 “Назначение работы”</a:t>
            </a:r>
            <a:endParaRPr b="0" i="0" u="none" strike="noStrike" cap="none" dirty="0">
              <a:solidFill>
                <a:schemeClr val="dk2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"/>
          <p:cNvSpPr txBox="1">
            <a:spLocks noGrp="1"/>
          </p:cNvSpPr>
          <p:nvPr>
            <p:ph type="title"/>
          </p:nvPr>
        </p:nvSpPr>
        <p:spPr>
          <a:xfrm>
            <a:off x="233700" y="267084"/>
            <a:ext cx="6390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4375"/>
              <a:buNone/>
            </a:pPr>
            <a:r>
              <a:rPr lang="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2. Создаем вариант тематической контрольной работы</a:t>
            </a:r>
            <a:endParaRPr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7" name="Google Shape;14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4873" y="1714013"/>
            <a:ext cx="3486700" cy="2033642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4"/>
          <p:cNvSpPr txBox="1"/>
          <p:nvPr/>
        </p:nvSpPr>
        <p:spPr>
          <a:xfrm>
            <a:off x="216395" y="1448743"/>
            <a:ext cx="2580075" cy="25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342900" marR="0" lvl="0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Arial"/>
              <a:buChar char="●"/>
            </a:pPr>
            <a:r>
              <a:rPr lang="ru" b="0" i="0" u="none" strike="noStrike" cap="none" dirty="0">
                <a:solidFill>
                  <a:schemeClr val="dk2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Выберите те образовательные результаты,которые должны проверяться в ТКР </a:t>
            </a:r>
            <a:endParaRPr b="0" i="0" u="none" strike="noStrike" cap="none" dirty="0">
              <a:solidFill>
                <a:schemeClr val="dk2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342900" marR="0" lvl="0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Arial"/>
              <a:buChar char="●"/>
            </a:pPr>
            <a:r>
              <a:rPr lang="ru" b="0" i="0" u="none" strike="noStrike" cap="none" dirty="0">
                <a:solidFill>
                  <a:schemeClr val="dk2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Внесите информацию в П. 4 из Кодификатора</a:t>
            </a:r>
            <a:endParaRPr b="0" i="0" u="none" strike="noStrike" cap="none" dirty="0">
              <a:solidFill>
                <a:schemeClr val="dk2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342900" marR="0" lvl="0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Arial"/>
              <a:buChar char="●"/>
            </a:pPr>
            <a:r>
              <a:rPr lang="ru" b="0" i="0" u="none" strike="noStrike" cap="none" dirty="0">
                <a:solidFill>
                  <a:schemeClr val="dk2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Сохраните файл</a:t>
            </a:r>
            <a:endParaRPr b="0" i="0" u="none" strike="noStrike" cap="none" dirty="0">
              <a:solidFill>
                <a:schemeClr val="dk2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5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5"/>
          <p:cNvPicPr preferRelativeResize="0"/>
          <p:nvPr/>
        </p:nvPicPr>
        <p:blipFill rotWithShape="1">
          <a:blip r:embed="rId3">
            <a:alphaModFix/>
          </a:blip>
          <a:srcRect r="13157"/>
          <a:stretch/>
        </p:blipFill>
        <p:spPr>
          <a:xfrm>
            <a:off x="1350818" y="1079502"/>
            <a:ext cx="4530436" cy="2984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6"/>
          <p:cNvSpPr txBox="1">
            <a:spLocks noGrp="1"/>
          </p:cNvSpPr>
          <p:nvPr>
            <p:ph type="title"/>
          </p:nvPr>
        </p:nvSpPr>
        <p:spPr>
          <a:xfrm>
            <a:off x="327319" y="178806"/>
            <a:ext cx="6390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3. Создаем задания ТКР и другие недостающие элементы с помощью ИИ</a:t>
            </a:r>
            <a:endParaRPr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9" name="Google Shape;159;p16"/>
          <p:cNvSpPr txBox="1"/>
          <p:nvPr/>
        </p:nvSpPr>
        <p:spPr>
          <a:xfrm>
            <a:off x="396592" y="1113770"/>
            <a:ext cx="4062600" cy="3618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342900" marR="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ru" b="0" i="0" u="none" strike="noStrike" cap="none" dirty="0">
                <a:solidFill>
                  <a:srgbClr val="695D46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Выберите платформу ИИ </a:t>
            </a:r>
            <a:endParaRPr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ru" b="0" i="0" u="sng" strike="noStrike" cap="none" dirty="0">
                <a:solidFill>
                  <a:schemeClr val="hlink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  <a:hlinkClick r:id="rId3"/>
              </a:rPr>
              <a:t>DeepSeek</a:t>
            </a:r>
            <a:r>
              <a:rPr lang="ru" b="0" i="0" u="none" strike="noStrike" cap="none" dirty="0">
                <a:solidFill>
                  <a:srgbClr val="695D46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  Регистрация (нужен аккаунт Google)</a:t>
            </a:r>
            <a:endParaRPr b="0" i="0" u="none" strike="noStrike" cap="none" dirty="0">
              <a:solidFill>
                <a:srgbClr val="695D46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ru" b="0" i="0" u="sng" strike="noStrike" cap="none" dirty="0">
                <a:solidFill>
                  <a:schemeClr val="hlink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  <a:hlinkClick r:id="rId4"/>
              </a:rPr>
              <a:t>ГигаЧат</a:t>
            </a:r>
            <a:endParaRPr b="0" i="0" u="none" strike="noStrike" cap="none" dirty="0">
              <a:solidFill>
                <a:srgbClr val="695D46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ru" b="0" i="0" u="sng" strike="noStrike" cap="none" dirty="0">
                <a:solidFill>
                  <a:schemeClr val="hlink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  <a:hlinkClick r:id="rId5"/>
              </a:rPr>
              <a:t>Qwen Chat</a:t>
            </a:r>
            <a:endParaRPr b="0" i="0" u="none" strike="noStrike" cap="none" dirty="0">
              <a:solidFill>
                <a:srgbClr val="695D46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marL="342900" marR="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2000"/>
              <a:buFont typeface="Open Sans"/>
              <a:buChar char="●"/>
            </a:pPr>
            <a:r>
              <a:rPr lang="ru" b="0" i="0" u="none" strike="noStrike" cap="none" dirty="0">
                <a:solidFill>
                  <a:srgbClr val="695D46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Введите промпт </a:t>
            </a:r>
            <a:endParaRPr b="0" i="0" u="none" strike="noStrike" cap="none" dirty="0">
              <a:solidFill>
                <a:srgbClr val="695D46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marL="342900" marR="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2000"/>
              <a:buFont typeface="Open Sans"/>
              <a:buChar char="●"/>
            </a:pPr>
            <a:r>
              <a:rPr lang="ru" b="0" i="0" u="none" strike="noStrike" cap="none" dirty="0">
                <a:solidFill>
                  <a:srgbClr val="695D46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Загрузите 2 файла из папки </a:t>
            </a:r>
            <a:endParaRPr b="0" i="0" u="none" strike="noStrike" cap="none" dirty="0">
              <a:solidFill>
                <a:srgbClr val="695D46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b="0" i="0" u="none" strike="noStrike" cap="none" dirty="0">
              <a:solidFill>
                <a:srgbClr val="695D46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None/>
            </a:pPr>
            <a:endParaRPr sz="1350" b="0" i="0" u="none" strike="noStrike" cap="none" dirty="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0" name="Google Shape;160;p16"/>
          <p:cNvPicPr preferRelativeResize="0"/>
          <p:nvPr/>
        </p:nvPicPr>
        <p:blipFill rotWithShape="1">
          <a:blip r:embed="rId6">
            <a:alphaModFix/>
          </a:blip>
          <a:srcRect l="16679" r="17397" b="31224"/>
          <a:stretch/>
        </p:blipFill>
        <p:spPr>
          <a:xfrm>
            <a:off x="5020569" y="1672242"/>
            <a:ext cx="1234470" cy="636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183405" y="2604692"/>
            <a:ext cx="1482694" cy="636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78150" y="2613313"/>
            <a:ext cx="1319317" cy="619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6"/>
          <p:cNvPicPr preferRelativeResize="0"/>
          <p:nvPr/>
        </p:nvPicPr>
        <p:blipFill rotWithShape="1">
          <a:blip r:embed="rId9">
            <a:alphaModFix/>
          </a:blip>
          <a:srcRect t="26189" b="22328"/>
          <a:stretch/>
        </p:blipFill>
        <p:spPr>
          <a:xfrm>
            <a:off x="1119507" y="3893174"/>
            <a:ext cx="3986700" cy="84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7017" y="1218754"/>
            <a:ext cx="4731327" cy="2556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/>
          <p:nvPr/>
        </p:nvSpPr>
        <p:spPr>
          <a:xfrm>
            <a:off x="3601519" y="843019"/>
            <a:ext cx="3209400" cy="27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"/>
          <p:cNvSpPr txBox="1"/>
          <p:nvPr/>
        </p:nvSpPr>
        <p:spPr>
          <a:xfrm>
            <a:off x="3650006" y="1558744"/>
            <a:ext cx="3112425" cy="323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9643BE5-2D8D-4D88-851F-8A446874E073}"/>
              </a:ext>
            </a:extLst>
          </p:cNvPr>
          <p:cNvSpPr/>
          <p:nvPr/>
        </p:nvSpPr>
        <p:spPr>
          <a:xfrm>
            <a:off x="533400" y="1043853"/>
            <a:ext cx="59089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0E5809A-A656-4D4C-901B-EC3D055A97B7}"/>
              </a:ext>
            </a:extLst>
          </p:cNvPr>
          <p:cNvSpPr/>
          <p:nvPr/>
        </p:nvSpPr>
        <p:spPr>
          <a:xfrm>
            <a:off x="1284346" y="1311681"/>
            <a:ext cx="46343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ts val="825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Мастерская </a:t>
            </a:r>
          </a:p>
          <a:p>
            <a:pPr lvl="0" algn="ctr">
              <a:buSzPts val="825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«Проектируем тематический контроль»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DF736F5-0695-445B-86F8-68B3D226A505}"/>
              </a:ext>
            </a:extLst>
          </p:cNvPr>
          <p:cNvSpPr/>
          <p:nvPr/>
        </p:nvSpPr>
        <p:spPr>
          <a:xfrm>
            <a:off x="3103418" y="3478746"/>
            <a:ext cx="3429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1400" i="1" dirty="0" err="1">
                <a:solidFill>
                  <a:srgbClr val="00206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Пинтилей</a:t>
            </a:r>
            <a:r>
              <a:rPr lang="ru-RU" sz="1400" i="1" dirty="0">
                <a:solidFill>
                  <a:srgbClr val="00206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Наталья Владимировна,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ru-RU" sz="1400" i="1" dirty="0">
                <a:solidFill>
                  <a:srgbClr val="00206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заместитель директора по НМР </a:t>
            </a:r>
          </a:p>
          <a:p>
            <a:pPr algn="r">
              <a:spcAft>
                <a:spcPts val="0"/>
              </a:spcAft>
            </a:pPr>
            <a:r>
              <a:rPr lang="ru-RU" sz="1400" i="1" dirty="0">
                <a:solidFill>
                  <a:srgbClr val="00206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МАОУ «Лицей № 9»</a:t>
            </a:r>
            <a:endParaRPr lang="ru-RU" sz="1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169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"/>
          <p:cNvSpPr txBox="1"/>
          <p:nvPr/>
        </p:nvSpPr>
        <p:spPr>
          <a:xfrm>
            <a:off x="900806" y="286669"/>
            <a:ext cx="5498400" cy="446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0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Структура КИМ  тематического контроля</a:t>
            </a:r>
            <a:endParaRPr sz="2000" b="0" i="0" u="none" strike="noStrike" cap="none" dirty="0">
              <a:solidFill>
                <a:srgbClr val="00206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0" name="Google Shape;60;p1"/>
          <p:cNvSpPr txBox="1"/>
          <p:nvPr/>
        </p:nvSpPr>
        <p:spPr>
          <a:xfrm>
            <a:off x="3601519" y="843019"/>
            <a:ext cx="3209400" cy="27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"/>
          <p:cNvSpPr txBox="1"/>
          <p:nvPr/>
        </p:nvSpPr>
        <p:spPr>
          <a:xfrm>
            <a:off x="3650006" y="1558744"/>
            <a:ext cx="3112425" cy="323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2" name="Google Shape;6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456" y="1296911"/>
            <a:ext cx="6190125" cy="345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"/>
          <p:cNvSpPr txBox="1"/>
          <p:nvPr/>
        </p:nvSpPr>
        <p:spPr>
          <a:xfrm>
            <a:off x="900806" y="246757"/>
            <a:ext cx="5498400" cy="446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rgbClr val="00206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Структура КИМ  тематического контроля</a:t>
            </a:r>
            <a:endParaRPr sz="2000" dirty="0">
              <a:solidFill>
                <a:srgbClr val="002060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</p:txBody>
      </p:sp>
      <p:sp>
        <p:nvSpPr>
          <p:cNvPr id="68" name="Google Shape;68;p3"/>
          <p:cNvSpPr txBox="1"/>
          <p:nvPr/>
        </p:nvSpPr>
        <p:spPr>
          <a:xfrm>
            <a:off x="3278019" y="357594"/>
            <a:ext cx="32094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" name="Google Shape;69;p3"/>
          <p:cNvSpPr txBox="1"/>
          <p:nvPr/>
        </p:nvSpPr>
        <p:spPr>
          <a:xfrm>
            <a:off x="3650006" y="1558744"/>
            <a:ext cx="3112425" cy="323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0" name="Google Shape;7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0781" y="1658075"/>
            <a:ext cx="5818450" cy="233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"/>
          <p:cNvSpPr txBox="1"/>
          <p:nvPr/>
        </p:nvSpPr>
        <p:spPr>
          <a:xfrm>
            <a:off x="934744" y="204529"/>
            <a:ext cx="5498400" cy="446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rgbClr val="00206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Структура КИМ  тематического контроля</a:t>
            </a:r>
            <a:endParaRPr sz="2000" dirty="0">
              <a:solidFill>
                <a:srgbClr val="002060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</p:txBody>
      </p:sp>
      <p:sp>
        <p:nvSpPr>
          <p:cNvPr id="76" name="Google Shape;76;p4"/>
          <p:cNvSpPr txBox="1"/>
          <p:nvPr/>
        </p:nvSpPr>
        <p:spPr>
          <a:xfrm>
            <a:off x="3498219" y="192319"/>
            <a:ext cx="32094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" name="Google Shape;77;p4"/>
          <p:cNvSpPr txBox="1"/>
          <p:nvPr/>
        </p:nvSpPr>
        <p:spPr>
          <a:xfrm>
            <a:off x="3650006" y="1558744"/>
            <a:ext cx="3112425" cy="323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8" name="Google Shape;7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863" y="1215733"/>
            <a:ext cx="5102887" cy="1283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0383" y="2644201"/>
            <a:ext cx="4765106" cy="1902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"/>
          <p:cNvSpPr txBox="1">
            <a:spLocks noGrp="1"/>
          </p:cNvSpPr>
          <p:nvPr>
            <p:ph type="title"/>
          </p:nvPr>
        </p:nvSpPr>
        <p:spPr>
          <a:xfrm>
            <a:off x="351539" y="225017"/>
            <a:ext cx="6390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43"/>
              <a:buNone/>
            </a:pPr>
            <a:r>
              <a:rPr lang="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тематической контрольной работы</a:t>
            </a:r>
            <a:endParaRPr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520"/>
              <a:buNone/>
            </a:pPr>
            <a:endParaRPr sz="3280" dirty="0"/>
          </a:p>
        </p:txBody>
      </p:sp>
      <p:sp>
        <p:nvSpPr>
          <p:cNvPr id="90" name="Google Shape;90;p6"/>
          <p:cNvSpPr txBox="1">
            <a:spLocks noGrp="1"/>
          </p:cNvSpPr>
          <p:nvPr>
            <p:ph type="body" idx="1"/>
          </p:nvPr>
        </p:nvSpPr>
        <p:spPr>
          <a:xfrm>
            <a:off x="233700" y="1069245"/>
            <a:ext cx="6390600" cy="27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1. </a:t>
            </a:r>
            <a:r>
              <a:rPr lang="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Составляем</a:t>
            </a:r>
            <a:r>
              <a:rPr lang="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ближайшей тематической контрольной работы (далее ТКР) </a:t>
            </a:r>
            <a:r>
              <a:rPr lang="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Кодификатор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282575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2200"/>
              <a:buChar char="●"/>
            </a:pPr>
            <a:r>
              <a:rPr lang="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рабочем столе найдите папку 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“Региональный интенсив 16.04.2026”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2825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Откройте файл “Лист индивидуальной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траектории”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" name="Google Shape;91;p6"/>
          <p:cNvPicPr preferRelativeResize="0"/>
          <p:nvPr/>
        </p:nvPicPr>
        <p:blipFill rotWithShape="1">
          <a:blip r:embed="rId3">
            <a:alphaModFix/>
          </a:blip>
          <a:srcRect l="8690" t="10458" r="2728"/>
          <a:stretch/>
        </p:blipFill>
        <p:spPr>
          <a:xfrm>
            <a:off x="3546839" y="3091856"/>
            <a:ext cx="2931881" cy="1470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313002" y="227520"/>
            <a:ext cx="6390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7222"/>
              <a:buNone/>
            </a:pPr>
            <a:r>
              <a:rPr lang="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1. Создаем Кодификатор</a:t>
            </a:r>
            <a:endParaRPr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Google Shape;97;p7"/>
          <p:cNvSpPr txBox="1">
            <a:spLocks noGrp="1"/>
          </p:cNvSpPr>
          <p:nvPr>
            <p:ph type="body" idx="1"/>
          </p:nvPr>
        </p:nvSpPr>
        <p:spPr>
          <a:xfrm>
            <a:off x="464127" y="1198476"/>
            <a:ext cx="6165273" cy="2639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rmAutofit/>
          </a:bodyPr>
          <a:lstStyle/>
          <a:p>
            <a:pPr marL="342900" lvl="0" indent="-2571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1800" dirty="0">
                <a:solidFill>
                  <a:srgbClr val="695D46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Найдите на </a:t>
            </a:r>
            <a:r>
              <a:rPr lang="ru" sz="1800" u="sng" dirty="0">
                <a:solidFill>
                  <a:srgbClr val="009668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https://edsoo.ru/rabochie-programmy/</a:t>
            </a:r>
            <a:r>
              <a:rPr lang="ru" sz="1800" dirty="0">
                <a:solidFill>
                  <a:srgbClr val="695D46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рабочую программу по своему предмету, в ней рубрику </a:t>
            </a:r>
            <a:endParaRPr sz="1800" dirty="0">
              <a:solidFill>
                <a:srgbClr val="695D46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SzPts val="1800"/>
              <a:buNone/>
            </a:pPr>
            <a:endParaRPr sz="2100" dirty="0"/>
          </a:p>
        </p:txBody>
      </p:sp>
      <p:pic>
        <p:nvPicPr>
          <p:cNvPr id="98" name="Google Shape;9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91578" y="2856261"/>
            <a:ext cx="4216238" cy="1607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"/>
          <p:cNvSpPr txBox="1">
            <a:spLocks noGrp="1"/>
          </p:cNvSpPr>
          <p:nvPr>
            <p:ph type="title"/>
          </p:nvPr>
        </p:nvSpPr>
        <p:spPr>
          <a:xfrm>
            <a:off x="292221" y="252102"/>
            <a:ext cx="6390600" cy="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8194"/>
              <a:buNone/>
            </a:pPr>
            <a:r>
              <a:rPr lang="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1. Создаем Кодификатор</a:t>
            </a:r>
            <a:endParaRPr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Google Shape;104;p8"/>
          <p:cNvSpPr txBox="1">
            <a:spLocks noGrp="1"/>
          </p:cNvSpPr>
          <p:nvPr>
            <p:ph type="body" idx="1"/>
          </p:nvPr>
        </p:nvSpPr>
        <p:spPr>
          <a:xfrm>
            <a:off x="151150" y="1207525"/>
            <a:ext cx="3587700" cy="23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342900" lvl="0" indent="-307975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образовательные результаты (если они заранее не распределены по разделам), внесите в таблицу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07975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Формулируйте их для кодификатора в деятельностном залоге  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5" name="Google Shape;10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0800" y="2720569"/>
            <a:ext cx="2876325" cy="2077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7636" y="288444"/>
            <a:ext cx="3747655" cy="2219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16;p10">
            <a:extLst>
              <a:ext uri="{FF2B5EF4-FFF2-40B4-BE49-F238E27FC236}">
                <a16:creationId xmlns:a16="http://schemas.microsoft.com/office/drawing/2014/main" id="{30AC4319-D719-4DE0-9652-CE25BE68DE9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44091" y="2759962"/>
            <a:ext cx="3457349" cy="1940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</TotalTime>
  <Words>303</Words>
  <Application>Microsoft Office PowerPoint</Application>
  <PresentationFormat>Произвольный</PresentationFormat>
  <Paragraphs>46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Wingdings 3</vt:lpstr>
      <vt:lpstr>Arial</vt:lpstr>
      <vt:lpstr>Times New Roman</vt:lpstr>
      <vt:lpstr>Roboto</vt:lpstr>
      <vt:lpstr>Open Sans</vt:lpstr>
      <vt:lpstr>Century Gothic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Создание тематической контрольной работы </vt:lpstr>
      <vt:lpstr>Шаг 1. Создаем Кодификатор</vt:lpstr>
      <vt:lpstr>Шаг 1. Создаем Кодификатор</vt:lpstr>
      <vt:lpstr>Презентация PowerPoint</vt:lpstr>
      <vt:lpstr>Шаг 1. Создаем Кодификатор</vt:lpstr>
      <vt:lpstr>Шаг 1. Создаем Кодификатор</vt:lpstr>
      <vt:lpstr>Шаг 2. Создаем вариант тематической контрольной работы</vt:lpstr>
      <vt:lpstr>Шаг 2. Создаем вариант тематической контрольной работы</vt:lpstr>
      <vt:lpstr>Презентация PowerPoint</vt:lpstr>
      <vt:lpstr>Шаг 3. Создаем задания ТКР и другие недостающие элементы с помощью ИИ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Пинтилей</dc:creator>
  <cp:lastModifiedBy>user</cp:lastModifiedBy>
  <cp:revision>2</cp:revision>
  <dcterms:modified xsi:type="dcterms:W3CDTF">2026-04-29T05:17:08Z</dcterms:modified>
</cp:coreProperties>
</file>