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464" r:id="rId3"/>
    <p:sldId id="435" r:id="rId4"/>
    <p:sldId id="448" r:id="rId5"/>
    <p:sldId id="445" r:id="rId6"/>
    <p:sldId id="446" r:id="rId7"/>
    <p:sldId id="424" r:id="rId8"/>
    <p:sldId id="432" r:id="rId9"/>
    <p:sldId id="429" r:id="rId10"/>
    <p:sldId id="430" r:id="rId11"/>
    <p:sldId id="434" r:id="rId12"/>
    <p:sldId id="433" r:id="rId13"/>
    <p:sldId id="431" r:id="rId14"/>
    <p:sldId id="437" r:id="rId15"/>
    <p:sldId id="451" r:id="rId16"/>
    <p:sldId id="463" r:id="rId17"/>
    <p:sldId id="452" r:id="rId18"/>
    <p:sldId id="453" r:id="rId19"/>
    <p:sldId id="439" r:id="rId20"/>
    <p:sldId id="456" r:id="rId21"/>
    <p:sldId id="460" r:id="rId22"/>
    <p:sldId id="461" r:id="rId23"/>
    <p:sldId id="462" r:id="rId24"/>
    <p:sldId id="458" r:id="rId25"/>
    <p:sldId id="455" r:id="rId26"/>
    <p:sldId id="459" r:id="rId27"/>
    <p:sldId id="457" r:id="rId28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3E014A5-7240-4227-A28F-1C541EBDF55F}">
          <p14:sldIdLst>
            <p14:sldId id="256"/>
            <p14:sldId id="464"/>
            <p14:sldId id="435"/>
            <p14:sldId id="448"/>
            <p14:sldId id="445"/>
            <p14:sldId id="446"/>
            <p14:sldId id="424"/>
            <p14:sldId id="432"/>
            <p14:sldId id="429"/>
            <p14:sldId id="430"/>
            <p14:sldId id="434"/>
            <p14:sldId id="433"/>
            <p14:sldId id="431"/>
            <p14:sldId id="437"/>
            <p14:sldId id="451"/>
            <p14:sldId id="463"/>
            <p14:sldId id="452"/>
            <p14:sldId id="453"/>
            <p14:sldId id="439"/>
            <p14:sldId id="456"/>
            <p14:sldId id="460"/>
            <p14:sldId id="461"/>
            <p14:sldId id="462"/>
            <p14:sldId id="458"/>
            <p14:sldId id="455"/>
            <p14:sldId id="459"/>
            <p14:sldId id="457"/>
          </p14:sldIdLst>
        </p14:section>
        <p14:section name="Раздел без заголовка" id="{E2600492-3EF0-49BC-8157-C0041E4A451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5" d="100"/>
          <a:sy n="105" d="100"/>
        </p:scale>
        <p:origin x="7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niso54.ru/municipalnaya-nastavnicheskaya-liga-v-ramkakh-realizacii-proekta-shkola-minprosvescheniya-rossii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niso54.ru/municipalnaya-nastavnicheskaya-liga-v-ramkakh-realizacii-proekta-shkola-minprosvescheniya-rossii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B5F40F-C992-48F7-B029-1949A47C1B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A5C66D-2B8F-4C20-B47A-AC35949BDBD9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Составлен план – график («дорожная карта») по сопровождению муниципальной Наставнической лиги на 2026 год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763900-995A-4CD7-97C3-8F0C5A86FB0D}" type="parTrans" cxnId="{D33B671C-D660-4380-83B8-260E11CF4F55}">
      <dgm:prSet/>
      <dgm:spPr/>
      <dgm:t>
        <a:bodyPr/>
        <a:lstStyle/>
        <a:p>
          <a:endParaRPr lang="ru-RU"/>
        </a:p>
      </dgm:t>
    </dgm:pt>
    <dgm:pt modelId="{EE5B1F5A-E613-4DCA-BF5D-3CA72747EED6}" type="sibTrans" cxnId="{D33B671C-D660-4380-83B8-260E11CF4F55}">
      <dgm:prSet/>
      <dgm:spPr/>
      <dgm:t>
        <a:bodyPr/>
        <a:lstStyle/>
        <a:p>
          <a:endParaRPr lang="ru-RU"/>
        </a:p>
      </dgm:t>
    </dgm:pt>
    <dgm:pt modelId="{0E7FACEB-CD63-4F9F-AE33-369BDE134510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Сформирована база кураторов ОО-Наставников и ОО-Участников </a:t>
          </a:r>
          <a:r>
            <a:rPr lang="ru-RU" sz="1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(89 чел.)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30BF3A-FEE6-4850-853B-2D9369612D5D}" type="parTrans" cxnId="{7A53175B-4AFD-469C-881D-D0A859840470}">
      <dgm:prSet/>
      <dgm:spPr/>
      <dgm:t>
        <a:bodyPr/>
        <a:lstStyle/>
        <a:p>
          <a:endParaRPr lang="ru-RU"/>
        </a:p>
      </dgm:t>
    </dgm:pt>
    <dgm:pt modelId="{6188B836-5BFA-4D8B-9945-539B52D39282}" type="sibTrans" cxnId="{7A53175B-4AFD-469C-881D-D0A859840470}">
      <dgm:prSet/>
      <dgm:spPr/>
      <dgm:t>
        <a:bodyPr/>
        <a:lstStyle/>
        <a:p>
          <a:endParaRPr lang="ru-RU"/>
        </a:p>
      </dgm:t>
    </dgm:pt>
    <dgm:pt modelId="{5C970671-5B5C-4883-A518-7100AB4F1701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Разработаны 16 планов-графиков сопровождения участников муниципальной Наставнической </a:t>
          </a:r>
        </a:p>
      </dgm:t>
    </dgm:pt>
    <dgm:pt modelId="{3666AFC9-2F9A-4A4B-99B5-5321406B463D}" type="parTrans" cxnId="{E34A9A4F-D2A2-4E3B-85B3-D1FA59F63C50}">
      <dgm:prSet/>
      <dgm:spPr/>
      <dgm:t>
        <a:bodyPr/>
        <a:lstStyle/>
        <a:p>
          <a:endParaRPr lang="ru-RU"/>
        </a:p>
      </dgm:t>
    </dgm:pt>
    <dgm:pt modelId="{AFD8E3A4-1B70-442D-9DAF-D22D4C87D5A5}" type="sibTrans" cxnId="{E34A9A4F-D2A2-4E3B-85B3-D1FA59F63C50}">
      <dgm:prSet/>
      <dgm:spPr/>
      <dgm:t>
        <a:bodyPr/>
        <a:lstStyle/>
        <a:p>
          <a:endParaRPr lang="ru-RU"/>
        </a:p>
      </dgm:t>
    </dgm:pt>
    <dgm:pt modelId="{8982E51D-18B8-431F-BBF3-B103AD0CBFEC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Сформирован общий План-график сопровождения ОО-Участников на 2026 </a:t>
          </a:r>
          <a:r>
            <a:rPr lang="ru-RU" sz="1400" dirty="0">
              <a:latin typeface="Times New Roman" panose="02020603050405020304" pitchFamily="18" charset="0"/>
              <a:ea typeface="Times New Roman" panose="02020603050405020304" pitchFamily="18" charset="0"/>
            </a:rPr>
            <a:t>календарный год </a:t>
          </a:r>
          <a:r>
            <a:rPr lang="ru-RU" sz="1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https://niso54.ru/municipalnaya-nastavnicheskaya-liga-v-ramkakh-realizacii-proekta-shkola-minprosvescheniya-rossii</a:t>
          </a:r>
          <a:endParaRPr lang="ru-RU" sz="1400" dirty="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73EC6A-F93C-4F10-BCD5-AED15B46FBE5}" type="parTrans" cxnId="{0130223C-2B80-48A5-B830-BFD6C940CE16}">
      <dgm:prSet/>
      <dgm:spPr/>
      <dgm:t>
        <a:bodyPr/>
        <a:lstStyle/>
        <a:p>
          <a:endParaRPr lang="ru-RU"/>
        </a:p>
      </dgm:t>
    </dgm:pt>
    <dgm:pt modelId="{DF03D6EC-15B7-4DB5-8FDB-B70F2FA26ED3}" type="sibTrans" cxnId="{0130223C-2B80-48A5-B830-BFD6C940CE16}">
      <dgm:prSet/>
      <dgm:spPr/>
      <dgm:t>
        <a:bodyPr/>
        <a:lstStyle/>
        <a:p>
          <a:endParaRPr lang="ru-RU"/>
        </a:p>
      </dgm:t>
    </dgm:pt>
    <dgm:pt modelId="{6AE5FEEC-A75E-481C-A9A5-9104E0E86CF0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Сформирован чат кураторов ОО-Наставников и чаты по каждому направлению/ключевому условию для ОО-Участников в мессенджере «</a:t>
          </a:r>
          <a:r>
            <a:rPr lang="en-US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Max</a:t>
          </a:r>
          <a:r>
            <a: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51E30B-5339-4B6E-B82E-292E3F0D0498}" type="parTrans" cxnId="{30170A0D-63DE-4A61-B111-ABF472F1DB54}">
      <dgm:prSet/>
      <dgm:spPr/>
      <dgm:t>
        <a:bodyPr/>
        <a:lstStyle/>
        <a:p>
          <a:endParaRPr lang="ru-RU"/>
        </a:p>
      </dgm:t>
    </dgm:pt>
    <dgm:pt modelId="{33CF9C76-ED44-4A7F-AFEC-015FD67BA9F5}" type="sibTrans" cxnId="{30170A0D-63DE-4A61-B111-ABF472F1DB54}">
      <dgm:prSet/>
      <dgm:spPr/>
      <dgm:t>
        <a:bodyPr/>
        <a:lstStyle/>
        <a:p>
          <a:endParaRPr lang="ru-RU"/>
        </a:p>
      </dgm:t>
    </dgm:pt>
    <dgm:pt modelId="{2A2A7AC4-6C10-4A3D-A486-2050A1B16B71}" type="pres">
      <dgm:prSet presAssocID="{1BB5F40F-C992-48F7-B029-1949A47C1BAC}" presName="linear" presStyleCnt="0">
        <dgm:presLayoutVars>
          <dgm:dir/>
          <dgm:animLvl val="lvl"/>
          <dgm:resizeHandles val="exact"/>
        </dgm:presLayoutVars>
      </dgm:prSet>
      <dgm:spPr/>
    </dgm:pt>
    <dgm:pt modelId="{1D8EDAD2-BC00-40E8-BF50-BCC7F027E552}" type="pres">
      <dgm:prSet presAssocID="{18A5C66D-2B8F-4C20-B47A-AC35949BDBD9}" presName="parentLin" presStyleCnt="0"/>
      <dgm:spPr/>
    </dgm:pt>
    <dgm:pt modelId="{31245174-85C8-400B-9680-3F1E1FA1DBE2}" type="pres">
      <dgm:prSet presAssocID="{18A5C66D-2B8F-4C20-B47A-AC35949BDBD9}" presName="parentLeftMargin" presStyleLbl="node1" presStyleIdx="0" presStyleCnt="5"/>
      <dgm:spPr/>
    </dgm:pt>
    <dgm:pt modelId="{9A5C32E3-ACC9-4EF9-A2E2-9E82B268521D}" type="pres">
      <dgm:prSet presAssocID="{18A5C66D-2B8F-4C20-B47A-AC35949BDBD9}" presName="parentText" presStyleLbl="node1" presStyleIdx="0" presStyleCnt="5" custScaleY="58861" custLinFactNeighborX="-11407" custLinFactNeighborY="-1901">
        <dgm:presLayoutVars>
          <dgm:chMax val="0"/>
          <dgm:bulletEnabled val="1"/>
        </dgm:presLayoutVars>
      </dgm:prSet>
      <dgm:spPr/>
    </dgm:pt>
    <dgm:pt modelId="{3BADF7D3-7B04-4F18-9C24-4D2CEC8570AE}" type="pres">
      <dgm:prSet presAssocID="{18A5C66D-2B8F-4C20-B47A-AC35949BDBD9}" presName="negativeSpace" presStyleCnt="0"/>
      <dgm:spPr/>
    </dgm:pt>
    <dgm:pt modelId="{A0CFBAB4-91A4-455D-8F50-B17152B15834}" type="pres">
      <dgm:prSet presAssocID="{18A5C66D-2B8F-4C20-B47A-AC35949BDBD9}" presName="childText" presStyleLbl="conFgAcc1" presStyleIdx="0" presStyleCnt="5">
        <dgm:presLayoutVars>
          <dgm:bulletEnabled val="1"/>
        </dgm:presLayoutVars>
      </dgm:prSet>
      <dgm:spPr/>
    </dgm:pt>
    <dgm:pt modelId="{CFB2047D-AF96-4B7C-8FCE-F09C27B6FC1A}" type="pres">
      <dgm:prSet presAssocID="{EE5B1F5A-E613-4DCA-BF5D-3CA72747EED6}" presName="spaceBetweenRectangles" presStyleCnt="0"/>
      <dgm:spPr/>
    </dgm:pt>
    <dgm:pt modelId="{1768ACF4-77E4-4C25-A973-ED5204821504}" type="pres">
      <dgm:prSet presAssocID="{0E7FACEB-CD63-4F9F-AE33-369BDE134510}" presName="parentLin" presStyleCnt="0"/>
      <dgm:spPr/>
    </dgm:pt>
    <dgm:pt modelId="{C6ED0FE8-3DFA-4FCC-A198-A93ED9F9B0BE}" type="pres">
      <dgm:prSet presAssocID="{0E7FACEB-CD63-4F9F-AE33-369BDE134510}" presName="parentLeftMargin" presStyleLbl="node1" presStyleIdx="0" presStyleCnt="5"/>
      <dgm:spPr/>
    </dgm:pt>
    <dgm:pt modelId="{A222A738-972C-4C32-B2D3-A01C85979C82}" type="pres">
      <dgm:prSet presAssocID="{0E7FACEB-CD63-4F9F-AE33-369BDE134510}" presName="parentText" presStyleLbl="node1" presStyleIdx="1" presStyleCnt="5" custScaleY="59566">
        <dgm:presLayoutVars>
          <dgm:chMax val="0"/>
          <dgm:bulletEnabled val="1"/>
        </dgm:presLayoutVars>
      </dgm:prSet>
      <dgm:spPr/>
    </dgm:pt>
    <dgm:pt modelId="{619051DF-05A3-45D0-9721-6E79A20F1D5B}" type="pres">
      <dgm:prSet presAssocID="{0E7FACEB-CD63-4F9F-AE33-369BDE134510}" presName="negativeSpace" presStyleCnt="0"/>
      <dgm:spPr/>
    </dgm:pt>
    <dgm:pt modelId="{E575004A-3735-4D29-B4F8-69360844CEAD}" type="pres">
      <dgm:prSet presAssocID="{0E7FACEB-CD63-4F9F-AE33-369BDE134510}" presName="childText" presStyleLbl="conFgAcc1" presStyleIdx="1" presStyleCnt="5">
        <dgm:presLayoutVars>
          <dgm:bulletEnabled val="1"/>
        </dgm:presLayoutVars>
      </dgm:prSet>
      <dgm:spPr/>
    </dgm:pt>
    <dgm:pt modelId="{EA7BEB2E-0AF0-45C0-B354-55E1071D7AA2}" type="pres">
      <dgm:prSet presAssocID="{6188B836-5BFA-4D8B-9945-539B52D39282}" presName="spaceBetweenRectangles" presStyleCnt="0"/>
      <dgm:spPr/>
    </dgm:pt>
    <dgm:pt modelId="{C5A0C3C9-55A5-4581-B0A0-46E2297FBB93}" type="pres">
      <dgm:prSet presAssocID="{5C970671-5B5C-4883-A518-7100AB4F1701}" presName="parentLin" presStyleCnt="0"/>
      <dgm:spPr/>
    </dgm:pt>
    <dgm:pt modelId="{0CF8F523-54BC-4196-A406-8EA021ACC86D}" type="pres">
      <dgm:prSet presAssocID="{5C970671-5B5C-4883-A518-7100AB4F1701}" presName="parentLeftMargin" presStyleLbl="node1" presStyleIdx="1" presStyleCnt="5"/>
      <dgm:spPr/>
    </dgm:pt>
    <dgm:pt modelId="{1CCAB8B5-C433-4092-825A-1BDC6B6E6B67}" type="pres">
      <dgm:prSet presAssocID="{5C970671-5B5C-4883-A518-7100AB4F1701}" presName="parentText" presStyleLbl="node1" presStyleIdx="2" presStyleCnt="5" custScaleY="72665">
        <dgm:presLayoutVars>
          <dgm:chMax val="0"/>
          <dgm:bulletEnabled val="1"/>
        </dgm:presLayoutVars>
      </dgm:prSet>
      <dgm:spPr/>
    </dgm:pt>
    <dgm:pt modelId="{9957D06C-D56F-499E-A0E2-2F60F1C59E01}" type="pres">
      <dgm:prSet presAssocID="{5C970671-5B5C-4883-A518-7100AB4F1701}" presName="negativeSpace" presStyleCnt="0"/>
      <dgm:spPr/>
    </dgm:pt>
    <dgm:pt modelId="{4ED96A19-863C-47E5-ACF9-E2C4084D8953}" type="pres">
      <dgm:prSet presAssocID="{5C970671-5B5C-4883-A518-7100AB4F1701}" presName="childText" presStyleLbl="conFgAcc1" presStyleIdx="2" presStyleCnt="5">
        <dgm:presLayoutVars>
          <dgm:bulletEnabled val="1"/>
        </dgm:presLayoutVars>
      </dgm:prSet>
      <dgm:spPr/>
    </dgm:pt>
    <dgm:pt modelId="{2132B8E1-6A07-4A3B-A9AD-DCDF9F3C1494}" type="pres">
      <dgm:prSet presAssocID="{AFD8E3A4-1B70-442D-9DAF-D22D4C87D5A5}" presName="spaceBetweenRectangles" presStyleCnt="0"/>
      <dgm:spPr/>
    </dgm:pt>
    <dgm:pt modelId="{88342383-264A-4C3B-9221-7074963C66A5}" type="pres">
      <dgm:prSet presAssocID="{6AE5FEEC-A75E-481C-A9A5-9104E0E86CF0}" presName="parentLin" presStyleCnt="0"/>
      <dgm:spPr/>
    </dgm:pt>
    <dgm:pt modelId="{BD6C55AE-1B48-4D09-A2C2-71321B7F97E4}" type="pres">
      <dgm:prSet presAssocID="{6AE5FEEC-A75E-481C-A9A5-9104E0E86CF0}" presName="parentLeftMargin" presStyleLbl="node1" presStyleIdx="2" presStyleCnt="5"/>
      <dgm:spPr/>
    </dgm:pt>
    <dgm:pt modelId="{06D09B35-6972-4A22-AE78-5BA2E547AEBE}" type="pres">
      <dgm:prSet presAssocID="{6AE5FEEC-A75E-481C-A9A5-9104E0E86CF0}" presName="parentText" presStyleLbl="node1" presStyleIdx="3" presStyleCnt="5" custScaleY="63289">
        <dgm:presLayoutVars>
          <dgm:chMax val="0"/>
          <dgm:bulletEnabled val="1"/>
        </dgm:presLayoutVars>
      </dgm:prSet>
      <dgm:spPr/>
    </dgm:pt>
    <dgm:pt modelId="{0E434717-37BD-4401-923C-52B12839BC03}" type="pres">
      <dgm:prSet presAssocID="{6AE5FEEC-A75E-481C-A9A5-9104E0E86CF0}" presName="negativeSpace" presStyleCnt="0"/>
      <dgm:spPr/>
    </dgm:pt>
    <dgm:pt modelId="{2289FAD6-CBA9-4778-A092-247465A64B98}" type="pres">
      <dgm:prSet presAssocID="{6AE5FEEC-A75E-481C-A9A5-9104E0E86CF0}" presName="childText" presStyleLbl="conFgAcc1" presStyleIdx="3" presStyleCnt="5">
        <dgm:presLayoutVars>
          <dgm:bulletEnabled val="1"/>
        </dgm:presLayoutVars>
      </dgm:prSet>
      <dgm:spPr/>
    </dgm:pt>
    <dgm:pt modelId="{E63B78B6-D948-45E2-B39F-B97785DF6464}" type="pres">
      <dgm:prSet presAssocID="{33CF9C76-ED44-4A7F-AFEC-015FD67BA9F5}" presName="spaceBetweenRectangles" presStyleCnt="0"/>
      <dgm:spPr/>
    </dgm:pt>
    <dgm:pt modelId="{7EB8F7B3-A0DA-464D-963C-260010DB060C}" type="pres">
      <dgm:prSet presAssocID="{8982E51D-18B8-431F-BBF3-B103AD0CBFEC}" presName="parentLin" presStyleCnt="0"/>
      <dgm:spPr/>
    </dgm:pt>
    <dgm:pt modelId="{FC6695C3-00F0-408D-920D-8221A2F7E9F7}" type="pres">
      <dgm:prSet presAssocID="{8982E51D-18B8-431F-BBF3-B103AD0CBFEC}" presName="parentLeftMargin" presStyleLbl="node1" presStyleIdx="3" presStyleCnt="5"/>
      <dgm:spPr/>
    </dgm:pt>
    <dgm:pt modelId="{BA632A95-2A6D-4430-B552-EE9B0AE84CD5}" type="pres">
      <dgm:prSet presAssocID="{8982E51D-18B8-431F-BBF3-B103AD0CBFEC}" presName="parentText" presStyleLbl="node1" presStyleIdx="4" presStyleCnt="5" custScaleX="105843" custScaleY="70805">
        <dgm:presLayoutVars>
          <dgm:chMax val="0"/>
          <dgm:bulletEnabled val="1"/>
        </dgm:presLayoutVars>
      </dgm:prSet>
      <dgm:spPr/>
    </dgm:pt>
    <dgm:pt modelId="{850749F6-CFAA-4220-9072-0E15E4915F37}" type="pres">
      <dgm:prSet presAssocID="{8982E51D-18B8-431F-BBF3-B103AD0CBFEC}" presName="negativeSpace" presStyleCnt="0"/>
      <dgm:spPr/>
    </dgm:pt>
    <dgm:pt modelId="{912A28A8-04B7-4133-84B8-84CCBE4D1934}" type="pres">
      <dgm:prSet presAssocID="{8982E51D-18B8-431F-BBF3-B103AD0CBFEC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1CAB7104-6256-4DF2-AF98-D34573D1100D}" type="presOf" srcId="{8982E51D-18B8-431F-BBF3-B103AD0CBFEC}" destId="{FC6695C3-00F0-408D-920D-8221A2F7E9F7}" srcOrd="0" destOrd="0" presId="urn:microsoft.com/office/officeart/2005/8/layout/list1"/>
    <dgm:cxn modelId="{30170A0D-63DE-4A61-B111-ABF472F1DB54}" srcId="{1BB5F40F-C992-48F7-B029-1949A47C1BAC}" destId="{6AE5FEEC-A75E-481C-A9A5-9104E0E86CF0}" srcOrd="3" destOrd="0" parTransId="{4451E30B-5339-4B6E-B82E-292E3F0D0498}" sibTransId="{33CF9C76-ED44-4A7F-AFEC-015FD67BA9F5}"/>
    <dgm:cxn modelId="{9BCB6814-B42E-4AF9-9EF1-DA81C849AD5D}" type="presOf" srcId="{5C970671-5B5C-4883-A518-7100AB4F1701}" destId="{0CF8F523-54BC-4196-A406-8EA021ACC86D}" srcOrd="0" destOrd="0" presId="urn:microsoft.com/office/officeart/2005/8/layout/list1"/>
    <dgm:cxn modelId="{D33B671C-D660-4380-83B8-260E11CF4F55}" srcId="{1BB5F40F-C992-48F7-B029-1949A47C1BAC}" destId="{18A5C66D-2B8F-4C20-B47A-AC35949BDBD9}" srcOrd="0" destOrd="0" parTransId="{CC763900-995A-4CD7-97C3-8F0C5A86FB0D}" sibTransId="{EE5B1F5A-E613-4DCA-BF5D-3CA72747EED6}"/>
    <dgm:cxn modelId="{C2614324-6758-43C3-8378-2ED23B3C0B85}" type="presOf" srcId="{18A5C66D-2B8F-4C20-B47A-AC35949BDBD9}" destId="{31245174-85C8-400B-9680-3F1E1FA1DBE2}" srcOrd="0" destOrd="0" presId="urn:microsoft.com/office/officeart/2005/8/layout/list1"/>
    <dgm:cxn modelId="{0130223C-2B80-48A5-B830-BFD6C940CE16}" srcId="{1BB5F40F-C992-48F7-B029-1949A47C1BAC}" destId="{8982E51D-18B8-431F-BBF3-B103AD0CBFEC}" srcOrd="4" destOrd="0" parTransId="{5573EC6A-F93C-4F10-BCD5-AED15B46FBE5}" sibTransId="{DF03D6EC-15B7-4DB5-8FDB-B70F2FA26ED3}"/>
    <dgm:cxn modelId="{7A53175B-4AFD-469C-881D-D0A859840470}" srcId="{1BB5F40F-C992-48F7-B029-1949A47C1BAC}" destId="{0E7FACEB-CD63-4F9F-AE33-369BDE134510}" srcOrd="1" destOrd="0" parTransId="{2530BF3A-FEE6-4850-853B-2D9369612D5D}" sibTransId="{6188B836-5BFA-4D8B-9945-539B52D39282}"/>
    <dgm:cxn modelId="{B84D2E61-589C-410F-8620-A56A8697143E}" type="presOf" srcId="{8982E51D-18B8-431F-BBF3-B103AD0CBFEC}" destId="{BA632A95-2A6D-4430-B552-EE9B0AE84CD5}" srcOrd="1" destOrd="0" presId="urn:microsoft.com/office/officeart/2005/8/layout/list1"/>
    <dgm:cxn modelId="{E34A9A4F-D2A2-4E3B-85B3-D1FA59F63C50}" srcId="{1BB5F40F-C992-48F7-B029-1949A47C1BAC}" destId="{5C970671-5B5C-4883-A518-7100AB4F1701}" srcOrd="2" destOrd="0" parTransId="{3666AFC9-2F9A-4A4B-99B5-5321406B463D}" sibTransId="{AFD8E3A4-1B70-442D-9DAF-D22D4C87D5A5}"/>
    <dgm:cxn modelId="{157C4952-E953-4D1C-8EE4-091FDEF4E7AF}" type="presOf" srcId="{0E7FACEB-CD63-4F9F-AE33-369BDE134510}" destId="{A222A738-972C-4C32-B2D3-A01C85979C82}" srcOrd="1" destOrd="0" presId="urn:microsoft.com/office/officeart/2005/8/layout/list1"/>
    <dgm:cxn modelId="{24E3C672-E0A7-4B1A-BF55-ECF5146E4444}" type="presOf" srcId="{1BB5F40F-C992-48F7-B029-1949A47C1BAC}" destId="{2A2A7AC4-6C10-4A3D-A486-2050A1B16B71}" srcOrd="0" destOrd="0" presId="urn:microsoft.com/office/officeart/2005/8/layout/list1"/>
    <dgm:cxn modelId="{5085A776-9992-4E6E-9F20-04D78294EADF}" type="presOf" srcId="{6AE5FEEC-A75E-481C-A9A5-9104E0E86CF0}" destId="{BD6C55AE-1B48-4D09-A2C2-71321B7F97E4}" srcOrd="0" destOrd="0" presId="urn:microsoft.com/office/officeart/2005/8/layout/list1"/>
    <dgm:cxn modelId="{51B238A0-B540-408F-9528-9D26267125B2}" type="presOf" srcId="{0E7FACEB-CD63-4F9F-AE33-369BDE134510}" destId="{C6ED0FE8-3DFA-4FCC-A198-A93ED9F9B0BE}" srcOrd="0" destOrd="0" presId="urn:microsoft.com/office/officeart/2005/8/layout/list1"/>
    <dgm:cxn modelId="{0DF858A7-6DAC-4B4A-9D7E-82F704657BFB}" type="presOf" srcId="{5C970671-5B5C-4883-A518-7100AB4F1701}" destId="{1CCAB8B5-C433-4092-825A-1BDC6B6E6B67}" srcOrd="1" destOrd="0" presId="urn:microsoft.com/office/officeart/2005/8/layout/list1"/>
    <dgm:cxn modelId="{8A2FD7AC-68A2-4012-BC2C-FE7832F7AB80}" type="presOf" srcId="{18A5C66D-2B8F-4C20-B47A-AC35949BDBD9}" destId="{9A5C32E3-ACC9-4EF9-A2E2-9E82B268521D}" srcOrd="1" destOrd="0" presId="urn:microsoft.com/office/officeart/2005/8/layout/list1"/>
    <dgm:cxn modelId="{2718B1D2-F03E-4AE1-9F39-66EAB689C1A0}" type="presOf" srcId="{6AE5FEEC-A75E-481C-A9A5-9104E0E86CF0}" destId="{06D09B35-6972-4A22-AE78-5BA2E547AEBE}" srcOrd="1" destOrd="0" presId="urn:microsoft.com/office/officeart/2005/8/layout/list1"/>
    <dgm:cxn modelId="{9EB1DEA8-42EE-4D8C-8218-94D965C9638D}" type="presParOf" srcId="{2A2A7AC4-6C10-4A3D-A486-2050A1B16B71}" destId="{1D8EDAD2-BC00-40E8-BF50-BCC7F027E552}" srcOrd="0" destOrd="0" presId="urn:microsoft.com/office/officeart/2005/8/layout/list1"/>
    <dgm:cxn modelId="{F4876E4E-E42D-44DF-8B36-D5859A0FE99E}" type="presParOf" srcId="{1D8EDAD2-BC00-40E8-BF50-BCC7F027E552}" destId="{31245174-85C8-400B-9680-3F1E1FA1DBE2}" srcOrd="0" destOrd="0" presId="urn:microsoft.com/office/officeart/2005/8/layout/list1"/>
    <dgm:cxn modelId="{DDF0D40C-693C-403D-90E8-00F346E56BA6}" type="presParOf" srcId="{1D8EDAD2-BC00-40E8-BF50-BCC7F027E552}" destId="{9A5C32E3-ACC9-4EF9-A2E2-9E82B268521D}" srcOrd="1" destOrd="0" presId="urn:microsoft.com/office/officeart/2005/8/layout/list1"/>
    <dgm:cxn modelId="{7851B4DB-4876-4218-AA2B-0BDEDC625A2F}" type="presParOf" srcId="{2A2A7AC4-6C10-4A3D-A486-2050A1B16B71}" destId="{3BADF7D3-7B04-4F18-9C24-4D2CEC8570AE}" srcOrd="1" destOrd="0" presId="urn:microsoft.com/office/officeart/2005/8/layout/list1"/>
    <dgm:cxn modelId="{61104AC2-924D-4B38-8A07-FE6260A4662A}" type="presParOf" srcId="{2A2A7AC4-6C10-4A3D-A486-2050A1B16B71}" destId="{A0CFBAB4-91A4-455D-8F50-B17152B15834}" srcOrd="2" destOrd="0" presId="urn:microsoft.com/office/officeart/2005/8/layout/list1"/>
    <dgm:cxn modelId="{E5CD89BC-5239-4186-98A5-7A66BBBB2AF3}" type="presParOf" srcId="{2A2A7AC4-6C10-4A3D-A486-2050A1B16B71}" destId="{CFB2047D-AF96-4B7C-8FCE-F09C27B6FC1A}" srcOrd="3" destOrd="0" presId="urn:microsoft.com/office/officeart/2005/8/layout/list1"/>
    <dgm:cxn modelId="{53B2D63F-909D-41FE-A8BD-6771D22B8824}" type="presParOf" srcId="{2A2A7AC4-6C10-4A3D-A486-2050A1B16B71}" destId="{1768ACF4-77E4-4C25-A973-ED5204821504}" srcOrd="4" destOrd="0" presId="urn:microsoft.com/office/officeart/2005/8/layout/list1"/>
    <dgm:cxn modelId="{BEB23FA8-CD58-401D-B249-2715B5890532}" type="presParOf" srcId="{1768ACF4-77E4-4C25-A973-ED5204821504}" destId="{C6ED0FE8-3DFA-4FCC-A198-A93ED9F9B0BE}" srcOrd="0" destOrd="0" presId="urn:microsoft.com/office/officeart/2005/8/layout/list1"/>
    <dgm:cxn modelId="{C499A554-4DED-41E6-BA86-20374D2D63A1}" type="presParOf" srcId="{1768ACF4-77E4-4C25-A973-ED5204821504}" destId="{A222A738-972C-4C32-B2D3-A01C85979C82}" srcOrd="1" destOrd="0" presId="urn:microsoft.com/office/officeart/2005/8/layout/list1"/>
    <dgm:cxn modelId="{67DD83A2-F202-4230-8E76-CAEED7BEF2B4}" type="presParOf" srcId="{2A2A7AC4-6C10-4A3D-A486-2050A1B16B71}" destId="{619051DF-05A3-45D0-9721-6E79A20F1D5B}" srcOrd="5" destOrd="0" presId="urn:microsoft.com/office/officeart/2005/8/layout/list1"/>
    <dgm:cxn modelId="{14619871-8904-4CDC-B534-7A2606688B26}" type="presParOf" srcId="{2A2A7AC4-6C10-4A3D-A486-2050A1B16B71}" destId="{E575004A-3735-4D29-B4F8-69360844CEAD}" srcOrd="6" destOrd="0" presId="urn:microsoft.com/office/officeart/2005/8/layout/list1"/>
    <dgm:cxn modelId="{8EB17D0A-C713-4794-8F42-1865A140396C}" type="presParOf" srcId="{2A2A7AC4-6C10-4A3D-A486-2050A1B16B71}" destId="{EA7BEB2E-0AF0-45C0-B354-55E1071D7AA2}" srcOrd="7" destOrd="0" presId="urn:microsoft.com/office/officeart/2005/8/layout/list1"/>
    <dgm:cxn modelId="{2989C1A0-D817-4939-B68E-8354A5A7679F}" type="presParOf" srcId="{2A2A7AC4-6C10-4A3D-A486-2050A1B16B71}" destId="{C5A0C3C9-55A5-4581-B0A0-46E2297FBB93}" srcOrd="8" destOrd="0" presId="urn:microsoft.com/office/officeart/2005/8/layout/list1"/>
    <dgm:cxn modelId="{D91754A2-FC14-4AC1-9B87-215665838417}" type="presParOf" srcId="{C5A0C3C9-55A5-4581-B0A0-46E2297FBB93}" destId="{0CF8F523-54BC-4196-A406-8EA021ACC86D}" srcOrd="0" destOrd="0" presId="urn:microsoft.com/office/officeart/2005/8/layout/list1"/>
    <dgm:cxn modelId="{EAAE55EA-8C3E-4830-9E0C-AE8A4F95E94B}" type="presParOf" srcId="{C5A0C3C9-55A5-4581-B0A0-46E2297FBB93}" destId="{1CCAB8B5-C433-4092-825A-1BDC6B6E6B67}" srcOrd="1" destOrd="0" presId="urn:microsoft.com/office/officeart/2005/8/layout/list1"/>
    <dgm:cxn modelId="{AA268C2E-F565-43A9-9234-E82BCD661156}" type="presParOf" srcId="{2A2A7AC4-6C10-4A3D-A486-2050A1B16B71}" destId="{9957D06C-D56F-499E-A0E2-2F60F1C59E01}" srcOrd="9" destOrd="0" presId="urn:microsoft.com/office/officeart/2005/8/layout/list1"/>
    <dgm:cxn modelId="{1E5AA74F-C66D-4CE0-A0E3-580B19109FED}" type="presParOf" srcId="{2A2A7AC4-6C10-4A3D-A486-2050A1B16B71}" destId="{4ED96A19-863C-47E5-ACF9-E2C4084D8953}" srcOrd="10" destOrd="0" presId="urn:microsoft.com/office/officeart/2005/8/layout/list1"/>
    <dgm:cxn modelId="{6F8C0A43-46C6-41ED-B726-983DD65106E1}" type="presParOf" srcId="{2A2A7AC4-6C10-4A3D-A486-2050A1B16B71}" destId="{2132B8E1-6A07-4A3B-A9AD-DCDF9F3C1494}" srcOrd="11" destOrd="0" presId="urn:microsoft.com/office/officeart/2005/8/layout/list1"/>
    <dgm:cxn modelId="{37DABC6F-0EC4-456C-ABFA-475A5439976F}" type="presParOf" srcId="{2A2A7AC4-6C10-4A3D-A486-2050A1B16B71}" destId="{88342383-264A-4C3B-9221-7074963C66A5}" srcOrd="12" destOrd="0" presId="urn:microsoft.com/office/officeart/2005/8/layout/list1"/>
    <dgm:cxn modelId="{D3A3D207-9DAD-46B8-AECD-4EADD3280284}" type="presParOf" srcId="{88342383-264A-4C3B-9221-7074963C66A5}" destId="{BD6C55AE-1B48-4D09-A2C2-71321B7F97E4}" srcOrd="0" destOrd="0" presId="urn:microsoft.com/office/officeart/2005/8/layout/list1"/>
    <dgm:cxn modelId="{C2D91DC9-51A0-4341-A2E0-D103FFBE2CB7}" type="presParOf" srcId="{88342383-264A-4C3B-9221-7074963C66A5}" destId="{06D09B35-6972-4A22-AE78-5BA2E547AEBE}" srcOrd="1" destOrd="0" presId="urn:microsoft.com/office/officeart/2005/8/layout/list1"/>
    <dgm:cxn modelId="{5AFB12DF-CEA4-4EE4-B10D-9CA033301358}" type="presParOf" srcId="{2A2A7AC4-6C10-4A3D-A486-2050A1B16B71}" destId="{0E434717-37BD-4401-923C-52B12839BC03}" srcOrd="13" destOrd="0" presId="urn:microsoft.com/office/officeart/2005/8/layout/list1"/>
    <dgm:cxn modelId="{F2D3284B-297A-48BB-B32B-EBFBD9242CAC}" type="presParOf" srcId="{2A2A7AC4-6C10-4A3D-A486-2050A1B16B71}" destId="{2289FAD6-CBA9-4778-A092-247465A64B98}" srcOrd="14" destOrd="0" presId="urn:microsoft.com/office/officeart/2005/8/layout/list1"/>
    <dgm:cxn modelId="{D721EE73-F12B-4AA0-83A1-4FE2E3724DEC}" type="presParOf" srcId="{2A2A7AC4-6C10-4A3D-A486-2050A1B16B71}" destId="{E63B78B6-D948-45E2-B39F-B97785DF6464}" srcOrd="15" destOrd="0" presId="urn:microsoft.com/office/officeart/2005/8/layout/list1"/>
    <dgm:cxn modelId="{F0F0D6D7-BCA7-4252-AA5B-E50609F3F425}" type="presParOf" srcId="{2A2A7AC4-6C10-4A3D-A486-2050A1B16B71}" destId="{7EB8F7B3-A0DA-464D-963C-260010DB060C}" srcOrd="16" destOrd="0" presId="urn:microsoft.com/office/officeart/2005/8/layout/list1"/>
    <dgm:cxn modelId="{4B99C155-0A81-4302-B4DC-AE78C8D14D85}" type="presParOf" srcId="{7EB8F7B3-A0DA-464D-963C-260010DB060C}" destId="{FC6695C3-00F0-408D-920D-8221A2F7E9F7}" srcOrd="0" destOrd="0" presId="urn:microsoft.com/office/officeart/2005/8/layout/list1"/>
    <dgm:cxn modelId="{C529E514-077C-4050-B1AF-ED3506F4C68D}" type="presParOf" srcId="{7EB8F7B3-A0DA-464D-963C-260010DB060C}" destId="{BA632A95-2A6D-4430-B552-EE9B0AE84CD5}" srcOrd="1" destOrd="0" presId="urn:microsoft.com/office/officeart/2005/8/layout/list1"/>
    <dgm:cxn modelId="{7820AB26-1650-4F02-9666-B355CD4D292F}" type="presParOf" srcId="{2A2A7AC4-6C10-4A3D-A486-2050A1B16B71}" destId="{850749F6-CFAA-4220-9072-0E15E4915F37}" srcOrd="17" destOrd="0" presId="urn:microsoft.com/office/officeart/2005/8/layout/list1"/>
    <dgm:cxn modelId="{AFE8BF90-3D7C-42D0-9915-9883963C8BC2}" type="presParOf" srcId="{2A2A7AC4-6C10-4A3D-A486-2050A1B16B71}" destId="{912A28A8-04B7-4133-84B8-84CCBE4D1934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CFBAB4-91A4-455D-8F50-B17152B15834}">
      <dsp:nvSpPr>
        <dsp:cNvPr id="0" name=""/>
        <dsp:cNvSpPr/>
      </dsp:nvSpPr>
      <dsp:spPr>
        <a:xfrm>
          <a:off x="0" y="158601"/>
          <a:ext cx="8128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5C32E3-ACC9-4EF9-A2E2-9E82B268521D}">
      <dsp:nvSpPr>
        <dsp:cNvPr id="0" name=""/>
        <dsp:cNvSpPr/>
      </dsp:nvSpPr>
      <dsp:spPr>
        <a:xfrm>
          <a:off x="360041" y="60116"/>
          <a:ext cx="5689600" cy="5386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Составлен план – график («дорожная карта») по сопровождению муниципальной Наставнической лиги на 2026 год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6336" y="86411"/>
        <a:ext cx="5637010" cy="486058"/>
      </dsp:txXfrm>
    </dsp:sp>
    <dsp:sp modelId="{E575004A-3735-4D29-B4F8-69360844CEAD}">
      <dsp:nvSpPr>
        <dsp:cNvPr id="0" name=""/>
        <dsp:cNvSpPr/>
      </dsp:nvSpPr>
      <dsp:spPr>
        <a:xfrm>
          <a:off x="0" y="1194741"/>
          <a:ext cx="8128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22A738-972C-4C32-B2D3-A01C85979C82}">
      <dsp:nvSpPr>
        <dsp:cNvPr id="0" name=""/>
        <dsp:cNvSpPr/>
      </dsp:nvSpPr>
      <dsp:spPr>
        <a:xfrm>
          <a:off x="406400" y="1107201"/>
          <a:ext cx="5689600" cy="545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Сформирована база кураторов ОО-Наставников и ОО-Участников </a:t>
          </a:r>
          <a:r>
            <a:rPr lang="ru-RU" sz="14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(89 чел.)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3010" y="1133811"/>
        <a:ext cx="5636380" cy="491880"/>
      </dsp:txXfrm>
    </dsp:sp>
    <dsp:sp modelId="{4ED96A19-863C-47E5-ACF9-E2C4084D8953}">
      <dsp:nvSpPr>
        <dsp:cNvPr id="0" name=""/>
        <dsp:cNvSpPr/>
      </dsp:nvSpPr>
      <dsp:spPr>
        <a:xfrm>
          <a:off x="0" y="2350753"/>
          <a:ext cx="8128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CAB8B5-C433-4092-825A-1BDC6B6E6B67}">
      <dsp:nvSpPr>
        <dsp:cNvPr id="0" name=""/>
        <dsp:cNvSpPr/>
      </dsp:nvSpPr>
      <dsp:spPr>
        <a:xfrm>
          <a:off x="406400" y="2143341"/>
          <a:ext cx="5689600" cy="6649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Разработаны 16 планов-графиков сопровождения участников муниципальной Наставнической </a:t>
          </a:r>
        </a:p>
      </dsp:txBody>
      <dsp:txXfrm>
        <a:off x="438861" y="2175802"/>
        <a:ext cx="5624678" cy="600049"/>
      </dsp:txXfrm>
    </dsp:sp>
    <dsp:sp modelId="{2289FAD6-CBA9-4778-A092-247465A64B98}">
      <dsp:nvSpPr>
        <dsp:cNvPr id="0" name=""/>
        <dsp:cNvSpPr/>
      </dsp:nvSpPr>
      <dsp:spPr>
        <a:xfrm>
          <a:off x="0" y="3420963"/>
          <a:ext cx="8128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09B35-6972-4A22-AE78-5BA2E547AEBE}">
      <dsp:nvSpPr>
        <dsp:cNvPr id="0" name=""/>
        <dsp:cNvSpPr/>
      </dsp:nvSpPr>
      <dsp:spPr>
        <a:xfrm>
          <a:off x="406400" y="3299353"/>
          <a:ext cx="5689600" cy="5791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Сформирован чат кураторов ОО-Наставников и чаты по каждому направлению/ключевому условию для ОО-Участников в мессенджере «</a:t>
          </a:r>
          <a:r>
            <a:rPr lang="en-US" sz="14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Max</a:t>
          </a:r>
          <a:r>
            <a:rPr lang="ru-RU" sz="14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4673" y="3327626"/>
        <a:ext cx="5633054" cy="522624"/>
      </dsp:txXfrm>
    </dsp:sp>
    <dsp:sp modelId="{912A28A8-04B7-4133-84B8-84CCBE4D1934}">
      <dsp:nvSpPr>
        <dsp:cNvPr id="0" name=""/>
        <dsp:cNvSpPr/>
      </dsp:nvSpPr>
      <dsp:spPr>
        <a:xfrm>
          <a:off x="0" y="4559954"/>
          <a:ext cx="8128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632A95-2A6D-4430-B552-EE9B0AE84CD5}">
      <dsp:nvSpPr>
        <dsp:cNvPr id="0" name=""/>
        <dsp:cNvSpPr/>
      </dsp:nvSpPr>
      <dsp:spPr>
        <a:xfrm>
          <a:off x="406400" y="4369563"/>
          <a:ext cx="6022043" cy="6479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Сформирован общий План-график сопровождения ОО-Участников на 2026 </a:t>
          </a:r>
          <a:r>
            <a:rPr lang="ru-RU" sz="1400" kern="1200" dirty="0">
              <a:latin typeface="Times New Roman" panose="02020603050405020304" pitchFamily="18" charset="0"/>
              <a:ea typeface="Times New Roman" panose="02020603050405020304" pitchFamily="18" charset="0"/>
            </a:rPr>
            <a:t>календарный год </a:t>
          </a:r>
          <a:r>
            <a:rPr lang="ru-RU" sz="1400" kern="12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https://niso54.ru/municipalnaya-nastavnicheskaya-liga-v-ramkakh-realizacii-proekta-shkola-minprosvescheniya-rossii</a:t>
          </a:r>
          <a:endParaRPr lang="ru-RU" sz="1400" kern="1200" dirty="0">
            <a:solidFill>
              <a:schemeClr val="bg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030" y="4401193"/>
        <a:ext cx="5958783" cy="5846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EC7B8-574C-43AD-B6A4-562726C46BDB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2CA884-236F-45F2-8B48-DC6FE3E049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037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C2F8A91-7D05-44EB-AD92-F445476A4A10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6DBB76-1107-437F-AE58-986969F69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C2F8A91-7D05-44EB-AD92-F445476A4A10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6DBB76-1107-437F-AE58-986969F69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C2F8A91-7D05-44EB-AD92-F445476A4A10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6DBB76-1107-437F-AE58-986969F69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C2F8A91-7D05-44EB-AD92-F445476A4A10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6DBB76-1107-437F-AE58-986969F69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C2F8A91-7D05-44EB-AD92-F445476A4A10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6DBB76-1107-437F-AE58-986969F69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C2F8A91-7D05-44EB-AD92-F445476A4A10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6DBB76-1107-437F-AE58-986969F69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C2F8A91-7D05-44EB-AD92-F445476A4A10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6DBB76-1107-437F-AE58-986969F69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C2F8A91-7D05-44EB-AD92-F445476A4A10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6DBB76-1107-437F-AE58-986969F69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C2F8A91-7D05-44EB-AD92-F445476A4A10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6DBB76-1107-437F-AE58-986969F69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C2F8A91-7D05-44EB-AD92-F445476A4A10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6DBB76-1107-437F-AE58-986969F69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C2F8A91-7D05-44EB-AD92-F445476A4A10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6DBB76-1107-437F-AE58-986969F69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C2F8A91-7D05-44EB-AD92-F445476A4A10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6DBB76-1107-437F-AE58-986969F69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ios.ru/news/municipalnaya-nastavnicheskaya-liga-uspeshnyy-opyt-i-novye-formaty-vzaimodeystviya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hyperlink" Target="https://vkvideo.ru/video_ext.php?oid=-212078830&amp;id=45623957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ios.ru/news/strategicheskaya-sessiya-opredelila-tochki-rosta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2nskgym.ru/uncategorized/municipalnaja-nastavnicheskaja-liga-podderzhka-sotrudnichestvo-sovershenstvovanie/" TargetMode="Externa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nios.ru/news/meropriyatie-v-ramkakh-municipalnoy-nastavnicheskoy-ligi" TargetMode="External"/><Relationship Id="rId4" Type="http://schemas.openxmlformats.org/officeDocument/2006/relationships/hyperlink" Target="https://nios.ru/news/predstavlena-programma-vzaimodeystviya-dlya-uchastnikov-nastavnicheskoy-ligi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nios.ru/news/pedagogi-obmenyalis-opytom-na-seminare-v-ramkakh-proekta-nastavnicheskaya-liga-shkoly" TargetMode="External"/><Relationship Id="rId4" Type="http://schemas.openxmlformats.org/officeDocument/2006/relationships/hyperlink" Target="https://nios.ru/news/proshel-kruglyy-stol-grani-vospitaniya-nastavnicheskaya-liga-obedinyaet-shkoly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nios.ru/news/bystryy-audit-effektivnyy-start-dlya-novogo-sotrudnichestva-v-ramkakh-municipalnoy" TargetMode="External"/><Relationship Id="rId4" Type="http://schemas.openxmlformats.org/officeDocument/2006/relationships/hyperlink" Target="https://nios.ru/news/sosh-no-196-podelilas-narabotkami-i-dostizheniyami-v-oblasti-formirovaniya-zdorovogo-obraz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nios.ru/news/sostoyalas-ustanovochnaya-sessiya-po-realizacii-profminimuma-dlya-shkol-uchastnikov" TargetMode="External"/><Relationship Id="rId4" Type="http://schemas.openxmlformats.org/officeDocument/2006/relationships/hyperlink" Target="https://nios.ru/news/vebinar-proforientacionnaya-smena-kak-sredstvo-rannego-samoopredeleniya-opyt-maou-licey-no-176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nios.ru/news/mbou-sosh-no-160-podelilas-svoim-upravlencheskim-opytom-na-vstreche-s-uchastnikami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nios.ru/news/v-maou-inzhenernyy-licey-ngtu-obsudili-sovershenstvovanie-obrazovatelnoy-sredy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nios.ru/news/municipalnaya-nastavnicheskaya-liga-deystvuet-opyt-liceya-no-9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nios.ru/news/v-shkole-no-217-obsudili-tvorchestvo-kak-upravlencheskuyu-strategiyu-seminar-dlya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isk.yandex.ru/i/o_AUzSAQ4CQ1dA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stepanova.75.N@mail.ru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/>
          <p:nvPr/>
        </p:nvSpPr>
        <p:spPr bwMode="auto">
          <a:xfrm>
            <a:off x="8252973" y="5833941"/>
            <a:ext cx="3600000" cy="765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endParaRPr lang="ru-RU" sz="2400">
              <a:latin typeface="Calibri"/>
              <a:cs typeface="Arial"/>
            </a:endParaRPr>
          </a:p>
        </p:txBody>
      </p:sp>
      <p:sp>
        <p:nvSpPr>
          <p:cNvPr id="621499805" name="TextBox 621499804"/>
          <p:cNvSpPr txBox="1"/>
          <p:nvPr/>
        </p:nvSpPr>
        <p:spPr bwMode="auto">
          <a:xfrm>
            <a:off x="1991544" y="4149080"/>
            <a:ext cx="7617458" cy="186172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/>
                <a:cs typeface="Times New Roman"/>
              </a:rPr>
              <a:t>«От взаимодействия к результату: форматы работы наставников в новом учебном году»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/>
                <a:cs typeface="Times New Roman"/>
              </a:rPr>
              <a:t>в рамках реализации муниципальной Наставнической лиги проекта 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/>
                <a:cs typeface="Times New Roman"/>
              </a:rPr>
              <a:t>«Школа Минпросвещения России»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/>
          <p:nvPr/>
        </p:nvSpPr>
        <p:spPr bwMode="auto">
          <a:xfrm>
            <a:off x="8252973" y="5833941"/>
            <a:ext cx="3600000" cy="765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endParaRPr lang="ru-RU" sz="2400">
              <a:latin typeface="Calibri"/>
              <a:cs typeface="Arial"/>
            </a:endParaRPr>
          </a:p>
        </p:txBody>
      </p:sp>
      <p:sp>
        <p:nvSpPr>
          <p:cNvPr id="621499805" name="TextBox 621499804"/>
          <p:cNvSpPr txBox="1"/>
          <p:nvPr/>
        </p:nvSpPr>
        <p:spPr bwMode="auto">
          <a:xfrm>
            <a:off x="407368" y="4293096"/>
            <a:ext cx="7617458" cy="1065676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defRPr/>
            </a:pPr>
            <a:r>
              <a:rPr lang="ru-RU" sz="2200" b="1" dirty="0">
                <a:solidFill>
                  <a:srgbClr val="002060"/>
                </a:solidFill>
                <a:latin typeface="Times New Roman"/>
                <a:cs typeface="Times New Roman"/>
              </a:rPr>
              <a:t>Деятельность муниципальной Наставнической лиги в рамках проекта «Школа Минпросвещения России»</a:t>
            </a:r>
          </a:p>
          <a:p>
            <a:pPr algn="ctr">
              <a:defRPr/>
            </a:pPr>
            <a:r>
              <a:rPr lang="ru-RU" sz="2200" b="1" dirty="0">
                <a:solidFill>
                  <a:srgbClr val="002060"/>
                </a:solidFill>
                <a:latin typeface="Times New Roman"/>
                <a:cs typeface="Times New Roman"/>
              </a:rPr>
              <a:t>(январь – май 2026 гг.)</a:t>
            </a:r>
            <a:endParaRPr sz="2200" b="1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B19D71-9784-4A03-A1D0-73F1D6BBAA63}"/>
              </a:ext>
            </a:extLst>
          </p:cNvPr>
          <p:cNvSpPr txBox="1"/>
          <p:nvPr/>
        </p:nvSpPr>
        <p:spPr bwMode="auto">
          <a:xfrm>
            <a:off x="4652573" y="5661248"/>
            <a:ext cx="7200800" cy="68211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r"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/>
                <a:cs typeface="Times New Roman"/>
              </a:rPr>
              <a:t>Степанова Наталья Анатольевна, </a:t>
            </a:r>
          </a:p>
          <a:p>
            <a:pPr algn="r"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/>
                <a:cs typeface="Times New Roman"/>
              </a:rPr>
              <a:t>старший методист МАУ ДПО «НИСО»</a:t>
            </a:r>
            <a:endParaRPr sz="2000" b="1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41859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2CE717-E58B-4118-ACD1-F4EF5FD0F5A7}"/>
              </a:ext>
            </a:extLst>
          </p:cNvPr>
          <p:cNvSpPr/>
          <p:nvPr/>
        </p:nvSpPr>
        <p:spPr bwMode="auto">
          <a:xfrm>
            <a:off x="1631504" y="260648"/>
            <a:ext cx="7713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336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ОО-Наставники, ОО-Участники муниципальной Наставнической лиги</a:t>
            </a:r>
            <a:endParaRPr lang="ru-RU" b="1" dirty="0">
              <a:solidFill>
                <a:srgbClr val="003366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672921"/>
              </p:ext>
            </p:extLst>
          </p:nvPr>
        </p:nvGraphicFramePr>
        <p:xfrm>
          <a:off x="839416" y="908720"/>
          <a:ext cx="8094154" cy="5590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3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1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Направление/ключевое условие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Наименование ОО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120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Магистральное направление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«Знание»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МАОУ «Гимназия № 1»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8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МАОУ Вторая гимназия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20">
                <a:tc rowSpan="2">
                  <a:txBody>
                    <a:bodyPr/>
                    <a:lstStyle/>
                    <a:p>
                      <a:pPr marL="6985"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Магистральное направление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«Здоровье»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МАОУ ОЦ «Горностай»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8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 196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20">
                <a:tc rowSpan="2">
                  <a:txBody>
                    <a:bodyPr/>
                    <a:lstStyle/>
                    <a:p>
                      <a:pPr marL="6985"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Магистральное направление</a:t>
                      </a:r>
                    </a:p>
                    <a:p>
                      <a:pPr marL="6985"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«Воспитание»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МАОУ «Гимназия № 7 «Сибирская»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8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МАОУ НЭЛ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120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Магистральное направление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«Профориентация»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МАОУ «Лицей № 176»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8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МАОУ «Лицей № 22 «Надежда Сибири»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6120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Магистральное направление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«Творчество»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МАОУ ЦО «Развитие»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8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МАОУ СОШ № 217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6120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Ключевое условие «Учитель. Школьная команда»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 160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8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МАОУ «Лицей № 9»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6120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Ключевое условие «Школьный климат»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Лицей № 28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68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МАОУ Лицей № 185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6120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Ключевое условие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«Образовательная среда»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МАОУ ЦО «Лицей ИНТЕГРАЛ»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61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66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МАОУ «Инженерный лицей НГТУ»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473744" y="5291916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 ОО-Наставников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B20B85-D390-48D3-88FF-491CF913FF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053" t="12201" r="34054" b="4167"/>
          <a:stretch/>
        </p:blipFill>
        <p:spPr>
          <a:xfrm>
            <a:off x="9143520" y="1268760"/>
            <a:ext cx="2592288" cy="382370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95B97F2-B03E-49C5-BCA3-93BCBB9AB21D}"/>
              </a:ext>
            </a:extLst>
          </p:cNvPr>
          <p:cNvSpPr/>
          <p:nvPr/>
        </p:nvSpPr>
        <p:spPr>
          <a:xfrm>
            <a:off x="9497696" y="5733256"/>
            <a:ext cx="2238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73 ОО-Участников </a:t>
            </a:r>
          </a:p>
        </p:txBody>
      </p:sp>
    </p:spTree>
    <p:extLst>
      <p:ext uri="{BB962C8B-B14F-4D97-AF65-F5344CB8AC3E}">
        <p14:creationId xmlns:p14="http://schemas.microsoft.com/office/powerpoint/2010/main" val="2695360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2CE717-E58B-4118-ACD1-F4EF5FD0F5A7}"/>
              </a:ext>
            </a:extLst>
          </p:cNvPr>
          <p:cNvSpPr/>
          <p:nvPr/>
        </p:nvSpPr>
        <p:spPr bwMode="auto">
          <a:xfrm>
            <a:off x="4727848" y="272919"/>
            <a:ext cx="2451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Наставническая лига</a:t>
            </a:r>
            <a:endParaRPr lang="ru-RU" b="1" dirty="0">
              <a:solidFill>
                <a:srgbClr val="003366"/>
              </a:solidFill>
            </a:endParaRPr>
          </a:p>
        </p:txBody>
      </p:sp>
      <p:sp>
        <p:nvSpPr>
          <p:cNvPr id="19" name="Содержимое 18"/>
          <p:cNvSpPr>
            <a:spLocks noGrp="1"/>
          </p:cNvSpPr>
          <p:nvPr>
            <p:ph sz="quarter" idx="4"/>
          </p:nvPr>
        </p:nvSpPr>
        <p:spPr>
          <a:xfrm>
            <a:off x="6167438" y="1643050"/>
            <a:ext cx="5183188" cy="4541844"/>
          </a:xfrm>
        </p:spPr>
        <p:txBody>
          <a:bodyPr>
            <a:normAutofit/>
          </a:bodyPr>
          <a:lstStyle/>
          <a:p>
            <a:endParaRPr lang="ru-RU" dirty="0"/>
          </a:p>
          <a:p>
            <a:pPr>
              <a:buNone/>
            </a:pPr>
            <a:endParaRPr lang="ru-RU" dirty="0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393BCA9-4146-4E1B-B7AF-383BE77C5A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6272900"/>
              </p:ext>
            </p:extLst>
          </p:nvPr>
        </p:nvGraphicFramePr>
        <p:xfrm>
          <a:off x="479376" y="98072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DB96DB-B794-4F6F-9142-6D0AC5F9BE8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750" t="13250" r="7476" b="3583"/>
          <a:stretch/>
        </p:blipFill>
        <p:spPr>
          <a:xfrm>
            <a:off x="7019153" y="642251"/>
            <a:ext cx="3147221" cy="164002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4B960E-D6D6-4985-83FA-F30A1ECBA77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2792" t="12409" r="5113" b="3583"/>
          <a:stretch/>
        </p:blipFill>
        <p:spPr>
          <a:xfrm>
            <a:off x="8967040" y="1987086"/>
            <a:ext cx="2757862" cy="15874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7147EE-D379-419D-96D4-8562A1339A3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5154" t="12258" r="3932" b="4438"/>
          <a:stretch/>
        </p:blipFill>
        <p:spPr>
          <a:xfrm>
            <a:off x="6634405" y="2645892"/>
            <a:ext cx="2610134" cy="151156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0E7E8B-A72D-47EF-85CC-423644D031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28982" y="3755802"/>
            <a:ext cx="1879585" cy="15874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DB2EF02-D57F-4460-94C7-720AF28B6CB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82768" y="4344915"/>
            <a:ext cx="1974967" cy="15115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DB86DF4-3CE9-4C5C-848D-95512D809BF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91820" y="5281962"/>
            <a:ext cx="2084700" cy="150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50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Содержимое 18"/>
          <p:cNvSpPr>
            <a:spLocks noGrp="1"/>
          </p:cNvSpPr>
          <p:nvPr>
            <p:ph sz="quarter" idx="4"/>
          </p:nvPr>
        </p:nvSpPr>
        <p:spPr>
          <a:xfrm>
            <a:off x="6167438" y="1643050"/>
            <a:ext cx="5183188" cy="4541844"/>
          </a:xfrm>
        </p:spPr>
        <p:txBody>
          <a:bodyPr>
            <a:normAutofit/>
          </a:bodyPr>
          <a:lstStyle/>
          <a:p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09BF741-C0EB-4A5A-B248-FF97EF0EDC6F}"/>
              </a:ext>
            </a:extLst>
          </p:cNvPr>
          <p:cNvSpPr/>
          <p:nvPr/>
        </p:nvSpPr>
        <p:spPr>
          <a:xfrm>
            <a:off x="4612757" y="244010"/>
            <a:ext cx="2451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Наставническая лига</a:t>
            </a:r>
            <a:endParaRPr lang="ru-RU" b="1" dirty="0">
              <a:solidFill>
                <a:srgbClr val="003366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AF8623E-5E16-4B53-9BAC-5379FA43D195}"/>
              </a:ext>
            </a:extLst>
          </p:cNvPr>
          <p:cNvSpPr/>
          <p:nvPr/>
        </p:nvSpPr>
        <p:spPr>
          <a:xfrm>
            <a:off x="623392" y="908720"/>
            <a:ext cx="8640960" cy="1918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02.03.2026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семинар «Муниципальная Наставническая лига: новые форматы взаимодействия»: подведены итоги работы за 2025 год и рассмотрены вопросы организации работы, форматы взаимодействия муниципальной Наставнической лиги в 2026 году –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 чел. 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https://nios.ru/news/municipalnaya-nastavnicheskaya-liga-uspeshnyy-opyt-i-novye-formaty-vzaimodeystviya</a:t>
            </a:r>
            <a:endParaRPr lang="ru-RU" u="sng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427441D-0697-4421-8575-734136C0FF63}"/>
              </a:ext>
            </a:extLst>
          </p:cNvPr>
          <p:cNvSpPr/>
          <p:nvPr/>
        </p:nvSpPr>
        <p:spPr>
          <a:xfrm>
            <a:off x="767408" y="3175308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07.04.2026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вебинар «Наставническая лига в действии: эффективное взаимодействие в рамках проекта «Школа Минпросвещения России» 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https://vkvideo.ru/video_ext.php?oid=-212078830&amp;id=456239571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6D31488-69F9-4D84-9137-68E68AB98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580" y="2353640"/>
            <a:ext cx="3010750" cy="174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644F0E-579D-4AE2-A877-775A041D4265}"/>
              </a:ext>
            </a:extLst>
          </p:cNvPr>
          <p:cNvSpPr/>
          <p:nvPr/>
        </p:nvSpPr>
        <p:spPr>
          <a:xfrm>
            <a:off x="4598277" y="521495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 методических мероприятия для ОО по актуальным вопросам реализации проекта (муниципальным оператором НИСО)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747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2CE717-E58B-4118-ACD1-F4EF5FD0F5A7}"/>
              </a:ext>
            </a:extLst>
          </p:cNvPr>
          <p:cNvSpPr/>
          <p:nvPr/>
        </p:nvSpPr>
        <p:spPr bwMode="auto">
          <a:xfrm>
            <a:off x="3626323" y="363835"/>
            <a:ext cx="4254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336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Магистральное направление «Знание»</a:t>
            </a:r>
            <a:endParaRPr lang="ru-RU" b="1" dirty="0">
              <a:solidFill>
                <a:srgbClr val="003366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idx="1"/>
          </p:nvPr>
        </p:nvSpPr>
        <p:spPr>
          <a:xfrm>
            <a:off x="119336" y="702389"/>
            <a:ext cx="4286280" cy="500066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«Гимназия № 1»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46F665C-A7C3-4239-806A-6200F279D4EB}"/>
              </a:ext>
            </a:extLst>
          </p:cNvPr>
          <p:cNvSpPr/>
          <p:nvPr/>
        </p:nvSpPr>
        <p:spPr>
          <a:xfrm>
            <a:off x="2857313" y="5213479"/>
            <a:ext cx="38164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23.04.2026 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Стратегическая сессия: «Точки роста»</a:t>
            </a:r>
          </a:p>
        </p:txBody>
      </p:sp>
      <p:sp>
        <p:nvSpPr>
          <p:cNvPr id="12" name="Содержимое 16">
            <a:extLst>
              <a:ext uri="{FF2B5EF4-FFF2-40B4-BE49-F238E27FC236}">
                <a16:creationId xmlns:a16="http://schemas.microsoft.com/office/drawing/2014/main" id="{259C0C17-2AFD-48B9-8205-E78B96E3A616}"/>
              </a:ext>
            </a:extLst>
          </p:cNvPr>
          <p:cNvSpPr txBox="1">
            <a:spLocks/>
          </p:cNvSpPr>
          <p:nvPr/>
        </p:nvSpPr>
        <p:spPr bwMode="auto">
          <a:xfrm>
            <a:off x="372262" y="1352133"/>
            <a:ext cx="5157787" cy="454184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sz="6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МБОУ СОШ № 97</a:t>
            </a: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sz="6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МАОУ НГПЛ</a:t>
            </a: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sz="6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МБОУ СОШ № 195</a:t>
            </a: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sz="6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МАОУ СОШ № 32</a:t>
            </a: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sz="6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МБОУ СОШ № 117</a:t>
            </a: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sz="6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МБОУ СОШ № 102</a:t>
            </a: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sz="6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МБОУ СОШ № 190</a:t>
            </a: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sz="6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МБОУ СОШ № 61  им. Н.М. Иванова</a:t>
            </a: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sz="6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МАОУ СОШ «Диалог»</a:t>
            </a: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sz="6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МАОУ Гимназия № 10</a:t>
            </a: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sz="6400" b="1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МБОУ СОШ № 172 *</a:t>
            </a: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sz="6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МАОУ СОШ № 58</a:t>
            </a: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sz="6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МАОУ СОШ № 85 «Журавушка»</a:t>
            </a: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ru-RU" sz="64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 *</a:t>
            </a: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sz="6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МАОУ СОШ № 147</a:t>
            </a: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75</a:t>
            </a:r>
            <a:endParaRPr kumimoji="0" lang="ru-RU" sz="6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C34FC9-2A6B-40C3-8F69-EFC79F190060}"/>
              </a:ext>
            </a:extLst>
          </p:cNvPr>
          <p:cNvSpPr txBox="1"/>
          <p:nvPr/>
        </p:nvSpPr>
        <p:spPr bwMode="auto">
          <a:xfrm>
            <a:off x="3791744" y="2953623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 ОО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380EA50-8684-470D-B471-49118CEEDE8E}"/>
              </a:ext>
            </a:extLst>
          </p:cNvPr>
          <p:cNvSpPr/>
          <p:nvPr/>
        </p:nvSpPr>
        <p:spPr bwMode="auto">
          <a:xfrm>
            <a:off x="2857313" y="5833512"/>
            <a:ext cx="4459439" cy="64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https://nios.ru/news/strategicheskaya-sessiya-opredelila-tochki-rosta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514B748-B441-43B3-8CAE-582085568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786386" y="136411"/>
            <a:ext cx="841084" cy="90623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16494E3-F469-46BB-A5C9-B83E4C28279C}"/>
              </a:ext>
            </a:extLst>
          </p:cNvPr>
          <p:cNvSpPr txBox="1"/>
          <p:nvPr/>
        </p:nvSpPr>
        <p:spPr bwMode="auto">
          <a:xfrm>
            <a:off x="7153605" y="6181812"/>
            <a:ext cx="3591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Примечание: </a:t>
            </a:r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172 *</a:t>
            </a:r>
          </a:p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отмечены отсутствующие ОО</a:t>
            </a:r>
          </a:p>
        </p:txBody>
      </p:sp>
      <p:sp>
        <p:nvSpPr>
          <p:cNvPr id="10" name="Содержимое 16">
            <a:extLst>
              <a:ext uri="{FF2B5EF4-FFF2-40B4-BE49-F238E27FC236}">
                <a16:creationId xmlns:a16="http://schemas.microsoft.com/office/drawing/2014/main" id="{FDDEB620-3EE8-4419-8340-A7754ED6A81A}"/>
              </a:ext>
            </a:extLst>
          </p:cNvPr>
          <p:cNvSpPr>
            <a:spLocks noGrp="1"/>
          </p:cNvSpPr>
          <p:nvPr>
            <p:ph sz="half" idx="2"/>
          </p:nvPr>
        </p:nvSpPr>
        <p:spPr bwMode="auto">
          <a:xfrm>
            <a:off x="5849794" y="1331872"/>
            <a:ext cx="4254692" cy="4031134"/>
          </a:xfrm>
        </p:spPr>
        <p:txBody>
          <a:bodyPr>
            <a:normAutofit fontScale="92500" lnSpcReduction="20000"/>
          </a:bodyPr>
          <a:lstStyle/>
          <a:p>
            <a:r>
              <a:rPr 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Прогимназия «Зимородок»</a:t>
            </a:r>
          </a:p>
          <a:p>
            <a:r>
              <a:rPr 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197</a:t>
            </a:r>
          </a:p>
          <a:p>
            <a:r>
              <a:rPr 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59</a:t>
            </a:r>
          </a:p>
          <a:p>
            <a:r>
              <a:rPr 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71</a:t>
            </a:r>
          </a:p>
          <a:p>
            <a:r>
              <a:rPr 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203 ХЭЦ</a:t>
            </a:r>
          </a:p>
          <a:p>
            <a:r>
              <a:rPr 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С(К)ШИ № 116</a:t>
            </a:r>
          </a:p>
          <a:p>
            <a:r>
              <a:rPr 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103</a:t>
            </a:r>
          </a:p>
          <a:p>
            <a:r>
              <a:rPr 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46</a:t>
            </a:r>
          </a:p>
          <a:p>
            <a:r>
              <a:rPr 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№ 109</a:t>
            </a:r>
          </a:p>
          <a:p>
            <a:r>
              <a:rPr 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170</a:t>
            </a:r>
          </a:p>
          <a:p>
            <a:r>
              <a:rPr 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192</a:t>
            </a:r>
          </a:p>
          <a:p>
            <a:r>
              <a:rPr 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№ 221</a:t>
            </a:r>
          </a:p>
          <a:p>
            <a:r>
              <a:rPr 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66</a:t>
            </a:r>
          </a:p>
          <a:p>
            <a:pPr>
              <a:buNone/>
            </a:pP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11" name="Текст 15">
            <a:extLst>
              <a:ext uri="{FF2B5EF4-FFF2-40B4-BE49-F238E27FC236}">
                <a16:creationId xmlns:a16="http://schemas.microsoft.com/office/drawing/2014/main" id="{0E1D2053-076F-41A4-81A3-B7EA1E664C6C}"/>
              </a:ext>
            </a:extLst>
          </p:cNvPr>
          <p:cNvSpPr txBox="1">
            <a:spLocks/>
          </p:cNvSpPr>
          <p:nvPr/>
        </p:nvSpPr>
        <p:spPr bwMode="auto">
          <a:xfrm>
            <a:off x="5173612" y="788187"/>
            <a:ext cx="4286280" cy="5000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Вторая гимназия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5E053-BC02-4F19-AB31-5AFFBE005FEC}"/>
              </a:ext>
            </a:extLst>
          </p:cNvPr>
          <p:cNvSpPr txBox="1"/>
          <p:nvPr/>
        </p:nvSpPr>
        <p:spPr bwMode="auto">
          <a:xfrm>
            <a:off x="8413746" y="2835986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 ОО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23C393C-C102-4405-A672-097126318A88}"/>
              </a:ext>
            </a:extLst>
          </p:cNvPr>
          <p:cNvSpPr/>
          <p:nvPr/>
        </p:nvSpPr>
        <p:spPr bwMode="auto">
          <a:xfrm>
            <a:off x="8472264" y="3910276"/>
            <a:ext cx="34352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17.04.2026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«Муниципальная наставническая лига»: поддержка, сотрудничество, совершенствование»</a:t>
            </a:r>
            <a:endParaRPr lang="ru-RU" sz="1600" b="1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42EC999-A6CC-4FBB-9A1C-25208CC8A069}"/>
              </a:ext>
            </a:extLst>
          </p:cNvPr>
          <p:cNvSpPr/>
          <p:nvPr/>
        </p:nvSpPr>
        <p:spPr>
          <a:xfrm>
            <a:off x="7786386" y="5192265"/>
            <a:ext cx="43971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https://2nskgym.ru/uncategorized/municipalnaja-nastavnicheskaja-liga-podderzhka-sotrudnichestvo-sovershenstvovanie/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673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FE51A8B-47E5-4129-BE22-018EE372CA1D}"/>
              </a:ext>
            </a:extLst>
          </p:cNvPr>
          <p:cNvSpPr/>
          <p:nvPr/>
        </p:nvSpPr>
        <p:spPr bwMode="auto">
          <a:xfrm>
            <a:off x="3083307" y="274131"/>
            <a:ext cx="47275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336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Магистральное направление «Творчество»</a:t>
            </a:r>
            <a:endParaRPr lang="ru-RU" b="1" dirty="0">
              <a:solidFill>
                <a:srgbClr val="003366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702BD2-C1D5-410A-9D10-CD3C0D042E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062" t="48281" r="44443" b="31091"/>
          <a:stretch/>
        </p:blipFill>
        <p:spPr bwMode="auto">
          <a:xfrm>
            <a:off x="7752184" y="138478"/>
            <a:ext cx="699667" cy="699667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08770" y="888845"/>
            <a:ext cx="4214842" cy="357190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ОЦ «Развитие»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623392" y="1327383"/>
            <a:ext cx="4572032" cy="2795129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52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117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№ 222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100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172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№ 58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74</a:t>
            </a:r>
          </a:p>
          <a:p>
            <a:pPr marL="0" indent="0"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5310182" y="928670"/>
            <a:ext cx="4643470" cy="428628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СОШ № 217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6167438" y="1571612"/>
            <a:ext cx="4786346" cy="2937508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59</a:t>
            </a:r>
          </a:p>
          <a:p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26 *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183 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190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102</a:t>
            </a:r>
          </a:p>
          <a:p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Лицей № 130 *</a:t>
            </a:r>
          </a:p>
          <a:p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61  им. Н.М. Иванова *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3475306" y="2133206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 ОО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9480376" y="2293347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 ОО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33434C-1C14-4B1F-B232-FF9F5007EE4F}"/>
              </a:ext>
            </a:extLst>
          </p:cNvPr>
          <p:cNvSpPr txBox="1"/>
          <p:nvPr/>
        </p:nvSpPr>
        <p:spPr bwMode="auto">
          <a:xfrm>
            <a:off x="191344" y="4241593"/>
            <a:ext cx="3612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09.04.2026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«Лаборатория «Творчество»: стратегия успеха»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4DD670E-ACA3-449E-BA95-37BAFA469FC1}"/>
              </a:ext>
            </a:extLst>
          </p:cNvPr>
          <p:cNvSpPr/>
          <p:nvPr/>
        </p:nvSpPr>
        <p:spPr>
          <a:xfrm>
            <a:off x="194012" y="5146974"/>
            <a:ext cx="5001412" cy="64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https://nios.ru/news/predstavlena-programma-vzaimodeystviya-dlya-uchastnikov-nastavnicheskoy-ligi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84A50E-CCCE-49EF-8EA5-6398C15B8448}"/>
              </a:ext>
            </a:extLst>
          </p:cNvPr>
          <p:cNvSpPr/>
          <p:nvPr/>
        </p:nvSpPr>
        <p:spPr>
          <a:xfrm>
            <a:off x="6188115" y="4364703"/>
            <a:ext cx="3960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16.04.2026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творчестве за круглым столом»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7C931D3-9E77-4AE5-9219-42D0EB723EA1}"/>
              </a:ext>
            </a:extLst>
          </p:cNvPr>
          <p:cNvSpPr/>
          <p:nvPr/>
        </p:nvSpPr>
        <p:spPr>
          <a:xfrm>
            <a:off x="6456040" y="5149691"/>
            <a:ext cx="4786346" cy="64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https://nios.ru/news/meropriyatie-v-ramkakh-municipalnoy-nastavnicheskoy-ligi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360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8F0950-870E-4AA8-AF50-DCB4E25DCDB4}"/>
              </a:ext>
            </a:extLst>
          </p:cNvPr>
          <p:cNvSpPr/>
          <p:nvPr/>
        </p:nvSpPr>
        <p:spPr bwMode="auto">
          <a:xfrm>
            <a:off x="3238480" y="357166"/>
            <a:ext cx="4751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336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Магистральное направление «Воспитание»</a:t>
            </a:r>
            <a:endParaRPr lang="ru-RU" b="1" dirty="0">
              <a:solidFill>
                <a:srgbClr val="003366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9CDBD1-4805-4502-9C4D-3F121E9D6D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599" t="36248" r="34721" b="41405"/>
          <a:stretch/>
        </p:blipFill>
        <p:spPr bwMode="auto">
          <a:xfrm>
            <a:off x="7896200" y="131236"/>
            <a:ext cx="633641" cy="738732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26785" y="784206"/>
            <a:ext cx="2500330" cy="412546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НЭЛ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23175" y="1258529"/>
            <a:ext cx="5157787" cy="3657588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190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Лицей № 130</a:t>
            </a:r>
          </a:p>
          <a:p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61  им. Н.М. Иванова *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№ 222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С(К)НШ № 60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172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№ 58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3</a:t>
            </a:r>
          </a:p>
          <a:p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74 *</a:t>
            </a:r>
          </a:p>
          <a:p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096000" y="608769"/>
            <a:ext cx="4500594" cy="571504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«Гимназия № 7 «Сибирская»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6064360" y="1262851"/>
            <a:ext cx="5183188" cy="3731522"/>
          </a:xfrm>
        </p:spPr>
        <p:txBody>
          <a:bodyPr>
            <a:normAutofit fontScale="25000" lnSpcReduction="20000"/>
          </a:bodyPr>
          <a:lstStyle/>
          <a:p>
            <a:r>
              <a:rPr lang="ru-RU" sz="64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59 *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Прогимназия «Зимородок»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169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С(К)ШИ № 116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158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203 ХЭЦ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192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№ 215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С(К)Ш № 14</a:t>
            </a:r>
          </a:p>
          <a:p>
            <a:r>
              <a:rPr lang="ru-RU" sz="64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С(К)ШИ № 39 *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72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3791744" y="2579492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ОО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9624392" y="2600068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 ОО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A86CE7A-CB49-4C40-835B-42056A93EA06}"/>
              </a:ext>
            </a:extLst>
          </p:cNvPr>
          <p:cNvSpPr/>
          <p:nvPr/>
        </p:nvSpPr>
        <p:spPr>
          <a:xfrm>
            <a:off x="6600056" y="4608430"/>
            <a:ext cx="2232818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26.03.2026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Круглый стол 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«Грани воспитания»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7CB93F4-77E0-425D-9BB3-7005A2652655}"/>
              </a:ext>
            </a:extLst>
          </p:cNvPr>
          <p:cNvSpPr/>
          <p:nvPr/>
        </p:nvSpPr>
        <p:spPr>
          <a:xfrm>
            <a:off x="6453375" y="5560327"/>
            <a:ext cx="3785843" cy="923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https://nios.ru/news/proshel-kruglyy-stol-grani-vospitaniya-nastavnicheskaya-liga-obedinyaet-shkoly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63AD71-8E46-45D1-8321-AE5FBDAE78CC}"/>
              </a:ext>
            </a:extLst>
          </p:cNvPr>
          <p:cNvSpPr txBox="1"/>
          <p:nvPr/>
        </p:nvSpPr>
        <p:spPr bwMode="auto">
          <a:xfrm>
            <a:off x="623392" y="4522253"/>
            <a:ext cx="29523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22.04.2026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 «Магистральное направление «Воспитание»: условия для реализации»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2895C78-96B5-4F38-B03C-18D81BC31E42}"/>
              </a:ext>
            </a:extLst>
          </p:cNvPr>
          <p:cNvSpPr/>
          <p:nvPr/>
        </p:nvSpPr>
        <p:spPr>
          <a:xfrm>
            <a:off x="401871" y="5601141"/>
            <a:ext cx="4109953" cy="923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https://nios.ru/news/pedagogi-obmenyalis-opytom-na-seminare-v-ramkakh-proekta-nastavnicheskaya-liga-shkoly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360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B1813FC-1E54-4E9C-A549-75DADCAD76DE}"/>
              </a:ext>
            </a:extLst>
          </p:cNvPr>
          <p:cNvSpPr/>
          <p:nvPr/>
        </p:nvSpPr>
        <p:spPr bwMode="auto">
          <a:xfrm>
            <a:off x="3342140" y="265622"/>
            <a:ext cx="4554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336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Магистральное направление «Здоровье»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75A9C3-3C60-41F5-82BA-1FE69C992B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26" t="36248" r="54980" b="43124"/>
          <a:stretch/>
        </p:blipFill>
        <p:spPr bwMode="auto">
          <a:xfrm>
            <a:off x="7751897" y="50208"/>
            <a:ext cx="754198" cy="800160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62544" y="596644"/>
            <a:ext cx="3500462" cy="430887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ОЦ «Горностай»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633884" y="1028553"/>
            <a:ext cx="5157787" cy="3738486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№ 32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144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102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190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Лицей № 130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61  им. Н.М. Иванова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«Диалог»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3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№ 58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№ 77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351609" y="812087"/>
            <a:ext cx="3026616" cy="430887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МБОУ СОШ № 196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6095894" y="1221675"/>
            <a:ext cx="5567402" cy="4010830"/>
          </a:xfrm>
        </p:spPr>
        <p:txBody>
          <a:bodyPr>
            <a:normAutofit fontScale="25000" lnSpcReduction="20000"/>
          </a:bodyPr>
          <a:lstStyle/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18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153</a:t>
            </a:r>
          </a:p>
          <a:p>
            <a:r>
              <a:rPr lang="ru-RU" sz="64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59*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№ 36</a:t>
            </a:r>
          </a:p>
          <a:p>
            <a:r>
              <a:rPr lang="ru-RU" sz="64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Прогимназия «Зимородок»*</a:t>
            </a:r>
          </a:p>
          <a:p>
            <a:r>
              <a:rPr lang="ru-RU" sz="64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«Лицей  № 126»*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203 ХЭЦ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183 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66</a:t>
            </a:r>
          </a:p>
          <a:p>
            <a:r>
              <a:rPr lang="ru-RU" sz="64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188*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90 с углубленным изучением предметов ХЭЦ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3791744" y="2187761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ОО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10128448" y="2319720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 ОО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96F0A1-923D-4FA6-AED0-7EB7FEAF727D}"/>
              </a:ext>
            </a:extLst>
          </p:cNvPr>
          <p:cNvSpPr txBox="1"/>
          <p:nvPr/>
        </p:nvSpPr>
        <p:spPr bwMode="auto">
          <a:xfrm>
            <a:off x="5942298" y="4680793"/>
            <a:ext cx="38452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23.04.2026 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Установочный семинар. «Наставническая лига-круг новых действий и возможностей»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A8FFA86-E34D-40F5-B577-DA8598FA05DF}"/>
              </a:ext>
            </a:extLst>
          </p:cNvPr>
          <p:cNvSpPr/>
          <p:nvPr/>
        </p:nvSpPr>
        <p:spPr>
          <a:xfrm>
            <a:off x="6240016" y="5758011"/>
            <a:ext cx="4737791" cy="923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https://nios.ru/news/sosh-no-196-podelilas-narabotkami-i-dostizheniyami-v-oblasti-formirovaniya-zdorovogo-obraza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23E2A3-56DB-4A45-A5EB-178AF3317C6F}"/>
              </a:ext>
            </a:extLst>
          </p:cNvPr>
          <p:cNvSpPr txBox="1"/>
          <p:nvPr/>
        </p:nvSpPr>
        <p:spPr bwMode="auto">
          <a:xfrm>
            <a:off x="407368" y="4508280"/>
            <a:ext cx="3384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22.05.2026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Онлайн-вебинар «поддержка ЗОЖ-среды и наставничество: современные подходы в школьной образовательной среде»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7EC5FA5-230C-4323-AD44-9666165E46E6}"/>
              </a:ext>
            </a:extLst>
          </p:cNvPr>
          <p:cNvSpPr/>
          <p:nvPr/>
        </p:nvSpPr>
        <p:spPr>
          <a:xfrm>
            <a:off x="262821" y="5817594"/>
            <a:ext cx="4099907" cy="923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https://nios.ru/news/bystryy-audit-effektivnyy-start-dlya-novogo-sotrudnichestva-v-ramkakh-municipalnoy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360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0C0B096-E212-4FEE-9F05-3049AF3DB145}"/>
              </a:ext>
            </a:extLst>
          </p:cNvPr>
          <p:cNvSpPr/>
          <p:nvPr/>
        </p:nvSpPr>
        <p:spPr bwMode="auto">
          <a:xfrm>
            <a:off x="2809852" y="285728"/>
            <a:ext cx="5331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336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Магистральное направление «Профориентация»</a:t>
            </a:r>
            <a:endParaRPr lang="ru-RU" b="1" dirty="0">
              <a:solidFill>
                <a:srgbClr val="003366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F8D38F-58FF-4351-9C01-A92FA1532E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135" t="48281" r="23618" b="31091"/>
          <a:stretch/>
        </p:blipFill>
        <p:spPr bwMode="auto">
          <a:xfrm>
            <a:off x="8057341" y="111238"/>
            <a:ext cx="722805" cy="738732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09523" y="857232"/>
            <a:ext cx="4562342" cy="41152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  <a:p>
            <a:pPr algn="ctr"/>
            <a:r>
              <a:rPr lang="ru-RU" sz="6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«Лицей № 22 «Надежда Сибири»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51384" y="1378422"/>
            <a:ext cx="5157787" cy="3154672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52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97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№ 19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186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190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«Диалог»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№ 222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3</a:t>
            </a:r>
          </a:p>
          <a:p>
            <a:pPr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6172200" y="1643050"/>
            <a:ext cx="5183188" cy="2073982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№ 111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26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С(К)ШИ № 116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63 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72</a:t>
            </a:r>
          </a:p>
          <a:p>
            <a:pPr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3503712" y="2204864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 ОО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9120336" y="2314904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ОО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1548CA0-B66B-4BBC-8F70-3D7A6CFB9748}"/>
              </a:ext>
            </a:extLst>
          </p:cNvPr>
          <p:cNvSpPr/>
          <p:nvPr/>
        </p:nvSpPr>
        <p:spPr>
          <a:xfrm>
            <a:off x="6172200" y="4251215"/>
            <a:ext cx="3653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23.04.2026 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 «Профильная смена как средство раннего самоопределения»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24A5D18-BAFE-47D4-82C3-832789F9B33F}"/>
              </a:ext>
            </a:extLst>
          </p:cNvPr>
          <p:cNvSpPr/>
          <p:nvPr/>
        </p:nvSpPr>
        <p:spPr>
          <a:xfrm>
            <a:off x="6240016" y="5303192"/>
            <a:ext cx="4608512" cy="923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https://nios.ru/news/vebinar-proforientacionnaya-smena-kak-sredstvo-rannego-samoopredeleniya-opyt-maou-licey-no-176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5A9E9B9-F67F-49DD-B9ED-B487404CC911}"/>
              </a:ext>
            </a:extLst>
          </p:cNvPr>
          <p:cNvSpPr/>
          <p:nvPr/>
        </p:nvSpPr>
        <p:spPr>
          <a:xfrm>
            <a:off x="189956" y="4225974"/>
            <a:ext cx="38338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28.05.2026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Установочная проектно-аналитическая сессия «Дорожная карта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профминимума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368CB33-4DB4-49E1-AC5A-44CAB9E9FD74}"/>
              </a:ext>
            </a:extLst>
          </p:cNvPr>
          <p:cNvSpPr/>
          <p:nvPr/>
        </p:nvSpPr>
        <p:spPr>
          <a:xfrm>
            <a:off x="266745" y="5500632"/>
            <a:ext cx="5157787" cy="64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https://nios.ru/news/sostoyalas-ustanovochnaya-sessiya-po-realizacii-profminimuma-dlya-shkol-uchastnikov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F83E076B-8D9A-4E9A-A0DA-B45A3610C418}"/>
              </a:ext>
            </a:extLst>
          </p:cNvPr>
          <p:cNvSpPr txBox="1">
            <a:spLocks/>
          </p:cNvSpPr>
          <p:nvPr/>
        </p:nvSpPr>
        <p:spPr bwMode="auto">
          <a:xfrm>
            <a:off x="5879976" y="895595"/>
            <a:ext cx="4562342" cy="4115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  <a:p>
            <a:pPr algn="ctr"/>
            <a:r>
              <a:rPr lang="ru-RU" sz="6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«Лицей № 176»</a:t>
            </a:r>
          </a:p>
        </p:txBody>
      </p:sp>
    </p:spTree>
    <p:extLst>
      <p:ext uri="{BB962C8B-B14F-4D97-AF65-F5344CB8AC3E}">
        <p14:creationId xmlns:p14="http://schemas.microsoft.com/office/powerpoint/2010/main" val="2695360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F889FE-5CD4-4C07-ACD5-48D375EF759D}"/>
              </a:ext>
            </a:extLst>
          </p:cNvPr>
          <p:cNvSpPr/>
          <p:nvPr/>
        </p:nvSpPr>
        <p:spPr bwMode="auto">
          <a:xfrm>
            <a:off x="2595538" y="285728"/>
            <a:ext cx="5490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336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Ключевое условие «Учитель. Школьная команда»</a:t>
            </a:r>
            <a:endParaRPr lang="ru-RU" b="1" dirty="0">
              <a:solidFill>
                <a:srgbClr val="003366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9D232C-7B73-42A6-96F7-576802363C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6913" t="76781" r="65517" b="1867"/>
          <a:stretch/>
        </p:blipFill>
        <p:spPr bwMode="auto">
          <a:xfrm>
            <a:off x="8063632" y="151245"/>
            <a:ext cx="942594" cy="638297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23836" y="761329"/>
            <a:ext cx="3643338" cy="428628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МБОУ СОШ № 160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801792" y="1189957"/>
            <a:ext cx="4206292" cy="3657018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71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197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203 ХЭЦ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С(К)ШИ № 116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91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65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№ 109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72</a:t>
            </a:r>
          </a:p>
          <a:p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№ 221 *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3766092" y="2344787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ОО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A56CEC-8FF7-40B5-8309-E3DE8BEE2DCD}"/>
              </a:ext>
            </a:extLst>
          </p:cNvPr>
          <p:cNvSpPr/>
          <p:nvPr/>
        </p:nvSpPr>
        <p:spPr>
          <a:xfrm>
            <a:off x="5671750" y="975643"/>
            <a:ext cx="3024336" cy="111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22.04.2026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Установочная встреча. «Планирование работы в рамках МНЛ в 2026 году»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B566172-2D5E-4757-9EB0-B44084F36990}"/>
              </a:ext>
            </a:extLst>
          </p:cNvPr>
          <p:cNvSpPr/>
          <p:nvPr/>
        </p:nvSpPr>
        <p:spPr>
          <a:xfrm>
            <a:off x="5920584" y="2293222"/>
            <a:ext cx="4286096" cy="923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https://nios.ru/news/mbou-sosh-no-160-podelilas-svoim-upravlencheskim-opytom-na-vstreche-s-uchastnikami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360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45AB1FB-BACE-40CE-91DB-BE0712BC7769}"/>
              </a:ext>
            </a:extLst>
          </p:cNvPr>
          <p:cNvSpPr/>
          <p:nvPr/>
        </p:nvSpPr>
        <p:spPr bwMode="auto">
          <a:xfrm>
            <a:off x="3095604" y="285728"/>
            <a:ext cx="4913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336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Ключевое условие «Образовательная среда» 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7EC53B-5FA3-476C-9D43-4FF2EB5698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53641" t="77506" r="23618" b="1866"/>
          <a:stretch/>
        </p:blipFill>
        <p:spPr bwMode="auto">
          <a:xfrm>
            <a:off x="7896200" y="223298"/>
            <a:ext cx="898991" cy="454394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23836" y="785794"/>
            <a:ext cx="4541832" cy="599869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  <a:p>
            <a:pPr algn="ctr"/>
            <a:r>
              <a:rPr lang="ru-RU" sz="2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«Инженерный лицей НГТУ»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10083" y="1085728"/>
            <a:ext cx="5574827" cy="3753577"/>
          </a:xfrm>
        </p:spPr>
        <p:txBody>
          <a:bodyPr>
            <a:normAutofit/>
          </a:bodyPr>
          <a:lstStyle/>
          <a:p>
            <a:r>
              <a:rPr lang="ru-RU" sz="16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МБОУ СОШ № 59 *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18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151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203 ХЭЦ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143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49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66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72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«Новосибирская классическая гимназия № 17»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268493" y="476673"/>
            <a:ext cx="4541832" cy="59987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ЦО «Лицей ИНТЕГРАЛ»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6078440" y="1154717"/>
            <a:ext cx="5183188" cy="3684588"/>
          </a:xfrm>
        </p:spPr>
        <p:txBody>
          <a:bodyPr>
            <a:normAutofit fontScale="25000" lnSpcReduction="20000"/>
          </a:bodyPr>
          <a:lstStyle/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199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52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195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97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145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190</a:t>
            </a:r>
          </a:p>
          <a:p>
            <a:r>
              <a:rPr lang="ru-RU" sz="64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МБОУ Лицей № 130*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МБОУ СОШ № 102</a:t>
            </a:r>
          </a:p>
          <a:p>
            <a:r>
              <a:rPr lang="ru-RU" sz="64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61  им. Н.М. Иванова*</a:t>
            </a:r>
          </a:p>
          <a:p>
            <a:r>
              <a:rPr lang="ru-RU" sz="64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1*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«Диалог»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гимназия № 9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С(К)НШ № 60</a:t>
            </a:r>
          </a:p>
          <a:p>
            <a:r>
              <a:rPr lang="ru-RU" sz="64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МБОУ СОШ № 74*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МБОУ СОШ № 24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3503712" y="2183118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ОО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9840416" y="2420888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 ОО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953ED65-0551-4312-A728-B205D8DA834B}"/>
              </a:ext>
            </a:extLst>
          </p:cNvPr>
          <p:cNvSpPr/>
          <p:nvPr/>
        </p:nvSpPr>
        <p:spPr>
          <a:xfrm>
            <a:off x="364824" y="4346093"/>
            <a:ext cx="3138888" cy="111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15.04.26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Круглый стол «Структура Образовательной среды МАОУ «Инженерный лицей НГТУ»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2660AFC-6403-4021-B5F2-D4466F8D6A47}"/>
              </a:ext>
            </a:extLst>
          </p:cNvPr>
          <p:cNvSpPr/>
          <p:nvPr/>
        </p:nvSpPr>
        <p:spPr>
          <a:xfrm>
            <a:off x="483228" y="5468707"/>
            <a:ext cx="3740563" cy="923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https://nios.ru/news/v-maou-inzhenernyy-licey-ngtu-obsudili-sovershenstvovanie-obrazovatelnoy-sredy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D8984AA-1953-47E4-8792-72BD626CCCC2}"/>
              </a:ext>
            </a:extLst>
          </p:cNvPr>
          <p:cNvSpPr/>
          <p:nvPr/>
        </p:nvSpPr>
        <p:spPr>
          <a:xfrm>
            <a:off x="8256240" y="5192214"/>
            <a:ext cx="37405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29.04.2026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«Вклад дополнительного образования в формирование мотивирующей образовательной среды в условиях Школы полного дня»</a:t>
            </a:r>
          </a:p>
        </p:txBody>
      </p:sp>
    </p:spTree>
    <p:extLst>
      <p:ext uri="{BB962C8B-B14F-4D97-AF65-F5344CB8AC3E}">
        <p14:creationId xmlns:p14="http://schemas.microsoft.com/office/powerpoint/2010/main" val="2695360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EB39C6-FCC9-42C4-9E4A-D2D6CC9CD8BC}"/>
              </a:ext>
            </a:extLst>
          </p:cNvPr>
          <p:cNvSpPr/>
          <p:nvPr/>
        </p:nvSpPr>
        <p:spPr bwMode="auto">
          <a:xfrm>
            <a:off x="3381356" y="285728"/>
            <a:ext cx="4499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336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Ключевое условие «Школьный климат» 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5227FE-8B1E-49AE-BE21-257EBF5454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483" t="77505" r="49233" b="1867"/>
          <a:stretch/>
        </p:blipFill>
        <p:spPr bwMode="auto">
          <a:xfrm>
            <a:off x="7750527" y="116632"/>
            <a:ext cx="1224136" cy="864096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2399" y="785794"/>
            <a:ext cx="3929090" cy="500066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МБОУ Лицей № 28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632180" y="1285884"/>
            <a:ext cx="5157787" cy="4475174"/>
          </a:xfrm>
        </p:spPr>
        <p:txBody>
          <a:bodyPr>
            <a:normAutofit fontScale="25000" lnSpcReduction="20000"/>
          </a:bodyPr>
          <a:lstStyle/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Прогимназия «Зимородок»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197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59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71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203 ХЭЦ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С(К)ШИ № 152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170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192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72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66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27</a:t>
            </a:r>
          </a:p>
          <a:p>
            <a:r>
              <a:rPr lang="ru-RU" sz="6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90 с углубленным изучением предметов ХЭЦ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5556986" y="882275"/>
            <a:ext cx="4643470" cy="500066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Лицей № 185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6164907" y="1376370"/>
            <a:ext cx="5183188" cy="4000528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195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97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НГПЛ</a:t>
            </a:r>
          </a:p>
          <a:p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76 *</a:t>
            </a:r>
          </a:p>
          <a:p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145 *</a:t>
            </a:r>
          </a:p>
          <a:p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61  им. Н.М. Иванова *</a:t>
            </a:r>
          </a:p>
          <a:p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190 *</a:t>
            </a:r>
          </a:p>
          <a:p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179 *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 СОШ «Диалог»</a:t>
            </a:r>
          </a:p>
          <a:p>
            <a:r>
              <a:rPr lang="ru-RU" sz="1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3 *</a:t>
            </a:r>
          </a:p>
          <a:p>
            <a:pPr>
              <a:buNone/>
            </a:pP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3935760" y="2780928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 ОО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10183632" y="2756928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ОО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5E08FAF-A241-40A1-ABA0-5F0691408F41}"/>
              </a:ext>
            </a:extLst>
          </p:cNvPr>
          <p:cNvSpPr/>
          <p:nvPr/>
        </p:nvSpPr>
        <p:spPr>
          <a:xfrm>
            <a:off x="6418379" y="5144728"/>
            <a:ext cx="38884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05.05.2026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Переговорная площадка (установочная встреча)</a:t>
            </a:r>
          </a:p>
        </p:txBody>
      </p:sp>
    </p:spTree>
    <p:extLst>
      <p:ext uri="{BB962C8B-B14F-4D97-AF65-F5344CB8AC3E}">
        <p14:creationId xmlns:p14="http://schemas.microsoft.com/office/powerpoint/2010/main" val="2695360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Заголовок 10">
            <a:extLst>
              <a:ext uri="{FF2B5EF4-FFF2-40B4-BE49-F238E27FC236}">
                <a16:creationId xmlns:a16="http://schemas.microsoft.com/office/drawing/2014/main" id="{BC0D995C-BAFD-4289-9CB9-DE8F387F223C}"/>
              </a:ext>
            </a:extLst>
          </p:cNvPr>
          <p:cNvSpPr txBox="1">
            <a:spLocks/>
          </p:cNvSpPr>
          <p:nvPr/>
        </p:nvSpPr>
        <p:spPr bwMode="auto">
          <a:xfrm>
            <a:off x="1458551" y="214642"/>
            <a:ext cx="9286875" cy="63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наставнической лиги по трансляции успешных практик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3EB766B8-BE77-4BEB-BCF9-F05B133EF9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347799"/>
              </p:ext>
            </p:extLst>
          </p:nvPr>
        </p:nvGraphicFramePr>
        <p:xfrm>
          <a:off x="263352" y="1010518"/>
          <a:ext cx="8712968" cy="40578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5828">
                  <a:extLst>
                    <a:ext uri="{9D8B030D-6E8A-4147-A177-3AD203B41FA5}">
                      <a16:colId xmlns:a16="http://schemas.microsoft.com/office/drawing/2014/main" val="1822196317"/>
                    </a:ext>
                  </a:extLst>
                </a:gridCol>
                <a:gridCol w="2843099">
                  <a:extLst>
                    <a:ext uri="{9D8B030D-6E8A-4147-A177-3AD203B41FA5}">
                      <a16:colId xmlns:a16="http://schemas.microsoft.com/office/drawing/2014/main" val="2983687073"/>
                    </a:ext>
                  </a:extLst>
                </a:gridCol>
                <a:gridCol w="1063290">
                  <a:extLst>
                    <a:ext uri="{9D8B030D-6E8A-4147-A177-3AD203B41FA5}">
                      <a16:colId xmlns:a16="http://schemas.microsoft.com/office/drawing/2014/main" val="154692021"/>
                    </a:ext>
                  </a:extLst>
                </a:gridCol>
                <a:gridCol w="1980751">
                  <a:extLst>
                    <a:ext uri="{9D8B030D-6E8A-4147-A177-3AD203B41FA5}">
                      <a16:colId xmlns:a16="http://schemas.microsoft.com/office/drawing/2014/main" val="2040568413"/>
                    </a:ext>
                  </a:extLst>
                </a:gridCol>
              </a:tblGrid>
              <a:tr h="8073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ОО-Наставник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Дата, мероприятие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участников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Индикатор достижения результата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(ссылка на интернет-ресурс - сайт НИОС, ОО, VK)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40990068"/>
                  </a:ext>
                </a:extLst>
              </a:tr>
              <a:tr h="9706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Ключевое условие «Учитель. Школьная команда» ОО-Наставник МАОУ «Лицей № 9»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16.04.2026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«Оценка как конструктор: как собрать объективную ВСОКО из работающих практик. Опыт Лицея № 9»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https://nios.ru/news/municipalnaya-nastavnicheskaya-liga-deystvuet-opyt-liceya-no-9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23918518"/>
                  </a:ext>
                </a:extLst>
              </a:tr>
              <a:tr h="9706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Магистральное направление «Творчество» ОО-Наставник МАОУ СОШ № 217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14.05.2026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«Реализация потенциальных возможностей. Творчество. Управленческий аспект»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https://nios.ru/news/v-shkole-no-217-obsudili-tvorchestvo-kak-upravlencheskuyu-strategiyu-seminar-dlya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6477604"/>
                  </a:ext>
                </a:extLst>
              </a:tr>
              <a:tr h="8073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Ключевое условие «Образовательная среда» </a:t>
                      </a:r>
                      <a:r>
                        <a:rPr lang="ru-RU" sz="1200" u="non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ОО-Наставник МАОУ ЦО «Лицей ИНТЕГРАЛ»</a:t>
                      </a:r>
                      <a:endParaRPr lang="ru-RU" sz="1200" u="none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20.05.2026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современной цифровой образовательной среды ОО как условие повышения качества обучения»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0015099"/>
                  </a:ext>
                </a:extLst>
              </a:tr>
              <a:tr h="1754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ИТОГО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01508347"/>
                  </a:ext>
                </a:extLst>
              </a:tr>
            </a:tbl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D8A496-BEDB-4AC2-99C3-D22ED53BAD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610" t="25850" r="11865" b="48805"/>
          <a:stretch/>
        </p:blipFill>
        <p:spPr>
          <a:xfrm>
            <a:off x="6418898" y="5213167"/>
            <a:ext cx="5323093" cy="1414158"/>
          </a:xfrm>
          <a:prstGeom prst="rect">
            <a:avLst/>
          </a:prstGeom>
        </p:spPr>
      </p:pic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8D73EE8D-BAAA-469A-8A13-ECED32AAF9E2}"/>
              </a:ext>
            </a:extLst>
          </p:cNvPr>
          <p:cNvSpPr/>
          <p:nvPr/>
        </p:nvSpPr>
        <p:spPr bwMode="auto">
          <a:xfrm rot="18225857">
            <a:off x="10135126" y="4499663"/>
            <a:ext cx="253560" cy="99372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995D87E-2074-4037-B854-B0E848538B37}"/>
              </a:ext>
            </a:extLst>
          </p:cNvPr>
          <p:cNvSpPr/>
          <p:nvPr/>
        </p:nvSpPr>
        <p:spPr bwMode="auto">
          <a:xfrm>
            <a:off x="9145800" y="2566930"/>
            <a:ext cx="2640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https://niso54.ru/proekty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A3E4992-12B0-4303-8D90-2E6B3572215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019" t="11286" r="12200" b="36350"/>
          <a:stretch/>
        </p:blipFill>
        <p:spPr bwMode="auto">
          <a:xfrm>
            <a:off x="9272017" y="3354327"/>
            <a:ext cx="2512281" cy="1224136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3298DC7E-91C3-437E-B211-9A332E165371}"/>
              </a:ext>
            </a:extLst>
          </p:cNvPr>
          <p:cNvSpPr/>
          <p:nvPr/>
        </p:nvSpPr>
        <p:spPr>
          <a:xfrm>
            <a:off x="263352" y="2996952"/>
            <a:ext cx="2808312" cy="18722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96B579B6-054E-44DB-9DDA-46C2289F3109}"/>
              </a:ext>
            </a:extLst>
          </p:cNvPr>
          <p:cNvSpPr/>
          <p:nvPr/>
        </p:nvSpPr>
        <p:spPr bwMode="auto">
          <a:xfrm rot="17659232">
            <a:off x="4092882" y="3874025"/>
            <a:ext cx="253560" cy="301047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E05D254-EE36-4D62-B0CD-BADA4BF2BA9A}"/>
              </a:ext>
            </a:extLst>
          </p:cNvPr>
          <p:cNvSpPr/>
          <p:nvPr/>
        </p:nvSpPr>
        <p:spPr>
          <a:xfrm>
            <a:off x="263352" y="6042550"/>
            <a:ext cx="4858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 семинара/124 чел.  по трансляции эффективных управленческих практик ОО-Наставниками </a:t>
            </a:r>
            <a:endParaRPr lang="ru-RU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120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2CE717-E58B-4118-ACD1-F4EF5FD0F5A7}"/>
              </a:ext>
            </a:extLst>
          </p:cNvPr>
          <p:cNvSpPr/>
          <p:nvPr/>
        </p:nvSpPr>
        <p:spPr bwMode="auto">
          <a:xfrm>
            <a:off x="1879123" y="252015"/>
            <a:ext cx="7965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ОО-Наставниками региональной Наставнической лиги</a:t>
            </a:r>
          </a:p>
        </p:txBody>
      </p:sp>
      <p:sp>
        <p:nvSpPr>
          <p:cNvPr id="19" name="Содержимое 18"/>
          <p:cNvSpPr>
            <a:spLocks noGrp="1"/>
          </p:cNvSpPr>
          <p:nvPr>
            <p:ph sz="quarter" idx="4"/>
          </p:nvPr>
        </p:nvSpPr>
        <p:spPr>
          <a:xfrm>
            <a:off x="6167438" y="1643050"/>
            <a:ext cx="5183188" cy="4541844"/>
          </a:xfrm>
        </p:spPr>
        <p:txBody>
          <a:bodyPr>
            <a:normAutofit/>
          </a:bodyPr>
          <a:lstStyle/>
          <a:p>
            <a:endParaRPr lang="ru-RU" dirty="0"/>
          </a:p>
          <a:p>
            <a:pPr>
              <a:buNone/>
            </a:pPr>
            <a:endParaRPr lang="ru-RU" dirty="0"/>
          </a:p>
        </p:txBody>
      </p:sp>
      <p:grpSp>
        <p:nvGrpSpPr>
          <p:cNvPr id="18" name="Группа 12">
            <a:extLst>
              <a:ext uri="{FF2B5EF4-FFF2-40B4-BE49-F238E27FC236}">
                <a16:creationId xmlns:a16="http://schemas.microsoft.com/office/drawing/2014/main" id="{4E1CE27C-630B-4640-9570-921F15FC7D51}"/>
              </a:ext>
            </a:extLst>
          </p:cNvPr>
          <p:cNvGrpSpPr/>
          <p:nvPr/>
        </p:nvGrpSpPr>
        <p:grpSpPr>
          <a:xfrm>
            <a:off x="516243" y="1551550"/>
            <a:ext cx="1781570" cy="1001423"/>
            <a:chOff x="0" y="502"/>
            <a:chExt cx="2851516" cy="195804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31EB86D4-C3CB-44B7-915C-60A359EFFB42}"/>
                </a:ext>
              </a:extLst>
            </p:cNvPr>
            <p:cNvSpPr/>
            <p:nvPr/>
          </p:nvSpPr>
          <p:spPr>
            <a:xfrm>
              <a:off x="0" y="502"/>
              <a:ext cx="2851516" cy="195804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Прямоугольник: скругленные углы 4">
              <a:extLst>
                <a:ext uri="{FF2B5EF4-FFF2-40B4-BE49-F238E27FC236}">
                  <a16:creationId xmlns:a16="http://schemas.microsoft.com/office/drawing/2014/main" id="{FD8A5226-BAC2-4DA4-BB0F-77122A02F7FD}"/>
                </a:ext>
              </a:extLst>
            </p:cNvPr>
            <p:cNvSpPr txBox="1"/>
            <p:nvPr/>
          </p:nvSpPr>
          <p:spPr>
            <a:xfrm>
              <a:off x="95584" y="96087"/>
              <a:ext cx="2660348" cy="176687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Col="1270" anchor="ctr"/>
            <a:lstStyle/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МАОУ </a:t>
              </a:r>
            </a:p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Гимназия  № 11 «Гармония» </a:t>
              </a:r>
            </a:p>
          </p:txBody>
        </p:sp>
      </p:grpSp>
      <p:sp>
        <p:nvSpPr>
          <p:cNvPr id="22" name="TextBox 26">
            <a:extLst>
              <a:ext uri="{FF2B5EF4-FFF2-40B4-BE49-F238E27FC236}">
                <a16:creationId xmlns:a16="http://schemas.microsoft.com/office/drawing/2014/main" id="{D287FE54-4E96-4ECB-AE78-EFAAE6E6A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73513" y="646905"/>
            <a:ext cx="46805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«Учитель.</a:t>
            </a:r>
          </a:p>
          <a:p>
            <a:pPr algn="ctr" eaLnBrk="1" hangingPunct="1"/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Школьная команда»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8D766DB-D630-4256-82FF-4AA73C6DDCB1}"/>
              </a:ext>
            </a:extLst>
          </p:cNvPr>
          <p:cNvSpPr/>
          <p:nvPr/>
        </p:nvSpPr>
        <p:spPr>
          <a:xfrm>
            <a:off x="275641" y="3400089"/>
            <a:ext cx="53842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Семинар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19.03.2026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«Организация работы с педагогическими кадрами как условие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повышения их квалификации и профессионального роста»</a:t>
            </a:r>
            <a:endParaRPr lang="ru-RU" sz="1400" b="1" dirty="0">
              <a:solidFill>
                <a:srgbClr val="002060"/>
              </a:solidFill>
            </a:endParaRPr>
          </a:p>
        </p:txBody>
      </p:sp>
      <p:grpSp>
        <p:nvGrpSpPr>
          <p:cNvPr id="24" name="Группа 12">
            <a:extLst>
              <a:ext uri="{FF2B5EF4-FFF2-40B4-BE49-F238E27FC236}">
                <a16:creationId xmlns:a16="http://schemas.microsoft.com/office/drawing/2014/main" id="{17F1886B-55F7-4177-8840-DC9ED21FCD95}"/>
              </a:ext>
            </a:extLst>
          </p:cNvPr>
          <p:cNvGrpSpPr/>
          <p:nvPr/>
        </p:nvGrpSpPr>
        <p:grpSpPr>
          <a:xfrm>
            <a:off x="3153705" y="908369"/>
            <a:ext cx="1781570" cy="1117415"/>
            <a:chOff x="0" y="-284897"/>
            <a:chExt cx="2851516" cy="2243439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0CA8367C-F189-4E79-B2FF-C528891FD24E}"/>
                </a:ext>
              </a:extLst>
            </p:cNvPr>
            <p:cNvSpPr/>
            <p:nvPr/>
          </p:nvSpPr>
          <p:spPr>
            <a:xfrm>
              <a:off x="0" y="502"/>
              <a:ext cx="2851516" cy="195804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6" name="Прямоугольник: скругленные углы 4">
              <a:extLst>
                <a:ext uri="{FF2B5EF4-FFF2-40B4-BE49-F238E27FC236}">
                  <a16:creationId xmlns:a16="http://schemas.microsoft.com/office/drawing/2014/main" id="{7124513C-2DF9-4B12-B5BB-26C6DB9EAAFD}"/>
                </a:ext>
              </a:extLst>
            </p:cNvPr>
            <p:cNvSpPr txBox="1"/>
            <p:nvPr/>
          </p:nvSpPr>
          <p:spPr>
            <a:xfrm>
              <a:off x="52747" y="-284897"/>
              <a:ext cx="2660348" cy="176687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Col="1270" anchor="ctr"/>
            <a:lstStyle/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МБОУ </a:t>
              </a:r>
            </a:p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СОШ № 160</a:t>
              </a:r>
            </a:p>
          </p:txBody>
        </p:sp>
      </p:grpSp>
      <p:grpSp>
        <p:nvGrpSpPr>
          <p:cNvPr id="28" name="Группа 12">
            <a:extLst>
              <a:ext uri="{FF2B5EF4-FFF2-40B4-BE49-F238E27FC236}">
                <a16:creationId xmlns:a16="http://schemas.microsoft.com/office/drawing/2014/main" id="{EDB77C46-BE68-4CDD-A620-4D63A15CB004}"/>
              </a:ext>
            </a:extLst>
          </p:cNvPr>
          <p:cNvGrpSpPr/>
          <p:nvPr/>
        </p:nvGrpSpPr>
        <p:grpSpPr>
          <a:xfrm>
            <a:off x="3182160" y="2257063"/>
            <a:ext cx="1781570" cy="1001423"/>
            <a:chOff x="0" y="502"/>
            <a:chExt cx="2851516" cy="1958040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3BAF64EB-E538-4465-B034-0C2E56EA37E1}"/>
                </a:ext>
              </a:extLst>
            </p:cNvPr>
            <p:cNvSpPr/>
            <p:nvPr/>
          </p:nvSpPr>
          <p:spPr>
            <a:xfrm>
              <a:off x="0" y="502"/>
              <a:ext cx="2851516" cy="1958040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Прямоугольник: скругленные углы 4">
              <a:extLst>
                <a:ext uri="{FF2B5EF4-FFF2-40B4-BE49-F238E27FC236}">
                  <a16:creationId xmlns:a16="http://schemas.microsoft.com/office/drawing/2014/main" id="{432384A8-D15C-4E46-92A4-C8A412D207AA}"/>
                </a:ext>
              </a:extLst>
            </p:cNvPr>
            <p:cNvSpPr txBox="1"/>
            <p:nvPr/>
          </p:nvSpPr>
          <p:spPr>
            <a:xfrm>
              <a:off x="95584" y="96087"/>
              <a:ext cx="2660348" cy="1766872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Col="1270" anchor="ctr"/>
            <a:lstStyle/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МАОУ </a:t>
              </a:r>
            </a:p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«Лицей № 9» </a:t>
              </a:r>
            </a:p>
          </p:txBody>
        </p:sp>
      </p:grpSp>
      <p:grpSp>
        <p:nvGrpSpPr>
          <p:cNvPr id="32" name="Группа 15">
            <a:extLst>
              <a:ext uri="{FF2B5EF4-FFF2-40B4-BE49-F238E27FC236}">
                <a16:creationId xmlns:a16="http://schemas.microsoft.com/office/drawing/2014/main" id="{A995B4D3-9E12-4A3E-B8CD-53207E3A64F2}"/>
              </a:ext>
            </a:extLst>
          </p:cNvPr>
          <p:cNvGrpSpPr/>
          <p:nvPr/>
        </p:nvGrpSpPr>
        <p:grpSpPr>
          <a:xfrm>
            <a:off x="5659906" y="1409276"/>
            <a:ext cx="1781570" cy="1001423"/>
            <a:chOff x="0" y="502"/>
            <a:chExt cx="2851516" cy="195804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70F22DA5-D11B-47F6-83B2-FF5BA6669954}"/>
                </a:ext>
              </a:extLst>
            </p:cNvPr>
            <p:cNvSpPr/>
            <p:nvPr/>
          </p:nvSpPr>
          <p:spPr>
            <a:xfrm>
              <a:off x="0" y="502"/>
              <a:ext cx="2851516" cy="195804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Прямоугольник: скругленные углы 4">
              <a:extLst>
                <a:ext uri="{FF2B5EF4-FFF2-40B4-BE49-F238E27FC236}">
                  <a16:creationId xmlns:a16="http://schemas.microsoft.com/office/drawing/2014/main" id="{CBCF6D23-4A04-4D89-8D0A-D6282720E3D5}"/>
                </a:ext>
              </a:extLst>
            </p:cNvPr>
            <p:cNvSpPr txBox="1"/>
            <p:nvPr/>
          </p:nvSpPr>
          <p:spPr>
            <a:xfrm>
              <a:off x="95584" y="96087"/>
              <a:ext cx="2660348" cy="176687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Col="1270" anchor="ctr"/>
            <a:lstStyle/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МАОУ СОШ </a:t>
              </a:r>
            </a:p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№ 220 имени К. Д. Ушинского </a:t>
              </a:r>
            </a:p>
          </p:txBody>
        </p:sp>
      </p:grpSp>
      <p:sp>
        <p:nvSpPr>
          <p:cNvPr id="35" name="TextBox 27">
            <a:extLst>
              <a:ext uri="{FF2B5EF4-FFF2-40B4-BE49-F238E27FC236}">
                <a16:creationId xmlns:a16="http://schemas.microsoft.com/office/drawing/2014/main" id="{8CF38AD4-5F07-447D-8950-9DFD11785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6727" y="697938"/>
            <a:ext cx="33843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«Образовательная среда»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AFD61B62-A7DD-44ED-A477-CB43A5BEFAC0}"/>
              </a:ext>
            </a:extLst>
          </p:cNvPr>
          <p:cNvSpPr/>
          <p:nvPr/>
        </p:nvSpPr>
        <p:spPr>
          <a:xfrm>
            <a:off x="5964844" y="3427661"/>
            <a:ext cx="57956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Онлайн-вебинар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19.05.2026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«Программа развития: образовательная среда» по ключевому условию «Образовательная среда»</a:t>
            </a:r>
            <a:endParaRPr lang="ru-RU" sz="1400" b="1" dirty="0">
              <a:solidFill>
                <a:srgbClr val="002060"/>
              </a:solidFill>
            </a:endParaRPr>
          </a:p>
        </p:txBody>
      </p:sp>
      <p:cxnSp>
        <p:nvCxnSpPr>
          <p:cNvPr id="49" name="Прямая со стрелкой 48">
            <a:extLst>
              <a:ext uri="{FF2B5EF4-FFF2-40B4-BE49-F238E27FC236}">
                <a16:creationId xmlns:a16="http://schemas.microsoft.com/office/drawing/2014/main" id="{614294EC-CF96-473D-B1C4-4512C522FD5E}"/>
              </a:ext>
            </a:extLst>
          </p:cNvPr>
          <p:cNvCxnSpPr>
            <a:stCxn id="20" idx="3"/>
            <a:endCxn id="26" idx="1"/>
          </p:cNvCxnSpPr>
          <p:nvPr/>
        </p:nvCxnSpPr>
        <p:spPr>
          <a:xfrm flipV="1">
            <a:off x="2297813" y="1348392"/>
            <a:ext cx="888847" cy="703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430CC8ED-FB48-4E1E-BB60-1D078B7A09D0}"/>
              </a:ext>
            </a:extLst>
          </p:cNvPr>
          <p:cNvCxnSpPr>
            <a:stCxn id="20" idx="3"/>
            <a:endCxn id="29" idx="1"/>
          </p:cNvCxnSpPr>
          <p:nvPr/>
        </p:nvCxnSpPr>
        <p:spPr>
          <a:xfrm>
            <a:off x="2297813" y="2052262"/>
            <a:ext cx="884347" cy="705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>
            <a:extLst>
              <a:ext uri="{FF2B5EF4-FFF2-40B4-BE49-F238E27FC236}">
                <a16:creationId xmlns:a16="http://schemas.microsoft.com/office/drawing/2014/main" id="{5668130A-7321-496E-A02E-AC7B6AEBB16E}"/>
              </a:ext>
            </a:extLst>
          </p:cNvPr>
          <p:cNvCxnSpPr>
            <a:stCxn id="33" idx="3"/>
          </p:cNvCxnSpPr>
          <p:nvPr/>
        </p:nvCxnSpPr>
        <p:spPr>
          <a:xfrm flipV="1">
            <a:off x="7441476" y="1330348"/>
            <a:ext cx="925658" cy="579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>
            <a:extLst>
              <a:ext uri="{FF2B5EF4-FFF2-40B4-BE49-F238E27FC236}">
                <a16:creationId xmlns:a16="http://schemas.microsoft.com/office/drawing/2014/main" id="{A440E124-A66C-438B-8128-5540A6F78FDA}"/>
              </a:ext>
            </a:extLst>
          </p:cNvPr>
          <p:cNvCxnSpPr>
            <a:cxnSpLocks/>
            <a:stCxn id="33" idx="3"/>
          </p:cNvCxnSpPr>
          <p:nvPr/>
        </p:nvCxnSpPr>
        <p:spPr>
          <a:xfrm>
            <a:off x="7441476" y="1909988"/>
            <a:ext cx="925658" cy="694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Группа 12">
            <a:extLst>
              <a:ext uri="{FF2B5EF4-FFF2-40B4-BE49-F238E27FC236}">
                <a16:creationId xmlns:a16="http://schemas.microsoft.com/office/drawing/2014/main" id="{E177DC34-D0D1-48D8-9AEC-04345E42D146}"/>
              </a:ext>
            </a:extLst>
          </p:cNvPr>
          <p:cNvGrpSpPr/>
          <p:nvPr/>
        </p:nvGrpSpPr>
        <p:grpSpPr>
          <a:xfrm>
            <a:off x="8415098" y="1100820"/>
            <a:ext cx="1781570" cy="1001423"/>
            <a:chOff x="0" y="502"/>
            <a:chExt cx="2851516" cy="1958040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672EECB2-CBF4-451D-86D2-9753BCC7EC54}"/>
                </a:ext>
              </a:extLst>
            </p:cNvPr>
            <p:cNvSpPr/>
            <p:nvPr/>
          </p:nvSpPr>
          <p:spPr>
            <a:xfrm>
              <a:off x="0" y="502"/>
              <a:ext cx="2851516" cy="1958040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Прямоугольник: скругленные углы 4">
              <a:extLst>
                <a:ext uri="{FF2B5EF4-FFF2-40B4-BE49-F238E27FC236}">
                  <a16:creationId xmlns:a16="http://schemas.microsoft.com/office/drawing/2014/main" id="{0C70A669-8DE3-4185-8422-C276C2E40E6E}"/>
                </a:ext>
              </a:extLst>
            </p:cNvPr>
            <p:cNvSpPr txBox="1"/>
            <p:nvPr/>
          </p:nvSpPr>
          <p:spPr>
            <a:xfrm>
              <a:off x="95584" y="96087"/>
              <a:ext cx="2660348" cy="1766872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Col="1270" anchor="ctr"/>
            <a:lstStyle/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МАОУ ЦО </a:t>
              </a:r>
            </a:p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«Лицей ИНТЕГРАЛ» </a:t>
              </a:r>
            </a:p>
          </p:txBody>
        </p:sp>
      </p:grpSp>
      <p:grpSp>
        <p:nvGrpSpPr>
          <p:cNvPr id="60" name="Группа 12">
            <a:extLst>
              <a:ext uri="{FF2B5EF4-FFF2-40B4-BE49-F238E27FC236}">
                <a16:creationId xmlns:a16="http://schemas.microsoft.com/office/drawing/2014/main" id="{51B38BE5-DF41-455C-8EB8-82FB3D069194}"/>
              </a:ext>
            </a:extLst>
          </p:cNvPr>
          <p:cNvGrpSpPr/>
          <p:nvPr/>
        </p:nvGrpSpPr>
        <p:grpSpPr>
          <a:xfrm>
            <a:off x="8426853" y="2263241"/>
            <a:ext cx="1781570" cy="1010713"/>
            <a:chOff x="0" y="502"/>
            <a:chExt cx="2851516" cy="1976204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1" name="Прямоугольник: скругленные углы 60">
              <a:extLst>
                <a:ext uri="{FF2B5EF4-FFF2-40B4-BE49-F238E27FC236}">
                  <a16:creationId xmlns:a16="http://schemas.microsoft.com/office/drawing/2014/main" id="{5B39C1E1-99E6-4534-B514-DE744F450061}"/>
                </a:ext>
              </a:extLst>
            </p:cNvPr>
            <p:cNvSpPr/>
            <p:nvPr/>
          </p:nvSpPr>
          <p:spPr>
            <a:xfrm>
              <a:off x="0" y="502"/>
              <a:ext cx="2851516" cy="1958040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2" name="Прямоугольник: скругленные углы 4">
              <a:extLst>
                <a:ext uri="{FF2B5EF4-FFF2-40B4-BE49-F238E27FC236}">
                  <a16:creationId xmlns:a16="http://schemas.microsoft.com/office/drawing/2014/main" id="{6275E455-0DF5-480B-B14B-A17CFD01CFF9}"/>
                </a:ext>
              </a:extLst>
            </p:cNvPr>
            <p:cNvSpPr txBox="1"/>
            <p:nvPr/>
          </p:nvSpPr>
          <p:spPr>
            <a:xfrm>
              <a:off x="172353" y="209834"/>
              <a:ext cx="2660348" cy="1766872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Col="1270" anchor="ctr"/>
            <a:lstStyle/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МАОУ</a:t>
              </a:r>
            </a:p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«Инженерный лицей НГТУ» </a:t>
              </a:r>
            </a:p>
          </p:txBody>
        </p:sp>
      </p:grpSp>
      <p:pic>
        <p:nvPicPr>
          <p:cNvPr id="63" name="Picture 2">
            <a:extLst>
              <a:ext uri="{FF2B5EF4-FFF2-40B4-BE49-F238E27FC236}">
                <a16:creationId xmlns:a16="http://schemas.microsoft.com/office/drawing/2014/main" id="{D2EDE8CB-DBE7-42C3-8429-3E25CB593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249" y="4940421"/>
            <a:ext cx="2043783" cy="769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5" name="Группа 15">
            <a:extLst>
              <a:ext uri="{FF2B5EF4-FFF2-40B4-BE49-F238E27FC236}">
                <a16:creationId xmlns:a16="http://schemas.microsoft.com/office/drawing/2014/main" id="{644F1617-F0EB-4791-B3BA-D3C30784E2B2}"/>
              </a:ext>
            </a:extLst>
          </p:cNvPr>
          <p:cNvGrpSpPr/>
          <p:nvPr/>
        </p:nvGrpSpPr>
        <p:grpSpPr>
          <a:xfrm>
            <a:off x="456524" y="4672497"/>
            <a:ext cx="1781570" cy="1001423"/>
            <a:chOff x="0" y="502"/>
            <a:chExt cx="2851516" cy="195804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F2C14B0A-43CA-4E9A-ABB7-9EB8430E32F4}"/>
                </a:ext>
              </a:extLst>
            </p:cNvPr>
            <p:cNvSpPr/>
            <p:nvPr/>
          </p:nvSpPr>
          <p:spPr>
            <a:xfrm>
              <a:off x="0" y="502"/>
              <a:ext cx="2851516" cy="195804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7" name="Прямоугольник: скругленные углы 4">
              <a:extLst>
                <a:ext uri="{FF2B5EF4-FFF2-40B4-BE49-F238E27FC236}">
                  <a16:creationId xmlns:a16="http://schemas.microsoft.com/office/drawing/2014/main" id="{40C9FA84-6EDE-433D-9114-552679E24B06}"/>
                </a:ext>
              </a:extLst>
            </p:cNvPr>
            <p:cNvSpPr txBox="1"/>
            <p:nvPr/>
          </p:nvSpPr>
          <p:spPr>
            <a:xfrm>
              <a:off x="95584" y="96087"/>
              <a:ext cx="2660348" cy="176687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Col="1270" anchor="ctr"/>
            <a:lstStyle/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МБОУ «Кольцовская школа № 5»</a:t>
              </a:r>
            </a:p>
          </p:txBody>
        </p:sp>
      </p:grpSp>
      <p:grpSp>
        <p:nvGrpSpPr>
          <p:cNvPr id="68" name="Группа 12">
            <a:extLst>
              <a:ext uri="{FF2B5EF4-FFF2-40B4-BE49-F238E27FC236}">
                <a16:creationId xmlns:a16="http://schemas.microsoft.com/office/drawing/2014/main" id="{D3A1EEFC-842F-458C-B8D1-0523A95A6499}"/>
              </a:ext>
            </a:extLst>
          </p:cNvPr>
          <p:cNvGrpSpPr/>
          <p:nvPr/>
        </p:nvGrpSpPr>
        <p:grpSpPr>
          <a:xfrm>
            <a:off x="3241879" y="4694327"/>
            <a:ext cx="1781570" cy="1001423"/>
            <a:chOff x="0" y="502"/>
            <a:chExt cx="2851516" cy="1958040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BEC6C48B-950C-443D-8D4E-3CB6B18A45CD}"/>
                </a:ext>
              </a:extLst>
            </p:cNvPr>
            <p:cNvSpPr/>
            <p:nvPr/>
          </p:nvSpPr>
          <p:spPr>
            <a:xfrm>
              <a:off x="0" y="502"/>
              <a:ext cx="2851516" cy="1958040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Прямоугольник: скругленные углы 4">
              <a:extLst>
                <a:ext uri="{FF2B5EF4-FFF2-40B4-BE49-F238E27FC236}">
                  <a16:creationId xmlns:a16="http://schemas.microsoft.com/office/drawing/2014/main" id="{8FCE06CF-6753-4CE9-8297-79D972497811}"/>
                </a:ext>
              </a:extLst>
            </p:cNvPr>
            <p:cNvSpPr txBox="1"/>
            <p:nvPr/>
          </p:nvSpPr>
          <p:spPr>
            <a:xfrm>
              <a:off x="95584" y="96087"/>
              <a:ext cx="2660348" cy="1766872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Col="1270" anchor="ctr"/>
            <a:lstStyle/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МАОУ </a:t>
              </a:r>
            </a:p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«Лицей № 9» </a:t>
              </a:r>
            </a:p>
          </p:txBody>
        </p:sp>
      </p:grp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985E79A7-B545-4F08-87BA-262C521F14C0}"/>
              </a:ext>
            </a:extLst>
          </p:cNvPr>
          <p:cNvSpPr/>
          <p:nvPr/>
        </p:nvSpPr>
        <p:spPr>
          <a:xfrm>
            <a:off x="680117" y="5790614"/>
            <a:ext cx="42238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Форум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07.04.2026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«Музейная педагогика и патриотическое воспитание: ресурсы, практики, партнерство» </a:t>
            </a:r>
            <a:endParaRPr lang="ru-RU" sz="1400" b="1" dirty="0">
              <a:solidFill>
                <a:srgbClr val="002060"/>
              </a:solidFill>
            </a:endParaRPr>
          </a:p>
        </p:txBody>
      </p:sp>
      <p:cxnSp>
        <p:nvCxnSpPr>
          <p:cNvPr id="80" name="Прямая со стрелкой 79">
            <a:extLst>
              <a:ext uri="{FF2B5EF4-FFF2-40B4-BE49-F238E27FC236}">
                <a16:creationId xmlns:a16="http://schemas.microsoft.com/office/drawing/2014/main" id="{D11D1D34-95C6-45F6-B101-4526D3D3A5F7}"/>
              </a:ext>
            </a:extLst>
          </p:cNvPr>
          <p:cNvCxnSpPr>
            <a:stCxn id="66" idx="3"/>
            <a:endCxn id="69" idx="1"/>
          </p:cNvCxnSpPr>
          <p:nvPr/>
        </p:nvCxnSpPr>
        <p:spPr>
          <a:xfrm>
            <a:off x="2238094" y="5173209"/>
            <a:ext cx="1003785" cy="218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A1790FC-A5E7-44BB-9944-4B7F33DA60F0}"/>
              </a:ext>
            </a:extLst>
          </p:cNvPr>
          <p:cNvSpPr/>
          <p:nvPr/>
        </p:nvSpPr>
        <p:spPr>
          <a:xfrm>
            <a:off x="6925564" y="6050261"/>
            <a:ext cx="48349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участие ОО-Наставников в 3 мероприятиях РНЛ </a:t>
            </a:r>
            <a:endParaRPr lang="ru-RU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473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3116"/>
            <a:ext cx="9999573" cy="207170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algn="ctr">
              <a:defRPr/>
            </a:pP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en-US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endParaRPr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351F3B-280B-433C-91C4-C05386D0C1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76" t="34250" r="6885" b="39500"/>
          <a:stretch/>
        </p:blipFill>
        <p:spPr>
          <a:xfrm>
            <a:off x="874546" y="2708920"/>
            <a:ext cx="10441160" cy="18002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4BB4AA-A5FF-41A7-A353-F30C672EB5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94" t="18500" r="6885" b="48950"/>
          <a:stretch/>
        </p:blipFill>
        <p:spPr>
          <a:xfrm>
            <a:off x="1847528" y="624595"/>
            <a:ext cx="7883715" cy="166255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2F8F1FC-DD96-4D99-9D4C-C4662AF55A40}"/>
              </a:ext>
            </a:extLst>
          </p:cNvPr>
          <p:cNvSpPr/>
          <p:nvPr/>
        </p:nvSpPr>
        <p:spPr>
          <a:xfrm>
            <a:off x="5159896" y="5317840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Обеспечено участие 155 ОО – 79% участников проекта в мероприятиях муниципальной и региональной наставнической лиги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444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3116"/>
            <a:ext cx="9999573" cy="207170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algn="ctr">
              <a:defRPr/>
            </a:pP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endParaRPr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D97E072-B7B2-4397-942E-EF2E1FC55940}"/>
              </a:ext>
            </a:extLst>
          </p:cNvPr>
          <p:cNvSpPr/>
          <p:nvPr/>
        </p:nvSpPr>
        <p:spPr>
          <a:xfrm>
            <a:off x="551384" y="404664"/>
            <a:ext cx="2640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https://niso54.ru/proekty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22831E-96A8-43C4-8324-D9A80E4860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19" t="17451" r="11610" b="31100"/>
          <a:stretch/>
        </p:blipFill>
        <p:spPr>
          <a:xfrm>
            <a:off x="267273" y="3758465"/>
            <a:ext cx="5331881" cy="236980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C3F758-A3B0-49F1-B1C6-926F0E4DA9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10" t="14158" r="12201" b="18501"/>
          <a:stretch/>
        </p:blipFill>
        <p:spPr>
          <a:xfrm>
            <a:off x="5883073" y="3441246"/>
            <a:ext cx="5717221" cy="284246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7B6BC04-A384-4B49-AC0A-55ADE11E76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19" t="11286" r="12200" b="36350"/>
          <a:stretch/>
        </p:blipFill>
        <p:spPr>
          <a:xfrm>
            <a:off x="5951984" y="669496"/>
            <a:ext cx="4908492" cy="2295907"/>
          </a:xfrm>
          <a:prstGeom prst="rect">
            <a:avLst/>
          </a:prstGeom>
        </p:spPr>
      </p:pic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EA61B638-011F-41D0-9404-B2338AFF9887}"/>
              </a:ext>
            </a:extLst>
          </p:cNvPr>
          <p:cNvSpPr/>
          <p:nvPr/>
        </p:nvSpPr>
        <p:spPr bwMode="auto">
          <a:xfrm rot="6604532">
            <a:off x="1573408" y="5432400"/>
            <a:ext cx="274240" cy="93402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710256B2-2820-4972-802B-0A9EFC603AA8}"/>
              </a:ext>
            </a:extLst>
          </p:cNvPr>
          <p:cNvSpPr/>
          <p:nvPr/>
        </p:nvSpPr>
        <p:spPr bwMode="auto">
          <a:xfrm rot="18198342">
            <a:off x="496706" y="2997031"/>
            <a:ext cx="236754" cy="99372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B42003F-B3C5-41CB-870D-7477AD88C62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019" t="16489" r="12194" b="12757"/>
          <a:stretch/>
        </p:blipFill>
        <p:spPr>
          <a:xfrm>
            <a:off x="407264" y="977404"/>
            <a:ext cx="4021780" cy="2084519"/>
          </a:xfrm>
          <a:prstGeom prst="rect">
            <a:avLst/>
          </a:prstGeom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id="{9D468263-BC5A-4CF6-9717-B219907DA85B}"/>
              </a:ext>
            </a:extLst>
          </p:cNvPr>
          <p:cNvSpPr/>
          <p:nvPr/>
        </p:nvSpPr>
        <p:spPr>
          <a:xfrm>
            <a:off x="2169999" y="2082909"/>
            <a:ext cx="1584176" cy="4217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19F4FA6C-0300-4D99-96AC-4A8418EF1359}"/>
              </a:ext>
            </a:extLst>
          </p:cNvPr>
          <p:cNvSpPr/>
          <p:nvPr/>
        </p:nvSpPr>
        <p:spPr bwMode="auto">
          <a:xfrm rot="4005473">
            <a:off x="4133127" y="1555941"/>
            <a:ext cx="253560" cy="99372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E7CE49EA-5B0F-46BA-9DCA-049B5F5A3847}"/>
              </a:ext>
            </a:extLst>
          </p:cNvPr>
          <p:cNvSpPr/>
          <p:nvPr/>
        </p:nvSpPr>
        <p:spPr bwMode="auto">
          <a:xfrm>
            <a:off x="25204" y="5481009"/>
            <a:ext cx="1179757" cy="54027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231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3116"/>
            <a:ext cx="9999573" cy="207170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algn="ctr">
              <a:defRPr/>
            </a:pP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endParaRPr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2D982E2-1B7E-481B-A74D-2C6167B382C5}"/>
              </a:ext>
            </a:extLst>
          </p:cNvPr>
          <p:cNvSpPr txBox="1">
            <a:spLocks/>
          </p:cNvSpPr>
          <p:nvPr/>
        </p:nvSpPr>
        <p:spPr bwMode="auto">
          <a:xfrm>
            <a:off x="911424" y="332656"/>
            <a:ext cx="9999573" cy="526715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Отчет по мероприятиям 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83798DA-CBAE-4E7B-95B4-3F96E829D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9765" b="22851"/>
          <a:stretch>
            <a:fillRect/>
          </a:stretch>
        </p:blipFill>
        <p:spPr bwMode="auto">
          <a:xfrm>
            <a:off x="4151784" y="1988840"/>
            <a:ext cx="7142053" cy="306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2B199EA-31E9-4DAF-8A1F-9BE9BAEA27AB}"/>
              </a:ext>
            </a:extLst>
          </p:cNvPr>
          <p:cNvSpPr/>
          <p:nvPr/>
        </p:nvSpPr>
        <p:spPr bwMode="auto">
          <a:xfrm>
            <a:off x="494672" y="1009472"/>
            <a:ext cx="47981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https://disk.yandex.ru/i/o_AUzSAQ4CQ1dA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E61D81-3466-4548-BDD4-52C1B6DF6441}"/>
              </a:ext>
            </a:extLst>
          </p:cNvPr>
          <p:cNvSpPr txBox="1"/>
          <p:nvPr/>
        </p:nvSpPr>
        <p:spPr bwMode="auto">
          <a:xfrm>
            <a:off x="394402" y="2331699"/>
            <a:ext cx="34290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Промежуточный  - </a:t>
            </a:r>
          </a:p>
          <a:p>
            <a:pPr algn="ctr"/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май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F3C73F-3329-4E4B-B60D-1E021382B3B9}"/>
              </a:ext>
            </a:extLst>
          </p:cNvPr>
          <p:cNvSpPr txBox="1"/>
          <p:nvPr/>
        </p:nvSpPr>
        <p:spPr bwMode="auto">
          <a:xfrm>
            <a:off x="608716" y="4193152"/>
            <a:ext cx="30003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Итоговый – </a:t>
            </a:r>
          </a:p>
          <a:p>
            <a:pPr algn="ctr"/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декабрь 2026</a:t>
            </a:r>
          </a:p>
        </p:txBody>
      </p:sp>
    </p:spTree>
    <p:extLst>
      <p:ext uri="{BB962C8B-B14F-4D97-AF65-F5344CB8AC3E}">
        <p14:creationId xmlns:p14="http://schemas.microsoft.com/office/powerpoint/2010/main" val="4167441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3116"/>
            <a:ext cx="9999573" cy="207170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algn="ctr">
              <a:defRPr/>
            </a:pP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endParaRPr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3579CB-01BD-4940-BBF7-59C055DC25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83" t="16401" r="21650" b="69950"/>
          <a:stretch/>
        </p:blipFill>
        <p:spPr>
          <a:xfrm>
            <a:off x="407368" y="980728"/>
            <a:ext cx="7359958" cy="9361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38B0EE-AF31-4AF2-85F8-E346C06607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83" t="12201" r="20469" b="13251"/>
          <a:stretch/>
        </p:blipFill>
        <p:spPr>
          <a:xfrm>
            <a:off x="695400" y="1966248"/>
            <a:ext cx="6783893" cy="462196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74A539-7F1D-457E-875C-CDE611851657}"/>
              </a:ext>
            </a:extLst>
          </p:cNvPr>
          <p:cNvSpPr/>
          <p:nvPr/>
        </p:nvSpPr>
        <p:spPr bwMode="auto">
          <a:xfrm>
            <a:off x="2855640" y="269786"/>
            <a:ext cx="5998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336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ОО-Наставники муниципальной Наставнической лиги</a:t>
            </a:r>
            <a:endParaRPr lang="ru-RU" b="1" dirty="0">
              <a:solidFill>
                <a:srgbClr val="003366"/>
              </a:solidFill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DD60F99A-64DD-4886-AF64-08097D8D7C92}"/>
              </a:ext>
            </a:extLst>
          </p:cNvPr>
          <p:cNvSpPr/>
          <p:nvPr/>
        </p:nvSpPr>
        <p:spPr>
          <a:xfrm>
            <a:off x="2206694" y="5693821"/>
            <a:ext cx="3888432" cy="8943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8B1B54-2F62-4679-A908-12A94E242F43}"/>
              </a:ext>
            </a:extLst>
          </p:cNvPr>
          <p:cNvSpPr/>
          <p:nvPr/>
        </p:nvSpPr>
        <p:spPr bwMode="auto">
          <a:xfrm>
            <a:off x="7392144" y="2492896"/>
            <a:ext cx="46085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Приказ ДО о муниципальной Наставнической лиге</a:t>
            </a:r>
          </a:p>
          <a:p>
            <a:pPr marL="342900" indent="-342900">
              <a:buAutoNum type="arabicPeriod"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Письмо ДО «Об участниках муниципальной Наставнической лиги в 2026 году»</a:t>
            </a:r>
          </a:p>
          <a:p>
            <a:pPr marL="342900" indent="-342900">
              <a:buAutoNum type="arabicPeriod"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План-график сопровождения 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участников муниципальной Наставнической лиги</a:t>
            </a:r>
          </a:p>
        </p:txBody>
      </p:sp>
    </p:spTree>
    <p:extLst>
      <p:ext uri="{BB962C8B-B14F-4D97-AF65-F5344CB8AC3E}">
        <p14:creationId xmlns:p14="http://schemas.microsoft.com/office/powerpoint/2010/main" val="84413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3116"/>
            <a:ext cx="9999573" cy="207170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algn="ctr">
              <a:defRPr/>
            </a:pP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endParaRPr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EF6598-E197-42C3-8D4D-07AEB92CBE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10" t="14301" r="17381" b="10100"/>
          <a:stretch/>
        </p:blipFill>
        <p:spPr>
          <a:xfrm>
            <a:off x="4511824" y="692696"/>
            <a:ext cx="4789966" cy="319715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1B0236-A9DF-4FB1-8F19-DA6A771B53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843" t="11151" r="18494" b="9050"/>
          <a:stretch/>
        </p:blipFill>
        <p:spPr>
          <a:xfrm>
            <a:off x="507240" y="1230755"/>
            <a:ext cx="3600400" cy="253855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EBA205-3662-48DB-93CD-E2ECCD342A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926" t="19551" r="19288" b="5901"/>
          <a:stretch/>
        </p:blipFill>
        <p:spPr>
          <a:xfrm>
            <a:off x="1271464" y="3955301"/>
            <a:ext cx="4168624" cy="274048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E4D073F-5933-46F1-9D6E-74D330B9BA09}"/>
              </a:ext>
            </a:extLst>
          </p:cNvPr>
          <p:cNvSpPr/>
          <p:nvPr/>
        </p:nvSpPr>
        <p:spPr bwMode="auto">
          <a:xfrm>
            <a:off x="2927648" y="190980"/>
            <a:ext cx="5998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336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ОО-Наставники муниципальной Наставнической лиги</a:t>
            </a:r>
            <a:endParaRPr lang="ru-RU" b="1" dirty="0">
              <a:solidFill>
                <a:srgbClr val="003366"/>
              </a:solidFill>
            </a:endParaRPr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F01DCF44-32EB-47E4-A3CB-723998048438}"/>
              </a:ext>
            </a:extLst>
          </p:cNvPr>
          <p:cNvSpPr txBox="1">
            <a:spLocks/>
          </p:cNvSpPr>
          <p:nvPr/>
        </p:nvSpPr>
        <p:spPr bwMode="auto">
          <a:xfrm>
            <a:off x="479376" y="795975"/>
            <a:ext cx="3528392" cy="3693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ЦО «Лицей ИНТЕГРАЛ»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5459CC3-406E-4233-996F-406FF64682EF}"/>
              </a:ext>
            </a:extLst>
          </p:cNvPr>
          <p:cNvSpPr/>
          <p:nvPr/>
        </p:nvSpPr>
        <p:spPr bwMode="auto">
          <a:xfrm>
            <a:off x="6863429" y="4077761"/>
            <a:ext cx="3990801" cy="261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представлена информация:</a:t>
            </a:r>
          </a:p>
          <a:p>
            <a:pPr>
              <a:lnSpc>
                <a:spcPct val="115000"/>
              </a:lnSpc>
            </a:pP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«Гимназия № 1» </a:t>
            </a:r>
          </a:p>
          <a:p>
            <a:pPr>
              <a:lnSpc>
                <a:spcPct val="115000"/>
              </a:lnSpc>
            </a:pP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ОЦ «Горностай»</a:t>
            </a:r>
          </a:p>
          <a:p>
            <a:pPr>
              <a:lnSpc>
                <a:spcPct val="115000"/>
              </a:lnSpc>
            </a:pP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ОЦ «Развитие»</a:t>
            </a:r>
          </a:p>
          <a:p>
            <a:pPr>
              <a:lnSpc>
                <a:spcPct val="115000"/>
              </a:lnSpc>
            </a:pP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НЭЛ</a:t>
            </a:r>
          </a:p>
          <a:p>
            <a:pPr>
              <a:lnSpc>
                <a:spcPct val="115000"/>
              </a:lnSpc>
            </a:pP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«Лицей № 22 «Надежда Сибири»</a:t>
            </a:r>
          </a:p>
          <a:p>
            <a:pPr>
              <a:lnSpc>
                <a:spcPct val="115000"/>
              </a:lnSpc>
            </a:pP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«Лицей № 176»</a:t>
            </a:r>
          </a:p>
          <a:p>
            <a:pPr>
              <a:lnSpc>
                <a:spcPct val="115000"/>
              </a:lnSpc>
            </a:pP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«Лицей № 9»</a:t>
            </a:r>
          </a:p>
          <a:p>
            <a:pPr>
              <a:lnSpc>
                <a:spcPct val="115000"/>
              </a:lnSpc>
            </a:pP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МБОУ Лицей № 28</a:t>
            </a:r>
          </a:p>
        </p:txBody>
      </p:sp>
    </p:spTree>
    <p:extLst>
      <p:ext uri="{BB962C8B-B14F-4D97-AF65-F5344CB8AC3E}">
        <p14:creationId xmlns:p14="http://schemas.microsoft.com/office/powerpoint/2010/main" val="471606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3116"/>
            <a:ext cx="9999573" cy="207170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algn="ctr">
              <a:defRPr/>
            </a:pP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en-US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endParaRPr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571B2AE8-5AFF-4FFF-BA02-B8B161E69AC6}"/>
              </a:ext>
            </a:extLst>
          </p:cNvPr>
          <p:cNvSpPr txBox="1">
            <a:spLocks/>
          </p:cNvSpPr>
          <p:nvPr/>
        </p:nvSpPr>
        <p:spPr>
          <a:xfrm>
            <a:off x="1847527" y="1124744"/>
            <a:ext cx="8152598" cy="430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 algn="ctr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педагогических коллективов «Школьная команда мечты» – 2026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739E662-6BF8-4217-8A34-D18488FC204B}"/>
              </a:ext>
            </a:extLst>
          </p:cNvPr>
          <p:cNvSpPr/>
          <p:nvPr/>
        </p:nvSpPr>
        <p:spPr bwMode="auto">
          <a:xfrm>
            <a:off x="4223792" y="260648"/>
            <a:ext cx="278313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2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для работы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E795CFD-155C-489C-8B14-E1DDA064A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67" y="1948314"/>
            <a:ext cx="8392456" cy="24887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3E7C080-863F-426D-B0FB-1E31DEDA2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0368" y="3753250"/>
            <a:ext cx="2144545" cy="215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8229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3116"/>
            <a:ext cx="9999573" cy="207170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algn="ctr">
              <a:defRPr/>
            </a:pP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en-US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endParaRPr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0C4EC4-EEC8-4C88-BA4A-CAB10D2F2C82}"/>
              </a:ext>
            </a:extLst>
          </p:cNvPr>
          <p:cNvSpPr txBox="1"/>
          <p:nvPr/>
        </p:nvSpPr>
        <p:spPr>
          <a:xfrm>
            <a:off x="1948425" y="980728"/>
            <a:ext cx="8972111" cy="2687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Методический ресурс стратегического планирования управленческой команды общеобразовательной организации</a:t>
            </a:r>
          </a:p>
          <a:p>
            <a:endParaRPr lang="ru-RU" sz="1400" dirty="0"/>
          </a:p>
          <a:p>
            <a:r>
              <a:rPr lang="ru-RU" sz="4400" b="1" dirty="0">
                <a:solidFill>
                  <a:schemeClr val="bg1"/>
                </a:solidFill>
              </a:rPr>
              <a:t>Настольная игра «Управление школой: круг целеполагания»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619AD31-9ECD-413C-A48A-0FFF1B2B74B3}"/>
              </a:ext>
            </a:extLst>
          </p:cNvPr>
          <p:cNvSpPr/>
          <p:nvPr/>
        </p:nvSpPr>
        <p:spPr>
          <a:xfrm>
            <a:off x="2063552" y="3206978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Настольная игра «Управление школой: круг целеполагания»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C8ACBE-D396-4B57-8573-FFE3634830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45" t="72121" r="11582"/>
          <a:stretch>
            <a:fillRect/>
          </a:stretch>
        </p:blipFill>
        <p:spPr>
          <a:xfrm rot="5400000">
            <a:off x="474106" y="1345873"/>
            <a:ext cx="1573861" cy="15944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137F1CB-BED9-4425-8BAB-A784E85E4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2304" y="3901720"/>
            <a:ext cx="2746471" cy="24268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5529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3116"/>
            <a:ext cx="9999573" cy="207170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algn="ctr">
              <a:defRPr/>
            </a:pP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en-US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endParaRPr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0C4EC4-EEC8-4C88-BA4A-CAB10D2F2C82}"/>
              </a:ext>
            </a:extLst>
          </p:cNvPr>
          <p:cNvSpPr txBox="1"/>
          <p:nvPr/>
        </p:nvSpPr>
        <p:spPr>
          <a:xfrm>
            <a:off x="0" y="245382"/>
            <a:ext cx="109132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Методический ресурс стратегического планирования управленческой команды общеобразовательной организации</a:t>
            </a:r>
            <a:r>
              <a:rPr lang="ru-RU" sz="4400" b="1" dirty="0">
                <a:solidFill>
                  <a:schemeClr val="bg1"/>
                </a:solidFill>
              </a:rPr>
              <a:t>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456" y="1175685"/>
            <a:ext cx="8712967" cy="514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566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3116"/>
            <a:ext cx="9999573" cy="207170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algn="ctr">
              <a:defRPr/>
            </a:pP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en-US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endParaRPr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61DEC0-2858-4045-AA7A-49AFCEE02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410" y="1714656"/>
            <a:ext cx="6083166" cy="5000324"/>
          </a:xfrm>
          <a:prstGeom prst="rect">
            <a:avLst/>
          </a:prstGeom>
        </p:spPr>
      </p:pic>
      <p:sp>
        <p:nvSpPr>
          <p:cNvPr id="4" name="Объект 2">
            <a:extLst>
              <a:ext uri="{FF2B5EF4-FFF2-40B4-BE49-F238E27FC236}">
                <a16:creationId xmlns:a16="http://schemas.microsoft.com/office/drawing/2014/main" id="{446D702F-E3FC-4ADC-A2E1-D0243DF1D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428" y="980728"/>
            <a:ext cx="11809396" cy="13122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игры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определять соответствие магистральных направлений и ключевых условий проекта «Школа Минпросвещения России», их смыслового содержания, краткосрочных и долгосрочных целей общеобразовательной организации, целевых показателей и задач, выполнение которых характеризует </a:t>
            </a:r>
            <a:r>
              <a:rPr lang="ru-RU" sz="14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национальных целей развития Российской Федерации до 2030 года и на перспективу до 2036 года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вариантов решений, необходимых для достижения целевых показателей (задач). </a:t>
            </a: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отражает фрагмент программы развития ОО.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3ED78F-36A4-4DA1-8A06-6E6A7DEDB2B0}"/>
              </a:ext>
            </a:extLst>
          </p:cNvPr>
          <p:cNvSpPr txBox="1"/>
          <p:nvPr/>
        </p:nvSpPr>
        <p:spPr>
          <a:xfrm>
            <a:off x="324051" y="2868132"/>
            <a:ext cx="577194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предполагает наличие игрового поля — круга целеполагания, а также карточек, которые играют роль пазлов по пяти игровым окружностям: магистральные направления и ключевые условия, основные идеи, краткосрочные и долгосрочные цели, взаимодействие с другим направлением в национальной цели, управленческие решения.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960466E-42C0-4DE1-926C-75E008E004BD}"/>
              </a:ext>
            </a:extLst>
          </p:cNvPr>
          <p:cNvSpPr/>
          <p:nvPr/>
        </p:nvSpPr>
        <p:spPr bwMode="auto">
          <a:xfrm>
            <a:off x="4366747" y="214868"/>
            <a:ext cx="2226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игры</a:t>
            </a:r>
            <a:endParaRPr lang="ru-RU" sz="2400" b="1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2958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3116"/>
            <a:ext cx="9999573" cy="207170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algn="ctr">
              <a:defRPr/>
            </a:pP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en-US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endParaRPr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012561B-3B95-4E17-B80D-93D081AC7F42}"/>
              </a:ext>
            </a:extLst>
          </p:cNvPr>
          <p:cNvSpPr/>
          <p:nvPr/>
        </p:nvSpPr>
        <p:spPr>
          <a:xfrm>
            <a:off x="767408" y="852068"/>
            <a:ext cx="97210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Игроки изучают содержание карточек и выкладывают их на секторы начиная с первой от центра игрового поля окружности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2F687D6-D468-4B2A-953A-7B9DFDDE5A31}"/>
              </a:ext>
            </a:extLst>
          </p:cNvPr>
          <p:cNvSpPr/>
          <p:nvPr/>
        </p:nvSpPr>
        <p:spPr bwMode="auto">
          <a:xfrm>
            <a:off x="4366747" y="214868"/>
            <a:ext cx="2226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игры</a:t>
            </a:r>
            <a:endParaRPr lang="ru-RU" sz="2400" b="1" dirty="0">
              <a:solidFill>
                <a:srgbClr val="00336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59A9AA-385B-4CFB-B442-941DE94CC600}"/>
              </a:ext>
            </a:extLst>
          </p:cNvPr>
          <p:cNvSpPr txBox="1"/>
          <p:nvPr/>
        </p:nvSpPr>
        <p:spPr>
          <a:xfrm>
            <a:off x="795272" y="2066522"/>
            <a:ext cx="2006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 1: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15841E-0894-4963-A7EA-AF10AB8B37D9}"/>
              </a:ext>
            </a:extLst>
          </p:cNvPr>
          <p:cNvSpPr txBox="1"/>
          <p:nvPr/>
        </p:nvSpPr>
        <p:spPr>
          <a:xfrm>
            <a:off x="850041" y="3426918"/>
            <a:ext cx="2006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 3: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4ACB5A-E9AF-4B93-B50D-2910F1B563BF}"/>
              </a:ext>
            </a:extLst>
          </p:cNvPr>
          <p:cNvSpPr txBox="1"/>
          <p:nvPr/>
        </p:nvSpPr>
        <p:spPr>
          <a:xfrm>
            <a:off x="850040" y="4348086"/>
            <a:ext cx="2006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 4: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F9A90E-19FF-4925-B30F-62F145BB5ACE}"/>
              </a:ext>
            </a:extLst>
          </p:cNvPr>
          <p:cNvSpPr txBox="1"/>
          <p:nvPr/>
        </p:nvSpPr>
        <p:spPr>
          <a:xfrm>
            <a:off x="813773" y="2746720"/>
            <a:ext cx="2006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 2: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7A947B-EC6E-446A-82BA-675ABA879811}"/>
              </a:ext>
            </a:extLst>
          </p:cNvPr>
          <p:cNvSpPr txBox="1"/>
          <p:nvPr/>
        </p:nvSpPr>
        <p:spPr>
          <a:xfrm>
            <a:off x="3350282" y="2066521"/>
            <a:ext cx="3598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ИДЕИ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6D8F14-0E43-4165-99A6-E6F08DD9ED3C}"/>
              </a:ext>
            </a:extLst>
          </p:cNvPr>
          <p:cNvSpPr txBox="1"/>
          <p:nvPr/>
        </p:nvSpPr>
        <p:spPr>
          <a:xfrm>
            <a:off x="3347719" y="2730996"/>
            <a:ext cx="59684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/>
            </a:lvl1pPr>
          </a:lstStyle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ЦЕЛИ: долгосрочная и краткосрочная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4D5B5A-9D63-4AFA-A6B2-6EB2A7B0FCD6}"/>
              </a:ext>
            </a:extLst>
          </p:cNvPr>
          <p:cNvSpPr txBox="1"/>
          <p:nvPr/>
        </p:nvSpPr>
        <p:spPr>
          <a:xfrm>
            <a:off x="3347718" y="3395471"/>
            <a:ext cx="67807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/>
            </a:lvl1pPr>
          </a:lstStyle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ДРУГИМ НАПРАВЛЕНИЕМ В НАЦИОНАЛЬНОЙ ЦЕЛИ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FC5C35-4AC4-4556-9C90-FCA28329CD54}"/>
              </a:ext>
            </a:extLst>
          </p:cNvPr>
          <p:cNvSpPr txBox="1"/>
          <p:nvPr/>
        </p:nvSpPr>
        <p:spPr>
          <a:xfrm>
            <a:off x="3347719" y="4417628"/>
            <a:ext cx="71407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/>
            </a:lvl1pPr>
          </a:lstStyle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(5 решений на каждое МН/КУ+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свое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03033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3116"/>
            <a:ext cx="9999573" cy="207170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algn="ctr">
              <a:defRPr/>
            </a:pP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en-US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endParaRPr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3B5525-84BC-48F2-8A7A-0AACF69A0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9936" y="910415"/>
            <a:ext cx="5891240" cy="5814929"/>
          </a:xfrm>
          <a:prstGeom prst="rect">
            <a:avLst/>
          </a:prstGeom>
        </p:spPr>
      </p:pic>
      <p:sp>
        <p:nvSpPr>
          <p:cNvPr id="4" name="Блок-схема: извлечение 3">
            <a:extLst>
              <a:ext uri="{FF2B5EF4-FFF2-40B4-BE49-F238E27FC236}">
                <a16:creationId xmlns:a16="http://schemas.microsoft.com/office/drawing/2014/main" id="{1C431B3A-E27D-4B45-AD13-BE87DA4A5DC1}"/>
              </a:ext>
            </a:extLst>
          </p:cNvPr>
          <p:cNvSpPr/>
          <p:nvPr/>
        </p:nvSpPr>
        <p:spPr>
          <a:xfrm rot="8048172">
            <a:off x="4876738" y="1513756"/>
            <a:ext cx="5396626" cy="2760250"/>
          </a:xfrm>
          <a:prstGeom prst="flowChartExtra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5FF582F-2A0D-443B-9047-9B5FCDD5E661}"/>
              </a:ext>
            </a:extLst>
          </p:cNvPr>
          <p:cNvSpPr/>
          <p:nvPr/>
        </p:nvSpPr>
        <p:spPr>
          <a:xfrm>
            <a:off x="407368" y="1340768"/>
            <a:ext cx="616592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Обязательна командная работа.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Приветствуется дискуссионный характер.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«Правильных» ответов может не быть.</a:t>
            </a:r>
          </a:p>
        </p:txBody>
      </p:sp>
    </p:spTree>
    <p:extLst>
      <p:ext uri="{BB962C8B-B14F-4D97-AF65-F5344CB8AC3E}">
        <p14:creationId xmlns:p14="http://schemas.microsoft.com/office/powerpoint/2010/main" val="316119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3116"/>
            <a:ext cx="9999573" cy="207170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algn="ctr">
              <a:defRPr/>
            </a:pP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Куратор муниципальной Наставнической лиги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en-US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Степанова Наталья Анатольевна,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старший методист МАУ ДПО «НИСО»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r>
              <a:rPr lang="en-US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  <a:hlinkClick r:id="rId3"/>
              </a:rPr>
              <a:t>stepanova.75.N@mail.ru</a:t>
            </a:r>
            <a:br>
              <a:rPr lang="en-US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r>
              <a:rPr lang="en-US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311-09-90</a:t>
            </a: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 </a:t>
            </a: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</a:br>
            <a:endParaRPr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6083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4322</TotalTime>
  <Words>2319</Words>
  <Application>Microsoft Office PowerPoint</Application>
  <DocSecurity>0</DocSecurity>
  <PresentationFormat>Широкоэкранный</PresentationFormat>
  <Paragraphs>412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</vt:lpstr>
      <vt:lpstr>      </vt:lpstr>
      <vt:lpstr>      </vt:lpstr>
      <vt:lpstr>      </vt:lpstr>
      <vt:lpstr>        </vt:lpstr>
      <vt:lpstr>         </vt:lpstr>
      <vt:lpstr>         </vt:lpstr>
      <vt:lpstr>         </vt:lpstr>
      <vt:lpstr>         </vt:lpstr>
      <vt:lpstr>         </vt:lpstr>
      <vt:lpstr>         </vt:lpstr>
      <vt:lpstr>   Куратор муниципальной Наставнической лиги   Степанова Наталья Анатольевна, старший методист МАУ ДПО «НИСО» stepanova.75.N@mail.ru 311-09-90    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keywords/>
  <dc:description/>
  <cp:lastModifiedBy>user</cp:lastModifiedBy>
  <cp:revision>622</cp:revision>
  <dcterms:created xsi:type="dcterms:W3CDTF">2022-02-08T09:10:55Z</dcterms:created>
  <dcterms:modified xsi:type="dcterms:W3CDTF">2026-09-14T03:13:48Z</dcterms:modified>
  <cp:category/>
  <dc:identifier/>
  <cp:contentStatus/>
  <dc:language/>
  <cp:version/>
</cp:coreProperties>
</file>