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57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F3DC08-18FD-4D38-91E0-9C2276A4201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2767D-F600-46CB-8406-88B403E0F154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910817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Визуальная оценка роста микроорганизмов на питательных средах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МАОУ ОЦ Новые грани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8 </a:t>
            </a:r>
            <a:r>
              <a:rPr lang="ru-RU" dirty="0" err="1" smtClean="0">
                <a:solidFill>
                  <a:schemeClr val="tx1"/>
                </a:solidFill>
              </a:rPr>
              <a:t>БиоТех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428610"/>
            <a:ext cx="8429684" cy="3911231"/>
          </a:xfrm>
        </p:spPr>
        <p:txBody>
          <a:bodyPr>
            <a:normAutofit fontScale="85000" lnSpcReduction="20000"/>
          </a:bodyPr>
          <a:lstStyle/>
          <a:p>
            <a:r>
              <a:rPr lang="ru-RU" sz="2000" b="1" dirty="0" smtClean="0"/>
              <a:t>Цель:</a:t>
            </a:r>
            <a:r>
              <a:rPr lang="ru-RU" sz="2000" dirty="0" smtClean="0"/>
              <a:t> познакомиться с основными этапами выращивания микроорганизмов в лаборатории и увидеть, как из  единичных     клеток образуются колонии.</a:t>
            </a:r>
          </a:p>
          <a:p>
            <a:pPr>
              <a:buNone/>
            </a:pPr>
            <a:endParaRPr lang="ru-RU" sz="2000" dirty="0" smtClean="0"/>
          </a:p>
          <a:p>
            <a:r>
              <a:rPr lang="ru-RU" sz="2000" b="1" dirty="0" smtClean="0"/>
              <a:t>Оборудование</a:t>
            </a:r>
            <a:r>
              <a:rPr lang="ru-RU" sz="2000" b="1" dirty="0"/>
              <a:t> и материалы</a:t>
            </a:r>
            <a:r>
              <a:rPr lang="ru-RU" sz="2000" dirty="0"/>
              <a:t> </a:t>
            </a:r>
            <a:r>
              <a:rPr lang="ru-RU" sz="2000" dirty="0" smtClean="0"/>
              <a:t>:</a:t>
            </a:r>
            <a:endParaRPr lang="ru-RU" sz="2000" dirty="0"/>
          </a:p>
          <a:p>
            <a:r>
              <a:rPr lang="ru-RU" sz="2000" dirty="0"/>
              <a:t>чашки Петри с питательной средой </a:t>
            </a:r>
            <a:r>
              <a:rPr lang="ru-RU" sz="2000" dirty="0" smtClean="0"/>
              <a:t>(агар-агар);</a:t>
            </a:r>
          </a:p>
          <a:p>
            <a:r>
              <a:rPr lang="ru-RU" sz="2000" dirty="0"/>
              <a:t>с</a:t>
            </a:r>
            <a:r>
              <a:rPr lang="ru-RU" sz="2000" dirty="0" smtClean="0"/>
              <a:t>терильная (одноразовая пипетка)</a:t>
            </a:r>
            <a:endParaRPr lang="ru-RU" sz="2000" dirty="0"/>
          </a:p>
          <a:p>
            <a:r>
              <a:rPr lang="ru-RU" sz="2000" dirty="0"/>
              <a:t>образец для посева </a:t>
            </a:r>
            <a:r>
              <a:rPr lang="ru-RU" sz="2000" dirty="0" smtClean="0"/>
              <a:t>(смыв</a:t>
            </a:r>
            <a:r>
              <a:rPr lang="ru-RU" sz="2000" dirty="0"/>
              <a:t> с руки, воздух </a:t>
            </a:r>
            <a:r>
              <a:rPr lang="ru-RU" sz="2000" dirty="0" smtClean="0"/>
              <a:t>помещения кухня и санузел);</a:t>
            </a:r>
            <a:endParaRPr lang="ru-RU" sz="2000" dirty="0"/>
          </a:p>
          <a:p>
            <a:r>
              <a:rPr lang="ru-RU" sz="2000" dirty="0"/>
              <a:t> тёплое тёмное место ~ </a:t>
            </a:r>
            <a:r>
              <a:rPr lang="ru-RU" sz="2000" dirty="0" smtClean="0"/>
              <a:t>30°C</a:t>
            </a:r>
            <a:r>
              <a:rPr lang="ru-RU" sz="2000" dirty="0"/>
              <a:t>);</a:t>
            </a:r>
          </a:p>
          <a:p>
            <a:r>
              <a:rPr lang="ru-RU" sz="2000" dirty="0"/>
              <a:t>маркер для маркировки чашек;</a:t>
            </a:r>
          </a:p>
          <a:p>
            <a:r>
              <a:rPr lang="ru-RU" sz="2000" dirty="0" smtClean="0"/>
              <a:t>спирт</a:t>
            </a:r>
            <a:r>
              <a:rPr lang="ru-RU" sz="2000" dirty="0"/>
              <a:t> (для обеззараживания).</a:t>
            </a:r>
          </a:p>
          <a:p>
            <a:pPr>
              <a:buNone/>
            </a:pPr>
            <a:endParaRPr lang="ru-RU" sz="2000" b="1" dirty="0" smtClean="0"/>
          </a:p>
          <a:p>
            <a:pPr>
              <a:buNone/>
            </a:pPr>
            <a:r>
              <a:rPr lang="ru-RU" sz="2000" b="1" dirty="0" smtClean="0"/>
              <a:t>Безопасность</a:t>
            </a:r>
            <a:r>
              <a:rPr lang="ru-RU" sz="2000" b="1" dirty="0"/>
              <a:t>:</a:t>
            </a:r>
            <a:r>
              <a:rPr lang="ru-RU" sz="2000" dirty="0"/>
              <a:t> работа только в перчатках и под </a:t>
            </a:r>
            <a:r>
              <a:rPr lang="ru-RU" sz="2000" dirty="0" smtClean="0"/>
              <a:t>контролем учителя</a:t>
            </a:r>
            <a:r>
              <a:rPr lang="ru-RU" sz="2000" dirty="0"/>
              <a:t>; </a:t>
            </a:r>
            <a:r>
              <a:rPr lang="ru-RU" sz="2000" dirty="0" smtClean="0"/>
              <a:t>          </a:t>
            </a:r>
          </a:p>
          <a:p>
            <a:pPr>
              <a:buNone/>
            </a:pPr>
            <a:r>
              <a:rPr lang="ru-RU" sz="2000" dirty="0" smtClean="0"/>
              <a:t>не</a:t>
            </a:r>
            <a:r>
              <a:rPr lang="ru-RU" sz="2000" dirty="0"/>
              <a:t> вскрывать чашки после </a:t>
            </a:r>
            <a:r>
              <a:rPr lang="ru-RU" sz="2000" dirty="0" smtClean="0"/>
              <a:t>посева</a:t>
            </a:r>
            <a:r>
              <a:rPr lang="ru-RU" sz="2000" dirty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5978"/>
            <a:ext cx="8115328" cy="54410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Этапы опыта</a:t>
            </a:r>
            <a:br>
              <a:rPr lang="ru-RU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89346"/>
            <a:ext cx="8429684" cy="4393437"/>
          </a:xfrm>
        </p:spPr>
        <p:txBody>
          <a:bodyPr>
            <a:normAutofit fontScale="40000" lnSpcReduction="20000"/>
          </a:bodyPr>
          <a:lstStyle/>
          <a:p>
            <a:r>
              <a:rPr lang="ru-RU" sz="4500" b="1" dirty="0" smtClean="0"/>
              <a:t>Подготовка</a:t>
            </a:r>
            <a:r>
              <a:rPr lang="ru-RU" sz="4500" b="1" dirty="0"/>
              <a:t> и маркировка</a:t>
            </a:r>
            <a:endParaRPr lang="ru-RU" sz="4500" dirty="0"/>
          </a:p>
          <a:p>
            <a:pPr lvl="1"/>
            <a:r>
              <a:rPr lang="ru-RU" sz="4500" dirty="0" smtClean="0"/>
              <a:t>Протерли</a:t>
            </a:r>
            <a:r>
              <a:rPr lang="ru-RU" sz="4500" dirty="0"/>
              <a:t> рабочую поверхность спиртом.</a:t>
            </a:r>
          </a:p>
          <a:p>
            <a:pPr lvl="1"/>
            <a:r>
              <a:rPr lang="ru-RU" sz="4500" dirty="0" smtClean="0"/>
              <a:t>На</a:t>
            </a:r>
            <a:r>
              <a:rPr lang="ru-RU" sz="4500" dirty="0"/>
              <a:t> </a:t>
            </a:r>
            <a:r>
              <a:rPr lang="ru-RU" sz="4500" dirty="0" smtClean="0"/>
              <a:t>чашке</a:t>
            </a:r>
            <a:r>
              <a:rPr lang="ru-RU" sz="4500" dirty="0"/>
              <a:t> Петри маркером </a:t>
            </a:r>
            <a:r>
              <a:rPr lang="ru-RU" sz="4500" dirty="0" smtClean="0"/>
              <a:t>написали:</a:t>
            </a:r>
            <a:r>
              <a:rPr lang="ru-RU" sz="4500" dirty="0"/>
              <a:t> </a:t>
            </a:r>
            <a:r>
              <a:rPr lang="ru-RU" sz="4500" dirty="0" smtClean="0"/>
              <a:t>дату</a:t>
            </a:r>
            <a:r>
              <a:rPr lang="ru-RU" sz="4500" dirty="0"/>
              <a:t>, источник </a:t>
            </a:r>
            <a:r>
              <a:rPr lang="ru-RU" sz="4500" dirty="0" smtClean="0"/>
              <a:t>образца.</a:t>
            </a:r>
            <a:endParaRPr lang="ru-RU" sz="4500" dirty="0"/>
          </a:p>
          <a:p>
            <a:pPr lvl="1"/>
            <a:r>
              <a:rPr lang="ru-RU" sz="4500" dirty="0" smtClean="0"/>
              <a:t>Убедились,</a:t>
            </a:r>
            <a:r>
              <a:rPr lang="ru-RU" sz="4500" dirty="0"/>
              <a:t> что среда ровная и не подсохла.</a:t>
            </a:r>
          </a:p>
          <a:p>
            <a:r>
              <a:rPr lang="ru-RU" sz="4500" b="1" dirty="0"/>
              <a:t>Забор образца</a:t>
            </a:r>
            <a:endParaRPr lang="ru-RU" sz="4500" dirty="0"/>
          </a:p>
          <a:p>
            <a:pPr lvl="1"/>
            <a:r>
              <a:rPr lang="ru-RU" sz="4500" dirty="0" smtClean="0"/>
              <a:t>Жидкий образ – смыв с руки,   взяли стерильной пипеткой и капнули пару капель на питательную среду.</a:t>
            </a:r>
            <a:r>
              <a:rPr lang="ru-RU" sz="4500" dirty="0"/>
              <a:t> </a:t>
            </a:r>
          </a:p>
          <a:p>
            <a:pPr lvl="1"/>
            <a:r>
              <a:rPr lang="ru-RU" sz="4500" dirty="0" smtClean="0"/>
              <a:t>Для</a:t>
            </a:r>
            <a:r>
              <a:rPr lang="ru-RU" sz="4500" dirty="0"/>
              <a:t> воздуха: </a:t>
            </a:r>
            <a:r>
              <a:rPr lang="ru-RU" sz="4500" dirty="0" smtClean="0"/>
              <a:t>открыли</a:t>
            </a:r>
            <a:r>
              <a:rPr lang="ru-RU" sz="4500" dirty="0"/>
              <a:t> </a:t>
            </a:r>
            <a:r>
              <a:rPr lang="ru-RU" sz="4500" dirty="0" smtClean="0"/>
              <a:t>чашки</a:t>
            </a:r>
            <a:r>
              <a:rPr lang="ru-RU" sz="4500" dirty="0"/>
              <a:t> на </a:t>
            </a:r>
            <a:r>
              <a:rPr lang="ru-RU" sz="4500" dirty="0" smtClean="0"/>
              <a:t>ночь (часов 8)</a:t>
            </a:r>
            <a:r>
              <a:rPr lang="ru-RU" sz="4500" dirty="0"/>
              <a:t> в помещении, затем </a:t>
            </a:r>
            <a:r>
              <a:rPr lang="ru-RU" sz="4500" dirty="0" smtClean="0"/>
              <a:t>закрыли.</a:t>
            </a:r>
            <a:endParaRPr lang="ru-RU" sz="4500" dirty="0"/>
          </a:p>
          <a:p>
            <a:r>
              <a:rPr lang="ru-RU" sz="4500" b="1" dirty="0" smtClean="0"/>
              <a:t>Инкубация</a:t>
            </a:r>
            <a:endParaRPr lang="ru-RU" sz="4500" dirty="0"/>
          </a:p>
          <a:p>
            <a:pPr lvl="1"/>
            <a:r>
              <a:rPr lang="ru-RU" sz="4500" dirty="0" smtClean="0"/>
              <a:t>Поместили</a:t>
            </a:r>
            <a:r>
              <a:rPr lang="ru-RU" sz="4500" dirty="0"/>
              <a:t> чашки в  тёплое тёмное </a:t>
            </a:r>
            <a:r>
              <a:rPr lang="ru-RU" sz="4500" dirty="0" smtClean="0"/>
              <a:t>место под батарей при</a:t>
            </a:r>
            <a:r>
              <a:rPr lang="ru-RU" sz="4500" dirty="0"/>
              <a:t> температуре ~ </a:t>
            </a:r>
            <a:r>
              <a:rPr lang="ru-RU" sz="4500" dirty="0" smtClean="0"/>
              <a:t>30</a:t>
            </a:r>
            <a:r>
              <a:rPr lang="ru-RU" sz="4500" dirty="0"/>
              <a:t> °C</a:t>
            </a:r>
            <a:r>
              <a:rPr lang="ru-RU" sz="4500" dirty="0" smtClean="0"/>
              <a:t>. (использовали термометр комнатный)</a:t>
            </a:r>
            <a:endParaRPr lang="ru-RU" sz="4500" dirty="0"/>
          </a:p>
          <a:p>
            <a:pPr lvl="1"/>
            <a:r>
              <a:rPr lang="ru-RU" sz="4500" dirty="0" smtClean="0"/>
              <a:t>Оставили</a:t>
            </a:r>
            <a:r>
              <a:rPr lang="ru-RU" sz="4500" dirty="0"/>
              <a:t> на </a:t>
            </a:r>
            <a:r>
              <a:rPr lang="ru-RU" sz="4500" dirty="0" smtClean="0"/>
              <a:t>72</a:t>
            </a:r>
            <a:r>
              <a:rPr lang="ru-RU" sz="4500" dirty="0"/>
              <a:t> </a:t>
            </a:r>
            <a:r>
              <a:rPr lang="ru-RU" sz="4500" dirty="0" smtClean="0"/>
              <a:t>часа.</a:t>
            </a:r>
          </a:p>
          <a:p>
            <a:pPr lvl="1"/>
            <a:r>
              <a:rPr lang="ru-RU" sz="4500" dirty="0" smtClean="0"/>
              <a:t>Затем оставили еще на 7 дней.</a:t>
            </a:r>
            <a:endParaRPr lang="ru-RU" sz="4500" dirty="0"/>
          </a:p>
          <a:p>
            <a:r>
              <a:rPr lang="ru-RU" sz="4500" b="1" dirty="0" smtClean="0"/>
              <a:t>Наблюдение и фиксация результатов</a:t>
            </a:r>
            <a:endParaRPr lang="ru-RU" sz="4500" dirty="0" smtClean="0"/>
          </a:p>
          <a:p>
            <a:pPr lvl="1"/>
            <a:r>
              <a:rPr lang="ru-RU" sz="4500" dirty="0" smtClean="0"/>
              <a:t>Через 72 ч осмотрели чашки (не открывая!).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Приготовление питательной среды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Потребуется по 1,2 грамма (½ чайной ложки) порошкового </a:t>
            </a:r>
            <a:r>
              <a:rPr lang="ru-RU" dirty="0" err="1"/>
              <a:t>агара</a:t>
            </a:r>
            <a:r>
              <a:rPr lang="ru-RU" dirty="0"/>
              <a:t> на каждую 10-сантиметровую чашку Петри.</a:t>
            </a:r>
          </a:p>
          <a:p>
            <a:r>
              <a:rPr lang="ru-RU" dirty="0"/>
              <a:t>В </a:t>
            </a:r>
            <a:r>
              <a:rPr lang="ru-RU" dirty="0" err="1"/>
              <a:t>теплоупорной</a:t>
            </a:r>
            <a:r>
              <a:rPr lang="ru-RU" dirty="0"/>
              <a:t> ёмкости порошковый </a:t>
            </a:r>
            <a:r>
              <a:rPr lang="ru-RU" dirty="0" err="1"/>
              <a:t>агар</a:t>
            </a:r>
            <a:r>
              <a:rPr lang="ru-RU" dirty="0"/>
              <a:t> </a:t>
            </a:r>
            <a:r>
              <a:rPr lang="ru-RU" dirty="0" smtClean="0"/>
              <a:t>развели </a:t>
            </a:r>
            <a:r>
              <a:rPr lang="ru-RU" dirty="0"/>
              <a:t>в 60 мл горячей </a:t>
            </a:r>
            <a:r>
              <a:rPr lang="ru-RU" dirty="0" smtClean="0"/>
              <a:t>мясного концентрированного говяжьего бульона </a:t>
            </a:r>
            <a:r>
              <a:rPr lang="ru-RU" dirty="0"/>
              <a:t>(60 мл — на одну чашку Петри).</a:t>
            </a:r>
          </a:p>
          <a:p>
            <a:r>
              <a:rPr lang="ru-RU" dirty="0" smtClean="0"/>
              <a:t>Поместили </a:t>
            </a:r>
            <a:r>
              <a:rPr lang="ru-RU" dirty="0"/>
              <a:t>ёмкость с </a:t>
            </a:r>
            <a:r>
              <a:rPr lang="ru-RU" dirty="0" smtClean="0"/>
              <a:t>бульоном </a:t>
            </a:r>
            <a:r>
              <a:rPr lang="ru-RU" dirty="0"/>
              <a:t>и порошком </a:t>
            </a:r>
            <a:r>
              <a:rPr lang="ru-RU" dirty="0" smtClean="0"/>
              <a:t>на плиту и</a:t>
            </a:r>
            <a:r>
              <a:rPr lang="ru-RU" dirty="0"/>
              <a:t>, </a:t>
            </a:r>
            <a:r>
              <a:rPr lang="ru-RU" dirty="0" smtClean="0"/>
              <a:t>довели до </a:t>
            </a:r>
            <a:r>
              <a:rPr lang="ru-RU" dirty="0"/>
              <a:t>кипения, </a:t>
            </a:r>
            <a:r>
              <a:rPr lang="ru-RU" dirty="0" smtClean="0"/>
              <a:t>кипятили </a:t>
            </a:r>
            <a:r>
              <a:rPr lang="ru-RU" dirty="0"/>
              <a:t>в течение минуты. Важно, чтобы раствор </a:t>
            </a:r>
            <a:r>
              <a:rPr lang="ru-RU" dirty="0" err="1"/>
              <a:t>агара</a:t>
            </a:r>
            <a:r>
              <a:rPr lang="ru-RU" dirty="0"/>
              <a:t> не «убежал».</a:t>
            </a:r>
          </a:p>
          <a:p>
            <a:r>
              <a:rPr lang="ru-RU" dirty="0"/>
              <a:t>Питательная среда считается готовой, когда порошок полностью растворился, а жидкость стала прозрачной.</a:t>
            </a:r>
          </a:p>
          <a:p>
            <a:r>
              <a:rPr lang="ru-RU" dirty="0" smtClean="0"/>
              <a:t>Дали </a:t>
            </a:r>
            <a:r>
              <a:rPr lang="ru-RU" dirty="0"/>
              <a:t>питательной среде остыть</a:t>
            </a:r>
            <a:r>
              <a:rPr lang="ru-RU" dirty="0" smtClean="0"/>
              <a:t>.</a:t>
            </a:r>
          </a:p>
          <a:p>
            <a:r>
              <a:rPr lang="ru-RU" dirty="0" smtClean="0"/>
              <a:t>Питательную среду готовил дома учитель.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Готовая чашка Петри с питательной средой</a:t>
            </a:r>
            <a:endParaRPr lang="ru-RU" dirty="0"/>
          </a:p>
        </p:txBody>
      </p:sp>
      <p:pic>
        <p:nvPicPr>
          <p:cNvPr id="1026" name="Picture 2" descr="C:\Users\User\Downloads\trypticase-soeviy-agar-spektra-organizm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232288"/>
            <a:ext cx="6096000" cy="33932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Чашки Петри после посева</a:t>
            </a:r>
            <a:endParaRPr lang="ru-RU" dirty="0"/>
          </a:p>
        </p:txBody>
      </p:sp>
      <p:pic>
        <p:nvPicPr>
          <p:cNvPr id="18434" name="Picture 2" descr="C:\Users\User\Downloads\52314173168625318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285866"/>
            <a:ext cx="3601666" cy="36004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er\Downloads\52335055084870099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303858"/>
            <a:ext cx="2666992" cy="2666992"/>
          </a:xfrm>
          <a:prstGeom prst="rect">
            <a:avLst/>
          </a:prstGeom>
          <a:noFill/>
        </p:spPr>
      </p:pic>
      <p:pic>
        <p:nvPicPr>
          <p:cNvPr id="19459" name="Picture 3" descr="C:\Users\User\Downloads\52335055084870099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9" y="2303858"/>
            <a:ext cx="2649133" cy="2649133"/>
          </a:xfrm>
          <a:prstGeom prst="rect">
            <a:avLst/>
          </a:prstGeom>
          <a:noFill/>
        </p:spPr>
      </p:pic>
      <p:pic>
        <p:nvPicPr>
          <p:cNvPr id="19460" name="Picture 4" descr="C:\Users\User\Downloads\523350550848700996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5" y="107139"/>
            <a:ext cx="2578887" cy="2578887"/>
          </a:xfrm>
          <a:prstGeom prst="rect">
            <a:avLst/>
          </a:prstGeom>
          <a:noFill/>
        </p:spPr>
      </p:pic>
      <p:pic>
        <p:nvPicPr>
          <p:cNvPr id="19461" name="Picture 5" descr="C:\Users\User\Downloads\52335055084870099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107139"/>
            <a:ext cx="2643206" cy="264320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14283" y="2357436"/>
            <a:ext cx="1623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Воздух в кухне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857357" y="4554155"/>
            <a:ext cx="1836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Воздух в санузле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429257" y="4554155"/>
            <a:ext cx="13884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Смыв с руки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358083" y="2464593"/>
            <a:ext cx="16235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Воздух в кухне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428993" y="750081"/>
            <a:ext cx="24983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/>
              <a:t>Спустя неделю</a:t>
            </a:r>
            <a:endParaRPr lang="ru-RU" sz="2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b="1" dirty="0"/>
              <a:t>Микроорганизмы везде.</a:t>
            </a:r>
            <a:r>
              <a:rPr lang="ru-RU" dirty="0"/>
              <a:t> Они есть на </a:t>
            </a:r>
            <a:r>
              <a:rPr lang="ru-RU" dirty="0" smtClean="0"/>
              <a:t>руках,</a:t>
            </a:r>
            <a:r>
              <a:rPr lang="ru-RU" dirty="0"/>
              <a:t> в воздухе — даже если мы их не видим.</a:t>
            </a:r>
          </a:p>
          <a:p>
            <a:r>
              <a:rPr lang="ru-RU" b="1" dirty="0"/>
              <a:t>Питательная среда нужна для роста.</a:t>
            </a:r>
            <a:r>
              <a:rPr lang="ru-RU" dirty="0"/>
              <a:t> Без </a:t>
            </a:r>
            <a:r>
              <a:rPr lang="ru-RU" dirty="0" err="1"/>
              <a:t>агара</a:t>
            </a:r>
            <a:r>
              <a:rPr lang="ru-RU" dirty="0"/>
              <a:t>/бульона клетки не размножатся в лаборатории.</a:t>
            </a:r>
          </a:p>
          <a:p>
            <a:r>
              <a:rPr lang="ru-RU" b="1" dirty="0"/>
              <a:t>Температура и время важны.</a:t>
            </a:r>
            <a:r>
              <a:rPr lang="ru-RU" dirty="0"/>
              <a:t> При ~ </a:t>
            </a:r>
            <a:r>
              <a:rPr lang="ru-RU" dirty="0" smtClean="0"/>
              <a:t>30</a:t>
            </a:r>
            <a:r>
              <a:rPr lang="ru-RU" dirty="0"/>
              <a:t> °C многие бактерии </a:t>
            </a:r>
            <a:r>
              <a:rPr lang="ru-RU" dirty="0" smtClean="0"/>
              <a:t>       растут</a:t>
            </a:r>
            <a:r>
              <a:rPr lang="ru-RU" dirty="0"/>
              <a:t> быстро (за </a:t>
            </a:r>
            <a:r>
              <a:rPr lang="ru-RU" dirty="0" smtClean="0"/>
              <a:t>4-5</a:t>
            </a:r>
            <a:r>
              <a:rPr lang="ru-RU" dirty="0"/>
              <a:t> дня).</a:t>
            </a:r>
          </a:p>
          <a:p>
            <a:r>
              <a:rPr lang="ru-RU" b="1" dirty="0"/>
              <a:t>Колония — потомство одной клетки.</a:t>
            </a:r>
            <a:r>
              <a:rPr lang="ru-RU" dirty="0"/>
              <a:t> Каждая видимая точка — это миллионы клеток, выросших из одной исходной.</a:t>
            </a:r>
          </a:p>
          <a:p>
            <a:r>
              <a:rPr lang="ru-RU" b="1" dirty="0"/>
              <a:t>Стерильность критична.</a:t>
            </a:r>
            <a:r>
              <a:rPr lang="ru-RU" dirty="0"/>
              <a:t> Если </a:t>
            </a:r>
            <a:r>
              <a:rPr lang="ru-RU" dirty="0" smtClean="0"/>
              <a:t>чашка</a:t>
            </a:r>
            <a:r>
              <a:rPr lang="ru-RU" dirty="0"/>
              <a:t> нестерильны, вырастут </a:t>
            </a:r>
            <a:r>
              <a:rPr lang="ru-RU" dirty="0" smtClean="0"/>
              <a:t>      «</a:t>
            </a:r>
            <a:r>
              <a:rPr lang="ru-RU" dirty="0"/>
              <a:t>чужие» микробы, и результат будет неверным.</a:t>
            </a:r>
          </a:p>
          <a:p>
            <a:r>
              <a:rPr lang="ru-RU" b="1" dirty="0" smtClean="0"/>
              <a:t>Разные</a:t>
            </a:r>
            <a:r>
              <a:rPr lang="ru-RU" b="1" dirty="0"/>
              <a:t> колонии.</a:t>
            </a:r>
            <a:r>
              <a:rPr lang="ru-RU" dirty="0"/>
              <a:t> По форме, цвету и размеру можно предварительно судить, какие микроорганизмы выросли.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139</Words>
  <Application>Microsoft Office PowerPoint</Application>
  <PresentationFormat>Экран (16:9)</PresentationFormat>
  <Paragraphs>50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Визуальная оценка роста микроорганизмов на питательных средах</vt:lpstr>
      <vt:lpstr>Презентация PowerPoint</vt:lpstr>
      <vt:lpstr>Этапы опыта </vt:lpstr>
      <vt:lpstr>Приготовление питательной среды</vt:lpstr>
      <vt:lpstr>Готовая чашка Петри с питательной средой</vt:lpstr>
      <vt:lpstr>Чашки Петри после посева</vt:lpstr>
      <vt:lpstr>Презентация PowerPoint</vt:lpstr>
      <vt:lpstr>Выводы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Визуальная оценка роста микроорганизмов на питательных средах</dc:title>
  <dc:creator>User</dc:creator>
  <cp:lastModifiedBy>Школа</cp:lastModifiedBy>
  <cp:revision>2</cp:revision>
  <dcterms:created xsi:type="dcterms:W3CDTF">2026-02-17T12:34:56Z</dcterms:created>
  <dcterms:modified xsi:type="dcterms:W3CDTF">2026-02-19T03:18:17Z</dcterms:modified>
</cp:coreProperties>
</file>