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olors1.xml" ContentType="application/vnd.ms-office.chartcolorstyle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charts/style1.xml" ContentType="application/vnd.ms-office.chart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3" r:id="rId1"/>
  </p:sldMasterIdLst>
  <p:notesMasterIdLst>
    <p:notesMasterId r:id="rId24"/>
  </p:notesMasterIdLst>
  <p:handoutMasterIdLst>
    <p:handoutMasterId r:id="rId25"/>
  </p:handoutMasterIdLst>
  <p:sldIdLst>
    <p:sldId id="1941" r:id="rId2"/>
    <p:sldId id="1940" r:id="rId3"/>
    <p:sldId id="1912" r:id="rId4"/>
    <p:sldId id="1911" r:id="rId5"/>
    <p:sldId id="1922" r:id="rId6"/>
    <p:sldId id="1923" r:id="rId7"/>
    <p:sldId id="1937" r:id="rId8"/>
    <p:sldId id="1925" r:id="rId9"/>
    <p:sldId id="1938" r:id="rId10"/>
    <p:sldId id="1924" r:id="rId11"/>
    <p:sldId id="1926" r:id="rId12"/>
    <p:sldId id="1927" r:id="rId13"/>
    <p:sldId id="1928" r:id="rId14"/>
    <p:sldId id="1939" r:id="rId15"/>
    <p:sldId id="1929" r:id="rId16"/>
    <p:sldId id="1930" r:id="rId17"/>
    <p:sldId id="1931" r:id="rId18"/>
    <p:sldId id="1932" r:id="rId19"/>
    <p:sldId id="1933" r:id="rId20"/>
    <p:sldId id="1935" r:id="rId21"/>
    <p:sldId id="1934" r:id="rId22"/>
    <p:sldId id="1936" r:id="rId23"/>
  </p:sldIdLst>
  <p:sldSz cx="12192000" cy="6858000"/>
  <p:notesSz cx="6808788" cy="99409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5120" userDrawn="1">
          <p15:clr>
            <a:srgbClr val="A4A3A4"/>
          </p15:clr>
        </p15:guide>
        <p15:guide id="3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0154" initials="K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6699"/>
    <a:srgbClr val="558ED5"/>
    <a:srgbClr val="9FFFFF"/>
    <a:srgbClr val="008080"/>
    <a:srgbClr val="008CD2"/>
    <a:srgbClr val="F3F7FB"/>
    <a:srgbClr val="D9ECFF"/>
    <a:srgbClr val="FF0000"/>
    <a:srgbClr val="99FF66"/>
    <a:srgbClr val="FFFF99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0969" autoAdjust="0"/>
    <p:restoredTop sz="91382" autoAdjust="0"/>
  </p:normalViewPr>
  <p:slideViewPr>
    <p:cSldViewPr snapToGrid="0">
      <p:cViewPr>
        <p:scale>
          <a:sx n="113" d="100"/>
          <a:sy n="113" d="100"/>
        </p:scale>
        <p:origin x="624" y="672"/>
      </p:cViewPr>
      <p:guideLst>
        <p:guide orient="horz" pos="2160"/>
        <p:guide pos="512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____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400" b="1" i="0" baseline="0" dirty="0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rPr>
              <a:t>Занятость психологов</a:t>
            </a:r>
          </a:p>
        </c:rich>
      </c:tx>
      <c:layout/>
      <c:spPr>
        <a:noFill/>
        <a:ln>
          <a:noFill/>
        </a:ln>
        <a:effectLst/>
      </c:spPr>
    </c:title>
    <c:view3D>
      <c:rotX val="30"/>
      <c:depthPercent val="100"/>
      <c:perspective val="30"/>
    </c:view3D>
    <c:floor>
      <c:spPr>
        <a:noFill/>
        <a:ln>
          <a:noFill/>
        </a:ln>
        <a:effectLst/>
        <a:sp3d/>
      </c:spPr>
    </c:floor>
    <c:sideWall>
      <c:spPr>
        <a:noFill/>
        <a:ln>
          <a:noFill/>
        </a:ln>
        <a:effectLst/>
        <a:sp3d/>
      </c:spPr>
    </c:sideWall>
    <c:backWall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3.9185605609079847E-2"/>
          <c:y val="0.21228253250935766"/>
          <c:w val="0.95316159250585475"/>
          <c:h val="0.53429611885144646"/>
        </c:manualLayout>
      </c:layout>
      <c:pie3DChart>
        <c:varyColors val="1"/>
        <c:dLbls>
          <c:showVal val="1"/>
        </c:dLbls>
      </c:pie3D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8.968440055066218E-2"/>
          <c:y val="0.74709360844243966"/>
          <c:w val="0.85919551386398518"/>
          <c:h val="0.23717392620089978"/>
        </c:manualLayout>
      </c:layout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zero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163295E-0113-4519-BD95-5C6538AC40B7}" type="doc">
      <dgm:prSet loTypeId="urn:microsoft.com/office/officeart/2005/8/layout/vList3#1" loCatId="list" qsTypeId="urn:microsoft.com/office/officeart/2005/8/quickstyle/simple1" qsCatId="simple" csTypeId="urn:microsoft.com/office/officeart/2005/8/colors/accent1_2" csCatId="accent1" phldr="1"/>
      <dgm:spPr/>
    </dgm:pt>
    <dgm:pt modelId="{D5DEAA4B-CB26-4595-BEC4-92311F36475B}">
      <dgm:prSet phldrT="[Текст]" custT="1"/>
      <dgm:spPr>
        <a:solidFill>
          <a:srgbClr val="006699"/>
        </a:solidFill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pPr>
            <a:buFont typeface="Symbol" panose="05050102010706020507" pitchFamily="18" charset="2"/>
            <a:buNone/>
          </a:pPr>
          <a:r>
            <a:rPr lang="ru-RU" sz="2000" dirty="0" smtClean="0">
              <a:latin typeface="Comic Sans MS" panose="030F0702030302020204" pitchFamily="66" charset="0"/>
              <a:cs typeface="Times New Roman" panose="02020603050405020304" pitchFamily="18" charset="0"/>
            </a:rPr>
            <a:t>Налаживание открытых содержательных коммуникаций с родителями</a:t>
          </a:r>
          <a:endParaRPr lang="ru-RU" sz="2000" dirty="0">
            <a:latin typeface="Comic Sans MS" panose="030F0702030302020204" pitchFamily="66" charset="0"/>
            <a:cs typeface="Times New Roman" panose="02020603050405020304" pitchFamily="18" charset="0"/>
          </a:endParaRPr>
        </a:p>
      </dgm:t>
    </dgm:pt>
    <dgm:pt modelId="{9B73FFD4-D753-4ABE-93B3-2852D742185B}" type="parTrans" cxnId="{02534CC9-17A0-4F0F-A1D0-89F05B19A012}">
      <dgm:prSet/>
      <dgm:spPr/>
      <dgm:t>
        <a:bodyPr/>
        <a:lstStyle/>
        <a:p>
          <a:endParaRPr lang="ru-RU" sz="2000">
            <a:latin typeface="Comic Sans MS" panose="030F0702030302020204" pitchFamily="66" charset="0"/>
          </a:endParaRPr>
        </a:p>
      </dgm:t>
    </dgm:pt>
    <dgm:pt modelId="{216A3418-37D1-4DB3-A0EB-46C8807C5C7F}" type="sibTrans" cxnId="{02534CC9-17A0-4F0F-A1D0-89F05B19A012}">
      <dgm:prSet/>
      <dgm:spPr/>
      <dgm:t>
        <a:bodyPr/>
        <a:lstStyle/>
        <a:p>
          <a:endParaRPr lang="ru-RU" sz="2000">
            <a:latin typeface="Comic Sans MS" panose="030F0702030302020204" pitchFamily="66" charset="0"/>
          </a:endParaRPr>
        </a:p>
      </dgm:t>
    </dgm:pt>
    <dgm:pt modelId="{E04D0388-CF0D-4513-B909-00BF0538AFAF}">
      <dgm:prSet phldrT="[Текст]" custT="1"/>
      <dgm:spPr>
        <a:solidFill>
          <a:srgbClr val="006699"/>
        </a:solidFill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pPr>
            <a:buFont typeface="Symbol" panose="05050102010706020507" pitchFamily="18" charset="2"/>
            <a:buNone/>
          </a:pPr>
          <a:r>
            <a:rPr lang="ru-RU" sz="2000" dirty="0" smtClean="0">
              <a:latin typeface="Comic Sans MS" panose="030F0702030302020204" pitchFamily="66" charset="0"/>
              <a:cs typeface="Times New Roman" panose="02020603050405020304" pitchFamily="18" charset="0"/>
            </a:rPr>
            <a:t>Обозначение каждым педагогом личных границ и уважительное отношение к личным границам родителя</a:t>
          </a:r>
          <a:endParaRPr lang="ru-RU" sz="2000" dirty="0">
            <a:latin typeface="Comic Sans MS" panose="030F0702030302020204" pitchFamily="66" charset="0"/>
            <a:cs typeface="Times New Roman" panose="02020603050405020304" pitchFamily="18" charset="0"/>
          </a:endParaRPr>
        </a:p>
      </dgm:t>
    </dgm:pt>
    <dgm:pt modelId="{79AE56FC-A164-4E42-9E0A-EB27E03DCAF9}" type="parTrans" cxnId="{13ED46A6-CE8A-477A-9D75-BD3EBAF8E8CE}">
      <dgm:prSet/>
      <dgm:spPr/>
      <dgm:t>
        <a:bodyPr/>
        <a:lstStyle/>
        <a:p>
          <a:endParaRPr lang="ru-RU" sz="2000">
            <a:latin typeface="Comic Sans MS" panose="030F0702030302020204" pitchFamily="66" charset="0"/>
          </a:endParaRPr>
        </a:p>
      </dgm:t>
    </dgm:pt>
    <dgm:pt modelId="{A07B9BD9-4B91-484B-B795-BA4E30DC1FC8}" type="sibTrans" cxnId="{13ED46A6-CE8A-477A-9D75-BD3EBAF8E8CE}">
      <dgm:prSet/>
      <dgm:spPr/>
      <dgm:t>
        <a:bodyPr/>
        <a:lstStyle/>
        <a:p>
          <a:endParaRPr lang="ru-RU" sz="2000">
            <a:latin typeface="Comic Sans MS" panose="030F0702030302020204" pitchFamily="66" charset="0"/>
          </a:endParaRPr>
        </a:p>
      </dgm:t>
    </dgm:pt>
    <dgm:pt modelId="{850D36A9-498C-4056-8A96-068E40B00856}">
      <dgm:prSet phldrT="[Текст]" custT="1"/>
      <dgm:spPr>
        <a:solidFill>
          <a:srgbClr val="006699"/>
        </a:solidFill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pPr marL="0" indent="0">
            <a:buFont typeface="Symbol" panose="05050102010706020507" pitchFamily="18" charset="2"/>
            <a:buNone/>
          </a:pPr>
          <a:r>
            <a:rPr lang="ru-RU" sz="2000" dirty="0" smtClean="0">
              <a:latin typeface="Comic Sans MS" panose="030F0702030302020204" pitchFamily="66" charset="0"/>
              <a:cs typeface="Times New Roman" panose="02020603050405020304" pitchFamily="18" charset="0"/>
            </a:rPr>
            <a:t>Установление партнерских отношений с родителями</a:t>
          </a:r>
          <a:endParaRPr lang="ru-RU" sz="2000" dirty="0">
            <a:latin typeface="Comic Sans MS" panose="030F0702030302020204" pitchFamily="66" charset="0"/>
            <a:cs typeface="Times New Roman" panose="02020603050405020304" pitchFamily="18" charset="0"/>
          </a:endParaRPr>
        </a:p>
      </dgm:t>
    </dgm:pt>
    <dgm:pt modelId="{DECF50E0-E7A0-4E4C-B0BE-4ECA1E74789B}" type="parTrans" cxnId="{A66279DA-6FB7-432E-A0F0-44ABBA0C9ECC}">
      <dgm:prSet/>
      <dgm:spPr/>
      <dgm:t>
        <a:bodyPr/>
        <a:lstStyle/>
        <a:p>
          <a:endParaRPr lang="ru-RU" sz="2000">
            <a:latin typeface="Comic Sans MS" panose="030F0702030302020204" pitchFamily="66" charset="0"/>
          </a:endParaRPr>
        </a:p>
      </dgm:t>
    </dgm:pt>
    <dgm:pt modelId="{85E823D9-2EE8-43C2-A408-37871D5F4FDE}" type="sibTrans" cxnId="{A66279DA-6FB7-432E-A0F0-44ABBA0C9ECC}">
      <dgm:prSet/>
      <dgm:spPr/>
      <dgm:t>
        <a:bodyPr/>
        <a:lstStyle/>
        <a:p>
          <a:endParaRPr lang="ru-RU" sz="2000">
            <a:latin typeface="Comic Sans MS" panose="030F0702030302020204" pitchFamily="66" charset="0"/>
          </a:endParaRPr>
        </a:p>
      </dgm:t>
    </dgm:pt>
    <dgm:pt modelId="{44501E0D-33ED-48F8-97EA-76FE010097E5}">
      <dgm:prSet phldrT="[Текст]" custT="1"/>
      <dgm:spPr>
        <a:solidFill>
          <a:srgbClr val="006699"/>
        </a:solidFill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pPr>
            <a:buFont typeface="Symbol" panose="05050102010706020507" pitchFamily="18" charset="2"/>
            <a:buNone/>
          </a:pPr>
          <a:r>
            <a:rPr lang="ru-RU" sz="2000" dirty="0" smtClean="0">
              <a:latin typeface="Comic Sans MS" panose="030F0702030302020204" pitchFamily="66" charset="0"/>
              <a:cs typeface="Times New Roman" panose="02020603050405020304" pitchFamily="18" charset="0"/>
            </a:rPr>
            <a:t>Вовлечение родителей в жизнь группы / ДОО </a:t>
          </a:r>
          <a:endParaRPr lang="ru-RU" sz="2000" dirty="0">
            <a:latin typeface="Comic Sans MS" panose="030F0702030302020204" pitchFamily="66" charset="0"/>
            <a:cs typeface="Times New Roman" panose="02020603050405020304" pitchFamily="18" charset="0"/>
          </a:endParaRPr>
        </a:p>
      </dgm:t>
    </dgm:pt>
    <dgm:pt modelId="{1AC3BF0D-4DDB-4BCF-B58C-CF36D332F0CB}" type="parTrans" cxnId="{E3C5A70B-2801-4B00-96E8-E9989B995DF2}">
      <dgm:prSet/>
      <dgm:spPr/>
      <dgm:t>
        <a:bodyPr/>
        <a:lstStyle/>
        <a:p>
          <a:endParaRPr lang="ru-RU" sz="2000">
            <a:latin typeface="Comic Sans MS" panose="030F0702030302020204" pitchFamily="66" charset="0"/>
          </a:endParaRPr>
        </a:p>
      </dgm:t>
    </dgm:pt>
    <dgm:pt modelId="{F13119A0-A08A-4581-B494-5A12A7BE5B75}" type="sibTrans" cxnId="{E3C5A70B-2801-4B00-96E8-E9989B995DF2}">
      <dgm:prSet/>
      <dgm:spPr/>
      <dgm:t>
        <a:bodyPr/>
        <a:lstStyle/>
        <a:p>
          <a:endParaRPr lang="ru-RU" sz="2000">
            <a:latin typeface="Comic Sans MS" panose="030F0702030302020204" pitchFamily="66" charset="0"/>
          </a:endParaRPr>
        </a:p>
      </dgm:t>
    </dgm:pt>
    <dgm:pt modelId="{B28E4302-09A7-41C5-BB9F-07E36967B1C5}">
      <dgm:prSet phldrT="[Текст]" custT="1"/>
      <dgm:spPr>
        <a:solidFill>
          <a:srgbClr val="006699"/>
        </a:solidFill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pPr>
            <a:buFont typeface="Symbol" panose="05050102010706020507" pitchFamily="18" charset="2"/>
            <a:buNone/>
          </a:pPr>
          <a:r>
            <a:rPr lang="ru-RU" sz="2000" dirty="0" smtClean="0">
              <a:latin typeface="Comic Sans MS" panose="030F0702030302020204" pitchFamily="66" charset="0"/>
              <a:cs typeface="Times New Roman" panose="02020603050405020304" pitchFamily="18" charset="0"/>
            </a:rPr>
            <a:t>Поддержка инициативы родителей, направленной на сплочение родительского сообщества, создание детско-родительской общности </a:t>
          </a:r>
          <a:endParaRPr lang="ru-RU" sz="2000" dirty="0">
            <a:latin typeface="Comic Sans MS" panose="030F0702030302020204" pitchFamily="66" charset="0"/>
            <a:cs typeface="Times New Roman" panose="02020603050405020304" pitchFamily="18" charset="0"/>
          </a:endParaRPr>
        </a:p>
      </dgm:t>
    </dgm:pt>
    <dgm:pt modelId="{BBAB6FC3-1C7D-4828-8E03-71C48FFAFC6E}" type="parTrans" cxnId="{E5C73412-25F7-4C5B-A9F3-4CEAFBDEE06F}">
      <dgm:prSet/>
      <dgm:spPr/>
      <dgm:t>
        <a:bodyPr/>
        <a:lstStyle/>
        <a:p>
          <a:endParaRPr lang="ru-RU" sz="2000">
            <a:latin typeface="Comic Sans MS" panose="030F0702030302020204" pitchFamily="66" charset="0"/>
          </a:endParaRPr>
        </a:p>
      </dgm:t>
    </dgm:pt>
    <dgm:pt modelId="{A138FA76-BDE8-49FC-AD85-FE9FE219EDD9}" type="sibTrans" cxnId="{E5C73412-25F7-4C5B-A9F3-4CEAFBDEE06F}">
      <dgm:prSet/>
      <dgm:spPr/>
      <dgm:t>
        <a:bodyPr/>
        <a:lstStyle/>
        <a:p>
          <a:endParaRPr lang="ru-RU" sz="2000">
            <a:latin typeface="Comic Sans MS" panose="030F0702030302020204" pitchFamily="66" charset="0"/>
          </a:endParaRPr>
        </a:p>
      </dgm:t>
    </dgm:pt>
    <dgm:pt modelId="{6F7828D9-737D-4B9B-BF30-7FA49466F701}">
      <dgm:prSet phldrT="[Текст]" custT="1"/>
      <dgm:spPr>
        <a:solidFill>
          <a:srgbClr val="006699"/>
        </a:solidFill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pPr>
            <a:buFont typeface="Symbol" panose="05050102010706020507" pitchFamily="18" charset="2"/>
            <a:buNone/>
          </a:pPr>
          <a:r>
            <a:rPr lang="ru-RU" sz="2000" dirty="0" smtClean="0">
              <a:latin typeface="Comic Sans MS" panose="030F0702030302020204" pitchFamily="66" charset="0"/>
              <a:cs typeface="Times New Roman" panose="02020603050405020304" pitchFamily="18" charset="0"/>
            </a:rPr>
            <a:t>Соблюдение педагогами педагогической этики, правил делового общения</a:t>
          </a:r>
          <a:endParaRPr lang="ru-RU" sz="2000" dirty="0">
            <a:latin typeface="Comic Sans MS" panose="030F0702030302020204" pitchFamily="66" charset="0"/>
            <a:cs typeface="Times New Roman" panose="02020603050405020304" pitchFamily="18" charset="0"/>
          </a:endParaRPr>
        </a:p>
      </dgm:t>
    </dgm:pt>
    <dgm:pt modelId="{8FE7149E-EF3F-49B1-B549-0ABDE3268F36}" type="parTrans" cxnId="{46F3B9C4-2C03-407E-83D8-C04F831F13E4}">
      <dgm:prSet/>
      <dgm:spPr/>
      <dgm:t>
        <a:bodyPr/>
        <a:lstStyle/>
        <a:p>
          <a:endParaRPr lang="ru-RU" sz="2000">
            <a:latin typeface="Comic Sans MS" panose="030F0702030302020204" pitchFamily="66" charset="0"/>
          </a:endParaRPr>
        </a:p>
      </dgm:t>
    </dgm:pt>
    <dgm:pt modelId="{E5818DF8-8E32-4B44-8CE7-6417E22B055A}" type="sibTrans" cxnId="{46F3B9C4-2C03-407E-83D8-C04F831F13E4}">
      <dgm:prSet/>
      <dgm:spPr/>
      <dgm:t>
        <a:bodyPr/>
        <a:lstStyle/>
        <a:p>
          <a:endParaRPr lang="ru-RU" sz="2000">
            <a:latin typeface="Comic Sans MS" panose="030F0702030302020204" pitchFamily="66" charset="0"/>
          </a:endParaRPr>
        </a:p>
      </dgm:t>
    </dgm:pt>
    <dgm:pt modelId="{A0FE93D5-5C4E-4528-8B52-6708A1114EE7}" type="pres">
      <dgm:prSet presAssocID="{8163295E-0113-4519-BD95-5C6538AC40B7}" presName="linearFlow" presStyleCnt="0">
        <dgm:presLayoutVars>
          <dgm:dir/>
          <dgm:resizeHandles val="exact"/>
        </dgm:presLayoutVars>
      </dgm:prSet>
      <dgm:spPr/>
    </dgm:pt>
    <dgm:pt modelId="{A3D2C045-82CA-43DE-925C-74AB0ECCA913}" type="pres">
      <dgm:prSet presAssocID="{D5DEAA4B-CB26-4595-BEC4-92311F36475B}" presName="composite" presStyleCnt="0"/>
      <dgm:spPr/>
    </dgm:pt>
    <dgm:pt modelId="{38963303-129E-45A3-9E89-E2355B4F0ED8}" type="pres">
      <dgm:prSet presAssocID="{D5DEAA4B-CB26-4595-BEC4-92311F36475B}" presName="imgShp" presStyleLbl="fgImgPlace1" presStyleIdx="0" presStyleCnt="6" custLinFactX="-84484" custLinFactNeighborX="-100000" custLinFactNeighborY="-6890"/>
      <dgm:spPr/>
    </dgm:pt>
    <dgm:pt modelId="{5061F5C8-00D3-480F-9E82-CF64ABCAC3FC}" type="pres">
      <dgm:prSet presAssocID="{D5DEAA4B-CB26-4595-BEC4-92311F36475B}" presName="txShp" presStyleLbl="node1" presStyleIdx="0" presStyleCnt="6" custScaleX="12872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7DC3C31-C321-4D5F-B42E-9720C0CC7595}" type="pres">
      <dgm:prSet presAssocID="{216A3418-37D1-4DB3-A0EB-46C8807C5C7F}" presName="spacing" presStyleCnt="0"/>
      <dgm:spPr/>
    </dgm:pt>
    <dgm:pt modelId="{BFA12627-7DEC-480F-AF01-0A05885C612F}" type="pres">
      <dgm:prSet presAssocID="{850D36A9-498C-4056-8A96-068E40B00856}" presName="composite" presStyleCnt="0"/>
      <dgm:spPr/>
    </dgm:pt>
    <dgm:pt modelId="{66B0181C-5C9D-4ECA-A93E-00DFE851544B}" type="pres">
      <dgm:prSet presAssocID="{850D36A9-498C-4056-8A96-068E40B00856}" presName="imgShp" presStyleLbl="fgImgPlace1" presStyleIdx="1" presStyleCnt="6" custLinFactX="-83132" custLinFactNeighborX="-100000" custLinFactNeighborY="11683"/>
      <dgm:spPr/>
    </dgm:pt>
    <dgm:pt modelId="{05325274-3272-4CED-9C55-EFF9888137AE}" type="pres">
      <dgm:prSet presAssocID="{850D36A9-498C-4056-8A96-068E40B00856}" presName="txShp" presStyleLbl="node1" presStyleIdx="1" presStyleCnt="6" custScaleX="12872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3FC7943-BE99-43B0-9876-4A39517B8E68}" type="pres">
      <dgm:prSet presAssocID="{85E823D9-2EE8-43C2-A408-37871D5F4FDE}" presName="spacing" presStyleCnt="0"/>
      <dgm:spPr/>
    </dgm:pt>
    <dgm:pt modelId="{BB02BBF2-E4D5-4BF9-B34D-AAE000144159}" type="pres">
      <dgm:prSet presAssocID="{44501E0D-33ED-48F8-97EA-76FE010097E5}" presName="composite" presStyleCnt="0"/>
      <dgm:spPr/>
    </dgm:pt>
    <dgm:pt modelId="{37D2CE11-BE67-4FEE-AFDB-9A3CBB6BCD0B}" type="pres">
      <dgm:prSet presAssocID="{44501E0D-33ED-48F8-97EA-76FE010097E5}" presName="imgShp" presStyleLbl="fgImgPlace1" presStyleIdx="2" presStyleCnt="6" custLinFactX="-79107" custLinFactNeighborX="-100000" custLinFactNeighborY="9857"/>
      <dgm:spPr/>
    </dgm:pt>
    <dgm:pt modelId="{A6D2B98F-D1DC-4A72-82D2-9B529DC2B86D}" type="pres">
      <dgm:prSet presAssocID="{44501E0D-33ED-48F8-97EA-76FE010097E5}" presName="txShp" presStyleLbl="node1" presStyleIdx="2" presStyleCnt="6" custScaleX="12872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493503C-C51F-40CD-B1FC-73A2DEF9DD25}" type="pres">
      <dgm:prSet presAssocID="{F13119A0-A08A-4581-B494-5A12A7BE5B75}" presName="spacing" presStyleCnt="0"/>
      <dgm:spPr/>
    </dgm:pt>
    <dgm:pt modelId="{942EA61D-3B59-4738-B5D4-926DECED129F}" type="pres">
      <dgm:prSet presAssocID="{B28E4302-09A7-41C5-BB9F-07E36967B1C5}" presName="composite" presStyleCnt="0"/>
      <dgm:spPr/>
    </dgm:pt>
    <dgm:pt modelId="{A48A1A35-E599-4FCA-A1E3-F22101292FB6}" type="pres">
      <dgm:prSet presAssocID="{B28E4302-09A7-41C5-BB9F-07E36967B1C5}" presName="imgShp" presStyleLbl="fgImgPlace1" presStyleIdx="3" presStyleCnt="6" custLinFactX="-85145" custLinFactNeighborX="-100000"/>
      <dgm:spPr/>
    </dgm:pt>
    <dgm:pt modelId="{3AA9BF8A-5FD5-4B65-8B2E-13A22810CB10}" type="pres">
      <dgm:prSet presAssocID="{B28E4302-09A7-41C5-BB9F-07E36967B1C5}" presName="txShp" presStyleLbl="node1" presStyleIdx="3" presStyleCnt="6" custScaleX="12872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382BB82-8E3A-4C00-87D6-78AE5B4B4837}" type="pres">
      <dgm:prSet presAssocID="{A138FA76-BDE8-49FC-AD85-FE9FE219EDD9}" presName="spacing" presStyleCnt="0"/>
      <dgm:spPr/>
    </dgm:pt>
    <dgm:pt modelId="{5CB61ED8-9C29-4331-832A-4569A7453326}" type="pres">
      <dgm:prSet presAssocID="{6F7828D9-737D-4B9B-BF30-7FA49466F701}" presName="composite" presStyleCnt="0"/>
      <dgm:spPr/>
    </dgm:pt>
    <dgm:pt modelId="{7185B9AA-4768-4074-B8C3-628B18FA2247}" type="pres">
      <dgm:prSet presAssocID="{6F7828D9-737D-4B9B-BF30-7FA49466F701}" presName="imgShp" presStyleLbl="fgImgPlace1" presStyleIdx="4" presStyleCnt="6" custLinFactX="-79107" custLinFactNeighborX="-100000" custLinFactNeighborY="7531"/>
      <dgm:spPr/>
    </dgm:pt>
    <dgm:pt modelId="{7EFB89A9-00E5-40DB-B31F-805E2F6EE7E4}" type="pres">
      <dgm:prSet presAssocID="{6F7828D9-737D-4B9B-BF30-7FA49466F701}" presName="txShp" presStyleLbl="node1" presStyleIdx="4" presStyleCnt="6" custScaleX="12872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A0C1A56-2ACC-4357-808C-09A1E901DAB9}" type="pres">
      <dgm:prSet presAssocID="{E5818DF8-8E32-4B44-8CE7-6417E22B055A}" presName="spacing" presStyleCnt="0"/>
      <dgm:spPr/>
    </dgm:pt>
    <dgm:pt modelId="{2DEB6963-ADDC-463C-9D35-BABC2ABD34E8}" type="pres">
      <dgm:prSet presAssocID="{E04D0388-CF0D-4513-B909-00BF0538AFAF}" presName="composite" presStyleCnt="0"/>
      <dgm:spPr/>
    </dgm:pt>
    <dgm:pt modelId="{37EF782A-B0EF-4A5C-9A42-25EF8D6D94E2}" type="pres">
      <dgm:prSet presAssocID="{E04D0388-CF0D-4513-B909-00BF0538AFAF}" presName="imgShp" presStyleLbl="fgImgPlace1" presStyleIdx="5" presStyleCnt="6" custLinFactX="-80514" custLinFactNeighborX="-100000" custLinFactNeighborY="-7975"/>
      <dgm:spPr/>
    </dgm:pt>
    <dgm:pt modelId="{83F9BD1B-4FC1-485D-B461-3E3AC106B8E0}" type="pres">
      <dgm:prSet presAssocID="{E04D0388-CF0D-4513-B909-00BF0538AFAF}" presName="txShp" presStyleLbl="node1" presStyleIdx="5" presStyleCnt="6" custScaleX="129379" custLinFactNeighborX="140" custLinFactNeighborY="-229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3C5A70B-2801-4B00-96E8-E9989B995DF2}" srcId="{8163295E-0113-4519-BD95-5C6538AC40B7}" destId="{44501E0D-33ED-48F8-97EA-76FE010097E5}" srcOrd="2" destOrd="0" parTransId="{1AC3BF0D-4DDB-4BCF-B58C-CF36D332F0CB}" sibTransId="{F13119A0-A08A-4581-B494-5A12A7BE5B75}"/>
    <dgm:cxn modelId="{0CC5784C-F86C-4C9E-9423-35F3FC091293}" type="presOf" srcId="{6F7828D9-737D-4B9B-BF30-7FA49466F701}" destId="{7EFB89A9-00E5-40DB-B31F-805E2F6EE7E4}" srcOrd="0" destOrd="0" presId="urn:microsoft.com/office/officeart/2005/8/layout/vList3#1"/>
    <dgm:cxn modelId="{AA63ACC2-7CB8-4BBE-A3F7-D0C7F627BFE8}" type="presOf" srcId="{B28E4302-09A7-41C5-BB9F-07E36967B1C5}" destId="{3AA9BF8A-5FD5-4B65-8B2E-13A22810CB10}" srcOrd="0" destOrd="0" presId="urn:microsoft.com/office/officeart/2005/8/layout/vList3#1"/>
    <dgm:cxn modelId="{13ED46A6-CE8A-477A-9D75-BD3EBAF8E8CE}" srcId="{8163295E-0113-4519-BD95-5C6538AC40B7}" destId="{E04D0388-CF0D-4513-B909-00BF0538AFAF}" srcOrd="5" destOrd="0" parTransId="{79AE56FC-A164-4E42-9E0A-EB27E03DCAF9}" sibTransId="{A07B9BD9-4B91-484B-B795-BA4E30DC1FC8}"/>
    <dgm:cxn modelId="{A66279DA-6FB7-432E-A0F0-44ABBA0C9ECC}" srcId="{8163295E-0113-4519-BD95-5C6538AC40B7}" destId="{850D36A9-498C-4056-8A96-068E40B00856}" srcOrd="1" destOrd="0" parTransId="{DECF50E0-E7A0-4E4C-B0BE-4ECA1E74789B}" sibTransId="{85E823D9-2EE8-43C2-A408-37871D5F4FDE}"/>
    <dgm:cxn modelId="{02534CC9-17A0-4F0F-A1D0-89F05B19A012}" srcId="{8163295E-0113-4519-BD95-5C6538AC40B7}" destId="{D5DEAA4B-CB26-4595-BEC4-92311F36475B}" srcOrd="0" destOrd="0" parTransId="{9B73FFD4-D753-4ABE-93B3-2852D742185B}" sibTransId="{216A3418-37D1-4DB3-A0EB-46C8807C5C7F}"/>
    <dgm:cxn modelId="{A179F69A-4428-4048-82E1-50A6F8612945}" type="presOf" srcId="{E04D0388-CF0D-4513-B909-00BF0538AFAF}" destId="{83F9BD1B-4FC1-485D-B461-3E3AC106B8E0}" srcOrd="0" destOrd="0" presId="urn:microsoft.com/office/officeart/2005/8/layout/vList3#1"/>
    <dgm:cxn modelId="{21F51DB1-3518-483A-8938-58C821522274}" type="presOf" srcId="{850D36A9-498C-4056-8A96-068E40B00856}" destId="{05325274-3272-4CED-9C55-EFF9888137AE}" srcOrd="0" destOrd="0" presId="urn:microsoft.com/office/officeart/2005/8/layout/vList3#1"/>
    <dgm:cxn modelId="{E5C73412-25F7-4C5B-A9F3-4CEAFBDEE06F}" srcId="{8163295E-0113-4519-BD95-5C6538AC40B7}" destId="{B28E4302-09A7-41C5-BB9F-07E36967B1C5}" srcOrd="3" destOrd="0" parTransId="{BBAB6FC3-1C7D-4828-8E03-71C48FFAFC6E}" sibTransId="{A138FA76-BDE8-49FC-AD85-FE9FE219EDD9}"/>
    <dgm:cxn modelId="{489ED1B6-26C8-49B9-8232-B661226C772E}" type="presOf" srcId="{44501E0D-33ED-48F8-97EA-76FE010097E5}" destId="{A6D2B98F-D1DC-4A72-82D2-9B529DC2B86D}" srcOrd="0" destOrd="0" presId="urn:microsoft.com/office/officeart/2005/8/layout/vList3#1"/>
    <dgm:cxn modelId="{46F3B9C4-2C03-407E-83D8-C04F831F13E4}" srcId="{8163295E-0113-4519-BD95-5C6538AC40B7}" destId="{6F7828D9-737D-4B9B-BF30-7FA49466F701}" srcOrd="4" destOrd="0" parTransId="{8FE7149E-EF3F-49B1-B549-0ABDE3268F36}" sibTransId="{E5818DF8-8E32-4B44-8CE7-6417E22B055A}"/>
    <dgm:cxn modelId="{3B023341-13D5-4C94-869E-C393DB25ABC3}" type="presOf" srcId="{D5DEAA4B-CB26-4595-BEC4-92311F36475B}" destId="{5061F5C8-00D3-480F-9E82-CF64ABCAC3FC}" srcOrd="0" destOrd="0" presId="urn:microsoft.com/office/officeart/2005/8/layout/vList3#1"/>
    <dgm:cxn modelId="{5C06E9BB-DE11-4A75-B810-64863D8F6CEC}" type="presOf" srcId="{8163295E-0113-4519-BD95-5C6538AC40B7}" destId="{A0FE93D5-5C4E-4528-8B52-6708A1114EE7}" srcOrd="0" destOrd="0" presId="urn:microsoft.com/office/officeart/2005/8/layout/vList3#1"/>
    <dgm:cxn modelId="{AC0D0AA7-FB0A-49C0-89CE-4DA35734CD98}" type="presParOf" srcId="{A0FE93D5-5C4E-4528-8B52-6708A1114EE7}" destId="{A3D2C045-82CA-43DE-925C-74AB0ECCA913}" srcOrd="0" destOrd="0" presId="urn:microsoft.com/office/officeart/2005/8/layout/vList3#1"/>
    <dgm:cxn modelId="{1FAF145D-A6EE-4ED6-B9F3-BA5EAD4BF81F}" type="presParOf" srcId="{A3D2C045-82CA-43DE-925C-74AB0ECCA913}" destId="{38963303-129E-45A3-9E89-E2355B4F0ED8}" srcOrd="0" destOrd="0" presId="urn:microsoft.com/office/officeart/2005/8/layout/vList3#1"/>
    <dgm:cxn modelId="{32FB94F8-1492-4443-8D5A-B9D0BFE10163}" type="presParOf" srcId="{A3D2C045-82CA-43DE-925C-74AB0ECCA913}" destId="{5061F5C8-00D3-480F-9E82-CF64ABCAC3FC}" srcOrd="1" destOrd="0" presId="urn:microsoft.com/office/officeart/2005/8/layout/vList3#1"/>
    <dgm:cxn modelId="{3F229F6D-9D26-41A4-A33C-9D3D8DABF6F9}" type="presParOf" srcId="{A0FE93D5-5C4E-4528-8B52-6708A1114EE7}" destId="{B7DC3C31-C321-4D5F-B42E-9720C0CC7595}" srcOrd="1" destOrd="0" presId="urn:microsoft.com/office/officeart/2005/8/layout/vList3#1"/>
    <dgm:cxn modelId="{C25DF998-1E7D-4E8C-BF36-E435DD9DFFA3}" type="presParOf" srcId="{A0FE93D5-5C4E-4528-8B52-6708A1114EE7}" destId="{BFA12627-7DEC-480F-AF01-0A05885C612F}" srcOrd="2" destOrd="0" presId="urn:microsoft.com/office/officeart/2005/8/layout/vList3#1"/>
    <dgm:cxn modelId="{59B16433-CBB4-4A7E-BBF3-38EAE82B200A}" type="presParOf" srcId="{BFA12627-7DEC-480F-AF01-0A05885C612F}" destId="{66B0181C-5C9D-4ECA-A93E-00DFE851544B}" srcOrd="0" destOrd="0" presId="urn:microsoft.com/office/officeart/2005/8/layout/vList3#1"/>
    <dgm:cxn modelId="{66B9320A-E50A-42E6-A782-AF1BFF30FF2C}" type="presParOf" srcId="{BFA12627-7DEC-480F-AF01-0A05885C612F}" destId="{05325274-3272-4CED-9C55-EFF9888137AE}" srcOrd="1" destOrd="0" presId="urn:microsoft.com/office/officeart/2005/8/layout/vList3#1"/>
    <dgm:cxn modelId="{C3073E9D-2A8D-4D3B-B3F6-D606CDCAB9F0}" type="presParOf" srcId="{A0FE93D5-5C4E-4528-8B52-6708A1114EE7}" destId="{03FC7943-BE99-43B0-9876-4A39517B8E68}" srcOrd="3" destOrd="0" presId="urn:microsoft.com/office/officeart/2005/8/layout/vList3#1"/>
    <dgm:cxn modelId="{5E8D4B32-C9FE-4E8B-990C-F6F117C6BA4C}" type="presParOf" srcId="{A0FE93D5-5C4E-4528-8B52-6708A1114EE7}" destId="{BB02BBF2-E4D5-4BF9-B34D-AAE000144159}" srcOrd="4" destOrd="0" presId="urn:microsoft.com/office/officeart/2005/8/layout/vList3#1"/>
    <dgm:cxn modelId="{F87E244D-0396-4804-9E23-6FF2C92553BD}" type="presParOf" srcId="{BB02BBF2-E4D5-4BF9-B34D-AAE000144159}" destId="{37D2CE11-BE67-4FEE-AFDB-9A3CBB6BCD0B}" srcOrd="0" destOrd="0" presId="urn:microsoft.com/office/officeart/2005/8/layout/vList3#1"/>
    <dgm:cxn modelId="{AE4D1D4F-601A-44FB-AAA6-CC46FFD01FA9}" type="presParOf" srcId="{BB02BBF2-E4D5-4BF9-B34D-AAE000144159}" destId="{A6D2B98F-D1DC-4A72-82D2-9B529DC2B86D}" srcOrd="1" destOrd="0" presId="urn:microsoft.com/office/officeart/2005/8/layout/vList3#1"/>
    <dgm:cxn modelId="{257B93AF-FEBE-466C-9E6D-83E113A0BDEC}" type="presParOf" srcId="{A0FE93D5-5C4E-4528-8B52-6708A1114EE7}" destId="{F493503C-C51F-40CD-B1FC-73A2DEF9DD25}" srcOrd="5" destOrd="0" presId="urn:microsoft.com/office/officeart/2005/8/layout/vList3#1"/>
    <dgm:cxn modelId="{F3F8B586-7193-4625-B457-1F01624D78B8}" type="presParOf" srcId="{A0FE93D5-5C4E-4528-8B52-6708A1114EE7}" destId="{942EA61D-3B59-4738-B5D4-926DECED129F}" srcOrd="6" destOrd="0" presId="urn:microsoft.com/office/officeart/2005/8/layout/vList3#1"/>
    <dgm:cxn modelId="{26C77E61-D710-42CB-A41E-130F6F684D60}" type="presParOf" srcId="{942EA61D-3B59-4738-B5D4-926DECED129F}" destId="{A48A1A35-E599-4FCA-A1E3-F22101292FB6}" srcOrd="0" destOrd="0" presId="urn:microsoft.com/office/officeart/2005/8/layout/vList3#1"/>
    <dgm:cxn modelId="{DC5FB546-44F9-44E4-B7F6-12C99AE2606E}" type="presParOf" srcId="{942EA61D-3B59-4738-B5D4-926DECED129F}" destId="{3AA9BF8A-5FD5-4B65-8B2E-13A22810CB10}" srcOrd="1" destOrd="0" presId="urn:microsoft.com/office/officeart/2005/8/layout/vList3#1"/>
    <dgm:cxn modelId="{9ED6A69E-9913-479E-A404-59A602A7C9DF}" type="presParOf" srcId="{A0FE93D5-5C4E-4528-8B52-6708A1114EE7}" destId="{B382BB82-8E3A-4C00-87D6-78AE5B4B4837}" srcOrd="7" destOrd="0" presId="urn:microsoft.com/office/officeart/2005/8/layout/vList3#1"/>
    <dgm:cxn modelId="{0D3C19AD-DEB5-4834-9965-B21595052743}" type="presParOf" srcId="{A0FE93D5-5C4E-4528-8B52-6708A1114EE7}" destId="{5CB61ED8-9C29-4331-832A-4569A7453326}" srcOrd="8" destOrd="0" presId="urn:microsoft.com/office/officeart/2005/8/layout/vList3#1"/>
    <dgm:cxn modelId="{067FF93A-5BBB-4A80-8D7A-FDE12E0E538E}" type="presParOf" srcId="{5CB61ED8-9C29-4331-832A-4569A7453326}" destId="{7185B9AA-4768-4074-B8C3-628B18FA2247}" srcOrd="0" destOrd="0" presId="urn:microsoft.com/office/officeart/2005/8/layout/vList3#1"/>
    <dgm:cxn modelId="{1B0B59B1-508D-4836-B30B-10D0B025B2D0}" type="presParOf" srcId="{5CB61ED8-9C29-4331-832A-4569A7453326}" destId="{7EFB89A9-00E5-40DB-B31F-805E2F6EE7E4}" srcOrd="1" destOrd="0" presId="urn:microsoft.com/office/officeart/2005/8/layout/vList3#1"/>
    <dgm:cxn modelId="{099FF234-FC0C-4C09-90A9-34336059BC59}" type="presParOf" srcId="{A0FE93D5-5C4E-4528-8B52-6708A1114EE7}" destId="{0A0C1A56-2ACC-4357-808C-09A1E901DAB9}" srcOrd="9" destOrd="0" presId="urn:microsoft.com/office/officeart/2005/8/layout/vList3#1"/>
    <dgm:cxn modelId="{88ECA0B4-6B09-4493-927E-D9C5A2454D6E}" type="presParOf" srcId="{A0FE93D5-5C4E-4528-8B52-6708A1114EE7}" destId="{2DEB6963-ADDC-463C-9D35-BABC2ABD34E8}" srcOrd="10" destOrd="0" presId="urn:microsoft.com/office/officeart/2005/8/layout/vList3#1"/>
    <dgm:cxn modelId="{D4CA71E6-F754-4450-B992-45E0A28ABA5B}" type="presParOf" srcId="{2DEB6963-ADDC-463C-9D35-BABC2ABD34E8}" destId="{37EF782A-B0EF-4A5C-9A42-25EF8D6D94E2}" srcOrd="0" destOrd="0" presId="urn:microsoft.com/office/officeart/2005/8/layout/vList3#1"/>
    <dgm:cxn modelId="{DE124A4D-FD3A-4464-84CA-2BB012068A92}" type="presParOf" srcId="{2DEB6963-ADDC-463C-9D35-BABC2ABD34E8}" destId="{83F9BD1B-4FC1-485D-B461-3E3AC106B8E0}" srcOrd="1" destOrd="0" presId="urn:microsoft.com/office/officeart/2005/8/layout/vList3#1"/>
  </dgm:cxnLst>
  <dgm:bg>
    <a:noFill/>
  </dgm:bg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61F5C8-00D3-480F-9E82-CF64ABCAC3FC}">
      <dsp:nvSpPr>
        <dsp:cNvPr id="0" name=""/>
        <dsp:cNvSpPr/>
      </dsp:nvSpPr>
      <dsp:spPr>
        <a:xfrm rot="10800000">
          <a:off x="876628" y="2302"/>
          <a:ext cx="10425060" cy="679292"/>
        </a:xfrm>
        <a:prstGeom prst="homePlate">
          <a:avLst/>
        </a:prstGeom>
        <a:solidFill>
          <a:srgbClr val="006699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9549" tIns="76200" rIns="14224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Symbol" panose="05050102010706020507" pitchFamily="18" charset="2"/>
            <a:buNone/>
          </a:pPr>
          <a:r>
            <a:rPr lang="ru-RU" sz="2000" kern="1200" dirty="0" smtClean="0">
              <a:latin typeface="Comic Sans MS" panose="030F0702030302020204" pitchFamily="66" charset="0"/>
              <a:cs typeface="Times New Roman" panose="02020603050405020304" pitchFamily="18" charset="0"/>
            </a:rPr>
            <a:t>Налаживание открытых содержательных коммуникаций с родителями</a:t>
          </a:r>
          <a:endParaRPr lang="ru-RU" sz="2000" kern="1200" dirty="0">
            <a:latin typeface="Comic Sans MS" panose="030F0702030302020204" pitchFamily="66" charset="0"/>
            <a:cs typeface="Times New Roman" panose="02020603050405020304" pitchFamily="18" charset="0"/>
          </a:endParaRPr>
        </a:p>
      </dsp:txBody>
      <dsp:txXfrm rot="10800000">
        <a:off x="1046451" y="2302"/>
        <a:ext cx="10255237" cy="679292"/>
      </dsp:txXfrm>
    </dsp:sp>
    <dsp:sp modelId="{38963303-129E-45A3-9E89-E2355B4F0ED8}">
      <dsp:nvSpPr>
        <dsp:cNvPr id="0" name=""/>
        <dsp:cNvSpPr/>
      </dsp:nvSpPr>
      <dsp:spPr>
        <a:xfrm>
          <a:off x="447037" y="0"/>
          <a:ext cx="679292" cy="679292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5325274-3272-4CED-9C55-EFF9888137AE}">
      <dsp:nvSpPr>
        <dsp:cNvPr id="0" name=""/>
        <dsp:cNvSpPr/>
      </dsp:nvSpPr>
      <dsp:spPr>
        <a:xfrm rot="10800000">
          <a:off x="876628" y="884368"/>
          <a:ext cx="10425060" cy="679292"/>
        </a:xfrm>
        <a:prstGeom prst="homePlate">
          <a:avLst/>
        </a:prstGeom>
        <a:solidFill>
          <a:srgbClr val="006699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9549" tIns="76200" rIns="14224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Symbol" panose="05050102010706020507" pitchFamily="18" charset="2"/>
            <a:buNone/>
          </a:pPr>
          <a:r>
            <a:rPr lang="ru-RU" sz="2000" kern="1200" dirty="0" smtClean="0">
              <a:latin typeface="Comic Sans MS" panose="030F0702030302020204" pitchFamily="66" charset="0"/>
              <a:cs typeface="Times New Roman" panose="02020603050405020304" pitchFamily="18" charset="0"/>
            </a:rPr>
            <a:t>Установление партнерских отношений с родителями</a:t>
          </a:r>
          <a:endParaRPr lang="ru-RU" sz="2000" kern="1200" dirty="0">
            <a:latin typeface="Comic Sans MS" panose="030F0702030302020204" pitchFamily="66" charset="0"/>
            <a:cs typeface="Times New Roman" panose="02020603050405020304" pitchFamily="18" charset="0"/>
          </a:endParaRPr>
        </a:p>
      </dsp:txBody>
      <dsp:txXfrm rot="10800000">
        <a:off x="1046451" y="884368"/>
        <a:ext cx="10255237" cy="679292"/>
      </dsp:txXfrm>
    </dsp:sp>
    <dsp:sp modelId="{66B0181C-5C9D-4ECA-A93E-00DFE851544B}">
      <dsp:nvSpPr>
        <dsp:cNvPr id="0" name=""/>
        <dsp:cNvSpPr/>
      </dsp:nvSpPr>
      <dsp:spPr>
        <a:xfrm>
          <a:off x="456221" y="963729"/>
          <a:ext cx="679292" cy="679292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6D2B98F-D1DC-4A72-82D2-9B529DC2B86D}">
      <dsp:nvSpPr>
        <dsp:cNvPr id="0" name=""/>
        <dsp:cNvSpPr/>
      </dsp:nvSpPr>
      <dsp:spPr>
        <a:xfrm rot="10800000">
          <a:off x="876628" y="1766434"/>
          <a:ext cx="10425060" cy="679292"/>
        </a:xfrm>
        <a:prstGeom prst="homePlate">
          <a:avLst/>
        </a:prstGeom>
        <a:solidFill>
          <a:srgbClr val="006699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9549" tIns="76200" rIns="14224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Symbol" panose="05050102010706020507" pitchFamily="18" charset="2"/>
            <a:buNone/>
          </a:pPr>
          <a:r>
            <a:rPr lang="ru-RU" sz="2000" kern="1200" dirty="0" smtClean="0">
              <a:latin typeface="Comic Sans MS" panose="030F0702030302020204" pitchFamily="66" charset="0"/>
              <a:cs typeface="Times New Roman" panose="02020603050405020304" pitchFamily="18" charset="0"/>
            </a:rPr>
            <a:t>Вовлечение родителей в жизнь группы / ДОО </a:t>
          </a:r>
          <a:endParaRPr lang="ru-RU" sz="2000" kern="1200" dirty="0">
            <a:latin typeface="Comic Sans MS" panose="030F0702030302020204" pitchFamily="66" charset="0"/>
            <a:cs typeface="Times New Roman" panose="02020603050405020304" pitchFamily="18" charset="0"/>
          </a:endParaRPr>
        </a:p>
      </dsp:txBody>
      <dsp:txXfrm rot="10800000">
        <a:off x="1046451" y="1766434"/>
        <a:ext cx="10255237" cy="679292"/>
      </dsp:txXfrm>
    </dsp:sp>
    <dsp:sp modelId="{37D2CE11-BE67-4FEE-AFDB-9A3CBB6BCD0B}">
      <dsp:nvSpPr>
        <dsp:cNvPr id="0" name=""/>
        <dsp:cNvSpPr/>
      </dsp:nvSpPr>
      <dsp:spPr>
        <a:xfrm>
          <a:off x="483562" y="1833391"/>
          <a:ext cx="679292" cy="679292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AA9BF8A-5FD5-4B65-8B2E-13A22810CB10}">
      <dsp:nvSpPr>
        <dsp:cNvPr id="0" name=""/>
        <dsp:cNvSpPr/>
      </dsp:nvSpPr>
      <dsp:spPr>
        <a:xfrm rot="10800000">
          <a:off x="876628" y="2648499"/>
          <a:ext cx="10425060" cy="679292"/>
        </a:xfrm>
        <a:prstGeom prst="homePlate">
          <a:avLst/>
        </a:prstGeom>
        <a:solidFill>
          <a:srgbClr val="006699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9549" tIns="76200" rIns="14224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Symbol" panose="05050102010706020507" pitchFamily="18" charset="2"/>
            <a:buNone/>
          </a:pPr>
          <a:r>
            <a:rPr lang="ru-RU" sz="2000" kern="1200" dirty="0" smtClean="0">
              <a:latin typeface="Comic Sans MS" panose="030F0702030302020204" pitchFamily="66" charset="0"/>
              <a:cs typeface="Times New Roman" panose="02020603050405020304" pitchFamily="18" charset="0"/>
            </a:rPr>
            <a:t>Поддержка инициативы родителей, направленной на сплочение родительского сообщества, создание детско-родительской общности </a:t>
          </a:r>
          <a:endParaRPr lang="ru-RU" sz="2000" kern="1200" dirty="0">
            <a:latin typeface="Comic Sans MS" panose="030F0702030302020204" pitchFamily="66" charset="0"/>
            <a:cs typeface="Times New Roman" panose="02020603050405020304" pitchFamily="18" charset="0"/>
          </a:endParaRPr>
        </a:p>
      </dsp:txBody>
      <dsp:txXfrm rot="10800000">
        <a:off x="1046451" y="2648499"/>
        <a:ext cx="10255237" cy="679292"/>
      </dsp:txXfrm>
    </dsp:sp>
    <dsp:sp modelId="{A48A1A35-E599-4FCA-A1E3-F22101292FB6}">
      <dsp:nvSpPr>
        <dsp:cNvPr id="0" name=""/>
        <dsp:cNvSpPr/>
      </dsp:nvSpPr>
      <dsp:spPr>
        <a:xfrm>
          <a:off x="442546" y="2648499"/>
          <a:ext cx="679292" cy="679292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EFB89A9-00E5-40DB-B31F-805E2F6EE7E4}">
      <dsp:nvSpPr>
        <dsp:cNvPr id="0" name=""/>
        <dsp:cNvSpPr/>
      </dsp:nvSpPr>
      <dsp:spPr>
        <a:xfrm rot="10800000">
          <a:off x="876628" y="3530565"/>
          <a:ext cx="10425060" cy="679292"/>
        </a:xfrm>
        <a:prstGeom prst="homePlate">
          <a:avLst/>
        </a:prstGeom>
        <a:solidFill>
          <a:srgbClr val="006699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9549" tIns="76200" rIns="14224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Symbol" panose="05050102010706020507" pitchFamily="18" charset="2"/>
            <a:buNone/>
          </a:pPr>
          <a:r>
            <a:rPr lang="ru-RU" sz="2000" kern="1200" dirty="0" smtClean="0">
              <a:latin typeface="Comic Sans MS" panose="030F0702030302020204" pitchFamily="66" charset="0"/>
              <a:cs typeface="Times New Roman" panose="02020603050405020304" pitchFamily="18" charset="0"/>
            </a:rPr>
            <a:t>Соблюдение педагогами педагогической этики, правил делового общения</a:t>
          </a:r>
          <a:endParaRPr lang="ru-RU" sz="2000" kern="1200" dirty="0">
            <a:latin typeface="Comic Sans MS" panose="030F0702030302020204" pitchFamily="66" charset="0"/>
            <a:cs typeface="Times New Roman" panose="02020603050405020304" pitchFamily="18" charset="0"/>
          </a:endParaRPr>
        </a:p>
      </dsp:txBody>
      <dsp:txXfrm rot="10800000">
        <a:off x="1046451" y="3530565"/>
        <a:ext cx="10255237" cy="679292"/>
      </dsp:txXfrm>
    </dsp:sp>
    <dsp:sp modelId="{7185B9AA-4768-4074-B8C3-628B18FA2247}">
      <dsp:nvSpPr>
        <dsp:cNvPr id="0" name=""/>
        <dsp:cNvSpPr/>
      </dsp:nvSpPr>
      <dsp:spPr>
        <a:xfrm>
          <a:off x="483562" y="3581723"/>
          <a:ext cx="679292" cy="679292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3F9BD1B-4FC1-485D-B461-3E3AC106B8E0}">
      <dsp:nvSpPr>
        <dsp:cNvPr id="0" name=""/>
        <dsp:cNvSpPr/>
      </dsp:nvSpPr>
      <dsp:spPr>
        <a:xfrm rot="10800000">
          <a:off x="861565" y="4397048"/>
          <a:ext cx="10477863" cy="679292"/>
        </a:xfrm>
        <a:prstGeom prst="homePlate">
          <a:avLst/>
        </a:prstGeom>
        <a:solidFill>
          <a:srgbClr val="006699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9549" tIns="76200" rIns="14224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Symbol" panose="05050102010706020507" pitchFamily="18" charset="2"/>
            <a:buNone/>
          </a:pPr>
          <a:r>
            <a:rPr lang="ru-RU" sz="2000" kern="1200" dirty="0" smtClean="0">
              <a:latin typeface="Comic Sans MS" panose="030F0702030302020204" pitchFamily="66" charset="0"/>
              <a:cs typeface="Times New Roman" panose="02020603050405020304" pitchFamily="18" charset="0"/>
            </a:rPr>
            <a:t>Обозначение каждым педагогом личных границ и уважительное отношение к личным границам родителя</a:t>
          </a:r>
          <a:endParaRPr lang="ru-RU" sz="2000" kern="1200" dirty="0">
            <a:latin typeface="Comic Sans MS" panose="030F0702030302020204" pitchFamily="66" charset="0"/>
            <a:cs typeface="Times New Roman" panose="02020603050405020304" pitchFamily="18" charset="0"/>
          </a:endParaRPr>
        </a:p>
      </dsp:txBody>
      <dsp:txXfrm rot="10800000">
        <a:off x="1031388" y="4397048"/>
        <a:ext cx="10308040" cy="679292"/>
      </dsp:txXfrm>
    </dsp:sp>
    <dsp:sp modelId="{37EF782A-B0EF-4A5C-9A42-25EF8D6D94E2}">
      <dsp:nvSpPr>
        <dsp:cNvPr id="0" name=""/>
        <dsp:cNvSpPr/>
      </dsp:nvSpPr>
      <dsp:spPr>
        <a:xfrm>
          <a:off x="474004" y="4358457"/>
          <a:ext cx="679292" cy="679292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#1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51217" cy="497524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5981" y="1"/>
            <a:ext cx="2951217" cy="497524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r">
              <a:defRPr sz="1200"/>
            </a:lvl1pPr>
          </a:lstStyle>
          <a:p>
            <a:fld id="{AF4412C8-D1F0-4AC7-A8D1-E4A0E33C6B8D}" type="datetimeFigureOut">
              <a:rPr lang="ru-RU" smtClean="0"/>
              <a:pPr/>
              <a:t>08.04.2026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1812"/>
            <a:ext cx="2951217" cy="497524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5981" y="9441812"/>
            <a:ext cx="2951217" cy="497524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r">
              <a:defRPr sz="1200"/>
            </a:lvl1pPr>
          </a:lstStyle>
          <a:p>
            <a:fld id="{0872968F-BA52-4BAD-84A8-3654E1D7CB4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4820591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50475" cy="498772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6739" y="1"/>
            <a:ext cx="2950475" cy="498772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r">
              <a:defRPr sz="1200"/>
            </a:lvl1pPr>
          </a:lstStyle>
          <a:p>
            <a:fld id="{DE06FB21-427A-41FD-97DE-92AFB78D834D}" type="datetimeFigureOut">
              <a:rPr lang="ru-RU" smtClean="0"/>
              <a:pPr/>
              <a:t>08.04.2026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4238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77" tIns="45789" rIns="91577" bIns="45789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880" y="4784070"/>
            <a:ext cx="5447030" cy="3914240"/>
          </a:xfrm>
          <a:prstGeom prst="rect">
            <a:avLst/>
          </a:prstGeom>
        </p:spPr>
        <p:txBody>
          <a:bodyPr vert="horz" lIns="91577" tIns="45789" rIns="91577" bIns="45789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42154"/>
            <a:ext cx="2950475" cy="498771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6739" y="9442154"/>
            <a:ext cx="2950475" cy="498771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r">
              <a:defRPr sz="1200"/>
            </a:lvl1pPr>
          </a:lstStyle>
          <a:p>
            <a:fld id="{3EB47DAF-A32E-471B-82F9-58088FA9CF6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557381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9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96" algn="l" defTabSz="91439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95" algn="l" defTabSz="91439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591" algn="l" defTabSz="91439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789" algn="l" defTabSz="91439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985" algn="l" defTabSz="91439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182" algn="l" defTabSz="91439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380" algn="l" defTabSz="91439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576" algn="l" defTabSz="91439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DD66DC2-D86B-4ED5-B966-55A630B854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7F6339DE-D2E8-4C93-9C63-5D8BB21222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04F7FA35-5003-419F-831D-9EC6C5AF89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BC7CA-8232-4D47-BBA2-F8BBD99E201B}" type="datetimeFigureOut">
              <a:rPr lang="ru-RU" smtClean="0"/>
              <a:pPr/>
              <a:t>08.04.2026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493B96A2-F386-4A90-990E-AF03690061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7FE7D715-CD7E-48BC-AFA8-63DBD7FD65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9852C-F424-404C-A1CC-3AAD81E8D6E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200883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1C6E415-1D5C-43FB-83BC-4AAF164201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2B97C411-BEA8-4A1E-B60B-999197D1BD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4AAD21E2-01EB-47AD-9EB3-A9945C023B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BC7CA-8232-4D47-BBA2-F8BBD99E201B}" type="datetimeFigureOut">
              <a:rPr lang="ru-RU" smtClean="0"/>
              <a:pPr/>
              <a:t>08.04.2026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44F7EAE5-8170-44A7-BD47-BFBAE12EDC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B4F7B27D-2F4D-4B1D-BBC5-44910A331C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9852C-F424-404C-A1CC-3AAD81E8D6E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078798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945B4B58-D0CF-4684-9B66-363D862216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10C8991C-C5CD-48A1-BAB4-E60BF4C788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3C19DC17-0FF4-4CC6-BF33-E67820169F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BC7CA-8232-4D47-BBA2-F8BBD99E201B}" type="datetimeFigureOut">
              <a:rPr lang="ru-RU" smtClean="0"/>
              <a:pPr/>
              <a:t>08.04.2026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76A8498C-566C-4B02-8B46-81DB71408C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9292A43C-CF39-446D-8695-4A2FD7E07A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9852C-F424-404C-A1CC-3AAD81E8D6E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031930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8140B4A-26A8-42F5-AFE4-EC8AA2A412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C02A89F-0551-48B2-8CD1-5774C7FB87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B883AABD-CBC9-4283-A3AE-118807CD7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BC7CA-8232-4D47-BBA2-F8BBD99E201B}" type="datetimeFigureOut">
              <a:rPr lang="ru-RU" smtClean="0"/>
              <a:pPr/>
              <a:t>08.04.2026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28747C6E-91C4-410C-9A67-687815BBA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449A19DD-E6BF-43A0-BA1C-EA531D410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9852C-F424-404C-A1CC-3AAD81E8D6E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2430589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F7C8B5A-144A-49AF-B9E0-FCD708CAB5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15FF5B9C-5E14-47B6-9E97-E18DA010F9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9A070625-E4F5-45E9-BE15-2064AE047C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BC7CA-8232-4D47-BBA2-F8BBD99E201B}" type="datetimeFigureOut">
              <a:rPr lang="ru-RU" smtClean="0"/>
              <a:pPr/>
              <a:t>08.04.2026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11E48AF3-446A-48CE-8AD4-D9C1D6CB1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9B21B5FE-E79F-4A96-B4EF-35AA4F48E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9852C-F424-404C-A1CC-3AAD81E8D6E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189101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9DD6119-0AD2-4BCD-8A33-91F305E0A2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F91A682B-858D-47C7-A641-4D40B38FCAC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7B64886F-9E43-439E-835E-47106DB8E1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1FD54DA6-DB91-4FC0-AA86-971014F62F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BC7CA-8232-4D47-BBA2-F8BBD99E201B}" type="datetimeFigureOut">
              <a:rPr lang="ru-RU" smtClean="0"/>
              <a:pPr/>
              <a:t>08.04.2026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440437DE-B141-4BEE-B4DD-06331A3599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0E81EF77-3B54-4927-B5D6-0200002ABA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9852C-F424-404C-A1CC-3AAD81E8D6E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5604328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F0078DB-1B0D-44E4-99CD-73B222E57F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B37D6E75-E86D-4E2C-816B-80ACDE802E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17787F62-1884-40EF-A555-B6FDDF99D0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0E9AEC22-4D3D-4A87-A125-B5C46F55F5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F3EC2CE3-0822-4734-97A9-35D7552822A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F0A75EED-6569-409C-AC43-59873A252E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BC7CA-8232-4D47-BBA2-F8BBD99E201B}" type="datetimeFigureOut">
              <a:rPr lang="ru-RU" smtClean="0"/>
              <a:pPr/>
              <a:t>08.04.2026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ABEB06C0-D8EC-4B0D-A2BA-0C7399FC00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F1FF6C11-42DC-49AC-B237-94AC9CDDA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9852C-F424-404C-A1CC-3AAD81E8D6E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5470426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33A0A8D-29FE-4D8C-9F12-BC77CC0278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D4F27AB6-96A3-4503-B6C3-2E307B5AD2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BC7CA-8232-4D47-BBA2-F8BBD99E201B}" type="datetimeFigureOut">
              <a:rPr lang="ru-RU" smtClean="0"/>
              <a:pPr/>
              <a:t>08.04.2026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E87EF832-D4B2-44B6-87BD-E29E4582BF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16B4D231-5D82-4869-857E-5F9C8DEEC9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9852C-F424-404C-A1CC-3AAD81E8D6E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866047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81DD0BDC-F9E7-4F9A-A0C3-C6A7AD7F25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BC7CA-8232-4D47-BBA2-F8BBD99E201B}" type="datetimeFigureOut">
              <a:rPr lang="ru-RU" smtClean="0"/>
              <a:pPr/>
              <a:t>08.04.2026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BDD1722F-A8E6-4B64-94A9-76B29FD962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8E9D1176-29A2-45A9-99A1-3E4E5F858D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9852C-F424-404C-A1CC-3AAD81E8D6E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1788569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17EEA1F-8027-44A7-8FCC-CD0FEF8B5E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BDBBE6BF-469C-4CD0-AB69-18A319DDFB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16F21D40-B36A-4312-B632-C1DE4508B6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62DA1416-1783-4752-8EDD-873BDFEEAD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BC7CA-8232-4D47-BBA2-F8BBD99E201B}" type="datetimeFigureOut">
              <a:rPr lang="ru-RU" smtClean="0"/>
              <a:pPr/>
              <a:t>08.04.2026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D56C7B51-8926-4F28-82F3-5329DAC848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E7D01703-FD69-417A-86C7-D00E14CE07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9852C-F424-404C-A1CC-3AAD81E8D6E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8035774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AEAA1E4-BCFF-4136-AD6F-E0D488BEE5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2C23F0B3-3DE6-425B-9127-EAACCA192D9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24B43348-162E-4A86-B608-21D8139408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90870BBA-C616-43BD-BC45-C9D8BD8B99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BC7CA-8232-4D47-BBA2-F8BBD99E201B}" type="datetimeFigureOut">
              <a:rPr lang="ru-RU" smtClean="0"/>
              <a:pPr/>
              <a:t>08.04.2026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AE81BC76-960A-4FA1-B302-8F8569EF3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5BC9CC04-44C7-4181-95AE-AD3FE1E10E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9852C-F424-404C-A1CC-3AAD81E8D6E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177150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5E1F1BE-E44A-449D-A799-7EB96E32BD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019EEB84-975F-448C-9C3F-A58F730B30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2DB346F5-1348-40C7-83DF-1CE0CCB755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DBC7CA-8232-4D47-BBA2-F8BBD99E201B}" type="datetimeFigureOut">
              <a:rPr lang="ru-RU" smtClean="0"/>
              <a:pPr/>
              <a:t>08.04.2026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45B1AB63-788D-42DA-9217-F40287F3C5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5D725B62-BDF8-4B99-9F88-FEED06716E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F9852C-F424-404C-A1CC-3AAD81E8D6E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794375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8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diagramData" Target="../diagrams/data1.xml"/><Relationship Id="rId7" Type="http://schemas.openxmlformats.org/officeDocument/2006/relationships/image" Target="../media/image9.emf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1"/>
          <p:cNvSpPr txBox="1">
            <a:spLocks/>
          </p:cNvSpPr>
          <p:nvPr/>
        </p:nvSpPr>
        <p:spPr>
          <a:xfrm>
            <a:off x="1467591" y="1886741"/>
            <a:ext cx="9690929" cy="1897859"/>
          </a:xfrm>
          <a:prstGeom prst="rect">
            <a:avLst/>
          </a:prstGeom>
        </p:spPr>
        <p:txBody>
          <a:bodyPr vert="horz" lIns="91439" tIns="45720" rIns="91439" bIns="45720" rtlCol="0" anchor="ctr">
            <a:normAutofit fontScale="97500"/>
          </a:bodyPr>
          <a:lstStyle>
            <a:lvl1pPr algn="l" defTabSz="914395" rtl="0" eaLnBrk="1" latinLnBrk="0" hangingPunct="1">
              <a:spcBef>
                <a:spcPct val="0"/>
              </a:spcBef>
              <a:buNone/>
              <a:defRPr sz="39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600" b="1" dirty="0" smtClean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  <a:ea typeface="Roboto" pitchFamily="2" charset="0"/>
                <a:cs typeface="Times New Roman" panose="02020603050405020304" pitchFamily="18" charset="0"/>
              </a:rPr>
              <a:t>Методические материалы «Конфликты</a:t>
            </a:r>
            <a:r>
              <a:rPr lang="ru-RU" sz="3600" b="1" dirty="0" smtClean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  <a:ea typeface="Roboto" pitchFamily="2" charset="0"/>
                <a:cs typeface="Times New Roman" panose="02020603050405020304" pitchFamily="18" charset="0"/>
              </a:rPr>
              <a:t>»</a:t>
            </a:r>
          </a:p>
          <a:p>
            <a:pPr algn="ctr"/>
            <a:endParaRPr lang="ru-RU" sz="2500" b="1" smtClean="0">
              <a:solidFill>
                <a:schemeClr val="accent2">
                  <a:lumMod val="75000"/>
                </a:schemeClr>
              </a:solidFill>
              <a:latin typeface="Comic Sans MS" panose="030F0702030302020204" pitchFamily="66" charset="0"/>
              <a:ea typeface="Roboto" pitchFamily="2" charset="0"/>
              <a:cs typeface="Times New Roman" panose="02020603050405020304" pitchFamily="18" charset="0"/>
            </a:endParaRPr>
          </a:p>
          <a:p>
            <a:pPr algn="ctr"/>
            <a:r>
              <a:rPr lang="ru-RU" sz="2500" b="1" smtClean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  <a:ea typeface="Roboto" pitchFamily="2" charset="0"/>
                <a:cs typeface="Times New Roman" panose="02020603050405020304" pitchFamily="18" charset="0"/>
              </a:rPr>
              <a:t>Профилактика </a:t>
            </a:r>
            <a:r>
              <a:rPr lang="ru-RU" sz="2500" b="1" dirty="0" smtClean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  <a:ea typeface="Roboto" pitchFamily="2" charset="0"/>
                <a:cs typeface="Times New Roman" panose="02020603050405020304" pitchFamily="18" charset="0"/>
              </a:rPr>
              <a:t>и разрешение конфликтов ДОО и родителей</a:t>
            </a:r>
            <a:endParaRPr lang="ru-RU" sz="2500" b="1" dirty="0">
              <a:solidFill>
                <a:schemeClr val="accent2">
                  <a:lumMod val="75000"/>
                </a:schemeClr>
              </a:solidFill>
              <a:latin typeface="Comic Sans MS" panose="030F0702030302020204" pitchFamily="66" charset="0"/>
              <a:ea typeface="Roboto" pitchFamily="2" charset="0"/>
              <a:cs typeface="Times New Roman" panose="02020603050405020304" pitchFamily="18" charset="0"/>
            </a:endParaRPr>
          </a:p>
        </p:txBody>
      </p:sp>
      <p:sp>
        <p:nvSpPr>
          <p:cNvPr id="10" name="Подзаголовок 2"/>
          <p:cNvSpPr txBox="1">
            <a:spLocks/>
          </p:cNvSpPr>
          <p:nvPr/>
        </p:nvSpPr>
        <p:spPr>
          <a:xfrm>
            <a:off x="1136339" y="1994096"/>
            <a:ext cx="10152403" cy="2406454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>
            <a:noAutofit/>
          </a:bodyPr>
          <a:lstStyle>
            <a:lvl1pPr marL="182878" indent="-182878" algn="l" defTabSz="914395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96" indent="-182878" algn="l" defTabSz="914395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16" indent="-182878" algn="l" defTabSz="914395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34" indent="-182878" algn="l" defTabSz="914395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12" indent="-137159" algn="l" defTabSz="914395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591" indent="-182878" algn="l" defTabSz="914395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69" indent="-182878" algn="l" defTabSz="914395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50" indent="-182878" algn="l" defTabSz="914395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28" indent="-182878" algn="l" defTabSz="914395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2800" b="1" dirty="0">
                <a:solidFill>
                  <a:srgbClr val="0066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D4E1351F-3649-4926-B8FF-64BB8F0FF6C7}"/>
              </a:ext>
            </a:extLst>
          </p:cNvPr>
          <p:cNvSpPr/>
          <p:nvPr/>
        </p:nvSpPr>
        <p:spPr>
          <a:xfrm>
            <a:off x="0" y="0"/>
            <a:ext cx="12178318" cy="365760"/>
          </a:xfrm>
          <a:prstGeom prst="rect">
            <a:avLst/>
          </a:prstGeom>
          <a:solidFill>
            <a:srgbClr val="0066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4792" y="1066799"/>
            <a:ext cx="2988734" cy="9990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266" y="3962400"/>
            <a:ext cx="1924211" cy="1924211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78264" y="4085166"/>
            <a:ext cx="1653278" cy="1653278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7734" y="3949699"/>
            <a:ext cx="1949612" cy="194961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2671601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329784"/>
            <a:ext cx="10972800" cy="98935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Психолого-педагогические рекомендации для воспитателей по предупреждению конфликтов с родителями</a:t>
            </a:r>
            <a:endParaRPr lang="ru-RU" sz="28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23730" y="2458388"/>
            <a:ext cx="7474226" cy="439961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altLang="ru-RU" sz="3200" b="1" dirty="0"/>
              <a:t>7</a:t>
            </a:r>
            <a:r>
              <a:rPr lang="ru-RU" altLang="ru-RU" sz="24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. </a:t>
            </a:r>
            <a:r>
              <a:rPr lang="ru-RU" altLang="ru-RU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Важно избегать жестких, категоричных, безапелляционных по форме оценок поведения и деятельности </a:t>
            </a:r>
            <a:r>
              <a:rPr lang="ru-RU" altLang="ru-RU" sz="24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ребенка и группы в целом. </a:t>
            </a:r>
            <a:endParaRPr lang="ru-RU" altLang="ru-RU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>
              <a:buNone/>
            </a:pPr>
            <a:r>
              <a:rPr lang="ru-RU" altLang="ru-RU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     </a:t>
            </a:r>
            <a:r>
              <a:rPr lang="ru-RU" altLang="ru-RU" sz="2400" b="1" dirty="0">
                <a:solidFill>
                  <a:schemeClr val="tx1"/>
                </a:solidFill>
                <a:latin typeface="Comic Sans MS" panose="030F0702030302020204" pitchFamily="66" charset="0"/>
              </a:rPr>
              <a:t>Нельзя  забывать, что вежливость и тактичность педагога «удерживают» даже конфликтных, агрессивно настроенных родителей  в  определенных рамках.</a:t>
            </a:r>
          </a:p>
          <a:p>
            <a:pPr>
              <a:buNone/>
            </a:pPr>
            <a:endParaRPr lang="ru-RU" altLang="ru-RU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>
              <a:buNone/>
            </a:pPr>
            <a:r>
              <a:rPr lang="ru-RU" altLang="ru-RU" sz="2400" b="1" dirty="0"/>
              <a:t>     </a:t>
            </a:r>
            <a:endParaRPr lang="ru-RU" altLang="ru-RU" sz="2400" b="1" i="1" dirty="0">
              <a:solidFill>
                <a:srgbClr val="FF0000"/>
              </a:solidFill>
            </a:endParaRPr>
          </a:p>
        </p:txBody>
      </p:sp>
      <p:pic>
        <p:nvPicPr>
          <p:cNvPr id="4" name="Рисунок 2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774" y="644446"/>
            <a:ext cx="935038" cy="1349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20809" y="4045226"/>
            <a:ext cx="2050774" cy="1682507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146191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329784"/>
            <a:ext cx="10972800" cy="989350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Вопрос для размышлений:</a:t>
            </a:r>
            <a:endParaRPr lang="ru-RU" sz="3200" b="1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0" y="1319133"/>
            <a:ext cx="10972800" cy="536647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altLang="ru-RU" sz="3200" b="1" dirty="0" smtClean="0"/>
              <a:t> </a:t>
            </a:r>
            <a:r>
              <a:rPr lang="ru-RU" altLang="ru-RU" sz="3200" b="1" dirty="0" smtClean="0">
                <a:latin typeface="Comic Sans MS" panose="030F0702030302020204" pitchFamily="66" charset="0"/>
              </a:rPr>
              <a:t>Каких </a:t>
            </a:r>
            <a:r>
              <a:rPr lang="ru-RU" altLang="ru-RU" sz="3200" b="1" dirty="0">
                <a:latin typeface="Comic Sans MS" panose="030F0702030302020204" pitchFamily="66" charset="0"/>
              </a:rPr>
              <a:t>правил следует придерживаться </a:t>
            </a:r>
            <a:r>
              <a:rPr lang="ru-RU" altLang="ru-RU" sz="3200" b="1" dirty="0" smtClean="0">
                <a:latin typeface="Comic Sans MS" panose="030F0702030302020204" pitchFamily="66" charset="0"/>
              </a:rPr>
              <a:t>педагогам, </a:t>
            </a:r>
            <a:r>
              <a:rPr lang="ru-RU" altLang="ru-RU" sz="3200" b="1" dirty="0">
                <a:latin typeface="Comic Sans MS" panose="030F0702030302020204" pitchFamily="66" charset="0"/>
              </a:rPr>
              <a:t>чтобы конструктивно </a:t>
            </a:r>
            <a:r>
              <a:rPr lang="ru-RU" altLang="ru-RU" sz="3200" b="1" dirty="0">
                <a:solidFill>
                  <a:srgbClr val="0070C0"/>
                </a:solidFill>
                <a:latin typeface="Comic Sans MS" panose="030F0702030302020204" pitchFamily="66" charset="0"/>
              </a:rPr>
              <a:t>разрешить </a:t>
            </a:r>
            <a:r>
              <a:rPr lang="ru-RU" altLang="ru-RU" sz="3200" b="1" dirty="0">
                <a:latin typeface="Comic Sans MS" panose="030F0702030302020204" pitchFamily="66" charset="0"/>
              </a:rPr>
              <a:t> конфликт с родителями?</a:t>
            </a:r>
          </a:p>
          <a:p>
            <a:pPr>
              <a:buNone/>
            </a:pPr>
            <a:endParaRPr lang="ru-RU" altLang="ru-RU" sz="3200" b="1" dirty="0">
              <a:latin typeface="Comic Sans MS" panose="030F0702030302020204" pitchFamily="66" charset="0"/>
            </a:endParaRPr>
          </a:p>
        </p:txBody>
      </p:sp>
      <p:pic>
        <p:nvPicPr>
          <p:cNvPr id="4" name="Рисунок 2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4588" y="3852862"/>
            <a:ext cx="2099986" cy="24087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3397489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329784"/>
            <a:ext cx="10972800" cy="989350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Рекомендации педагогам по разрешению конфликтов с родителями</a:t>
            </a:r>
            <a:endParaRPr lang="ru-RU" sz="32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0" y="2554357"/>
            <a:ext cx="8186530" cy="4131255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ru-RU" altLang="ru-RU" sz="3200" dirty="0" smtClean="0"/>
              <a:t> </a:t>
            </a:r>
            <a:r>
              <a:rPr lang="ru-RU" sz="3200" dirty="0"/>
              <a:t>1. </a:t>
            </a:r>
            <a:r>
              <a:rPr lang="ru-RU" sz="2400" dirty="0">
                <a:latin typeface="Comic Sans MS" panose="030F0702030302020204" pitchFamily="66" charset="0"/>
              </a:rPr>
              <a:t>При возникновении конфликта   </a:t>
            </a:r>
            <a:r>
              <a:rPr lang="ru-RU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нельзя затягивать </a:t>
            </a:r>
            <a:r>
              <a:rPr lang="ru-RU" sz="2400" dirty="0">
                <a:latin typeface="Comic Sans MS" panose="030F0702030302020204" pitchFamily="66" charset="0"/>
              </a:rPr>
              <a:t>конфликт; следует  как можно быстрее выходить на обсуждение возникшей проблемы и способов ее решения. </a:t>
            </a:r>
            <a:endParaRPr lang="ru-RU" sz="2400" dirty="0" smtClean="0">
              <a:latin typeface="Comic Sans MS" panose="030F0702030302020204" pitchFamily="66" charset="0"/>
            </a:endParaRPr>
          </a:p>
          <a:p>
            <a:pPr marL="0" indent="0">
              <a:buNone/>
              <a:defRPr/>
            </a:pPr>
            <a:r>
              <a:rPr lang="ru-RU" sz="2400" dirty="0" smtClean="0">
                <a:latin typeface="Comic Sans MS" panose="030F0702030302020204" pitchFamily="66" charset="0"/>
              </a:rPr>
              <a:t>2. Важно помнить, что поиск решения возможен только в ходе </a:t>
            </a:r>
            <a:r>
              <a:rPr lang="ru-RU" sz="24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диалога,</a:t>
            </a:r>
            <a:r>
              <a:rPr lang="ru-RU" sz="2400" dirty="0" smtClean="0">
                <a:latin typeface="Comic Sans MS" panose="030F0702030302020204" pitchFamily="66" charset="0"/>
              </a:rPr>
              <a:t> инициатором которого должен стать педагог.</a:t>
            </a:r>
          </a:p>
          <a:p>
            <a:pPr marL="0" indent="0">
              <a:buNone/>
              <a:defRPr/>
            </a:pPr>
            <a:r>
              <a:rPr lang="ru-RU" sz="2400" dirty="0" smtClean="0">
                <a:latin typeface="Comic Sans MS" panose="030F0702030302020204" pitchFamily="66" charset="0"/>
              </a:rPr>
              <a:t>3.  Для продуктивного диалога педагогу необходимо </a:t>
            </a:r>
            <a:r>
              <a:rPr lang="ru-RU" sz="24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справиться </a:t>
            </a:r>
            <a:r>
              <a:rPr lang="ru-RU" sz="2400" dirty="0" smtClean="0">
                <a:latin typeface="Comic Sans MS" panose="030F0702030302020204" pitchFamily="66" charset="0"/>
              </a:rPr>
              <a:t>со своими </a:t>
            </a:r>
            <a:r>
              <a:rPr lang="ru-RU" sz="24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эмоциями</a:t>
            </a:r>
            <a:r>
              <a:rPr lang="ru-RU" sz="2400" dirty="0" smtClean="0">
                <a:latin typeface="Comic Sans MS" panose="030F0702030302020204" pitchFamily="66" charset="0"/>
              </a:rPr>
              <a:t> и помочь успокоиться родителю. </a:t>
            </a:r>
            <a:endParaRPr lang="ru-RU" sz="2400" dirty="0">
              <a:latin typeface="Comic Sans MS" panose="030F0702030302020204" pitchFamily="66" charset="0"/>
            </a:endParaRPr>
          </a:p>
        </p:txBody>
      </p:sp>
      <p:pic>
        <p:nvPicPr>
          <p:cNvPr id="4" name="Рисунок 2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774" y="644446"/>
            <a:ext cx="935038" cy="1349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49226" y="3970062"/>
            <a:ext cx="2642774" cy="288793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711955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329784"/>
            <a:ext cx="10972800" cy="989350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Рекомендации педагогам по разрешению конфликтов с родителями</a:t>
            </a:r>
            <a:endParaRPr lang="ru-RU" sz="28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0" y="2534478"/>
            <a:ext cx="8295861" cy="415113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altLang="ru-RU" sz="3200" b="1" dirty="0" smtClean="0"/>
              <a:t> 4</a:t>
            </a:r>
            <a:r>
              <a:rPr lang="ru-RU" altLang="ru-RU" sz="2400" dirty="0" smtClean="0">
                <a:latin typeface="Comic Sans MS" panose="030F0702030302020204" pitchFamily="66" charset="0"/>
              </a:rPr>
              <a:t>. </a:t>
            </a:r>
            <a:r>
              <a:rPr lang="ru-RU" altLang="ru-RU" sz="2400" dirty="0">
                <a:latin typeface="Comic Sans MS" panose="030F0702030302020204" pitchFamily="66" charset="0"/>
              </a:rPr>
              <a:t>При обсуждении проблемы  нужно искать то, что  </a:t>
            </a:r>
            <a:r>
              <a:rPr lang="ru-RU" altLang="ru-RU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объединяет с родителем</a:t>
            </a:r>
            <a:r>
              <a:rPr lang="ru-RU" altLang="ru-RU" sz="2400" dirty="0">
                <a:latin typeface="Comic Sans MS" panose="030F0702030302020204" pitchFamily="66" charset="0"/>
              </a:rPr>
              <a:t>, а не то, что разделяет. Для разрешения конфликтов </a:t>
            </a:r>
            <a:r>
              <a:rPr lang="ru-RU" altLang="ru-RU" sz="2400" dirty="0" smtClean="0">
                <a:latin typeface="Comic Sans MS" panose="030F0702030302020204" pitchFamily="66" charset="0"/>
              </a:rPr>
              <a:t>целесообразно </a:t>
            </a:r>
            <a:r>
              <a:rPr lang="ru-RU" altLang="ru-RU" sz="2400" dirty="0">
                <a:latin typeface="Comic Sans MS" panose="030F0702030302020204" pitchFamily="66" charset="0"/>
              </a:rPr>
              <a:t>анализировать интересы, </a:t>
            </a:r>
            <a:r>
              <a:rPr lang="ru-RU" altLang="ru-RU" sz="2400" dirty="0" smtClean="0">
                <a:latin typeface="Comic Sans MS" panose="030F0702030302020204" pitchFamily="66" charset="0"/>
              </a:rPr>
              <a:t>цели, мотивы родителя,  </a:t>
            </a:r>
            <a:r>
              <a:rPr lang="ru-RU" altLang="ru-RU" sz="2400" dirty="0">
                <a:latin typeface="Comic Sans MS" panose="030F0702030302020204" pitchFamily="66" charset="0"/>
              </a:rPr>
              <a:t>а не </a:t>
            </a:r>
            <a:r>
              <a:rPr lang="ru-RU" altLang="ru-RU" sz="2400" dirty="0" smtClean="0">
                <a:latin typeface="Comic Sans MS" panose="030F0702030302020204" pitchFamily="66" charset="0"/>
              </a:rPr>
              <a:t>его личностные </a:t>
            </a:r>
            <a:r>
              <a:rPr lang="ru-RU" altLang="ru-RU" sz="2400" dirty="0">
                <a:latin typeface="Comic Sans MS" panose="030F0702030302020204" pitchFamily="66" charset="0"/>
              </a:rPr>
              <a:t>особенности</a:t>
            </a:r>
            <a:r>
              <a:rPr lang="ru-RU" altLang="ru-RU" sz="2400" dirty="0" smtClean="0">
                <a:latin typeface="Comic Sans MS" panose="030F0702030302020204" pitchFamily="66" charset="0"/>
              </a:rPr>
              <a:t>.</a:t>
            </a:r>
            <a:r>
              <a:rPr lang="ru-RU" altLang="ru-RU" sz="2400" dirty="0">
                <a:latin typeface="Comic Sans MS" panose="030F0702030302020204" pitchFamily="66" charset="0"/>
              </a:rPr>
              <a:t> </a:t>
            </a:r>
            <a:endParaRPr lang="ru-RU" altLang="ru-RU" sz="2400" dirty="0" smtClean="0">
              <a:latin typeface="Comic Sans MS" panose="030F0702030302020204" pitchFamily="66" charset="0"/>
            </a:endParaRPr>
          </a:p>
          <a:p>
            <a:pPr>
              <a:buNone/>
            </a:pPr>
            <a:r>
              <a:rPr lang="ru-RU" altLang="ru-RU" sz="2400" dirty="0" smtClean="0">
                <a:latin typeface="Comic Sans MS" panose="030F0702030302020204" pitchFamily="66" charset="0"/>
              </a:rPr>
              <a:t> Следует формулировать </a:t>
            </a:r>
            <a:r>
              <a:rPr lang="ru-RU" altLang="ru-RU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общие </a:t>
            </a:r>
            <a:r>
              <a:rPr lang="ru-RU" altLang="ru-RU" sz="24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задачи</a:t>
            </a:r>
          </a:p>
          <a:p>
            <a:pPr>
              <a:buNone/>
            </a:pPr>
            <a:r>
              <a:rPr lang="ru-RU" altLang="ru-RU" sz="24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ru-RU" altLang="ru-RU" sz="2400" dirty="0">
                <a:latin typeface="Comic Sans MS" panose="030F0702030302020204" pitchFamily="66" charset="0"/>
              </a:rPr>
              <a:t>и </a:t>
            </a:r>
            <a:r>
              <a:rPr lang="ru-RU" altLang="ru-RU" sz="2400" dirty="0" smtClean="0">
                <a:latin typeface="Comic Sans MS" panose="030F0702030302020204" pitchFamily="66" charset="0"/>
              </a:rPr>
              <a:t>обозначать </a:t>
            </a:r>
            <a:r>
              <a:rPr lang="ru-RU" altLang="ru-RU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схожие интересы. </a:t>
            </a:r>
          </a:p>
          <a:p>
            <a:pPr>
              <a:buNone/>
            </a:pPr>
            <a:endParaRPr lang="ru-RU" altLang="ru-RU" sz="2400" dirty="0">
              <a:latin typeface="Comic Sans MS" panose="030F0702030302020204" pitchFamily="66" charset="0"/>
            </a:endParaRPr>
          </a:p>
        </p:txBody>
      </p:sp>
      <p:pic>
        <p:nvPicPr>
          <p:cNvPr id="4" name="Рисунок 2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983" y="992316"/>
            <a:ext cx="935038" cy="1349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4426" y="2598056"/>
            <a:ext cx="2980704" cy="280842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887111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>
                <a:solidFill>
                  <a:schemeClr val="tx1"/>
                </a:solidFill>
                <a:latin typeface="Comic Sans MS" panose="030F0702030302020204" pitchFamily="66" charset="0"/>
              </a:rPr>
              <a:t>Рекомендации педагогам по разрешению конфликтов с родителями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2286000"/>
            <a:ext cx="6281530" cy="3581400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altLang="ru-RU" dirty="0">
                <a:latin typeface="Comic Sans MS" panose="030F0702030302020204" pitchFamily="66" charset="0"/>
              </a:rPr>
              <a:t>В конфликте  педагогу полезно </a:t>
            </a:r>
            <a:r>
              <a:rPr lang="ru-RU" altLang="ru-RU" dirty="0">
                <a:solidFill>
                  <a:srgbClr val="0070C0"/>
                </a:solidFill>
                <a:latin typeface="Comic Sans MS" panose="030F0702030302020204" pitchFamily="66" charset="0"/>
              </a:rPr>
              <a:t>поставить себя на место родителя</a:t>
            </a:r>
            <a:r>
              <a:rPr lang="ru-RU" altLang="ru-RU" dirty="0">
                <a:latin typeface="Comic Sans MS" panose="030F0702030302020204" pitchFamily="66" charset="0"/>
              </a:rPr>
              <a:t> и посмотреть на ситуацию его глазами, понять мотивы его поведения, его эмоциональное состояние, выделить конструктивное начало в его поведении и  намерениях. </a:t>
            </a:r>
            <a:endParaRPr lang="ru-RU" altLang="ru-RU" dirty="0" smtClean="0">
              <a:latin typeface="Comic Sans MS" panose="030F0702030302020204" pitchFamily="66" charset="0"/>
            </a:endParaRPr>
          </a:p>
          <a:p>
            <a:pPr>
              <a:buNone/>
            </a:pPr>
            <a:r>
              <a:rPr lang="ru-RU" altLang="ru-RU" dirty="0" smtClean="0">
                <a:latin typeface="Comic Sans MS" panose="030F0702030302020204" pitchFamily="66" charset="0"/>
              </a:rPr>
              <a:t>Это </a:t>
            </a:r>
            <a:r>
              <a:rPr lang="ru-RU" altLang="ru-RU" dirty="0">
                <a:latin typeface="Comic Sans MS" panose="030F0702030302020204" pitchFamily="66" charset="0"/>
              </a:rPr>
              <a:t>позволит в определенной мере преодолеть негативное отношение к родителю (как к оппоненту) и быстрее найти компромиссное решение. </a:t>
            </a:r>
          </a:p>
          <a:p>
            <a:pPr>
              <a:buNone/>
            </a:pPr>
            <a:endParaRPr lang="ru-RU" altLang="ru-RU" dirty="0">
              <a:latin typeface="Comic Sans MS" panose="030F0702030302020204" pitchFamily="66" charset="0"/>
            </a:endParaRPr>
          </a:p>
        </p:txBody>
      </p:sp>
      <p:pic>
        <p:nvPicPr>
          <p:cNvPr id="4" name="Рисунок 2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774" y="644446"/>
            <a:ext cx="935038" cy="1349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7468" y="2399161"/>
            <a:ext cx="3040339" cy="335507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874975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329784"/>
            <a:ext cx="10972800" cy="989350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Рекомендации педагогам по разрешению конфликтов с родителями</a:t>
            </a:r>
            <a:endParaRPr lang="ru-RU" sz="32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0" y="1633796"/>
            <a:ext cx="9240078" cy="5051816"/>
          </a:xfrm>
        </p:spPr>
        <p:txBody>
          <a:bodyPr>
            <a:normAutofit/>
          </a:bodyPr>
          <a:lstStyle/>
          <a:p>
            <a:pPr algn="r">
              <a:lnSpc>
                <a:spcPct val="100000"/>
              </a:lnSpc>
              <a:buNone/>
            </a:pPr>
            <a:r>
              <a:rPr lang="ru-RU" altLang="ru-RU" sz="3200" b="1" dirty="0" smtClean="0"/>
              <a:t> </a:t>
            </a:r>
            <a:r>
              <a:rPr lang="ru-RU" altLang="ru-RU" sz="2400" b="1" dirty="0" smtClean="0"/>
              <a:t>6.</a:t>
            </a:r>
            <a:r>
              <a:rPr lang="ru-RU" altLang="ru-RU" sz="3200" b="1" dirty="0" smtClean="0"/>
              <a:t> </a:t>
            </a:r>
            <a:r>
              <a:rPr lang="ru-RU" altLang="ru-RU" sz="2400" dirty="0">
                <a:latin typeface="Comic Sans MS" panose="030F0702030302020204" pitchFamily="66" charset="0"/>
              </a:rPr>
              <a:t>В процессе обсуждения </a:t>
            </a:r>
            <a:r>
              <a:rPr lang="ru-RU" altLang="ru-RU" sz="2400" dirty="0" smtClean="0">
                <a:latin typeface="Comic Sans MS" panose="030F0702030302020204" pitchFamily="66" charset="0"/>
              </a:rPr>
              <a:t>проблемы</a:t>
            </a:r>
          </a:p>
          <a:p>
            <a:pPr algn="r">
              <a:lnSpc>
                <a:spcPct val="100000"/>
              </a:lnSpc>
              <a:buNone/>
            </a:pPr>
            <a:r>
              <a:rPr lang="ru-RU" altLang="ru-RU" sz="2400" dirty="0" smtClean="0">
                <a:latin typeface="Comic Sans MS" panose="030F0702030302020204" pitchFamily="66" charset="0"/>
              </a:rPr>
              <a:t> </a:t>
            </a:r>
            <a:r>
              <a:rPr lang="ru-RU" altLang="ru-RU" sz="2400" dirty="0">
                <a:latin typeface="Comic Sans MS" panose="030F0702030302020204" pitchFamily="66" charset="0"/>
              </a:rPr>
              <a:t>следует стараться  </a:t>
            </a:r>
            <a:endParaRPr lang="ru-RU" altLang="ru-RU" sz="2400" dirty="0" smtClean="0">
              <a:latin typeface="Comic Sans MS" panose="030F0702030302020204" pitchFamily="66" charset="0"/>
            </a:endParaRPr>
          </a:p>
          <a:p>
            <a:pPr algn="r">
              <a:lnSpc>
                <a:spcPct val="100000"/>
              </a:lnSpc>
              <a:buNone/>
            </a:pPr>
            <a:r>
              <a:rPr lang="ru-RU" altLang="ru-RU" sz="2400" dirty="0" smtClean="0">
                <a:latin typeface="Comic Sans MS" panose="030F0702030302020204" pitchFamily="66" charset="0"/>
              </a:rPr>
              <a:t>не </a:t>
            </a:r>
            <a:r>
              <a:rPr lang="ru-RU" altLang="ru-RU" sz="2400" dirty="0">
                <a:latin typeface="Comic Sans MS" panose="030F0702030302020204" pitchFamily="66" charset="0"/>
              </a:rPr>
              <a:t>перебивать родителя, </a:t>
            </a:r>
            <a:endParaRPr lang="ru-RU" altLang="ru-RU" sz="2400" dirty="0" smtClean="0">
              <a:latin typeface="Comic Sans MS" panose="030F0702030302020204" pitchFamily="66" charset="0"/>
            </a:endParaRPr>
          </a:p>
          <a:p>
            <a:pPr algn="r">
              <a:lnSpc>
                <a:spcPct val="100000"/>
              </a:lnSpc>
              <a:buNone/>
            </a:pPr>
            <a:r>
              <a:rPr lang="ru-RU" altLang="ru-RU" sz="2400" dirty="0" smtClean="0">
                <a:latin typeface="Comic Sans MS" panose="030F0702030302020204" pitchFamily="66" charset="0"/>
              </a:rPr>
              <a:t>дать </a:t>
            </a:r>
            <a:r>
              <a:rPr lang="ru-RU" altLang="ru-RU" sz="2400" dirty="0">
                <a:latin typeface="Comic Sans MS" panose="030F0702030302020204" pitchFamily="66" charset="0"/>
              </a:rPr>
              <a:t>ему </a:t>
            </a:r>
            <a:r>
              <a:rPr lang="ru-RU" altLang="ru-RU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возможность </a:t>
            </a:r>
            <a:r>
              <a:rPr lang="ru-RU" altLang="ru-RU" sz="24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высказаться. </a:t>
            </a:r>
          </a:p>
          <a:p>
            <a:pPr>
              <a:buNone/>
            </a:pPr>
            <a:endParaRPr lang="ru-RU" altLang="ru-RU" sz="2400" dirty="0" smtClean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>
              <a:buNone/>
            </a:pPr>
            <a:endParaRPr lang="ru-RU" altLang="ru-RU" sz="2400" dirty="0" smtClean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457200" indent="-457200">
              <a:buAutoNum type="arabicPeriod" startAt="7"/>
            </a:pPr>
            <a:r>
              <a:rPr lang="ru-RU" altLang="ru-RU" sz="2400" dirty="0" smtClean="0">
                <a:latin typeface="Comic Sans MS" panose="030F0702030302020204" pitchFamily="66" charset="0"/>
              </a:rPr>
              <a:t>В процессе обсуждения </a:t>
            </a:r>
          </a:p>
          <a:p>
            <a:pPr marL="0" indent="0">
              <a:buNone/>
            </a:pPr>
            <a:r>
              <a:rPr lang="ru-RU" altLang="ru-RU" sz="2400" dirty="0" smtClean="0">
                <a:latin typeface="Comic Sans MS" panose="030F0702030302020204" pitchFamily="66" charset="0"/>
              </a:rPr>
              <a:t>конфликтной ситуации важно </a:t>
            </a:r>
          </a:p>
          <a:p>
            <a:pPr marL="0" indent="0">
              <a:buNone/>
            </a:pPr>
            <a:r>
              <a:rPr lang="ru-RU" altLang="ru-RU" sz="2400" dirty="0" smtClean="0">
                <a:latin typeface="Comic Sans MS" panose="030F0702030302020204" pitchFamily="66" charset="0"/>
              </a:rPr>
              <a:t>проявить </a:t>
            </a:r>
            <a:r>
              <a:rPr lang="ru-RU" altLang="ru-RU" sz="24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готовность </a:t>
            </a:r>
          </a:p>
          <a:p>
            <a:pPr marL="0" indent="0">
              <a:buNone/>
            </a:pPr>
            <a:r>
              <a:rPr lang="ru-RU" altLang="ru-RU" sz="24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рассматривать разные варианты</a:t>
            </a:r>
            <a:r>
              <a:rPr lang="ru-RU" altLang="ru-RU" sz="2400" dirty="0" smtClean="0">
                <a:latin typeface="Comic Sans MS" panose="030F0702030302020204" pitchFamily="66" charset="0"/>
              </a:rPr>
              <a:t> ее разрешения.</a:t>
            </a:r>
            <a:endParaRPr lang="ru-RU" altLang="ru-RU" sz="2400" dirty="0">
              <a:latin typeface="Comic Sans MS" panose="030F0702030302020204" pitchFamily="66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5249" y="1490870"/>
            <a:ext cx="1784970" cy="1630018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6278" y="4632562"/>
            <a:ext cx="2443991" cy="205305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814835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329784"/>
            <a:ext cx="10972800" cy="989350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Обсуждение ситуации</a:t>
            </a:r>
            <a:endParaRPr lang="ru-RU" sz="32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0" y="1769165"/>
            <a:ext cx="10972800" cy="491644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altLang="ru-RU" sz="3200" b="1" dirty="0" smtClean="0"/>
              <a:t> </a:t>
            </a:r>
            <a:r>
              <a:rPr lang="ru-RU" sz="2800" dirty="0">
                <a:latin typeface="Comic Sans MS" panose="030F0702030302020204" pitchFamily="66" charset="0"/>
              </a:rPr>
              <a:t>Родители нормативно развивающихся детей на родительском собрании  обвинили маму ребенка с </a:t>
            </a:r>
            <a:r>
              <a:rPr lang="ru-RU" sz="2800" dirty="0" smtClean="0">
                <a:latin typeface="Comic Sans MS" panose="030F0702030302020204" pitchFamily="66" charset="0"/>
              </a:rPr>
              <a:t>ОВЗ в </a:t>
            </a:r>
            <a:r>
              <a:rPr lang="ru-RU" sz="2800" dirty="0">
                <a:latin typeface="Comic Sans MS" panose="030F0702030302020204" pitchFamily="66" charset="0"/>
              </a:rPr>
              <a:t>том, что она совершенно не занимается воспитанием своего ребенка, поэтому ребенок не соблюдает правил,  обижает детей, мешает им на занятиях.  </a:t>
            </a:r>
            <a:endParaRPr lang="ru-RU" sz="2800" dirty="0" smtClean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ru-RU" sz="2800" dirty="0" smtClean="0">
                <a:latin typeface="Comic Sans MS" panose="030F0702030302020204" pitchFamily="66" charset="0"/>
              </a:rPr>
              <a:t> После собрания группа активных родителей обратилась с письменным требованием к заведующей: «Уберите </a:t>
            </a:r>
            <a:r>
              <a:rPr lang="ru-RU" sz="2800" dirty="0">
                <a:latin typeface="Comic Sans MS" panose="030F0702030302020204" pitchFamily="66" charset="0"/>
              </a:rPr>
              <a:t>этого ребенка из группы</a:t>
            </a:r>
            <a:r>
              <a:rPr lang="ru-RU" sz="2800" dirty="0" smtClean="0">
                <a:latin typeface="Comic Sans MS" panose="030F0702030302020204" pitchFamily="66" charset="0"/>
              </a:rPr>
              <a:t>!»</a:t>
            </a:r>
          </a:p>
          <a:p>
            <a:pPr marL="0" indent="0" algn="just">
              <a:buNone/>
            </a:pPr>
            <a:endParaRPr lang="ru-RU" sz="2800" dirty="0" smtClean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ru-RU" sz="2800" dirty="0">
                <a:latin typeface="Comic Sans MS" panose="030F0702030302020204" pitchFamily="66" charset="0"/>
              </a:rPr>
              <a:t> </a:t>
            </a:r>
            <a:r>
              <a:rPr lang="ru-RU" sz="2800" dirty="0" smtClean="0">
                <a:latin typeface="Comic Sans MS" panose="030F0702030302020204" pitchFamily="66" charset="0"/>
              </a:rPr>
              <a:t>    </a:t>
            </a:r>
            <a:r>
              <a:rPr lang="ru-RU" sz="28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Как правильно действовать в этой ситуации?</a:t>
            </a:r>
            <a:endParaRPr lang="ru-RU" sz="28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4" name="Рисунок 2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46849" y="4912568"/>
            <a:ext cx="2099986" cy="17730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2635" y="21372"/>
            <a:ext cx="1706218" cy="160617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774883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329784"/>
            <a:ext cx="10972800" cy="989350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Алгоритм действий</a:t>
            </a:r>
            <a:endParaRPr lang="ru-RU" sz="32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0" y="2306986"/>
            <a:ext cx="8613913" cy="437862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altLang="ru-RU" sz="3200" b="1" dirty="0" smtClean="0"/>
              <a:t> 1. </a:t>
            </a:r>
            <a:r>
              <a:rPr lang="ru-RU" altLang="ru-RU" sz="2400" dirty="0" smtClean="0">
                <a:latin typeface="Comic Sans MS" panose="030F0702030302020204" pitchFamily="66" charset="0"/>
              </a:rPr>
              <a:t>Заведующий                      должен внимательно выслушать родителей, сказать о том, что понимает их чувства, но не может решить возникшую проблему путем исключения ребенка из группы. </a:t>
            </a:r>
          </a:p>
          <a:p>
            <a:pPr marL="0" indent="0">
              <a:buNone/>
            </a:pPr>
            <a:r>
              <a:rPr lang="ru-RU" altLang="ru-RU" sz="2400" dirty="0" smtClean="0">
                <a:latin typeface="Comic Sans MS" panose="030F0702030302020204" pitchFamily="66" charset="0"/>
              </a:rPr>
              <a:t>Ссылаясь на  ФЗ «Об образовании в Российской Федерации»,  спокойно и четко информировать родителей о недопустимости применения дисциплинарных мер к детям дошкольного возраста. </a:t>
            </a:r>
          </a:p>
          <a:p>
            <a:pPr marL="0" indent="0">
              <a:buNone/>
            </a:pPr>
            <a:r>
              <a:rPr lang="ru-RU" altLang="ru-RU" sz="2400" dirty="0" smtClean="0">
                <a:latin typeface="Comic Sans MS" panose="030F0702030302020204" pitchFamily="66" charset="0"/>
              </a:rPr>
              <a:t>Заведующий должен напомнить родителям  о равных правах всех детей на получение дошкольного образования. </a:t>
            </a:r>
            <a:endParaRPr lang="ru-RU" sz="2400" i="1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pic>
        <p:nvPicPr>
          <p:cNvPr id="4" name="Рисунок 2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713" y="80197"/>
            <a:ext cx="935038" cy="1349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34060" y="4212202"/>
            <a:ext cx="2683565" cy="2504661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27174" y="2177777"/>
            <a:ext cx="884582" cy="76697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271968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89452"/>
            <a:ext cx="10972800" cy="795131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Алгоритм действий</a:t>
            </a:r>
            <a:endParaRPr lang="ru-RU" sz="32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95130" y="536713"/>
            <a:ext cx="8289235" cy="61920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altLang="ru-RU" sz="3200" b="1" dirty="0" smtClean="0"/>
              <a:t> </a:t>
            </a:r>
            <a:r>
              <a:rPr lang="ru-RU" altLang="ru-RU" sz="2400" dirty="0" smtClean="0">
                <a:latin typeface="Comic Sans MS" panose="030F0702030302020204" pitchFamily="66" charset="0"/>
              </a:rPr>
              <a:t>2. Заведующий  должен информировать родителей о том, что ситуация в группе будет взята под его личный контроль, </a:t>
            </a:r>
          </a:p>
          <a:p>
            <a:pPr marL="0" indent="0">
              <a:buNone/>
            </a:pPr>
            <a:r>
              <a:rPr lang="ru-RU" altLang="ru-RU" sz="2400" dirty="0" smtClean="0">
                <a:latin typeface="Comic Sans MS" panose="030F0702030302020204" pitchFamily="66" charset="0"/>
              </a:rPr>
              <a:t>о том, что в течение месяца будет разработана и «запущена в работу» дорожная карта, предусматривающая комплекс мероприятий по улучшению ситуации в группе,</a:t>
            </a:r>
          </a:p>
          <a:p>
            <a:pPr marL="0" indent="0" algn="r">
              <a:buNone/>
            </a:pPr>
            <a:r>
              <a:rPr lang="ru-RU" altLang="ru-RU" sz="2400" dirty="0" smtClean="0">
                <a:latin typeface="Comic Sans MS" panose="030F0702030302020204" pitchFamily="66" charset="0"/>
              </a:rPr>
              <a:t>о чем родители будут </a:t>
            </a:r>
          </a:p>
          <a:p>
            <a:pPr marL="0" indent="0" algn="r">
              <a:buNone/>
            </a:pPr>
            <a:r>
              <a:rPr lang="ru-RU" altLang="ru-RU" sz="2400" dirty="0" smtClean="0">
                <a:latin typeface="Comic Sans MS" panose="030F0702030302020204" pitchFamily="66" charset="0"/>
              </a:rPr>
              <a:t>своевременно информированы. </a:t>
            </a:r>
          </a:p>
          <a:p>
            <a:pPr marL="0" indent="0">
              <a:buNone/>
            </a:pPr>
            <a:endParaRPr lang="ru-RU" altLang="ru-RU" sz="2400" dirty="0" smtClean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ru-RU" altLang="ru-RU" sz="2400" dirty="0" smtClean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ru-RU" sz="2400" dirty="0" smtClean="0">
                <a:latin typeface="Comic Sans MS" panose="030F0702030302020204" pitchFamily="66" charset="0"/>
              </a:rPr>
              <a:t>3. Заведующий должен инициировать проведение внепланового </a:t>
            </a:r>
            <a:r>
              <a:rPr lang="ru-RU" sz="24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заседания </a:t>
            </a:r>
            <a:r>
              <a:rPr lang="ru-RU" sz="2400" dirty="0" err="1" smtClean="0">
                <a:solidFill>
                  <a:srgbClr val="0070C0"/>
                </a:solidFill>
                <a:latin typeface="Comic Sans MS" panose="030F0702030302020204" pitchFamily="66" charset="0"/>
              </a:rPr>
              <a:t>ППк</a:t>
            </a:r>
            <a:r>
              <a:rPr lang="ru-RU" sz="24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ru-RU" sz="2400" dirty="0" smtClean="0">
                <a:latin typeface="Comic Sans MS" panose="030F0702030302020204" pitchFamily="66" charset="0"/>
              </a:rPr>
              <a:t>для обсуждения возникшей конфликтной ситуации.</a:t>
            </a:r>
            <a:endParaRPr lang="ru-RU" sz="2400" dirty="0">
              <a:latin typeface="Comic Sans MS" panose="030F0702030302020204" pitchFamily="66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8019" y="5317434"/>
            <a:ext cx="1719469" cy="1411357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58209" y="3350297"/>
            <a:ext cx="658540" cy="108255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870021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0452" y="270149"/>
            <a:ext cx="10972800" cy="989350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Алгоритм действий</a:t>
            </a:r>
            <a:endParaRPr lang="ru-RU" sz="28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599" y="1154243"/>
            <a:ext cx="8623853" cy="553136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b="1" dirty="0" smtClean="0">
                <a:latin typeface="Comic Sans MS" panose="030F0702030302020204" pitchFamily="66" charset="0"/>
              </a:rPr>
              <a:t>4</a:t>
            </a:r>
            <a:r>
              <a:rPr lang="ru-RU" sz="3200" b="1" dirty="0" smtClean="0"/>
              <a:t>. </a:t>
            </a:r>
            <a:r>
              <a:rPr lang="ru-RU" sz="2400" dirty="0">
                <a:latin typeface="Comic Sans MS" panose="030F0702030302020204" pitchFamily="66" charset="0"/>
              </a:rPr>
              <a:t>С</a:t>
            </a:r>
            <a:r>
              <a:rPr lang="ru-RU" sz="2400" dirty="0" smtClean="0">
                <a:latin typeface="Comic Sans MS" panose="030F0702030302020204" pitchFamily="66" charset="0"/>
              </a:rPr>
              <a:t>пециалисты </a:t>
            </a:r>
            <a:r>
              <a:rPr lang="ru-RU" sz="2400" dirty="0" err="1" smtClean="0">
                <a:latin typeface="Comic Sans MS" panose="030F0702030302020204" pitchFamily="66" charset="0"/>
              </a:rPr>
              <a:t>ППк</a:t>
            </a:r>
            <a:r>
              <a:rPr lang="ru-RU" sz="2400" dirty="0" smtClean="0">
                <a:latin typeface="Comic Sans MS" panose="030F0702030302020204" pitchFamily="66" charset="0"/>
              </a:rPr>
              <a:t> на внеочередном заседании обязаны разработать план мероприятий со всеми участниками ситуации (дорожную карту) с указанием форм работы, сроков и ответственных.</a:t>
            </a:r>
          </a:p>
          <a:p>
            <a:pPr marL="0" indent="0">
              <a:buNone/>
            </a:pPr>
            <a:r>
              <a:rPr lang="ru-RU" sz="2400" dirty="0">
                <a:latin typeface="Comic Sans MS" panose="030F0702030302020204" pitchFamily="66" charset="0"/>
              </a:rPr>
              <a:t> </a:t>
            </a:r>
            <a:r>
              <a:rPr lang="ru-RU" sz="2400" dirty="0" smtClean="0">
                <a:latin typeface="Comic Sans MS" panose="030F0702030302020204" pitchFamily="66" charset="0"/>
              </a:rPr>
              <a:t>   Данная </a:t>
            </a:r>
            <a:r>
              <a:rPr lang="ru-RU" sz="24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дорожная карта </a:t>
            </a:r>
            <a:r>
              <a:rPr lang="ru-RU" sz="2400" dirty="0" smtClean="0">
                <a:latin typeface="Comic Sans MS" panose="030F0702030302020204" pitchFamily="66" charset="0"/>
              </a:rPr>
              <a:t>может включать: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2400" dirty="0">
                <a:latin typeface="Comic Sans MS" panose="030F0702030302020204" pitchFamily="66" charset="0"/>
              </a:rPr>
              <a:t> </a:t>
            </a:r>
            <a:r>
              <a:rPr lang="ru-RU" sz="2400" dirty="0" smtClean="0">
                <a:latin typeface="Comic Sans MS" panose="030F0702030302020204" pitchFamily="66" charset="0"/>
              </a:rPr>
              <a:t>изучение </a:t>
            </a:r>
            <a:r>
              <a:rPr lang="ru-RU" sz="24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ситуации в группе</a:t>
            </a:r>
            <a:r>
              <a:rPr lang="ru-RU" sz="2400" dirty="0" smtClean="0">
                <a:latin typeface="Comic Sans MS" panose="030F0702030302020204" pitchFamily="66" charset="0"/>
              </a:rPr>
              <a:t>: изучение психологического климата, межличностных отношений детей, особенностей их совместной деятельности; выявление индивидуально-личностных особенностей ребенка с ОВЗ (с согласия родителя), характера общения воспитателей с данным ребенком;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2400" dirty="0">
                <a:latin typeface="Comic Sans MS" panose="030F0702030302020204" pitchFamily="66" charset="0"/>
              </a:rPr>
              <a:t>р</a:t>
            </a:r>
            <a:r>
              <a:rPr lang="ru-RU" sz="2400" dirty="0" smtClean="0">
                <a:latin typeface="Comic Sans MS" panose="030F0702030302020204" pitchFamily="66" charset="0"/>
              </a:rPr>
              <a:t>азработку </a:t>
            </a:r>
            <a:r>
              <a:rPr lang="ru-RU" sz="24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рекомендаций</a:t>
            </a:r>
            <a:r>
              <a:rPr lang="ru-RU" sz="2400" dirty="0" smtClean="0">
                <a:latin typeface="Comic Sans MS" panose="030F0702030302020204" pitchFamily="66" charset="0"/>
              </a:rPr>
              <a:t> для специалистов и для воспитателей </a:t>
            </a:r>
            <a:r>
              <a:rPr lang="ru-RU" sz="24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по сопровождению ребенка</a:t>
            </a:r>
            <a:r>
              <a:rPr lang="ru-RU" sz="2400" dirty="0" smtClean="0">
                <a:latin typeface="Comic Sans MS" panose="030F0702030302020204" pitchFamily="66" charset="0"/>
              </a:rPr>
              <a:t>;</a:t>
            </a:r>
          </a:p>
          <a:p>
            <a:pPr>
              <a:buFont typeface="Wingdings" panose="05000000000000000000" pitchFamily="2" charset="2"/>
              <a:buChar char="§"/>
            </a:pPr>
            <a:endParaRPr lang="ru-RU" sz="2400" dirty="0">
              <a:latin typeface="Comic Sans MS" panose="030F0702030302020204" pitchFamily="66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6509" y="2325756"/>
            <a:ext cx="2663687" cy="2534479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551480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95400" y="318052"/>
            <a:ext cx="9601200" cy="1485900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latin typeface="Comic Sans MS" panose="030F0702030302020204" pitchFamily="66" charset="0"/>
              </a:rPr>
              <a:t>Профилактика и разрешение конфликтов ДОО и родителей</a:t>
            </a:r>
            <a:endParaRPr lang="ru-RU" sz="3200" b="1" dirty="0">
              <a:latin typeface="Comic Sans MS" panose="030F0702030302020204" pitchFamily="66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34003" y="2089500"/>
            <a:ext cx="1447800" cy="1543878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735168">
            <a:off x="9233452" y="3741566"/>
            <a:ext cx="1639956" cy="141467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rot="20466758">
            <a:off x="1295400" y="3790121"/>
            <a:ext cx="2357852" cy="1831077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rot="20590626">
            <a:off x="4435167" y="3156349"/>
            <a:ext cx="2335696" cy="201329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35931119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43260"/>
            <a:ext cx="10972800" cy="681688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Алгоритм действий</a:t>
            </a:r>
            <a:endParaRPr lang="ru-RU" sz="32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5799" y="755374"/>
            <a:ext cx="10721147" cy="650967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3200" b="1" dirty="0" smtClean="0"/>
              <a:t>       </a:t>
            </a:r>
            <a:r>
              <a:rPr lang="ru-RU" sz="2400" dirty="0" smtClean="0">
                <a:latin typeface="Comic Sans MS" panose="030F0702030302020204" pitchFamily="66" charset="0"/>
              </a:rPr>
              <a:t>Дорожная карта может включать:</a:t>
            </a:r>
          </a:p>
          <a:p>
            <a:pPr algn="r">
              <a:buFont typeface="Wingdings" panose="05000000000000000000" pitchFamily="2" charset="2"/>
              <a:buChar char="§"/>
            </a:pPr>
            <a:r>
              <a:rPr lang="ru-RU" sz="2400" dirty="0" smtClean="0">
                <a:latin typeface="Comic Sans MS" panose="030F0702030302020204" pitchFamily="66" charset="0"/>
              </a:rPr>
              <a:t> </a:t>
            </a:r>
            <a:r>
              <a:rPr lang="ru-RU" dirty="0" smtClean="0">
                <a:latin typeface="Comic Sans MS" panose="030F0702030302020204" pitchFamily="66" charset="0"/>
              </a:rPr>
              <a:t>перечень мероприятий по включению</a:t>
            </a:r>
          </a:p>
          <a:p>
            <a:pPr marL="0" indent="0" algn="r">
              <a:buNone/>
            </a:pPr>
            <a:r>
              <a:rPr lang="ru-RU" dirty="0" smtClean="0">
                <a:latin typeface="Comic Sans MS" panose="030F0702030302020204" pitchFamily="66" charset="0"/>
              </a:rPr>
              <a:t> ребенка с ОВЗ в детское сообщество, </a:t>
            </a:r>
          </a:p>
          <a:p>
            <a:pPr marL="0" indent="0" algn="r">
              <a:buNone/>
            </a:pPr>
            <a:r>
              <a:rPr lang="ru-RU" dirty="0" smtClean="0">
                <a:latin typeface="Comic Sans MS" panose="030F0702030302020204" pitchFamily="66" charset="0"/>
              </a:rPr>
              <a:t>по сплочению группы;</a:t>
            </a:r>
          </a:p>
          <a:p>
            <a:pPr algn="ctr">
              <a:buFont typeface="Wingdings" panose="05000000000000000000" pitchFamily="2" charset="2"/>
              <a:buChar char="§"/>
            </a:pPr>
            <a:r>
              <a:rPr lang="ru-RU" dirty="0">
                <a:latin typeface="Comic Sans MS" panose="030F0702030302020204" pitchFamily="66" charset="0"/>
              </a:rPr>
              <a:t>р</a:t>
            </a:r>
            <a:r>
              <a:rPr lang="ru-RU" dirty="0" smtClean="0">
                <a:latin typeface="Comic Sans MS" panose="030F0702030302020204" pitchFamily="66" charset="0"/>
              </a:rPr>
              <a:t>азработку рекомендаций для родителей ребенка с ОВЗ по обеспечению позитивной социализации и коррекции имеющихся нарушений в процессе семейного воспитания;</a:t>
            </a:r>
          </a:p>
          <a:p>
            <a:pPr>
              <a:buFont typeface="Wingdings" panose="05000000000000000000" pitchFamily="2" charset="2"/>
              <a:buChar char="§"/>
            </a:pPr>
            <a:endParaRPr lang="ru-RU" sz="2400" dirty="0" smtClean="0">
              <a:latin typeface="Comic Sans MS" panose="030F0702030302020204" pitchFamily="66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ru-RU" sz="2400" dirty="0">
                <a:latin typeface="Comic Sans MS" panose="030F0702030302020204" pitchFamily="66" charset="0"/>
              </a:rPr>
              <a:t> </a:t>
            </a:r>
            <a:r>
              <a:rPr lang="ru-RU" dirty="0" smtClean="0">
                <a:latin typeface="Comic Sans MS" panose="030F0702030302020204" pitchFamily="66" charset="0"/>
              </a:rPr>
              <a:t>перечень мероприятий,</a:t>
            </a:r>
          </a:p>
          <a:p>
            <a:pPr marL="0" indent="0">
              <a:buNone/>
            </a:pPr>
            <a:r>
              <a:rPr lang="ru-RU" dirty="0" smtClean="0">
                <a:latin typeface="Comic Sans MS" panose="030F0702030302020204" pitchFamily="66" charset="0"/>
              </a:rPr>
              <a:t> направленных на включение родителей</a:t>
            </a:r>
          </a:p>
          <a:p>
            <a:pPr marL="0" indent="0">
              <a:buNone/>
            </a:pPr>
            <a:r>
              <a:rPr lang="ru-RU" dirty="0" smtClean="0">
                <a:latin typeface="Comic Sans MS" panose="030F0702030302020204" pitchFamily="66" charset="0"/>
              </a:rPr>
              <a:t> в жизнь группы, сплочение</a:t>
            </a:r>
          </a:p>
          <a:p>
            <a:pPr marL="0" indent="0">
              <a:buNone/>
            </a:pPr>
            <a:r>
              <a:rPr lang="ru-RU" dirty="0" smtClean="0">
                <a:latin typeface="Comic Sans MS" panose="030F0702030302020204" pitchFamily="66" charset="0"/>
              </a:rPr>
              <a:t> родительского сообщества, </a:t>
            </a:r>
          </a:p>
          <a:p>
            <a:pPr marL="0" indent="0">
              <a:buNone/>
            </a:pPr>
            <a:r>
              <a:rPr lang="ru-RU" dirty="0" smtClean="0">
                <a:latin typeface="Comic Sans MS" panose="030F0702030302020204" pitchFamily="66" charset="0"/>
              </a:rPr>
              <a:t>формирование позитивного отношения к инклюзивному образованию.</a:t>
            </a:r>
          </a:p>
          <a:p>
            <a:pPr>
              <a:buFont typeface="Wingdings" panose="05000000000000000000" pitchFamily="2" charset="2"/>
              <a:buChar char="§"/>
            </a:pPr>
            <a:endParaRPr lang="ru-RU" dirty="0">
              <a:latin typeface="Comic Sans MS" panose="030F0702030302020204" pitchFamily="66" charset="0"/>
            </a:endParaRPr>
          </a:p>
        </p:txBody>
      </p:sp>
      <p:pic>
        <p:nvPicPr>
          <p:cNvPr id="1028" name="Picture 4" descr="Командная работа ic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0156" y="1767681"/>
            <a:ext cx="874642" cy="83488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Командный дух ico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82068" y="4380189"/>
            <a:ext cx="2100332" cy="210033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8565" y="1958008"/>
            <a:ext cx="771939" cy="87978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2460474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329784"/>
            <a:ext cx="10972800" cy="989350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Алгоритм действий</a:t>
            </a:r>
            <a:endParaRPr lang="ru-RU" sz="32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7348" y="1639956"/>
            <a:ext cx="7421218" cy="50456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b="1" dirty="0" smtClean="0"/>
              <a:t>    </a:t>
            </a:r>
            <a:r>
              <a:rPr lang="ru-RU" sz="2400" dirty="0" smtClean="0">
                <a:latin typeface="Comic Sans MS" panose="030F0702030302020204" pitchFamily="66" charset="0"/>
              </a:rPr>
              <a:t>Данная дорожная карта может включать: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2400" dirty="0">
                <a:latin typeface="Comic Sans MS" panose="030F0702030302020204" pitchFamily="66" charset="0"/>
              </a:rPr>
              <a:t> </a:t>
            </a:r>
            <a:r>
              <a:rPr lang="ru-RU" sz="2400" dirty="0" smtClean="0">
                <a:latin typeface="Comic Sans MS" panose="030F0702030302020204" pitchFamily="66" charset="0"/>
              </a:rPr>
              <a:t>изучение семейной ситуации ребенка с ОВЗ (целесообразно официально пригласить мать ребенка с ОВЗ на заседание </a:t>
            </a:r>
            <a:r>
              <a:rPr lang="ru-RU" sz="2400" dirty="0" err="1" smtClean="0">
                <a:latin typeface="Comic Sans MS" panose="030F0702030302020204" pitchFamily="66" charset="0"/>
              </a:rPr>
              <a:t>ППк</a:t>
            </a:r>
            <a:r>
              <a:rPr lang="ru-RU" sz="2400" dirty="0" smtClean="0">
                <a:latin typeface="Comic Sans MS" panose="030F0702030302020204" pitchFamily="66" charset="0"/>
              </a:rPr>
              <a:t> для обсуждения траектории сопровождения ребенка в семье и в детском саду;</a:t>
            </a:r>
          </a:p>
          <a:p>
            <a:pPr marL="0" indent="0">
              <a:buNone/>
            </a:pPr>
            <a:r>
              <a:rPr lang="ru-RU" sz="2400" dirty="0" smtClean="0">
                <a:latin typeface="Comic Sans MS" panose="030F0702030302020204" pitchFamily="66" charset="0"/>
              </a:rPr>
              <a:t> важно информировать родителя о его ответственности за воспитание ребенка и о готовности заведующего обратиться в органы опеки и попечительства в случае ненадлежащего выполнения родительских обязанностей).</a:t>
            </a:r>
            <a:endParaRPr lang="ru-RU" sz="2400" dirty="0">
              <a:latin typeface="Comic Sans MS" panose="030F0702030302020204" pitchFamily="66" charset="0"/>
            </a:endParaRPr>
          </a:p>
        </p:txBody>
      </p:sp>
      <p:pic>
        <p:nvPicPr>
          <p:cNvPr id="17410" name="Picture 2" descr="Вдохновение ic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0" y="3754022"/>
            <a:ext cx="2478157" cy="277598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12" name="Picture 4" descr="Принятие решений ico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9853" y="513867"/>
            <a:ext cx="1219200" cy="12192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72040193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329784"/>
            <a:ext cx="10972800" cy="989350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Алгоритм действий</a:t>
            </a:r>
            <a:endParaRPr lang="ru-RU" sz="32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5999" y="1789042"/>
            <a:ext cx="9014654" cy="49459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b="1" dirty="0" smtClean="0"/>
              <a:t>    </a:t>
            </a:r>
            <a:r>
              <a:rPr lang="ru-RU" sz="2400" dirty="0" smtClean="0">
                <a:latin typeface="Comic Sans MS" panose="030F0702030302020204" pitchFamily="66" charset="0"/>
              </a:rPr>
              <a:t>5. Заведующий и председатель </a:t>
            </a:r>
            <a:r>
              <a:rPr lang="ru-RU" sz="2400" dirty="0" err="1" smtClean="0">
                <a:latin typeface="Comic Sans MS" panose="030F0702030302020204" pitchFamily="66" charset="0"/>
              </a:rPr>
              <a:t>ППк</a:t>
            </a:r>
            <a:r>
              <a:rPr lang="ru-RU" sz="2400" dirty="0" smtClean="0">
                <a:latin typeface="Comic Sans MS" panose="030F0702030302020204" pitchFamily="66" charset="0"/>
              </a:rPr>
              <a:t> должны пригласить на официальную беседу родителей, обратившихся с жалобой, и познакомить их с дорожной картой и убедить в необходимости их участия в жизни группы, в запланированных мероприятиях.</a:t>
            </a:r>
          </a:p>
          <a:p>
            <a:pPr marL="0" indent="0">
              <a:buNone/>
            </a:pPr>
            <a:endParaRPr lang="ru-RU" sz="2400" dirty="0" smtClean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ru-RU" sz="2400" dirty="0" smtClean="0">
                <a:latin typeface="Comic Sans MS" panose="030F0702030302020204" pitchFamily="66" charset="0"/>
              </a:rPr>
              <a:t>6. Заведующий </a:t>
            </a:r>
            <a:r>
              <a:rPr lang="ru-RU" sz="2400" dirty="0">
                <a:latin typeface="Comic Sans MS" panose="030F0702030302020204" pitchFamily="66" charset="0"/>
              </a:rPr>
              <a:t>и председатель </a:t>
            </a:r>
            <a:r>
              <a:rPr lang="ru-RU" sz="2400" dirty="0" err="1">
                <a:latin typeface="Comic Sans MS" panose="030F0702030302020204" pitchFamily="66" charset="0"/>
              </a:rPr>
              <a:t>ППк</a:t>
            </a:r>
            <a:r>
              <a:rPr lang="ru-RU" sz="2400" dirty="0">
                <a:latin typeface="Comic Sans MS" panose="030F0702030302020204" pitchFamily="66" charset="0"/>
              </a:rPr>
              <a:t> </a:t>
            </a:r>
            <a:r>
              <a:rPr lang="ru-RU" sz="2400" dirty="0" smtClean="0">
                <a:latin typeface="Comic Sans MS" panose="030F0702030302020204" pitchFamily="66" charset="0"/>
              </a:rPr>
              <a:t>осуществляют контроль за выполнением рекомендаций </a:t>
            </a:r>
            <a:r>
              <a:rPr lang="ru-RU" sz="2400" dirty="0" err="1" smtClean="0">
                <a:latin typeface="Comic Sans MS" panose="030F0702030302020204" pitchFamily="66" charset="0"/>
              </a:rPr>
              <a:t>ППк</a:t>
            </a:r>
            <a:r>
              <a:rPr lang="ru-RU" sz="2400" dirty="0" smtClean="0">
                <a:latin typeface="Comic Sans MS" panose="030F0702030302020204" pitchFamily="66" charset="0"/>
              </a:rPr>
              <a:t> воспитателями, специалистами.</a:t>
            </a:r>
          </a:p>
          <a:p>
            <a:pPr marL="0" indent="0">
              <a:buNone/>
            </a:pPr>
            <a:r>
              <a:rPr lang="ru-RU" sz="2400" dirty="0" smtClean="0">
                <a:latin typeface="Comic Sans MS" panose="030F0702030302020204" pitchFamily="66" charset="0"/>
              </a:rPr>
              <a:t>7. Специалисты </a:t>
            </a:r>
            <a:r>
              <a:rPr lang="ru-RU" sz="2400" dirty="0" err="1" smtClean="0">
                <a:latin typeface="Comic Sans MS" panose="030F0702030302020204" pitchFamily="66" charset="0"/>
              </a:rPr>
              <a:t>ППк</a:t>
            </a:r>
            <a:r>
              <a:rPr lang="ru-RU" sz="2400" dirty="0" smtClean="0">
                <a:latin typeface="Comic Sans MS" panose="030F0702030302020204" pitchFamily="66" charset="0"/>
              </a:rPr>
              <a:t> проводят мониторинг эффективности осуществляемых мер по улучшению ситуации, готовят коллегиальное заключение по ребенку.</a:t>
            </a:r>
          </a:p>
          <a:p>
            <a:pPr marL="0" indent="0">
              <a:buNone/>
            </a:pPr>
            <a:endParaRPr lang="ru-RU" sz="2400" dirty="0">
              <a:latin typeface="Comic Sans MS" panose="030F0702030302020204" pitchFamily="66" charset="0"/>
            </a:endParaRPr>
          </a:p>
        </p:txBody>
      </p:sp>
      <p:pic>
        <p:nvPicPr>
          <p:cNvPr id="18434" name="Picture 2" descr="Цель ic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02418" y="3091071"/>
            <a:ext cx="2375452" cy="227122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4932" y="329784"/>
            <a:ext cx="938865" cy="134733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38904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759"/>
            <a:ext cx="11172825" cy="834391"/>
          </a:xfrm>
        </p:spPr>
        <p:txBody>
          <a:bodyPr>
            <a:noAutofit/>
          </a:bodyPr>
          <a:lstStyle/>
          <a:p>
            <a:pPr algn="ctr"/>
            <a:r>
              <a:rPr lang="ru-RU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Основные </a:t>
            </a:r>
            <a:r>
              <a:rPr lang="ru-RU" sz="32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условия профилактики конфликтов </a:t>
            </a:r>
            <a:br>
              <a:rPr lang="ru-RU" sz="3200" dirty="0" smtClean="0">
                <a:solidFill>
                  <a:schemeClr val="tx1"/>
                </a:solidFill>
                <a:latin typeface="Comic Sans MS" panose="030F0702030302020204" pitchFamily="66" charset="0"/>
              </a:rPr>
            </a:br>
            <a:r>
              <a:rPr lang="ru-RU" sz="32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с родителями </a:t>
            </a:r>
            <a:endParaRPr lang="ru-RU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="" xmlns:a16="http://schemas.microsoft.com/office/drawing/2014/main" id="{167855EF-7ED7-4831-A49B-CE683CE5B470}"/>
              </a:ext>
            </a:extLst>
          </p:cNvPr>
          <p:cNvGraphicFramePr>
            <a:graphicFrameLocks noGrp="1"/>
          </p:cNvGraphicFramePr>
          <p:nvPr>
            <p:ph idx="1"/>
            <p:extLst/>
          </p:nvPr>
        </p:nvGraphicFramePr>
        <p:xfrm>
          <a:off x="-446681" y="3225101"/>
          <a:ext cx="3607294" cy="33798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Прямоугольник 8">
            <a:extLst>
              <a:ext uri="{FF2B5EF4-FFF2-40B4-BE49-F238E27FC236}">
                <a16:creationId xmlns="" xmlns:a16="http://schemas.microsoft.com/office/drawing/2014/main" id="{25EE2CA3-A7F6-4865-9F77-3B1ABA8DCA39}"/>
              </a:ext>
            </a:extLst>
          </p:cNvPr>
          <p:cNvSpPr/>
          <p:nvPr/>
        </p:nvSpPr>
        <p:spPr>
          <a:xfrm>
            <a:off x="0" y="-14288"/>
            <a:ext cx="12178318" cy="365760"/>
          </a:xfrm>
          <a:prstGeom prst="rect">
            <a:avLst/>
          </a:prstGeom>
          <a:solidFill>
            <a:srgbClr val="0066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2" name="Объект 4">
            <a:extLst>
              <a:ext uri="{FF2B5EF4-FFF2-40B4-BE49-F238E27FC236}">
                <a16:creationId xmlns="" xmlns:a16="http://schemas.microsoft.com/office/drawing/2014/main" id="{F10EFC6E-F7F8-4DB9-8E77-A875A41F350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743706256"/>
              </p:ext>
            </p:extLst>
          </p:nvPr>
        </p:nvGraphicFramePr>
        <p:xfrm>
          <a:off x="0" y="1510748"/>
          <a:ext cx="12178318" cy="50942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6" name="Рисунок 2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" y="365759"/>
            <a:ext cx="935038" cy="1349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4005057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329784"/>
            <a:ext cx="10972800" cy="98935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Психолого-педагогические рекомендации для воспитателей по предупреждению конфликтов с родителями</a:t>
            </a:r>
            <a:endParaRPr lang="ru-RU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0" y="2196548"/>
            <a:ext cx="10730948" cy="4489064"/>
          </a:xfrm>
        </p:spPr>
        <p:txBody>
          <a:bodyPr>
            <a:normAutofit lnSpcReduction="10000"/>
          </a:bodyPr>
          <a:lstStyle/>
          <a:p>
            <a:pPr marL="514350" indent="-514350">
              <a:buAutoNum type="arabicPeriod"/>
            </a:pPr>
            <a:r>
              <a:rPr lang="ru-RU" altLang="ru-RU" sz="2400" dirty="0" smtClean="0">
                <a:latin typeface="Comic Sans MS" panose="030F0702030302020204" pitchFamily="66" charset="0"/>
              </a:rPr>
              <a:t>Начав </a:t>
            </a:r>
            <a:r>
              <a:rPr lang="ru-RU" altLang="ru-RU" sz="2400" dirty="0">
                <a:latin typeface="Comic Sans MS" panose="030F0702030302020204" pitchFamily="66" charset="0"/>
              </a:rPr>
              <a:t>работу в новой </a:t>
            </a:r>
            <a:r>
              <a:rPr lang="ru-RU" altLang="ru-RU" sz="2400" dirty="0" smtClean="0">
                <a:latin typeface="Comic Sans MS" panose="030F0702030302020204" pitchFamily="66" charset="0"/>
              </a:rPr>
              <a:t>группе, воспитателю  следует после первичного знакомства с родителями кратко </a:t>
            </a:r>
            <a:r>
              <a:rPr lang="ru-RU" altLang="ru-RU" sz="2400" dirty="0">
                <a:latin typeface="Comic Sans MS" panose="030F0702030302020204" pitchFamily="66" charset="0"/>
              </a:rPr>
              <a:t>и внятно </a:t>
            </a:r>
            <a:r>
              <a:rPr lang="ru-RU" altLang="ru-RU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пояснить задачи </a:t>
            </a:r>
            <a:r>
              <a:rPr lang="ru-RU" altLang="ru-RU" sz="2400" dirty="0">
                <a:latin typeface="Comic Sans MS" panose="030F0702030302020204" pitchFamily="66" charset="0"/>
              </a:rPr>
              <a:t>своей </a:t>
            </a:r>
            <a:r>
              <a:rPr lang="ru-RU" altLang="ru-RU" sz="2400" dirty="0" smtClean="0">
                <a:latin typeface="Comic Sans MS" panose="030F0702030302020204" pitchFamily="66" charset="0"/>
              </a:rPr>
              <a:t>профессиональной деятельности</a:t>
            </a:r>
            <a:r>
              <a:rPr lang="ru-RU" altLang="ru-RU" sz="2400" dirty="0">
                <a:latin typeface="Comic Sans MS" panose="030F0702030302020204" pitchFamily="66" charset="0"/>
              </a:rPr>
              <a:t>, определяемые </a:t>
            </a:r>
            <a:r>
              <a:rPr lang="ru-RU" altLang="ru-RU" sz="2400" dirty="0" smtClean="0">
                <a:latin typeface="Comic Sans MS" panose="030F0702030302020204" pitchFamily="66" charset="0"/>
              </a:rPr>
              <a:t>ФГОС ДО, ФОП ДО,</a:t>
            </a:r>
          </a:p>
          <a:p>
            <a:pPr marL="0" indent="0">
              <a:buNone/>
            </a:pPr>
            <a:r>
              <a:rPr lang="ru-RU" altLang="ru-RU" sz="2400" dirty="0" smtClean="0">
                <a:latin typeface="Comic Sans MS" panose="030F0702030302020204" pitchFamily="66" charset="0"/>
              </a:rPr>
              <a:t> образовательной </a:t>
            </a:r>
            <a:r>
              <a:rPr lang="ru-RU" altLang="ru-RU" sz="24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программой. </a:t>
            </a:r>
          </a:p>
          <a:p>
            <a:pPr marL="0" indent="0">
              <a:buNone/>
            </a:pPr>
            <a:r>
              <a:rPr lang="ru-RU" altLang="ru-RU" sz="2400" dirty="0" smtClean="0">
                <a:latin typeface="Comic Sans MS" panose="030F0702030302020204" pitchFamily="66" charset="0"/>
              </a:rPr>
              <a:t>Показать </a:t>
            </a:r>
            <a:r>
              <a:rPr lang="ru-RU" altLang="ru-RU" sz="24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соответствие</a:t>
            </a:r>
          </a:p>
          <a:p>
            <a:pPr marL="0" indent="0">
              <a:buNone/>
            </a:pPr>
            <a:r>
              <a:rPr lang="ru-RU" altLang="ru-RU" sz="24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условий (РППС), </a:t>
            </a:r>
          </a:p>
          <a:p>
            <a:pPr marL="0" indent="0">
              <a:buNone/>
            </a:pPr>
            <a:r>
              <a:rPr lang="ru-RU" altLang="ru-RU" sz="24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</a:t>
            </a:r>
            <a:r>
              <a:rPr lang="ru-RU" altLang="ru-RU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применяемых </a:t>
            </a:r>
            <a:r>
              <a:rPr lang="ru-RU" altLang="ru-RU" sz="24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технологий, методов и средств</a:t>
            </a:r>
          </a:p>
          <a:p>
            <a:pPr marL="0" indent="0">
              <a:buNone/>
            </a:pPr>
            <a:r>
              <a:rPr lang="ru-RU" altLang="ru-RU" sz="24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</a:t>
            </a:r>
            <a:r>
              <a:rPr lang="ru-RU" altLang="ru-RU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возрастным </a:t>
            </a:r>
            <a:r>
              <a:rPr lang="ru-RU" altLang="ru-RU" sz="24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особенностям</a:t>
            </a:r>
          </a:p>
          <a:p>
            <a:pPr marL="0" indent="0">
              <a:buNone/>
            </a:pPr>
            <a:r>
              <a:rPr lang="ru-RU" altLang="ru-RU" sz="24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детей данной группы</a:t>
            </a:r>
            <a:r>
              <a:rPr lang="ru-RU" altLang="ru-RU" sz="24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. </a:t>
            </a:r>
            <a:endParaRPr lang="ru-RU" altLang="ru-RU" sz="24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>
              <a:buNone/>
            </a:pPr>
            <a:r>
              <a:rPr lang="ru-RU" altLang="ru-RU" sz="2400" dirty="0">
                <a:solidFill>
                  <a:srgbClr val="C00000"/>
                </a:solidFill>
              </a:rPr>
              <a:t> </a:t>
            </a:r>
          </a:p>
        </p:txBody>
      </p:sp>
      <p:pic>
        <p:nvPicPr>
          <p:cNvPr id="4" name="Рисунок 2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081" y="824459"/>
            <a:ext cx="935038" cy="1349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7043" y="3389243"/>
            <a:ext cx="3276295" cy="3062549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709778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25756" y="89452"/>
            <a:ext cx="9256643" cy="1229682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Психолого-педагогические рекомендации для воспитателей по предупреждению конфликтов с родителями</a:t>
            </a:r>
            <a:endParaRPr lang="ru-RU" sz="24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0" y="1637741"/>
            <a:ext cx="10972800" cy="5047872"/>
          </a:xfrm>
        </p:spPr>
        <p:txBody>
          <a:bodyPr/>
          <a:lstStyle/>
          <a:p>
            <a:pPr marL="457200" indent="-457200">
              <a:buAutoNum type="arabicPeriod" startAt="2"/>
              <a:defRPr/>
            </a:pPr>
            <a:r>
              <a:rPr lang="ru-RU" sz="2400" dirty="0" smtClean="0">
                <a:latin typeface="Comic Sans MS" panose="030F0702030302020204" pitchFamily="66" charset="0"/>
              </a:rPr>
              <a:t>Крайне </a:t>
            </a:r>
            <a:r>
              <a:rPr lang="ru-RU" sz="2400" dirty="0">
                <a:latin typeface="Comic Sans MS" panose="030F0702030302020204" pitchFamily="66" charset="0"/>
              </a:rPr>
              <a:t>важно разъяснить </a:t>
            </a:r>
            <a:r>
              <a:rPr lang="ru-RU" sz="2400" dirty="0" smtClean="0">
                <a:latin typeface="Comic Sans MS" panose="030F0702030302020204" pitchFamily="66" charset="0"/>
              </a:rPr>
              <a:t>родителям:</a:t>
            </a:r>
          </a:p>
          <a:p>
            <a:pPr marL="0" indent="0">
              <a:buNone/>
              <a:defRPr/>
            </a:pPr>
            <a:r>
              <a:rPr lang="ru-RU" sz="2400" dirty="0" smtClean="0">
                <a:latin typeface="Comic Sans MS" panose="030F0702030302020204" pitchFamily="66" charset="0"/>
              </a:rPr>
              <a:t> </a:t>
            </a:r>
            <a:r>
              <a:rPr lang="ru-RU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суть</a:t>
            </a:r>
            <a:r>
              <a:rPr lang="ru-RU" sz="2400" dirty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ru-RU" sz="24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правил,</a:t>
            </a:r>
            <a:r>
              <a:rPr lang="ru-RU" sz="24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ru-RU" sz="2400" dirty="0" smtClean="0">
                <a:latin typeface="Comic Sans MS" panose="030F0702030302020204" pitchFamily="66" charset="0"/>
              </a:rPr>
              <a:t>существующих в группе, </a:t>
            </a:r>
          </a:p>
          <a:p>
            <a:pPr marL="0" indent="0">
              <a:buNone/>
              <a:defRPr/>
            </a:pPr>
            <a:r>
              <a:rPr lang="ru-RU" sz="2400" dirty="0" smtClean="0">
                <a:latin typeface="Comic Sans MS" panose="030F0702030302020204" pitchFamily="66" charset="0"/>
              </a:rPr>
              <a:t> требований, предъявляемых к </a:t>
            </a:r>
            <a:r>
              <a:rPr lang="ru-RU" sz="2400" dirty="0">
                <a:latin typeface="Comic Sans MS" panose="030F0702030302020204" pitchFamily="66" charset="0"/>
              </a:rPr>
              <a:t>родителям (как участникам образовательных </a:t>
            </a:r>
            <a:r>
              <a:rPr lang="ru-RU" sz="2400" dirty="0" smtClean="0">
                <a:latin typeface="Comic Sans MS" panose="030F0702030302020204" pitchFamily="66" charset="0"/>
              </a:rPr>
              <a:t>отношений).</a:t>
            </a:r>
          </a:p>
          <a:p>
            <a:pPr marL="0" indent="0">
              <a:buNone/>
              <a:defRPr/>
            </a:pPr>
            <a:r>
              <a:rPr lang="ru-RU" sz="2400" dirty="0" smtClean="0">
                <a:latin typeface="Comic Sans MS" panose="030F0702030302020204" pitchFamily="66" charset="0"/>
              </a:rPr>
              <a:t>Показать</a:t>
            </a:r>
            <a:r>
              <a:rPr lang="ru-RU" sz="2400" dirty="0">
                <a:latin typeface="Comic Sans MS" panose="030F0702030302020204" pitchFamily="66" charset="0"/>
              </a:rPr>
              <a:t>, что они  не придуманы  педагогом</a:t>
            </a:r>
            <a:r>
              <a:rPr lang="ru-RU" sz="2400" dirty="0" smtClean="0">
                <a:latin typeface="Comic Sans MS" panose="030F0702030302020204" pitchFamily="66" charset="0"/>
              </a:rPr>
              <a:t>,</a:t>
            </a:r>
          </a:p>
          <a:p>
            <a:pPr marL="0" indent="0">
              <a:buNone/>
              <a:defRPr/>
            </a:pPr>
            <a:r>
              <a:rPr lang="ru-RU" sz="2400" dirty="0" smtClean="0">
                <a:latin typeface="Comic Sans MS" panose="030F0702030302020204" pitchFamily="66" charset="0"/>
              </a:rPr>
              <a:t> </a:t>
            </a:r>
            <a:r>
              <a:rPr lang="ru-RU" sz="2400" dirty="0">
                <a:latin typeface="Comic Sans MS" panose="030F0702030302020204" pitchFamily="66" charset="0"/>
              </a:rPr>
              <a:t>а «вытекают» из  </a:t>
            </a:r>
            <a:r>
              <a:rPr lang="ru-RU" sz="2400" dirty="0" smtClean="0">
                <a:latin typeface="Comic Sans MS" panose="030F0702030302020204" pitchFamily="66" charset="0"/>
              </a:rPr>
              <a:t>нормативных-правовых </a:t>
            </a:r>
            <a:r>
              <a:rPr lang="ru-RU" sz="24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документов,</a:t>
            </a:r>
          </a:p>
          <a:p>
            <a:pPr marL="0" indent="0">
              <a:buNone/>
              <a:defRPr/>
            </a:pPr>
            <a:r>
              <a:rPr lang="ru-RU" sz="2400" dirty="0" smtClean="0">
                <a:latin typeface="Comic Sans MS" panose="030F0702030302020204" pitchFamily="66" charset="0"/>
              </a:rPr>
              <a:t> </a:t>
            </a:r>
            <a:r>
              <a:rPr lang="ru-RU" sz="2400" dirty="0">
                <a:latin typeface="Comic Sans MS" panose="030F0702030302020204" pitchFamily="66" charset="0"/>
              </a:rPr>
              <a:t>опираются </a:t>
            </a:r>
            <a:endParaRPr lang="ru-RU" sz="2400" dirty="0" smtClean="0">
              <a:latin typeface="Comic Sans MS" panose="030F0702030302020204" pitchFamily="66" charset="0"/>
            </a:endParaRPr>
          </a:p>
          <a:p>
            <a:pPr marL="0" indent="0">
              <a:buNone/>
              <a:defRPr/>
            </a:pPr>
            <a:r>
              <a:rPr lang="ru-RU" sz="2400" dirty="0" smtClean="0">
                <a:latin typeface="Comic Sans MS" panose="030F0702030302020204" pitchFamily="66" charset="0"/>
              </a:rPr>
              <a:t>на  </a:t>
            </a:r>
            <a:r>
              <a:rPr lang="ru-RU" sz="2400" dirty="0">
                <a:latin typeface="Comic Sans MS" panose="030F0702030302020204" pitchFamily="66" charset="0"/>
              </a:rPr>
              <a:t>авторитетные </a:t>
            </a:r>
            <a:r>
              <a:rPr lang="ru-RU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психолого-педагогические </a:t>
            </a:r>
            <a:r>
              <a:rPr lang="ru-RU" sz="2400" dirty="0" smtClean="0">
                <a:latin typeface="Comic Sans MS" panose="030F0702030302020204" pitchFamily="66" charset="0"/>
              </a:rPr>
              <a:t>исследования,  </a:t>
            </a:r>
            <a:r>
              <a:rPr lang="ru-RU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методические</a:t>
            </a:r>
            <a:r>
              <a:rPr lang="ru-RU" sz="2400" dirty="0">
                <a:latin typeface="Comic Sans MS" panose="030F0702030302020204" pitchFamily="66" charset="0"/>
              </a:rPr>
              <a:t> разработки</a:t>
            </a:r>
            <a:r>
              <a:rPr lang="ru-RU" sz="2400" b="1" dirty="0">
                <a:latin typeface="Comic Sans MS" panose="030F0702030302020204" pitchFamily="66" charset="0"/>
              </a:rPr>
              <a:t>.  </a:t>
            </a:r>
          </a:p>
        </p:txBody>
      </p:sp>
      <p:pic>
        <p:nvPicPr>
          <p:cNvPr id="4" name="Рисунок 2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602" y="129062"/>
            <a:ext cx="935038" cy="1349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7976" y="3092806"/>
            <a:ext cx="1948068" cy="2137741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602471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329784"/>
            <a:ext cx="11582400" cy="989350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Психолого-педагогические рекомендации для воспитателей по предупреждению конфликтов с родителями</a:t>
            </a:r>
            <a:endParaRPr lang="ru-RU" sz="28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0" y="3031435"/>
            <a:ext cx="9269896" cy="3654177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3200" b="1" dirty="0" smtClean="0"/>
              <a:t>3</a:t>
            </a:r>
            <a:r>
              <a:rPr lang="ru-RU" sz="2400" b="1" dirty="0" smtClean="0">
                <a:latin typeface="Comic Sans MS" panose="030F0702030302020204" pitchFamily="66" charset="0"/>
              </a:rPr>
              <a:t>. </a:t>
            </a:r>
            <a:r>
              <a:rPr lang="ru-RU" altLang="ru-RU" sz="2400" dirty="0">
                <a:latin typeface="Comic Sans MS" panose="030F0702030302020204" pitchFamily="66" charset="0"/>
              </a:rPr>
              <a:t>Необходимо </a:t>
            </a:r>
            <a:r>
              <a:rPr lang="ru-RU" altLang="ru-RU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использовать любую возможность для  </a:t>
            </a:r>
            <a:r>
              <a:rPr lang="ru-RU" altLang="ru-RU" sz="24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беседы с </a:t>
            </a:r>
            <a:r>
              <a:rPr lang="ru-RU" altLang="ru-RU" sz="2400" dirty="0" smtClean="0">
                <a:latin typeface="Comic Sans MS" panose="030F0702030302020204" pitchFamily="66" charset="0"/>
              </a:rPr>
              <a:t>родителями,</a:t>
            </a:r>
          </a:p>
          <a:p>
            <a:pPr>
              <a:buNone/>
            </a:pPr>
            <a:endParaRPr lang="ru-RU" altLang="ru-RU" sz="2400" dirty="0">
              <a:latin typeface="Comic Sans MS" panose="030F0702030302020204" pitchFamily="66" charset="0"/>
            </a:endParaRPr>
          </a:p>
          <a:p>
            <a:pPr>
              <a:buNone/>
            </a:pPr>
            <a:endParaRPr lang="ru-RU" altLang="ru-RU" sz="2400" dirty="0" smtClean="0">
              <a:latin typeface="Comic Sans MS" panose="030F0702030302020204" pitchFamily="66" charset="0"/>
            </a:endParaRPr>
          </a:p>
          <a:p>
            <a:pPr>
              <a:buNone/>
            </a:pPr>
            <a:endParaRPr lang="ru-RU" altLang="ru-RU" sz="2400" dirty="0" smtClean="0">
              <a:latin typeface="Comic Sans MS" panose="030F0702030302020204" pitchFamily="66" charset="0"/>
            </a:endParaRPr>
          </a:p>
          <a:p>
            <a:pPr algn="r">
              <a:buNone/>
            </a:pPr>
            <a:r>
              <a:rPr lang="ru-RU" altLang="ru-RU" sz="2400" dirty="0" smtClean="0">
                <a:latin typeface="Comic Sans MS" panose="030F0702030302020204" pitchFamily="66" charset="0"/>
              </a:rPr>
              <a:t> информировать </a:t>
            </a:r>
            <a:r>
              <a:rPr lang="ru-RU" altLang="ru-RU" sz="2400" dirty="0">
                <a:latin typeface="Comic Sans MS" panose="030F0702030302020204" pitchFamily="66" charset="0"/>
              </a:rPr>
              <a:t>их в первую очередь </a:t>
            </a:r>
            <a:endParaRPr lang="ru-RU" altLang="ru-RU" sz="2400" dirty="0" smtClean="0">
              <a:latin typeface="Comic Sans MS" panose="030F0702030302020204" pitchFamily="66" charset="0"/>
            </a:endParaRPr>
          </a:p>
          <a:p>
            <a:pPr algn="r">
              <a:buNone/>
            </a:pPr>
            <a:r>
              <a:rPr lang="ru-RU" altLang="ru-RU" sz="24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о </a:t>
            </a:r>
            <a:r>
              <a:rPr lang="ru-RU" altLang="ru-RU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достижениях </a:t>
            </a:r>
            <a:r>
              <a:rPr lang="ru-RU" altLang="ru-RU" sz="2400" dirty="0">
                <a:latin typeface="Comic Sans MS" panose="030F0702030302020204" pitchFamily="66" charset="0"/>
              </a:rPr>
              <a:t>ребенка. </a:t>
            </a:r>
            <a:endParaRPr lang="ru-RU" altLang="ru-RU" sz="2400" dirty="0" smtClean="0">
              <a:latin typeface="Comic Sans MS" panose="030F0702030302020204" pitchFamily="66" charset="0"/>
            </a:endParaRPr>
          </a:p>
          <a:p>
            <a:pPr>
              <a:buNone/>
            </a:pPr>
            <a:r>
              <a:rPr lang="ru-RU" altLang="ru-RU" sz="3200" dirty="0" smtClean="0"/>
              <a:t> </a:t>
            </a:r>
            <a:endParaRPr lang="ru-RU" altLang="ru-RU" sz="3200" i="1" dirty="0">
              <a:solidFill>
                <a:srgbClr val="FF0000"/>
              </a:solidFill>
            </a:endParaRPr>
          </a:p>
        </p:txBody>
      </p:sp>
      <p:pic>
        <p:nvPicPr>
          <p:cNvPr id="5" name="Рисунок 2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774" y="1398647"/>
            <a:ext cx="935038" cy="1349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1505" y="2474842"/>
            <a:ext cx="1490869" cy="1525657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2957" y="5273171"/>
            <a:ext cx="1073426" cy="1277799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59537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09330"/>
            <a:ext cx="9601200" cy="1263306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chemeClr val="tx1"/>
                </a:solidFill>
                <a:latin typeface="Comic Sans MS" panose="030F0702030302020204" pitchFamily="66" charset="0"/>
              </a:rPr>
              <a:t>Психолого-педагогические рекомендации для воспитателей по предупреждению конфликтов с родителями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0" y="2315817"/>
            <a:ext cx="10972800" cy="416118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altLang="ru-RU" sz="2400" b="1" dirty="0"/>
              <a:t>4. </a:t>
            </a:r>
            <a:r>
              <a:rPr lang="ru-RU" altLang="ru-RU" sz="2400" dirty="0">
                <a:latin typeface="Comic Sans MS" panose="030F0702030302020204" pitchFamily="66" charset="0"/>
              </a:rPr>
              <a:t>В случае возникновения у ребенка </a:t>
            </a:r>
            <a:r>
              <a:rPr lang="ru-RU" altLang="ru-RU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трудностей</a:t>
            </a:r>
            <a:r>
              <a:rPr lang="ru-RU" altLang="ru-RU" sz="2400" dirty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ru-RU" altLang="ru-RU" sz="2400" dirty="0">
                <a:latin typeface="Comic Sans MS" panose="030F0702030302020204" pitchFamily="66" charset="0"/>
              </a:rPr>
              <a:t>в освоении программы, ухудшения поведения,  отношений со сверстниками необходимо пригласить  родителей не для «отчета</a:t>
            </a:r>
            <a:r>
              <a:rPr lang="ru-RU" altLang="ru-RU" sz="2400" dirty="0" smtClean="0">
                <a:latin typeface="Comic Sans MS" panose="030F0702030302020204" pitchFamily="66" charset="0"/>
              </a:rPr>
              <a:t>»,</a:t>
            </a:r>
          </a:p>
          <a:p>
            <a:pPr>
              <a:buNone/>
            </a:pPr>
            <a:r>
              <a:rPr lang="ru-RU" altLang="ru-RU" sz="2400" dirty="0" smtClean="0">
                <a:latin typeface="Comic Sans MS" panose="030F0702030302020204" pitchFamily="66" charset="0"/>
              </a:rPr>
              <a:t> </a:t>
            </a:r>
            <a:r>
              <a:rPr lang="ru-RU" altLang="ru-RU" sz="2400" dirty="0">
                <a:latin typeface="Comic Sans MS" panose="030F0702030302020204" pitchFamily="66" charset="0"/>
              </a:rPr>
              <a:t>не для назидательной беседы, </a:t>
            </a:r>
            <a:endParaRPr lang="ru-RU" altLang="ru-RU" sz="2400" dirty="0" smtClean="0">
              <a:latin typeface="Comic Sans MS" panose="030F0702030302020204" pitchFamily="66" charset="0"/>
            </a:endParaRPr>
          </a:p>
          <a:p>
            <a:pPr>
              <a:buNone/>
            </a:pPr>
            <a:r>
              <a:rPr lang="ru-RU" altLang="ru-RU" sz="2400" dirty="0" smtClean="0">
                <a:latin typeface="Comic Sans MS" panose="030F0702030302020204" pitchFamily="66" charset="0"/>
              </a:rPr>
              <a:t>а </a:t>
            </a:r>
            <a:r>
              <a:rPr lang="ru-RU" altLang="ru-RU" sz="2400" dirty="0">
                <a:latin typeface="Comic Sans MS" panose="030F0702030302020204" pitchFamily="66" charset="0"/>
              </a:rPr>
              <a:t>для развернутого </a:t>
            </a:r>
            <a:r>
              <a:rPr lang="ru-RU" altLang="ru-RU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диалога, </a:t>
            </a:r>
            <a:endParaRPr lang="ru-RU" altLang="ru-RU" sz="2400" dirty="0" smtClean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>
              <a:buNone/>
            </a:pPr>
            <a:r>
              <a:rPr lang="ru-RU" altLang="ru-RU" sz="24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совместного </a:t>
            </a:r>
            <a:r>
              <a:rPr lang="ru-RU" altLang="ru-RU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анализа</a:t>
            </a:r>
            <a:r>
              <a:rPr lang="ru-RU" altLang="ru-RU" sz="2400" dirty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ru-RU" altLang="ru-RU" sz="2400" dirty="0">
                <a:latin typeface="Comic Sans MS" panose="030F0702030302020204" pitchFamily="66" charset="0"/>
              </a:rPr>
              <a:t>сложившейся </a:t>
            </a:r>
            <a:r>
              <a:rPr lang="ru-RU" altLang="ru-RU" sz="2400" dirty="0" smtClean="0">
                <a:latin typeface="Comic Sans MS" panose="030F0702030302020204" pitchFamily="66" charset="0"/>
              </a:rPr>
              <a:t>ситуации</a:t>
            </a:r>
          </a:p>
          <a:p>
            <a:pPr>
              <a:buNone/>
            </a:pPr>
            <a:r>
              <a:rPr lang="ru-RU" altLang="ru-RU" sz="2400" dirty="0" smtClean="0">
                <a:latin typeface="Comic Sans MS" panose="030F0702030302020204" pitchFamily="66" charset="0"/>
              </a:rPr>
              <a:t> </a:t>
            </a:r>
            <a:r>
              <a:rPr lang="ru-RU" altLang="ru-RU" sz="2400" dirty="0">
                <a:latin typeface="Comic Sans MS" panose="030F0702030302020204" pitchFamily="66" charset="0"/>
              </a:rPr>
              <a:t>и поиска путей решения возникших проблем. </a:t>
            </a:r>
          </a:p>
          <a:p>
            <a:pPr>
              <a:buNone/>
            </a:pPr>
            <a:endParaRPr lang="ru-RU" altLang="ru-RU" sz="2400" dirty="0">
              <a:latin typeface="Comic Sans MS" panose="030F0702030302020204" pitchFamily="66" charset="0"/>
            </a:endParaRPr>
          </a:p>
          <a:p>
            <a:pPr>
              <a:buNone/>
            </a:pPr>
            <a:r>
              <a:rPr lang="ru-RU" altLang="ru-RU" sz="2400" b="1" dirty="0"/>
              <a:t>     </a:t>
            </a:r>
            <a:endParaRPr lang="ru-RU" altLang="ru-RU" sz="2400" b="1" i="1" dirty="0">
              <a:solidFill>
                <a:srgbClr val="FF0000"/>
              </a:solidFill>
            </a:endParaRPr>
          </a:p>
          <a:p>
            <a:endParaRPr lang="ru-RU" dirty="0"/>
          </a:p>
        </p:txBody>
      </p:sp>
      <p:pic>
        <p:nvPicPr>
          <p:cNvPr id="4" name="Рисунок 2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4081" y="740983"/>
            <a:ext cx="935038" cy="1349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08504" y="3409122"/>
            <a:ext cx="3173896" cy="306787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415027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329784"/>
            <a:ext cx="11396870" cy="989350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Психолого-педагогические рекомендации для воспитателей по предупреждению конфликтов с родителями</a:t>
            </a:r>
            <a:endParaRPr lang="ru-RU" sz="28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0" y="2668509"/>
            <a:ext cx="10972800" cy="401710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altLang="ru-RU" sz="3200" b="1" dirty="0" smtClean="0"/>
              <a:t>5. </a:t>
            </a:r>
            <a:r>
              <a:rPr lang="ru-RU" altLang="ru-RU" sz="2400" dirty="0">
                <a:latin typeface="Comic Sans MS" panose="030F0702030302020204" pitchFamily="66" charset="0"/>
              </a:rPr>
              <a:t>При обсуждении с родителями трудных ситуаций рекомендуется обязательно использовать </a:t>
            </a:r>
            <a:r>
              <a:rPr lang="ru-RU" altLang="ru-RU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техники активного и </a:t>
            </a:r>
            <a:r>
              <a:rPr lang="ru-RU" altLang="ru-RU" sz="24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эмпатийного</a:t>
            </a:r>
            <a:r>
              <a:rPr lang="ru-RU" altLang="ru-RU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слушания и «Я - высказывания»,</a:t>
            </a:r>
            <a:r>
              <a:rPr lang="ru-RU" altLang="ru-RU" sz="2400" dirty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ru-RU" altLang="ru-RU" sz="2400" dirty="0">
                <a:latin typeface="Comic Sans MS" panose="030F0702030302020204" pitchFamily="66" charset="0"/>
              </a:rPr>
              <a:t>способствующие взаимопониманию</a:t>
            </a:r>
            <a:r>
              <a:rPr lang="ru-RU" altLang="ru-RU" sz="2400" dirty="0" smtClean="0">
                <a:latin typeface="Comic Sans MS" panose="030F0702030302020204" pitchFamily="66" charset="0"/>
              </a:rPr>
              <a:t>.</a:t>
            </a:r>
          </a:p>
          <a:p>
            <a:pPr>
              <a:buNone/>
            </a:pPr>
            <a:r>
              <a:rPr lang="ru-RU" altLang="ru-RU" sz="3200" b="1" dirty="0" smtClean="0"/>
              <a:t>     </a:t>
            </a:r>
            <a:endParaRPr lang="ru-RU" altLang="ru-RU" sz="3200" b="1" i="1" dirty="0">
              <a:solidFill>
                <a:srgbClr val="FF0000"/>
              </a:solidFill>
            </a:endParaRPr>
          </a:p>
        </p:txBody>
      </p:sp>
      <p:pic>
        <p:nvPicPr>
          <p:cNvPr id="4" name="Рисунок 2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553" y="901690"/>
            <a:ext cx="935038" cy="1349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1708" y="4180951"/>
            <a:ext cx="2832653" cy="250466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331082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218661"/>
            <a:ext cx="9601200" cy="1272209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chemeClr val="tx1"/>
                </a:solidFill>
                <a:latin typeface="Comic Sans MS" panose="030F0702030302020204" pitchFamily="66" charset="0"/>
              </a:rPr>
              <a:t>Психолого-педагогические рекомендации для воспитателей по предупреждению конфликтов с родителями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0" y="3379304"/>
            <a:ext cx="10972800" cy="272000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altLang="ru-RU" sz="2400" b="1" dirty="0"/>
              <a:t>6. </a:t>
            </a:r>
            <a:r>
              <a:rPr lang="ru-RU" altLang="ru-RU" sz="2400" dirty="0">
                <a:latin typeface="Comic Sans MS" panose="030F0702030302020204" pitchFamily="66" charset="0"/>
              </a:rPr>
              <a:t>Осуществляя просвещение родителей, </a:t>
            </a:r>
            <a:endParaRPr lang="ru-RU" altLang="ru-RU" sz="2400" dirty="0" smtClean="0">
              <a:latin typeface="Comic Sans MS" panose="030F0702030302020204" pitchFamily="66" charset="0"/>
            </a:endParaRPr>
          </a:p>
          <a:p>
            <a:pPr>
              <a:buNone/>
            </a:pPr>
            <a:r>
              <a:rPr lang="ru-RU" altLang="ru-RU" sz="2400" dirty="0" smtClean="0">
                <a:latin typeface="Comic Sans MS" panose="030F0702030302020204" pitchFamily="66" charset="0"/>
              </a:rPr>
              <a:t>следует </a:t>
            </a:r>
            <a:r>
              <a:rPr lang="ru-RU" altLang="ru-RU" sz="2400" dirty="0">
                <a:latin typeface="Comic Sans MS" panose="030F0702030302020204" pitchFamily="66" charset="0"/>
              </a:rPr>
              <a:t>показывать родителям </a:t>
            </a:r>
            <a:endParaRPr lang="ru-RU" altLang="ru-RU" sz="2400" dirty="0" smtClean="0">
              <a:latin typeface="Comic Sans MS" panose="030F0702030302020204" pitchFamily="66" charset="0"/>
            </a:endParaRPr>
          </a:p>
          <a:p>
            <a:pPr>
              <a:buNone/>
            </a:pPr>
            <a:r>
              <a:rPr lang="ru-RU" altLang="ru-RU" sz="2400" dirty="0" smtClean="0">
                <a:latin typeface="Comic Sans MS" panose="030F0702030302020204" pitchFamily="66" charset="0"/>
              </a:rPr>
              <a:t> </a:t>
            </a:r>
            <a:r>
              <a:rPr lang="ru-RU" altLang="ru-RU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возможные пути исправления </a:t>
            </a:r>
            <a:r>
              <a:rPr lang="ru-RU" altLang="ru-RU" sz="2400" dirty="0">
                <a:latin typeface="Comic Sans MS" panose="030F0702030302020204" pitchFamily="66" charset="0"/>
              </a:rPr>
              <a:t>ошибок и </a:t>
            </a:r>
            <a:endParaRPr lang="ru-RU" altLang="ru-RU" sz="2400" dirty="0" smtClean="0">
              <a:latin typeface="Comic Sans MS" panose="030F0702030302020204" pitchFamily="66" charset="0"/>
            </a:endParaRPr>
          </a:p>
          <a:p>
            <a:pPr>
              <a:buNone/>
            </a:pPr>
            <a:r>
              <a:rPr lang="ru-RU" altLang="ru-RU" sz="2400" dirty="0" smtClean="0">
                <a:latin typeface="Comic Sans MS" panose="030F0702030302020204" pitchFamily="66" charset="0"/>
              </a:rPr>
              <a:t>просчетов </a:t>
            </a:r>
            <a:r>
              <a:rPr lang="ru-RU" altLang="ru-RU" sz="2400" dirty="0">
                <a:latin typeface="Comic Sans MS" panose="030F0702030302020204" pitchFamily="66" charset="0"/>
              </a:rPr>
              <a:t>в воспитании ребенка, </a:t>
            </a:r>
            <a:endParaRPr lang="ru-RU" altLang="ru-RU" sz="2400" dirty="0" smtClean="0">
              <a:latin typeface="Comic Sans MS" panose="030F0702030302020204" pitchFamily="66" charset="0"/>
            </a:endParaRPr>
          </a:p>
          <a:p>
            <a:pPr>
              <a:buNone/>
            </a:pPr>
            <a:r>
              <a:rPr lang="ru-RU" altLang="ru-RU" sz="2400" dirty="0" smtClean="0">
                <a:latin typeface="Comic Sans MS" panose="030F0702030302020204" pitchFamily="66" charset="0"/>
              </a:rPr>
              <a:t>но </a:t>
            </a:r>
            <a:r>
              <a:rPr lang="ru-RU" altLang="ru-RU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не навязывать своего мнения.</a:t>
            </a:r>
          </a:p>
          <a:p>
            <a:pPr>
              <a:buNone/>
            </a:pPr>
            <a:r>
              <a:rPr lang="ru-RU" altLang="ru-RU" sz="2800" b="1" dirty="0">
                <a:solidFill>
                  <a:srgbClr val="C00000"/>
                </a:solidFill>
              </a:rPr>
              <a:t>          </a:t>
            </a:r>
            <a:r>
              <a:rPr lang="ru-RU" altLang="ru-RU" sz="2800" b="1" i="1" dirty="0">
                <a:solidFill>
                  <a:srgbClr val="C00000"/>
                </a:solidFill>
              </a:rPr>
              <a:t>           </a:t>
            </a:r>
          </a:p>
          <a:p>
            <a:endParaRPr lang="ru-RU" dirty="0"/>
          </a:p>
        </p:txBody>
      </p:sp>
      <p:pic>
        <p:nvPicPr>
          <p:cNvPr id="4" name="Рисунок 2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459" y="957540"/>
            <a:ext cx="935038" cy="1349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7105" y="2670312"/>
            <a:ext cx="3289852" cy="34290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736621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1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Тема1</Template>
  <TotalTime>17253</TotalTime>
  <Words>1171</Words>
  <Application>Microsoft Office PowerPoint</Application>
  <PresentationFormat>Произвольный</PresentationFormat>
  <Paragraphs>128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Тема1</vt:lpstr>
      <vt:lpstr>Слайд 1</vt:lpstr>
      <vt:lpstr>Профилактика и разрешение конфликтов ДОО и родителей</vt:lpstr>
      <vt:lpstr>Основные условия профилактики конфликтов  с родителями </vt:lpstr>
      <vt:lpstr>Психолого-педагогические рекомендации для воспитателей по предупреждению конфликтов с родителями</vt:lpstr>
      <vt:lpstr>Психолого-педагогические рекомендации для воспитателей по предупреждению конфликтов с родителями</vt:lpstr>
      <vt:lpstr>Психолого-педагогические рекомендации для воспитателей по предупреждению конфликтов с родителями</vt:lpstr>
      <vt:lpstr>Психолого-педагогические рекомендации для воспитателей по предупреждению конфликтов с родителями</vt:lpstr>
      <vt:lpstr>Психолого-педагогические рекомендации для воспитателей по предупреждению конфликтов с родителями</vt:lpstr>
      <vt:lpstr>Психолого-педагогические рекомендации для воспитателей по предупреждению конфликтов с родителями</vt:lpstr>
      <vt:lpstr>Психолого-педагогические рекомендации для воспитателей по предупреждению конфликтов с родителями</vt:lpstr>
      <vt:lpstr>Вопрос для размышлений:</vt:lpstr>
      <vt:lpstr>Рекомендации педагогам по разрешению конфликтов с родителями</vt:lpstr>
      <vt:lpstr>Рекомендации педагогам по разрешению конфликтов с родителями</vt:lpstr>
      <vt:lpstr>Рекомендации педагогам по разрешению конфликтов с родителями</vt:lpstr>
      <vt:lpstr>Рекомендации педагогам по разрешению конфликтов с родителями</vt:lpstr>
      <vt:lpstr>Обсуждение ситуации</vt:lpstr>
      <vt:lpstr>Алгоритм действий</vt:lpstr>
      <vt:lpstr>Алгоритм действий</vt:lpstr>
      <vt:lpstr>Алгоритм действий</vt:lpstr>
      <vt:lpstr>Алгоритм действий</vt:lpstr>
      <vt:lpstr>Алгоритм действий</vt:lpstr>
      <vt:lpstr>Алгоритм действий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Отдел ранней помощи</dc:title>
  <dc:creator>Пользователь Windows</dc:creator>
  <cp:lastModifiedBy>sweethome</cp:lastModifiedBy>
  <cp:revision>1456</cp:revision>
  <cp:lastPrinted>2023-08-15T07:11:42Z</cp:lastPrinted>
  <dcterms:created xsi:type="dcterms:W3CDTF">2018-08-29T04:44:07Z</dcterms:created>
  <dcterms:modified xsi:type="dcterms:W3CDTF">2026-04-08T00:49:32Z</dcterms:modified>
</cp:coreProperties>
</file>