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handoutMasterIdLst>
    <p:handoutMasterId r:id="rId45"/>
  </p:handoutMasterIdLst>
  <p:sldIdLst>
    <p:sldId id="355" r:id="rId3"/>
    <p:sldId id="1692" r:id="rId4"/>
    <p:sldId id="560" r:id="rId5"/>
    <p:sldId id="1693" r:id="rId6"/>
    <p:sldId id="1694" r:id="rId7"/>
    <p:sldId id="1708" r:id="rId8"/>
    <p:sldId id="1695" r:id="rId9"/>
    <p:sldId id="574" r:id="rId10"/>
    <p:sldId id="257" r:id="rId11"/>
    <p:sldId id="1646" r:id="rId12"/>
    <p:sldId id="1671" r:id="rId13"/>
    <p:sldId id="1674" r:id="rId14"/>
    <p:sldId id="1676" r:id="rId15"/>
    <p:sldId id="1677" r:id="rId16"/>
    <p:sldId id="1675" r:id="rId17"/>
    <p:sldId id="1650" r:id="rId18"/>
    <p:sldId id="1672" r:id="rId19"/>
    <p:sldId id="1703" r:id="rId20"/>
    <p:sldId id="1666" r:id="rId21"/>
    <p:sldId id="1697" r:id="rId22"/>
    <p:sldId id="1679" r:id="rId23"/>
    <p:sldId id="1680" r:id="rId24"/>
    <p:sldId id="1665" r:id="rId25"/>
    <p:sldId id="1709" r:id="rId26"/>
    <p:sldId id="1704" r:id="rId27"/>
    <p:sldId id="1688" r:id="rId28"/>
    <p:sldId id="260" r:id="rId29"/>
    <p:sldId id="1647" r:id="rId30"/>
    <p:sldId id="1681" r:id="rId31"/>
    <p:sldId id="1698" r:id="rId32"/>
    <p:sldId id="1687" r:id="rId33"/>
    <p:sldId id="1699" r:id="rId34"/>
    <p:sldId id="1700" r:id="rId35"/>
    <p:sldId id="1701" r:id="rId36"/>
    <p:sldId id="1702" r:id="rId37"/>
    <p:sldId id="1710" r:id="rId38"/>
    <p:sldId id="1707" r:id="rId39"/>
    <p:sldId id="1691" r:id="rId40"/>
    <p:sldId id="1705" r:id="rId41"/>
    <p:sldId id="1706" r:id="rId42"/>
    <p:sldId id="354" r:id="rId43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y+Dc6gI+a8B1gUm7p0q7A==" hashData="GLbOtkeNBRzwQKyAqq/CILiAudxk7q40kciXsoADwVnm40VR0v+BHhqQgrsfVdAAbi2DmXBex8X8axDabKfij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ja" initials="I" lastIdx="2" clrIdx="0">
    <p:extLst>
      <p:ext uri="{19B8F6BF-5375-455C-9EA6-DF929625EA0E}">
        <p15:presenceInfo xmlns:p15="http://schemas.microsoft.com/office/powerpoint/2012/main" userId="Iri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8F2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howGuides="1">
      <p:cViewPr varScale="1">
        <p:scale>
          <a:sx n="71" d="100"/>
          <a:sy n="71" d="100"/>
        </p:scale>
        <p:origin x="6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46638-C05E-4D52-812B-C5F2EAC07FE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1BCD5-8A21-474A-A313-2CBAED8AF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11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5A365-9A5A-4AD6-A743-80347543184D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7D6AF-7E31-480C-B3DF-13FE3FA87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4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C121C2-A532-478E-90A0-DA027E28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D9104A-D4A1-42D7-8D3F-9BA305972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B618D1-18FC-487C-B45C-EA977176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89176D-783D-4635-8EFD-D89F3092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9C1755-40D1-42B8-85DD-B25E124C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8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5F897D-2756-4EA8-92DB-1D75C134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23B2B90-B5CE-435A-994A-81BA9F576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F855A2-B4C3-4D0C-B2CA-2A4C5186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9E63AF-A38A-4686-9F06-A34B68E2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C83901-0A58-4821-BE72-6BBB4D36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1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233D024-EE87-4680-B34D-3A8B17C1B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BCEFC2-D82A-4C97-8F51-5743E288E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154235-B98A-4598-8E5F-1D9CA5B5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F4EE9E-9483-48FE-BC0A-F531C1B2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4ED32B-C05D-4DC7-9070-838C31C0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41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C121C2-A532-478E-90A0-DA027E28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D9104A-D4A1-42D7-8D3F-9BA305972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B618D1-18FC-487C-B45C-EA977176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89176D-783D-4635-8EFD-D89F3092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9C1755-40D1-42B8-85DD-B25E124C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6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53648D-06A0-4BB6-9B70-A9B59E8F8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778D3EC-4C78-44E6-9F93-4253637A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CA77BE-170E-4978-8AF2-72B389BE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4F33D1-F540-44C6-9AE7-2DED7B65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31542C-812D-43E3-B203-C3D173D5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4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E1E418-C1D8-48A4-A41D-33A1F4ED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231F4D-8C71-45C9-A928-412FB74D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BDB32B-2DB2-4671-96A9-64791C92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58BBBE-D39A-4BEB-B833-7D0B70B6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A9B8BA-C95A-4EE9-88C5-A066DEC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27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690649-7A0B-4C6F-8547-996D49B4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B91593-894D-46C1-AD3E-CDFED6F87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320534-36B2-4A69-AF91-FCE2E0FD4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D355804-29D9-4826-96B1-F5CB0E5E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138A9C-7DF6-41BC-872B-263E73FC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F56786D-1F80-4B7E-9A9B-8DEA0AD5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22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76E05F-6E66-407F-8B88-E9FBC4DA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3DCD74-7AA3-4097-B112-41075FC27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BCC5A23-3A37-4E64-B60F-5BB8B9DD0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5415250-40DD-4BA3-A828-0E941E21A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E299B68-C370-41BF-A0B1-988CC1ED0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05D5B21-2DA1-422B-902E-91F9AB24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8126E2A-A52A-40FB-8465-F1ADCCCA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176C3C4-8180-4BB6-8C58-591292BA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42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3C242-DCE1-4A74-8DA7-40310FDA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19BDD86-B180-41C1-8518-5996C9EA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D027695-3107-4EBB-9454-FB47EA8A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88A2D43-05F0-4906-8C1C-363157F7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61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14FF34F-C525-4D53-9BF6-4328FC272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0C22000-C2D0-4A5D-9188-A1BF5D3F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2EC177B-B63C-412C-8FC1-F754ECFA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74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8C9714-D45F-4E4D-8F56-39398093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F78EE1-03BD-44B2-994B-0607B76E9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3B1D86-7418-404B-9D3D-9A31F0535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A5473E-A561-47B1-8CAD-E1313DD1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0BB28AC-7424-400D-9E4D-80D43D3E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84CA48E-682C-44B3-A553-93CFECE4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3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53648D-06A0-4BB6-9B70-A9B59E8F8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778D3EC-4C78-44E6-9F93-4253637A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CA77BE-170E-4978-8AF2-72B389BE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4F33D1-F540-44C6-9AE7-2DED7B65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31542C-812D-43E3-B203-C3D173D5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54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8D5C82-13C2-4EAE-A7F2-907CC043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C998EB0-6B40-444E-903C-798DD4E88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A5C215E-49B1-4AD6-8726-168F374E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01599F-DA6E-461D-B069-6685AA33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3C48A7A-C314-4C51-BF18-1CFDF74F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8820F38-C6C4-49E6-99D4-2F58050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36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5F897D-2756-4EA8-92DB-1D75C134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23B2B90-B5CE-435A-994A-81BA9F576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F855A2-B4C3-4D0C-B2CA-2A4C5186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9E63AF-A38A-4686-9F06-A34B68E2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C83901-0A58-4821-BE72-6BBB4D36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3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233D024-EE87-4680-B34D-3A8B17C1B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BCEFC2-D82A-4C97-8F51-5743E288E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154235-B98A-4598-8E5F-1D9CA5B5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F4EE9E-9483-48FE-BC0A-F531C1B2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4ED32B-C05D-4DC7-9070-838C31C0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2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E1E418-C1D8-48A4-A41D-33A1F4ED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231F4D-8C71-45C9-A928-412FB74D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BDB32B-2DB2-4671-96A9-64791C92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58BBBE-D39A-4BEB-B833-7D0B70B6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A9B8BA-C95A-4EE9-88C5-A066DEC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1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690649-7A0B-4C6F-8547-996D49B4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B91593-894D-46C1-AD3E-CDFED6F87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320534-36B2-4A69-AF91-FCE2E0FD4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D355804-29D9-4826-96B1-F5CB0E5E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138A9C-7DF6-41BC-872B-263E73FC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F56786D-1F80-4B7E-9A9B-8DEA0AD5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74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76E05F-6E66-407F-8B88-E9FBC4DA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3DCD74-7AA3-4097-B112-41075FC27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BCC5A23-3A37-4E64-B60F-5BB8B9DD0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5415250-40DD-4BA3-A828-0E941E21A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E299B68-C370-41BF-A0B1-988CC1ED0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05D5B21-2DA1-422B-902E-91F9AB24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8126E2A-A52A-40FB-8465-F1ADCCCA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176C3C4-8180-4BB6-8C58-591292BA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18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3C242-DCE1-4A74-8DA7-40310FDA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19BDD86-B180-41C1-8518-5996C9EA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D027695-3107-4EBB-9454-FB47EA8A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88A2D43-05F0-4906-8C1C-363157F7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14FF34F-C525-4D53-9BF6-4328FC272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0C22000-C2D0-4A5D-9188-A1BF5D3F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2EC177B-B63C-412C-8FC1-F754ECFA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1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8C9714-D45F-4E4D-8F56-39398093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F78EE1-03BD-44B2-994B-0607B76E9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3B1D86-7418-404B-9D3D-9A31F0535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A5473E-A561-47B1-8CAD-E1313DD1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0BB28AC-7424-400D-9E4D-80D43D3E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84CA48E-682C-44B3-A553-93CFECE4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8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8D5C82-13C2-4EAE-A7F2-907CC043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C998EB0-6B40-444E-903C-798DD4E88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A5C215E-49B1-4AD6-8726-168F374E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01599F-DA6E-461D-B069-6685AA33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3C48A7A-C314-4C51-BF18-1CFDF74F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8820F38-C6C4-49E6-99D4-2F58050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4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AEA26-DAF9-4ABA-8422-052CB292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6A75DF-36E8-4088-8621-5833EE4AF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091EDF-ACF2-4B35-9A33-D13FDA96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8A91-7D05-44EB-AD92-F445476A4A1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0751C9-FCA4-4984-BC1D-DF99846F8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6B0C29-9B6E-4110-9F81-5DBF9475D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DBB76-1107-437F-AE58-986969F6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2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AEA26-DAF9-4ABA-8422-052CB292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6A75DF-36E8-4088-8621-5833EE4AF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091EDF-ACF2-4B35-9A33-D13FDA96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8A91-7D05-44EB-AD92-F445476A4A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0751C9-FCA4-4984-BC1D-DF99846F8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6B0C29-9B6E-4110-9F81-5DBF9475D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DBB76-1107-437F-AE58-986969F699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8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71726&amp;dst=148398" TargetMode="External"/><Relationship Id="rId2" Type="http://schemas.openxmlformats.org/officeDocument/2006/relationships/hyperlink" Target="https://login.consultant.ru/link/?req=doc&amp;base=LAW&amp;n=471726&amp;dst=147603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login.consultant.ru/link/?req=doc&amp;base=LAW&amp;n=471726&amp;dst=14841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login.consultant.ru/link/?req=doc&amp;base=LAW&amp;n=471726&amp;dst=147603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71726&amp;dst=148415" TargetMode="External"/><Relationship Id="rId2" Type="http://schemas.openxmlformats.org/officeDocument/2006/relationships/hyperlink" Target="https://login.consultant.ru/link/?req=doc&amp;base=LAW&amp;n=471726&amp;dst=148398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wp-content/uploads/2023/09/frp_obshhestvoznanie-10-11-klassy_baza.pdf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" TargetMode="Externa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ISuvorova@admnsk.ru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464808/3d0cac60971a511280cbba229d9b6329c07731f7/#dst100013" TargetMode="External"/><Relationship Id="rId2" Type="http://schemas.openxmlformats.org/officeDocument/2006/relationships/hyperlink" Target="https://www.consultant.ru/document/cons_doc_LAW_456588/38e6fc208f73b94f1595dbebf3aafb62c3f41281/#dst745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consultant.ru/document/cons_doc_LAW_470436/00afa12c7f36511b0208cec0c9ecf1a9a7ef1add/#dst44" TargetMode="External"/><Relationship Id="rId4" Type="http://schemas.openxmlformats.org/officeDocument/2006/relationships/hyperlink" Target="https://www.consultant.ru/document/cons_doc_LAW_470436/ffe7a2e4ae06aab44050da0a28341af2f431ec12/#dst100015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A5D492B-9DCC-4F5A-9F0C-992329FF6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9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089B707-8AD4-4397-857F-22119C41EB7C}"/>
              </a:ext>
            </a:extLst>
          </p:cNvPr>
          <p:cNvSpPr txBox="1">
            <a:spLocks/>
          </p:cNvSpPr>
          <p:nvPr/>
        </p:nvSpPr>
        <p:spPr>
          <a:xfrm>
            <a:off x="696000" y="454795"/>
            <a:ext cx="1047731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67C58CA-4AD0-41FA-96B3-E7D321871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00" y="1107758"/>
            <a:ext cx="1033220" cy="449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513209-CF3F-4419-B67D-B57052B1C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" y="1"/>
            <a:ext cx="1033221" cy="1731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1446F2-0647-4D19-98DF-7E4877BC40A2}"/>
              </a:ext>
            </a:extLst>
          </p:cNvPr>
          <p:cNvSpPr txBox="1"/>
          <p:nvPr/>
        </p:nvSpPr>
        <p:spPr>
          <a:xfrm>
            <a:off x="576976" y="1819085"/>
            <a:ext cx="11253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Обновление содержания общего образования: изменения в ООП и образовательной деятельности. Повышение качества математического и естественно-научного образования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14AF11-851A-43B1-9320-6E948D7172FC}"/>
              </a:ext>
            </a:extLst>
          </p:cNvPr>
          <p:cNvSpPr txBox="1"/>
          <p:nvPr/>
        </p:nvSpPr>
        <p:spPr>
          <a:xfrm>
            <a:off x="5625000" y="5454000"/>
            <a:ext cx="623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rgbClr val="002060"/>
                </a:solidFill>
              </a:rPr>
              <a:t>Суворова Ирина Николаевна</a:t>
            </a:r>
            <a:r>
              <a:rPr lang="ru-RU" sz="1800" dirty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ru-RU" sz="1800" i="1" dirty="0">
                <a:solidFill>
                  <a:srgbClr val="002060"/>
                </a:solidFill>
              </a:rPr>
              <a:t>руководитель </a:t>
            </a:r>
            <a:r>
              <a:rPr lang="ru-RU" i="1" dirty="0">
                <a:solidFill>
                  <a:srgbClr val="002060"/>
                </a:solidFill>
              </a:rPr>
              <a:t>Центра непрерывного профессионального развития МАУ ДПО «НИСО» </a:t>
            </a:r>
            <a:endParaRPr lang="ru-RU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0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E0A6B5-84F1-4CE4-A835-899628D3237F}"/>
              </a:ext>
            </a:extLst>
          </p:cNvPr>
          <p:cNvSpPr txBox="1"/>
          <p:nvPr/>
        </p:nvSpPr>
        <p:spPr>
          <a:xfrm>
            <a:off x="1146000" y="369000"/>
            <a:ext cx="922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Приказ Министерства просвещения Российской Федерации </a:t>
            </a:r>
          </a:p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от 9 октября 2024 г. N 704 </a:t>
            </a:r>
          </a:p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EBF421-0B45-41F6-B50E-98E5FDDD9A5E}"/>
              </a:ext>
            </a:extLst>
          </p:cNvPr>
          <p:cNvSpPr txBox="1"/>
          <p:nvPr/>
        </p:nvSpPr>
        <p:spPr>
          <a:xfrm>
            <a:off x="516000" y="2123326"/>
            <a:ext cx="11250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 соответствии с частью 6</a:t>
            </a:r>
            <a:r>
              <a:rPr lang="ru-RU" sz="1600" b="0" i="0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статьи 12 Федерального закона от 29 декабря 2012 г. N 273-ФЗ "Об образовании в Российской Федерации", подпунктом 4.2.6</a:t>
            </a:r>
            <a:r>
              <a:rPr lang="ru-RU" sz="1600" b="0" i="0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пункта 4 Положения о Министерстве просвещения Российской Федерации, утвержденного постановлением Правительства Российской Федерации от 28 июля 2018 г. N 884, приказываю:</a:t>
            </a:r>
          </a:p>
          <a:p>
            <a:pPr algn="l"/>
            <a:endParaRPr lang="ru-RU" sz="16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Утвердить прилагаемые изменения, которые вносятся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 (далее - Изменения).</a:t>
            </a: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 Отменить подпункт 8 и подпункт 17 (в части, касающейся учебных предметов "История" и "Обществознание") пункта 1 изменений, утвержденных приказом Министерства просвещения Российской Федерации от 19 марта 2024 г. N 171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 (зарегистрирован Министерством юстиции Российской Федерации 11 апреля 2024 г., регистрационный N 77830). </a:t>
            </a: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 Настоящий приказ вступает в силу с 1 сентября 2025 г., 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за исключением подпунктов 131, 132, 144 пункта 1 Изменений (в части содержания обучения, предметных результатов, количества часов на изучение учебных предметов "История" и "Обществознание" в 8 и 9 классах), которые вступают в силу в указанной части с 1 сентября 2026 года.</a:t>
            </a:r>
          </a:p>
        </p:txBody>
      </p:sp>
    </p:spTree>
    <p:extLst>
      <p:ext uri="{BB962C8B-B14F-4D97-AF65-F5344CB8AC3E}">
        <p14:creationId xmlns:p14="http://schemas.microsoft.com/office/powerpoint/2010/main" val="339015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30DA3C-B33D-4E6F-820F-D92EF2CFE71A}"/>
              </a:ext>
            </a:extLst>
          </p:cNvPr>
          <p:cNvSpPr txBox="1"/>
          <p:nvPr/>
        </p:nvSpPr>
        <p:spPr>
          <a:xfrm>
            <a:off x="426000" y="99000"/>
            <a:ext cx="10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 Настоящий приказ вступает в силу с 1 сентября 2025 г., за исключением подпунктов 131, 132, 144 пункта 1 Изменений </a:t>
            </a:r>
          </a:p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(в части содержания обучения, предметных результатов, количества часов на изучение учебных предметов "История" и "Обществознание" в 8 и 9 классах), которые вступают в силу в указанной части с 1 сентября 2026 года.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4CE521D-75E0-4443-867C-09B80C7F9462}"/>
              </a:ext>
            </a:extLst>
          </p:cNvPr>
          <p:cNvSpPr/>
          <p:nvPr/>
        </p:nvSpPr>
        <p:spPr>
          <a:xfrm>
            <a:off x="561000" y="2844000"/>
            <a:ext cx="3510000" cy="148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131)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 150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"150. Федеральная рабочая программа по учебному предмету "История".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4527FE-1DC0-4E72-A5DE-56F9274C91BF}"/>
              </a:ext>
            </a:extLst>
          </p:cNvPr>
          <p:cNvSpPr/>
          <p:nvPr/>
        </p:nvSpPr>
        <p:spPr>
          <a:xfrm>
            <a:off x="4341000" y="4283999"/>
            <a:ext cx="3600000" cy="1942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132) в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пункте 151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подпункт 151.3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"151.3. Содержание обучения в 9 классе.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3963B94-B606-41B8-9D48-915483F175DA}"/>
              </a:ext>
            </a:extLst>
          </p:cNvPr>
          <p:cNvSpPr/>
          <p:nvPr/>
        </p:nvSpPr>
        <p:spPr>
          <a:xfrm>
            <a:off x="7986000" y="2413616"/>
            <a:ext cx="3510000" cy="148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144) в пункте 167: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подпункт 167.8 изложить в следующей редакции: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(варианты учебного плана для уровня ООО)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C2C8475A-6F6A-4C7C-8430-284F3BD49922}"/>
              </a:ext>
            </a:extLst>
          </p:cNvPr>
          <p:cNvCxnSpPr/>
          <p:nvPr/>
        </p:nvCxnSpPr>
        <p:spPr>
          <a:xfrm>
            <a:off x="5871000" y="774000"/>
            <a:ext cx="2880000" cy="1583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231E016C-113A-4044-B4B6-3477A2278D26}"/>
              </a:ext>
            </a:extLst>
          </p:cNvPr>
          <p:cNvCxnSpPr>
            <a:cxnSpLocks/>
          </p:cNvCxnSpPr>
          <p:nvPr/>
        </p:nvCxnSpPr>
        <p:spPr>
          <a:xfrm>
            <a:off x="5196000" y="999000"/>
            <a:ext cx="45000" cy="315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903662E8-A2D0-410A-953C-2BD713C81995}"/>
              </a:ext>
            </a:extLst>
          </p:cNvPr>
          <p:cNvCxnSpPr/>
          <p:nvPr/>
        </p:nvCxnSpPr>
        <p:spPr>
          <a:xfrm flipH="1">
            <a:off x="2946000" y="774000"/>
            <a:ext cx="1395000" cy="194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743180-9428-4AD5-A024-EF313B0BC325}"/>
              </a:ext>
            </a:extLst>
          </p:cNvPr>
          <p:cNvSpPr txBox="1"/>
          <p:nvPr/>
        </p:nvSpPr>
        <p:spPr>
          <a:xfrm>
            <a:off x="426000" y="105292"/>
            <a:ext cx="10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 Настоящий приказ вступает в силу с 1 сентября 2025 г., за исключением подпунктов 131, 132, 144 пункта 1 Изменений </a:t>
            </a:r>
          </a:p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(в части содержания обучения, предметных результатов, количества часов на изучение учебных предметов "История" и "Обществознание" в 8 и 9 классах), которые вступают в силу в указанной части с 1 сентября 2026 года.</a:t>
            </a:r>
          </a:p>
        </p:txBody>
      </p:sp>
    </p:spTree>
    <p:extLst>
      <p:ext uri="{BB962C8B-B14F-4D97-AF65-F5344CB8AC3E}">
        <p14:creationId xmlns:p14="http://schemas.microsoft.com/office/powerpoint/2010/main" val="4250194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C80864-EA7B-48BE-9EBC-B946B33BC31A}"/>
              </a:ext>
            </a:extLst>
          </p:cNvPr>
          <p:cNvSpPr/>
          <p:nvPr/>
        </p:nvSpPr>
        <p:spPr>
          <a:xfrm>
            <a:off x="471000" y="279000"/>
            <a:ext cx="9990000" cy="7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131)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 150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"150. Федеральная рабочая программа по учебному предмету "История".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F0B50-B3DF-4842-B324-1B77E12BD815}"/>
              </a:ext>
            </a:extLst>
          </p:cNvPr>
          <p:cNvSpPr txBox="1"/>
          <p:nvPr/>
        </p:nvSpPr>
        <p:spPr>
          <a:xfrm>
            <a:off x="651000" y="1359000"/>
            <a:ext cx="1075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150.1 Содержание ФРП по истории</a:t>
            </a:r>
          </a:p>
          <a:p>
            <a:r>
              <a:rPr lang="ru-RU" dirty="0"/>
              <a:t>150.2 Пояснительная записка: 150.2.3 место предмета «История» в системе общего образования</a:t>
            </a:r>
          </a:p>
          <a:p>
            <a:r>
              <a:rPr lang="ru-RU" dirty="0"/>
              <a:t>                                                         150.2.4 цели исторического образования</a:t>
            </a:r>
          </a:p>
          <a:p>
            <a:r>
              <a:rPr lang="ru-RU" dirty="0"/>
              <a:t>                                                         150.2.5 задачи изучения истории</a:t>
            </a:r>
          </a:p>
          <a:p>
            <a:r>
              <a:rPr lang="ru-RU" dirty="0"/>
              <a:t>                                                         150.2.6 общее количество часов на изучение истории (5-9 </a:t>
            </a:r>
            <a:r>
              <a:rPr lang="ru-RU" dirty="0" err="1"/>
              <a:t>кл</a:t>
            </a:r>
            <a:r>
              <a:rPr lang="ru-RU" dirty="0"/>
              <a:t>.) – </a:t>
            </a:r>
            <a:r>
              <a:rPr lang="ru-RU" b="1" u="sng" dirty="0"/>
              <a:t>476 ч. </a:t>
            </a:r>
          </a:p>
          <a:p>
            <a:r>
              <a:rPr lang="ru-RU" dirty="0"/>
              <a:t>                                                         150.2.7 последовательность изучения курсов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EB8389-19FD-43DB-8217-2E7BC2761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4" t="31627" r="62180" b="11943"/>
          <a:stretch/>
        </p:blipFill>
        <p:spPr>
          <a:xfrm>
            <a:off x="1416000" y="3159000"/>
            <a:ext cx="6975000" cy="3679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C79689-4A43-4286-9C1C-DC4A513C0201}"/>
              </a:ext>
            </a:extLst>
          </p:cNvPr>
          <p:cNvSpPr txBox="1"/>
          <p:nvPr/>
        </p:nvSpPr>
        <p:spPr>
          <a:xfrm>
            <a:off x="9336000" y="3249000"/>
            <a:ext cx="99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622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596CCE-9474-44B6-BC9E-0DFE9C5617AE}"/>
              </a:ext>
            </a:extLst>
          </p:cNvPr>
          <p:cNvSpPr txBox="1"/>
          <p:nvPr/>
        </p:nvSpPr>
        <p:spPr>
          <a:xfrm>
            <a:off x="156000" y="234000"/>
            <a:ext cx="11970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150.3 Содержание обучения в 5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150.4 Содержание обучения в 6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150.5 Содержание обучения в 7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150.6 Содержание обучения в 8 </a:t>
            </a:r>
            <a:r>
              <a:rPr lang="ru-RU" dirty="0" err="1"/>
              <a:t>кл</a:t>
            </a:r>
            <a:r>
              <a:rPr lang="ru-RU" dirty="0"/>
              <a:t>. </a:t>
            </a:r>
          </a:p>
          <a:p>
            <a:r>
              <a:rPr lang="ru-RU" dirty="0"/>
              <a:t>150.7 Содержание обучения в 9 </a:t>
            </a:r>
            <a:r>
              <a:rPr lang="ru-RU" dirty="0" err="1"/>
              <a:t>кл</a:t>
            </a:r>
            <a:r>
              <a:rPr lang="ru-RU" dirty="0"/>
              <a:t>. </a:t>
            </a:r>
          </a:p>
          <a:p>
            <a:r>
              <a:rPr lang="ru-RU" dirty="0"/>
              <a:t>150.8 Планируемые результаты освоения программы по истории на уровень ООО</a:t>
            </a:r>
          </a:p>
          <a:p>
            <a:r>
              <a:rPr lang="ru-RU" dirty="0"/>
              <a:t>           150.8.1 – личностные результаты</a:t>
            </a:r>
          </a:p>
          <a:p>
            <a:r>
              <a:rPr lang="ru-RU" dirty="0"/>
              <a:t>           150.8.2 – метапредметные результаты</a:t>
            </a:r>
          </a:p>
          <a:p>
            <a:r>
              <a:rPr lang="ru-RU" dirty="0"/>
              <a:t>           150.8.3 – требования к предметным результатам</a:t>
            </a:r>
          </a:p>
          <a:p>
            <a:r>
              <a:rPr lang="ru-RU" dirty="0"/>
              <a:t>                           150.8.3.1 предметные результаты на уровень образования</a:t>
            </a:r>
          </a:p>
          <a:p>
            <a:r>
              <a:rPr lang="ru-RU" dirty="0"/>
              <a:t>                                   150.8.3.1.1. </a:t>
            </a:r>
            <a:r>
              <a:rPr lang="ru-RU" b="1" dirty="0"/>
              <a:t>группы предметных результатов</a:t>
            </a:r>
          </a:p>
          <a:p>
            <a:r>
              <a:rPr lang="ru-RU" b="1" dirty="0"/>
              <a:t>                          </a:t>
            </a:r>
            <a:r>
              <a:rPr lang="ru-RU" dirty="0"/>
              <a:t>150.3.2 предметные результаты изучения истории в 5 </a:t>
            </a:r>
            <a:r>
              <a:rPr lang="ru-RU" dirty="0" err="1"/>
              <a:t>кл</a:t>
            </a:r>
            <a:r>
              <a:rPr lang="ru-RU" dirty="0"/>
              <a:t>. </a:t>
            </a:r>
          </a:p>
          <a:p>
            <a:r>
              <a:rPr lang="ru-RU" dirty="0"/>
              <a:t>                          150.3.3 предметные результаты изучения истории в 6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                         150.3.4 предметные результаты изучения истории в 7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                         150.3.5  предметные результаты изучения истории в 8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                         150.3.6. предметные результаты изучения истории в 9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 150.9 Поурочное планирование (для обучающихся, начавших освоение </a:t>
            </a:r>
          </a:p>
          <a:p>
            <a:r>
              <a:rPr lang="ru-RU" dirty="0"/>
              <a:t>                                                               ФОП ООО до 01.09.2025) – таблицы 15-15.4 </a:t>
            </a:r>
            <a:r>
              <a:rPr lang="ru-RU" b="1" dirty="0">
                <a:solidFill>
                  <a:srgbClr val="FF0000"/>
                </a:solidFill>
              </a:rPr>
              <a:t>(актуально в 202</a:t>
            </a:r>
            <a:r>
              <a:rPr lang="en-US" b="1" dirty="0">
                <a:solidFill>
                  <a:srgbClr val="FF0000"/>
                </a:solidFill>
              </a:rPr>
              <a:t>6</a:t>
            </a:r>
            <a:r>
              <a:rPr lang="ru-RU" b="1" dirty="0">
                <a:solidFill>
                  <a:srgbClr val="FF0000"/>
                </a:solidFill>
              </a:rPr>
              <a:t>-202</a:t>
            </a:r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ru-RU" b="1" dirty="0">
                <a:solidFill>
                  <a:srgbClr val="FF0000"/>
                </a:solidFill>
              </a:rPr>
              <a:t> уч.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г. для 9 </a:t>
            </a:r>
            <a:r>
              <a:rPr lang="ru-RU" b="1" dirty="0" err="1">
                <a:solidFill>
                  <a:srgbClr val="FF0000"/>
                </a:solidFill>
              </a:rPr>
              <a:t>кл</a:t>
            </a:r>
            <a:r>
              <a:rPr lang="ru-RU" b="1" dirty="0">
                <a:solidFill>
                  <a:srgbClr val="FF0000"/>
                </a:solidFill>
              </a:rPr>
              <a:t>.!!!)</a:t>
            </a:r>
          </a:p>
          <a:p>
            <a:r>
              <a:rPr lang="ru-RU" dirty="0"/>
              <a:t>150.10 Перечень (кодификатор) проверяемых требований и элементов содержания по истории – таблицы 16-16.9</a:t>
            </a:r>
          </a:p>
          <a:p>
            <a:r>
              <a:rPr lang="ru-RU" dirty="0"/>
              <a:t>150.11 Проверяемые на ОГЭ по истории требования к результатам освоения и элементам содержания</a:t>
            </a:r>
          </a:p>
          <a:p>
            <a:r>
              <a:rPr lang="ru-RU" dirty="0"/>
              <a:t>                                              – таблицы 16.10-16.11</a:t>
            </a:r>
          </a:p>
          <a:p>
            <a:r>
              <a:rPr lang="ru-RU" dirty="0"/>
              <a:t>150.11 Поурочное планирование (для обучающихся, начавших освоение  ФОП ООО с 01.09.2025) – таблицы 17-17.4</a:t>
            </a:r>
          </a:p>
          <a:p>
            <a:r>
              <a:rPr lang="ru-RU" dirty="0"/>
              <a:t>        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(актуально в 2025-2026 </a:t>
            </a:r>
            <a:r>
              <a:rPr lang="ru-RU" b="1" dirty="0" err="1">
                <a:solidFill>
                  <a:srgbClr val="FF0000"/>
                </a:solidFill>
              </a:rPr>
              <a:t>уч.г</a:t>
            </a:r>
            <a:r>
              <a:rPr lang="ru-RU" b="1" dirty="0">
                <a:solidFill>
                  <a:srgbClr val="FF0000"/>
                </a:solidFill>
              </a:rPr>
              <a:t>. для 5-7 </a:t>
            </a:r>
            <a:r>
              <a:rPr lang="ru-RU" b="1" dirty="0" err="1">
                <a:solidFill>
                  <a:srgbClr val="FF0000"/>
                </a:solidFill>
              </a:rPr>
              <a:t>кл</a:t>
            </a:r>
            <a:r>
              <a:rPr lang="ru-RU" b="1" dirty="0">
                <a:solidFill>
                  <a:srgbClr val="FF0000"/>
                </a:solidFill>
              </a:rPr>
              <a:t>.!!!)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FCCBCEB-F2BC-4975-9443-ADA76B025C88}"/>
              </a:ext>
            </a:extLst>
          </p:cNvPr>
          <p:cNvSpPr/>
          <p:nvPr/>
        </p:nvSpPr>
        <p:spPr>
          <a:xfrm>
            <a:off x="5916000" y="414000"/>
            <a:ext cx="4185000" cy="99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содержании </a:t>
            </a:r>
            <a:r>
              <a:rPr lang="ru-RU" b="1" u="sng" dirty="0">
                <a:solidFill>
                  <a:srgbClr val="FF0000"/>
                </a:solidFill>
              </a:rPr>
              <a:t>не представлено </a:t>
            </a:r>
            <a:r>
              <a:rPr lang="ru-RU" b="1" dirty="0">
                <a:solidFill>
                  <a:schemeClr val="tx1"/>
                </a:solidFill>
              </a:rPr>
              <a:t>содержание курса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«История нашего края»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096FBC-64F8-4B79-B7A9-43AA6AD91ACA}"/>
              </a:ext>
            </a:extLst>
          </p:cNvPr>
          <p:cNvSpPr txBox="1"/>
          <p:nvPr/>
        </p:nvSpPr>
        <p:spPr>
          <a:xfrm>
            <a:off x="11406000" y="126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A9A2612-034E-4440-B580-E0821FFD01C9}"/>
              </a:ext>
            </a:extLst>
          </p:cNvPr>
          <p:cNvSpPr/>
          <p:nvPr/>
        </p:nvSpPr>
        <p:spPr>
          <a:xfrm>
            <a:off x="7470000" y="3107680"/>
            <a:ext cx="4656000" cy="1661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</a:rPr>
              <a:t>В предметных результатах результаты изучения региональной истории только в группе 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</a:rPr>
              <a:t>Применение исторических знаний: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(</a:t>
            </a:r>
            <a:r>
              <a:rPr lang="ru-RU" sz="1100" u="sng" dirty="0">
                <a:solidFill>
                  <a:schemeClr val="tx1"/>
                </a:solidFill>
              </a:rPr>
              <a:t>например:</a:t>
            </a:r>
            <a:r>
              <a:rPr lang="ru-RU" sz="1100" dirty="0">
                <a:solidFill>
                  <a:schemeClr val="tx1"/>
                </a:solidFill>
              </a:rPr>
              <a:t> распознавать в окружающей среде, в том числе в родном городе, регионе памятники материальной и художественной культуры XIX - начала XX в., объяснять, в чем заключалось их значение для времени их создания и для современного общества;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выполнять учебные проекты по отечественной и всеобщей истории XIX - начала XX в. (в том числе на региональном материале).</a:t>
            </a:r>
          </a:p>
        </p:txBody>
      </p:sp>
    </p:spTree>
    <p:extLst>
      <p:ext uri="{BB962C8B-B14F-4D97-AF65-F5344CB8AC3E}">
        <p14:creationId xmlns:p14="http://schemas.microsoft.com/office/powerpoint/2010/main" val="1173932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B79159F-31A6-45CD-8549-712D3943C596}"/>
              </a:ext>
            </a:extLst>
          </p:cNvPr>
          <p:cNvSpPr/>
          <p:nvPr/>
        </p:nvSpPr>
        <p:spPr>
          <a:xfrm>
            <a:off x="291000" y="234001"/>
            <a:ext cx="10575000" cy="117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3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132) в </a:t>
            </a: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пункте 151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(ФРП по учебному предмету «Обществознание»)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 tooltip="Приказ Минпросвещения России от 18.05.2023 N 370 (ред. от 19.03.2024) &quot;Об утверждении федеральной образовательной программы основного общего образования&quot; (Зарегистрировано в Минюсте России 12.07.2023 N 74223) {КонсультантПлюс}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подпункт 151.3</a:t>
            </a: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изложить в следующей редакции:</a:t>
            </a: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"151.3. Содержание обучения в 9 классе.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E2A728-D667-448C-9D4F-450BA6F22EC9}"/>
              </a:ext>
            </a:extLst>
          </p:cNvPr>
          <p:cNvSpPr txBox="1"/>
          <p:nvPr/>
        </p:nvSpPr>
        <p:spPr>
          <a:xfrm>
            <a:off x="291000" y="1809000"/>
            <a:ext cx="115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151.3 Содержание обучения в 9 классе</a:t>
            </a:r>
          </a:p>
          <a:p>
            <a:r>
              <a:rPr lang="ru-RU" dirty="0"/>
              <a:t>151.4.4. Требования к предметным результатам на уровне ООО</a:t>
            </a:r>
          </a:p>
          <a:p>
            <a:r>
              <a:rPr lang="ru-RU" dirty="0"/>
              <a:t>151.4.5. Предметные результаты обучения за уровень ООО</a:t>
            </a:r>
          </a:p>
          <a:p>
            <a:r>
              <a:rPr lang="ru-RU" dirty="0"/>
              <a:t>151.4 Предметные результаты обучения за 9 класс</a:t>
            </a:r>
          </a:p>
          <a:p>
            <a:r>
              <a:rPr lang="ru-RU" dirty="0"/>
              <a:t>151.8 Поурочное планирование(для обучающихся, начавших освоение  ФОП ООО до 01.09.2025)</a:t>
            </a:r>
          </a:p>
          <a:p>
            <a:r>
              <a:rPr lang="ru-RU" dirty="0"/>
              <a:t>                                                                – таблицы 18-18.3 </a:t>
            </a:r>
            <a:r>
              <a:rPr lang="ru-RU" b="1" dirty="0">
                <a:solidFill>
                  <a:srgbClr val="FF0000"/>
                </a:solidFill>
              </a:rPr>
              <a:t>(актуально в 2025-2026 </a:t>
            </a:r>
            <a:r>
              <a:rPr lang="ru-RU" b="1" dirty="0" err="1">
                <a:solidFill>
                  <a:srgbClr val="FF0000"/>
                </a:solidFill>
              </a:rPr>
              <a:t>уч.г</a:t>
            </a:r>
            <a:r>
              <a:rPr lang="ru-RU" b="1" dirty="0">
                <a:solidFill>
                  <a:srgbClr val="FF0000"/>
                </a:solidFill>
              </a:rPr>
              <a:t>. для 8-9 </a:t>
            </a:r>
            <a:r>
              <a:rPr lang="ru-RU" b="1" dirty="0" err="1">
                <a:solidFill>
                  <a:srgbClr val="FF0000"/>
                </a:solidFill>
              </a:rPr>
              <a:t>кл</a:t>
            </a:r>
            <a:r>
              <a:rPr lang="ru-RU" b="1" dirty="0">
                <a:solidFill>
                  <a:srgbClr val="FF0000"/>
                </a:solidFill>
              </a:rPr>
              <a:t>.!!!)</a:t>
            </a:r>
          </a:p>
          <a:p>
            <a:r>
              <a:rPr lang="ru-RU" dirty="0"/>
              <a:t>151.9 Перечень (кодификатор) проверяемых требований и элементов содержания по обществознанию  </a:t>
            </a:r>
          </a:p>
          <a:p>
            <a:r>
              <a:rPr lang="ru-RU" dirty="0"/>
              <a:t>                                                                              –  таблицы 19-19.7</a:t>
            </a:r>
          </a:p>
          <a:p>
            <a:r>
              <a:rPr lang="ru-RU" dirty="0"/>
              <a:t>151.10 Проверяемые на ОГЭ по обществознанию требования к результатам освоения и элементам содержания</a:t>
            </a:r>
          </a:p>
          <a:p>
            <a:r>
              <a:rPr lang="ru-RU" dirty="0"/>
              <a:t>                                                                              – таблицы 19.8-19.9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B9F19F2-C4D8-451C-8B3F-2DBBBC71434E}"/>
              </a:ext>
            </a:extLst>
          </p:cNvPr>
          <p:cNvSpPr/>
          <p:nvPr/>
        </p:nvSpPr>
        <p:spPr>
          <a:xfrm>
            <a:off x="1596000" y="5094000"/>
            <a:ext cx="9090000" cy="117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Поурочное планирование по предмету «Обществознание»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(для обучающихся, которые начнут  освоение  ФОП ООО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 01.09.2026) в ФРП </a:t>
            </a:r>
            <a:r>
              <a:rPr lang="ru-RU" b="1" u="sng" dirty="0">
                <a:solidFill>
                  <a:srgbClr val="FF0000"/>
                </a:solidFill>
              </a:rPr>
              <a:t>не представлено!!!!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91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6C2506-46D4-4711-BA5C-71A2E115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8" t="27690" r="64394" b="5380"/>
          <a:stretch/>
        </p:blipFill>
        <p:spPr>
          <a:xfrm>
            <a:off x="1776000" y="1674000"/>
            <a:ext cx="5220000" cy="4590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8FA57E8-E513-407C-924E-3CF02624A522}"/>
              </a:ext>
            </a:extLst>
          </p:cNvPr>
          <p:cNvSpPr/>
          <p:nvPr/>
        </p:nvSpPr>
        <p:spPr>
          <a:xfrm>
            <a:off x="786000" y="346500"/>
            <a:ext cx="9900000" cy="1012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144) в пункте 167: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подпункт 167.8 изложить в следующей редакции: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(варианты учебного плана для уровня ООО) 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F218CDB4-2957-4808-9D22-A4BAD0CB3E5A}"/>
              </a:ext>
            </a:extLst>
          </p:cNvPr>
          <p:cNvSpPr/>
          <p:nvPr/>
        </p:nvSpPr>
        <p:spPr>
          <a:xfrm rot="10800000">
            <a:off x="6501000" y="2352600"/>
            <a:ext cx="3555000" cy="10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B4434F4-F331-4F44-B1C2-D4C573E96CDA}"/>
              </a:ext>
            </a:extLst>
          </p:cNvPr>
          <p:cNvSpPr/>
          <p:nvPr/>
        </p:nvSpPr>
        <p:spPr>
          <a:xfrm>
            <a:off x="7266000" y="4111201"/>
            <a:ext cx="3815025" cy="19452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Количество часов в 2025-2026 году актуально для 5-7 классов, </a:t>
            </a:r>
          </a:p>
          <a:p>
            <a:pPr algn="ctr"/>
            <a:r>
              <a:rPr lang="ru-RU" u="sng" dirty="0">
                <a:solidFill>
                  <a:srgbClr val="FF0000"/>
                </a:solidFill>
              </a:rPr>
              <a:t>для 8-9 данные изменения вступают в силу с 01.09.2026</a:t>
            </a:r>
          </a:p>
        </p:txBody>
      </p:sp>
    </p:spTree>
    <p:extLst>
      <p:ext uri="{BB962C8B-B14F-4D97-AF65-F5344CB8AC3E}">
        <p14:creationId xmlns:p14="http://schemas.microsoft.com/office/powerpoint/2010/main" val="4064546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аблица с проектом реформы, которая неформально распространилась в интернете в декабре 2023 г.">
            <a:extLst>
              <a:ext uri="{FF2B5EF4-FFF2-40B4-BE49-F238E27FC236}">
                <a16:creationId xmlns:a16="http://schemas.microsoft.com/office/drawing/2014/main" xmlns="" id="{E4C84639-6B91-41A0-9DC3-8003FB46ED1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51" b="2079"/>
          <a:stretch/>
        </p:blipFill>
        <p:spPr bwMode="auto">
          <a:xfrm>
            <a:off x="635578" y="4284000"/>
            <a:ext cx="7575422" cy="23117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3FDC64-B521-4A01-A2F8-EE49E71F694B}"/>
              </a:ext>
            </a:extLst>
          </p:cNvPr>
          <p:cNvSpPr txBox="1"/>
          <p:nvPr/>
        </p:nvSpPr>
        <p:spPr>
          <a:xfrm>
            <a:off x="1042727" y="3764874"/>
            <a:ext cx="93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Сетка часов с 01.09.2026 года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3FF321B9-445A-4186-8FF5-6F46FA4302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Таблица с проектом реформы, которая неформально распространилась в интернете в декабре 2023 г.">
            <a:extLst>
              <a:ext uri="{FF2B5EF4-FFF2-40B4-BE49-F238E27FC236}">
                <a16:creationId xmlns:a16="http://schemas.microsoft.com/office/drawing/2014/main" xmlns="" id="{72E36367-BE61-4715-A638-6687DA79A18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5" b="2079"/>
          <a:stretch/>
        </p:blipFill>
        <p:spPr bwMode="auto">
          <a:xfrm>
            <a:off x="741000" y="1273356"/>
            <a:ext cx="7470000" cy="23117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8A5C05-5EF9-450E-9D0C-A3822B18D7A9}"/>
              </a:ext>
            </a:extLst>
          </p:cNvPr>
          <p:cNvSpPr txBox="1"/>
          <p:nvPr/>
        </p:nvSpPr>
        <p:spPr>
          <a:xfrm>
            <a:off x="1191000" y="670504"/>
            <a:ext cx="93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Сетка часов с 01.09.2025 года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6BF010A-4685-48A6-8B7E-B2A705D82A4D}"/>
              </a:ext>
            </a:extLst>
          </p:cNvPr>
          <p:cNvSpPr/>
          <p:nvPr/>
        </p:nvSpPr>
        <p:spPr>
          <a:xfrm>
            <a:off x="6321000" y="1629000"/>
            <a:ext cx="585000" cy="22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AF83E99-AF17-4FB2-AF62-9265EEF6FFA7}"/>
              </a:ext>
            </a:extLst>
          </p:cNvPr>
          <p:cNvSpPr/>
          <p:nvPr/>
        </p:nvSpPr>
        <p:spPr>
          <a:xfrm>
            <a:off x="6501000" y="1935896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A0955E5-7193-4B2B-BBFD-293E4C66F56B}"/>
              </a:ext>
            </a:extLst>
          </p:cNvPr>
          <p:cNvSpPr/>
          <p:nvPr/>
        </p:nvSpPr>
        <p:spPr>
          <a:xfrm>
            <a:off x="6501000" y="2106149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39F47C1-26B5-439C-B816-0583733D4B48}"/>
              </a:ext>
            </a:extLst>
          </p:cNvPr>
          <p:cNvSpPr/>
          <p:nvPr/>
        </p:nvSpPr>
        <p:spPr>
          <a:xfrm>
            <a:off x="6456358" y="3126171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34.ч.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AF9E867-E778-4BC1-ACD1-BF5439011EA0}"/>
              </a:ext>
            </a:extLst>
          </p:cNvPr>
          <p:cNvSpPr/>
          <p:nvPr/>
        </p:nvSpPr>
        <p:spPr>
          <a:xfrm>
            <a:off x="7491000" y="1958533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45A7025-D9C7-4092-B197-F7CB2507653D}"/>
              </a:ext>
            </a:extLst>
          </p:cNvPr>
          <p:cNvSpPr/>
          <p:nvPr/>
        </p:nvSpPr>
        <p:spPr>
          <a:xfrm>
            <a:off x="7496692" y="2123832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A52D367-76B6-43E9-860C-F0EF8D9C2DD5}"/>
              </a:ext>
            </a:extLst>
          </p:cNvPr>
          <p:cNvSpPr/>
          <p:nvPr/>
        </p:nvSpPr>
        <p:spPr>
          <a:xfrm>
            <a:off x="7311000" y="1639786"/>
            <a:ext cx="585000" cy="22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85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0A58275-5058-479F-B175-ECE003F11B41}"/>
              </a:ext>
            </a:extLst>
          </p:cNvPr>
          <p:cNvSpPr/>
          <p:nvPr/>
        </p:nvSpPr>
        <p:spPr>
          <a:xfrm>
            <a:off x="7311000" y="3384001"/>
            <a:ext cx="585000" cy="143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119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5192D5E-6AA4-4597-A655-81A681C3D5C4}"/>
              </a:ext>
            </a:extLst>
          </p:cNvPr>
          <p:cNvSpPr/>
          <p:nvPr/>
        </p:nvSpPr>
        <p:spPr>
          <a:xfrm>
            <a:off x="7496791" y="2360683"/>
            <a:ext cx="585000" cy="143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17 ч.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4F471F2-DE3C-4E84-81E0-E65438AC784C}"/>
              </a:ext>
            </a:extLst>
          </p:cNvPr>
          <p:cNvSpPr txBox="1"/>
          <p:nvPr/>
        </p:nvSpPr>
        <p:spPr>
          <a:xfrm>
            <a:off x="6671199" y="2407752"/>
            <a:ext cx="222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Модуль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</a:rPr>
              <a:t>«Введение в новейшую историю России»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4CECD6-3DAF-41D8-A696-E935F2C18597}"/>
              </a:ext>
            </a:extLst>
          </p:cNvPr>
          <p:cNvSpPr txBox="1"/>
          <p:nvPr/>
        </p:nvSpPr>
        <p:spPr>
          <a:xfrm>
            <a:off x="201000" y="147284"/>
            <a:ext cx="108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Изменения в изучении предметов  «История» и «Обществознание»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20D2ED-51C1-4AEC-8F13-6C02B28C36DF}"/>
              </a:ext>
            </a:extLst>
          </p:cNvPr>
          <p:cNvSpPr txBox="1"/>
          <p:nvPr/>
        </p:nvSpPr>
        <p:spPr>
          <a:xfrm>
            <a:off x="7313785" y="2828391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На уровне ООО</a:t>
            </a:r>
          </a:p>
        </p:txBody>
      </p:sp>
    </p:spTree>
    <p:extLst>
      <p:ext uri="{BB962C8B-B14F-4D97-AF65-F5344CB8AC3E}">
        <p14:creationId xmlns:p14="http://schemas.microsoft.com/office/powerpoint/2010/main" val="184382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088A75-746A-4210-A13C-B4B0601C6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8" t="18505" r="62180" b="4067"/>
          <a:stretch/>
        </p:blipFill>
        <p:spPr>
          <a:xfrm>
            <a:off x="211002" y="2169000"/>
            <a:ext cx="5344999" cy="4204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00154E-C765-4F28-AFA1-5FC5E5E92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3" t="14567" r="63288" b="8006"/>
          <a:stretch/>
        </p:blipFill>
        <p:spPr>
          <a:xfrm>
            <a:off x="7195398" y="2444726"/>
            <a:ext cx="4774865" cy="4204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36D1B6-80A7-41CF-9EFE-31D32E03A2F8}"/>
              </a:ext>
            </a:extLst>
          </p:cNvPr>
          <p:cNvSpPr txBox="1"/>
          <p:nvPr/>
        </p:nvSpPr>
        <p:spPr>
          <a:xfrm>
            <a:off x="1191000" y="116908"/>
            <a:ext cx="101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A78F2"/>
                </a:solidFill>
              </a:rPr>
              <a:t>Проблемный аспект преемственности содержания исторического образования при переходе от одной ФРП к другой ФРП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1C67D8-EA3C-4243-A4D1-394197F8F1A9}"/>
              </a:ext>
            </a:extLst>
          </p:cNvPr>
          <p:cNvSpPr txBox="1"/>
          <p:nvPr/>
        </p:nvSpPr>
        <p:spPr>
          <a:xfrm>
            <a:off x="381001" y="1006787"/>
            <a:ext cx="576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Поурочное планирование  8 класс (для обучающихся, начавших освоение ФОП ООО до 01.09.2025) –</a:t>
            </a:r>
          </a:p>
          <a:p>
            <a:pPr algn="ctr"/>
            <a:r>
              <a:rPr lang="ru-RU" dirty="0"/>
              <a:t> таблица 15.3 </a:t>
            </a:r>
            <a:r>
              <a:rPr lang="ru-RU" b="1" dirty="0">
                <a:solidFill>
                  <a:srgbClr val="FF0000"/>
                </a:solidFill>
              </a:rPr>
              <a:t>(актуально в 2025-2026 </a:t>
            </a:r>
            <a:r>
              <a:rPr lang="ru-RU" b="1" dirty="0" err="1">
                <a:solidFill>
                  <a:srgbClr val="FF0000"/>
                </a:solidFill>
              </a:rPr>
              <a:t>уч.г</a:t>
            </a:r>
            <a:r>
              <a:rPr lang="ru-RU" b="1" dirty="0">
                <a:solidFill>
                  <a:srgbClr val="FF0000"/>
                </a:solidFill>
              </a:rPr>
              <a:t>. для 8 </a:t>
            </a:r>
            <a:r>
              <a:rPr lang="ru-RU" b="1" dirty="0" err="1">
                <a:solidFill>
                  <a:srgbClr val="FF0000"/>
                </a:solidFill>
              </a:rPr>
              <a:t>кл</a:t>
            </a:r>
            <a:r>
              <a:rPr lang="ru-RU" b="1" dirty="0">
                <a:solidFill>
                  <a:srgbClr val="FF0000"/>
                </a:solidFill>
              </a:rPr>
              <a:t>.!!!)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3983BA-95E9-424D-969C-5CCB2E3606B7}"/>
              </a:ext>
            </a:extLst>
          </p:cNvPr>
          <p:cNvSpPr txBox="1"/>
          <p:nvPr/>
        </p:nvSpPr>
        <p:spPr>
          <a:xfrm>
            <a:off x="6276000" y="109678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Поурочное планирование (для обучающихся, начавших освоение  ФОП ООО с 01.09.2025) – таблица  17.4</a:t>
            </a:r>
          </a:p>
          <a:p>
            <a:pPr algn="ctr"/>
            <a:r>
              <a:rPr lang="ru-RU" dirty="0"/>
              <a:t>           </a:t>
            </a:r>
            <a:r>
              <a:rPr lang="ru-RU" b="1" dirty="0">
                <a:solidFill>
                  <a:srgbClr val="FF0000"/>
                </a:solidFill>
              </a:rPr>
              <a:t>(будет актуально с 01.09.2026 г. для 9 </a:t>
            </a:r>
            <a:r>
              <a:rPr lang="ru-RU" b="1" dirty="0" err="1">
                <a:solidFill>
                  <a:srgbClr val="FF0000"/>
                </a:solidFill>
              </a:rPr>
              <a:t>кл</a:t>
            </a:r>
            <a:r>
              <a:rPr lang="ru-RU" b="1" dirty="0">
                <a:solidFill>
                  <a:srgbClr val="FF0000"/>
                </a:solidFill>
              </a:rPr>
              <a:t>.!!!)</a:t>
            </a:r>
            <a:endParaRPr lang="ru-RU" dirty="0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9435A736-D00C-4027-8DF0-141AA8476799}"/>
              </a:ext>
            </a:extLst>
          </p:cNvPr>
          <p:cNvSpPr/>
          <p:nvPr/>
        </p:nvSpPr>
        <p:spPr>
          <a:xfrm>
            <a:off x="6681595" y="3971955"/>
            <a:ext cx="675000" cy="4339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06D9ABC6-BD8D-4C18-816B-889860938B2F}"/>
              </a:ext>
            </a:extLst>
          </p:cNvPr>
          <p:cNvSpPr/>
          <p:nvPr/>
        </p:nvSpPr>
        <p:spPr>
          <a:xfrm rot="10800000">
            <a:off x="4790461" y="4300089"/>
            <a:ext cx="675000" cy="4339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944D95-3CB6-4E02-9427-EF0B2EBE111F}"/>
              </a:ext>
            </a:extLst>
          </p:cNvPr>
          <p:cNvSpPr txBox="1"/>
          <p:nvPr/>
        </p:nvSpPr>
        <p:spPr>
          <a:xfrm>
            <a:off x="831000" y="4547092"/>
            <a:ext cx="2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75AD14-6DF7-423C-9F52-7D7DF33C9ECC}"/>
              </a:ext>
            </a:extLst>
          </p:cNvPr>
          <p:cNvSpPr txBox="1"/>
          <p:nvPr/>
        </p:nvSpPr>
        <p:spPr>
          <a:xfrm>
            <a:off x="6019126" y="4610676"/>
            <a:ext cx="4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848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5BE123-B64E-4664-AA67-CC545AFAE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" t="2239"/>
          <a:stretch/>
        </p:blipFill>
        <p:spPr>
          <a:xfrm>
            <a:off x="515999" y="1674000"/>
            <a:ext cx="4650177" cy="4275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4CA417-F787-43BE-A3E5-EB12D920B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6" t="21785" r="31914" b="6037"/>
          <a:stretch/>
        </p:blipFill>
        <p:spPr>
          <a:xfrm>
            <a:off x="6006000" y="1809000"/>
            <a:ext cx="4500000" cy="495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280C14-5DB7-4826-B13A-2E705573DD9A}"/>
              </a:ext>
            </a:extLst>
          </p:cNvPr>
          <p:cNvSpPr txBox="1"/>
          <p:nvPr/>
        </p:nvSpPr>
        <p:spPr>
          <a:xfrm>
            <a:off x="5106000" y="594000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https://edsoo.ru/wp-content/uploads/2025/07/2025_ooo_frp_istoriya_5-9.pdf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0DA79D-8D65-48A2-A39F-841DCB628F66}"/>
              </a:ext>
            </a:extLst>
          </p:cNvPr>
          <p:cNvSpPr txBox="1"/>
          <p:nvPr/>
        </p:nvSpPr>
        <p:spPr>
          <a:xfrm>
            <a:off x="291000" y="414000"/>
            <a:ext cx="37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ФРП по истории ООО</a:t>
            </a:r>
          </a:p>
        </p:txBody>
      </p:sp>
    </p:spTree>
    <p:extLst>
      <p:ext uri="{BB962C8B-B14F-4D97-AF65-F5344CB8AC3E}">
        <p14:creationId xmlns:p14="http://schemas.microsoft.com/office/powerpoint/2010/main" val="241021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31E5A9-F739-45BB-9D35-01C637011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6" t="15879" r="64764" b="4068"/>
          <a:stretch/>
        </p:blipFill>
        <p:spPr>
          <a:xfrm>
            <a:off x="5601000" y="79781"/>
            <a:ext cx="3780000" cy="411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FEF3BE-A2A9-4CFF-9F65-62A21232B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7" t="31627" r="64954" b="8005"/>
          <a:stretch/>
        </p:blipFill>
        <p:spPr>
          <a:xfrm>
            <a:off x="5598749" y="4302820"/>
            <a:ext cx="3780001" cy="2835000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596C458A-3886-4602-AF37-7ACEAF24F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073297"/>
              </p:ext>
            </p:extLst>
          </p:nvPr>
        </p:nvGraphicFramePr>
        <p:xfrm>
          <a:off x="426000" y="79781"/>
          <a:ext cx="4733850" cy="66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5" imgW="5667214" imgH="8019731" progId="AcroExch.Document.DC">
                  <p:embed/>
                </p:oleObj>
              </mc:Choice>
              <mc:Fallback>
                <p:oleObj name="Acrobat Document" r:id="rId5" imgW="5667214" imgH="8019731" progId="AcroExch.Document.DC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FC5A6140-4D8E-47E1-8140-FDE1DA149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000" y="79781"/>
                        <a:ext cx="4733850" cy="66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8179F9-F03E-489C-86DC-AFDA7210829A}"/>
              </a:ext>
            </a:extLst>
          </p:cNvPr>
          <p:cNvSpPr txBox="1"/>
          <p:nvPr/>
        </p:nvSpPr>
        <p:spPr>
          <a:xfrm>
            <a:off x="9651000" y="2304000"/>
            <a:ext cx="216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Письмо </a:t>
            </a:r>
            <a:r>
              <a:rPr lang="ru-RU" b="1" dirty="0" err="1">
                <a:solidFill>
                  <a:srgbClr val="C00000"/>
                </a:solidFill>
              </a:rPr>
              <a:t>Минпросвещения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Россиии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от 12.03.2025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№ ОК-747/03 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Разъяснения по курсу «История нашего края»</a:t>
            </a:r>
          </a:p>
        </p:txBody>
      </p:sp>
    </p:spTree>
    <p:extLst>
      <p:ext uri="{BB962C8B-B14F-4D97-AF65-F5344CB8AC3E}">
        <p14:creationId xmlns:p14="http://schemas.microsoft.com/office/powerpoint/2010/main" val="384044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87C54E-868C-412A-A86C-3F5759D8E4DB}"/>
              </a:ext>
            </a:extLst>
          </p:cNvPr>
          <p:cNvSpPr txBox="1"/>
          <p:nvPr/>
        </p:nvSpPr>
        <p:spPr>
          <a:xfrm>
            <a:off x="253078" y="108107"/>
            <a:ext cx="10792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Обновление нормативной правовой базы в сфере образования, которые важно учитывать при проектировании образовательной деятельности на 2025-2026 учебный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7AA8F6-3B0E-4E65-9D69-71C0FCBF76F2}"/>
              </a:ext>
            </a:extLst>
          </p:cNvPr>
          <p:cNvSpPr txBox="1"/>
          <p:nvPr/>
        </p:nvSpPr>
        <p:spPr>
          <a:xfrm>
            <a:off x="921000" y="1493102"/>
            <a:ext cx="102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Изменения во ФГОС  общего образования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108DD0-1115-4BC6-ABB9-8EE7B20483D0}"/>
              </a:ext>
            </a:extLst>
          </p:cNvPr>
          <p:cNvSpPr txBox="1"/>
          <p:nvPr/>
        </p:nvSpPr>
        <p:spPr>
          <a:xfrm>
            <a:off x="471000" y="1926550"/>
            <a:ext cx="11565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1. Приказ Министерства просвещения Российской Федерации  от 19.02.2024 № 110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основного общего образования и среднего общего образования».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2. Приказ Министерства просвещения РФ от 12.02.2025 № 93 «О внесении изменения в подпункт 18.3.1 пункта 18.3 федерального государственного образовательного стандарта среднего общего образования, утвержденного приказом Министерства образования и науки Российской Федерации от 17 мая 2012 г. № 413».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3. Приказ Министерства просвещения Российской Федерации  от 18.06.2025 № 467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начального общего и основного общего образования».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92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1AAE99-B913-49E0-B01D-6D037BBE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5" t="30314" r="20473" b="32940"/>
          <a:stretch/>
        </p:blipFill>
        <p:spPr>
          <a:xfrm>
            <a:off x="336000" y="2484000"/>
            <a:ext cx="11359286" cy="418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6281DD-912A-4E17-8B68-A64C4CAA8485}"/>
              </a:ext>
            </a:extLst>
          </p:cNvPr>
          <p:cNvSpPr txBox="1"/>
          <p:nvPr/>
        </p:nvSpPr>
        <p:spPr>
          <a:xfrm>
            <a:off x="795643" y="452220"/>
            <a:ext cx="104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Программа курса региональной истории будет представлена на методической сессии ММО учителей истории обществознания в рамках  XXV съезда работников образования Новосибирской области</a:t>
            </a:r>
          </a:p>
          <a:p>
            <a:pPr algn="ctr"/>
            <a:r>
              <a:rPr lang="ru-RU" b="1" dirty="0"/>
              <a:t>«Стратегия развития образования РФ: вызовы, задачи, механизмы реализации» </a:t>
            </a:r>
          </a:p>
          <a:p>
            <a:pPr algn="ctr"/>
            <a:r>
              <a:rPr lang="ru-RU" b="1" dirty="0"/>
              <a:t> и направлена во все ОО Новосибирской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EC2EB5-5664-4574-A9C7-BE7B42E95DDA}"/>
              </a:ext>
            </a:extLst>
          </p:cNvPr>
          <p:cNvSpPr txBox="1"/>
          <p:nvPr/>
        </p:nvSpPr>
        <p:spPr>
          <a:xfrm>
            <a:off x="921000" y="1944000"/>
            <a:ext cx="37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Из программы съезда</a:t>
            </a:r>
          </a:p>
        </p:txBody>
      </p:sp>
    </p:spTree>
    <p:extLst>
      <p:ext uri="{BB962C8B-B14F-4D97-AF65-F5344CB8AC3E}">
        <p14:creationId xmlns:p14="http://schemas.microsoft.com/office/powerpoint/2010/main" val="2160950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B33D54-9FE0-4004-95AD-3AEC3A2E21A0}"/>
              </a:ext>
            </a:extLst>
          </p:cNvPr>
          <p:cNvSpPr txBox="1"/>
          <p:nvPr/>
        </p:nvSpPr>
        <p:spPr>
          <a:xfrm>
            <a:off x="0" y="189000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1D195A-1541-4E5B-93F2-6E499874A441}"/>
              </a:ext>
            </a:extLst>
          </p:cNvPr>
          <p:cNvSpPr txBox="1"/>
          <p:nvPr/>
        </p:nvSpPr>
        <p:spPr>
          <a:xfrm>
            <a:off x="606000" y="1134000"/>
            <a:ext cx="11250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ФРП на уровне СОО по истории </a:t>
            </a:r>
            <a:r>
              <a:rPr lang="ru-RU" sz="2400" b="1" dirty="0"/>
              <a:t>не меняется</a:t>
            </a:r>
          </a:p>
          <a:p>
            <a:endParaRPr lang="ru-RU" sz="2400" dirty="0"/>
          </a:p>
          <a:p>
            <a:r>
              <a:rPr lang="ru-RU" dirty="0"/>
              <a:t> </a:t>
            </a:r>
            <a:r>
              <a:rPr lang="ru-RU" b="1" dirty="0"/>
              <a:t>113) </a:t>
            </a:r>
            <a:r>
              <a:rPr lang="ru-RU" dirty="0"/>
              <a:t>Добавляет изменения в п. 121 ФОП СОО (добавляются подпункты 121.6 и 121.7)</a:t>
            </a:r>
          </a:p>
          <a:p>
            <a:endParaRPr lang="ru-RU" dirty="0"/>
          </a:p>
          <a:p>
            <a:r>
              <a:rPr lang="ru-RU" dirty="0"/>
              <a:t>121.6. Поурочное планирование по истории для 10-11 </a:t>
            </a:r>
            <a:r>
              <a:rPr lang="ru-RU" dirty="0" err="1"/>
              <a:t>кл</a:t>
            </a:r>
            <a:r>
              <a:rPr lang="ru-RU" dirty="0"/>
              <a:t>.– таблицы 17-17.1</a:t>
            </a:r>
          </a:p>
          <a:p>
            <a:r>
              <a:rPr lang="ru-RU" dirty="0"/>
              <a:t>121.7 Перечень (кодификатор)  проверяемых требований к результатам освоения ООП и элементам содержания  по истории– таблица 18-18.3 </a:t>
            </a:r>
          </a:p>
          <a:p>
            <a:endParaRPr lang="ru-RU" dirty="0"/>
          </a:p>
          <a:p>
            <a:r>
              <a:rPr lang="ru-RU" b="1" dirty="0"/>
              <a:t>114) </a:t>
            </a:r>
            <a:r>
              <a:rPr lang="ru-RU" dirty="0"/>
              <a:t>Добавляет изменения в п. 122 (добавляется п. 122.10)</a:t>
            </a:r>
          </a:p>
          <a:p>
            <a:endParaRPr lang="ru-RU" dirty="0"/>
          </a:p>
          <a:p>
            <a:r>
              <a:rPr lang="ru-RU" dirty="0"/>
              <a:t>122.10 Перечень проверяемых на ЕГЭ требований к результатам освоения ООП  СОО и элементов содержания по истории – таблицы 18.4-18.5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812A71A-2B39-4F51-AA46-033F5586A65F}"/>
              </a:ext>
            </a:extLst>
          </p:cNvPr>
          <p:cNvSpPr/>
          <p:nvPr/>
        </p:nvSpPr>
        <p:spPr>
          <a:xfrm>
            <a:off x="4611000" y="5274000"/>
            <a:ext cx="6705000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Поурочное планирование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</a:rPr>
              <a:t>для углубленного изучения истории не представлено</a:t>
            </a:r>
          </a:p>
        </p:txBody>
      </p:sp>
    </p:spTree>
    <p:extLst>
      <p:ext uri="{BB962C8B-B14F-4D97-AF65-F5344CB8AC3E}">
        <p14:creationId xmlns:p14="http://schemas.microsoft.com/office/powerpoint/2010/main" val="1683896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5057A8-E0DC-433E-B33B-65218E6025D1}"/>
              </a:ext>
            </a:extLst>
          </p:cNvPr>
          <p:cNvSpPr txBox="1"/>
          <p:nvPr/>
        </p:nvSpPr>
        <p:spPr>
          <a:xfrm>
            <a:off x="0" y="189000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DDDE28-01AB-449E-903A-B55C4DFCAE47}"/>
              </a:ext>
            </a:extLst>
          </p:cNvPr>
          <p:cNvSpPr txBox="1"/>
          <p:nvPr/>
        </p:nvSpPr>
        <p:spPr>
          <a:xfrm>
            <a:off x="606000" y="896886"/>
            <a:ext cx="11250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ФРП на уровне СОО по обществознанию </a:t>
            </a:r>
            <a:r>
              <a:rPr lang="ru-RU" sz="2400" dirty="0">
                <a:solidFill>
                  <a:srgbClr val="C00000"/>
                </a:solidFill>
              </a:rPr>
              <a:t>претерпевает </a:t>
            </a:r>
            <a:r>
              <a:rPr lang="ru-RU" sz="2400" b="1" dirty="0">
                <a:solidFill>
                  <a:srgbClr val="C00000"/>
                </a:solidFill>
              </a:rPr>
              <a:t>изменения</a:t>
            </a:r>
            <a:r>
              <a:rPr lang="ru-RU" sz="2400" b="1" dirty="0"/>
              <a:t>!</a:t>
            </a:r>
          </a:p>
          <a:p>
            <a:endParaRPr lang="ru-RU" sz="2400" dirty="0"/>
          </a:p>
          <a:p>
            <a:r>
              <a:rPr lang="ru-RU" b="1" dirty="0"/>
              <a:t> 115) </a:t>
            </a:r>
            <a:r>
              <a:rPr lang="ru-RU" dirty="0"/>
              <a:t>Добавляет изменения в п. 123 ФОП СОО (добавляются подпункты 123.6 и 123.7)</a:t>
            </a:r>
          </a:p>
          <a:p>
            <a:endParaRPr lang="ru-RU" dirty="0"/>
          </a:p>
          <a:p>
            <a:r>
              <a:rPr lang="ru-RU" dirty="0"/>
              <a:t>126.6. Поурочное планирование по обществознанию для 10-11 </a:t>
            </a:r>
            <a:r>
              <a:rPr lang="ru-RU" dirty="0" err="1"/>
              <a:t>кл</a:t>
            </a:r>
            <a:r>
              <a:rPr lang="ru-RU" dirty="0"/>
              <a:t>.– таблицы 19-19.1</a:t>
            </a:r>
          </a:p>
          <a:p>
            <a:r>
              <a:rPr lang="ru-RU" dirty="0"/>
              <a:t>121.7 Перечень (кодификатор)  проверяемых требований к результатам освоения ООП и элементам содержания  по обществознанию– таблица 18.18.3 </a:t>
            </a:r>
          </a:p>
          <a:p>
            <a:endParaRPr lang="ru-RU" dirty="0"/>
          </a:p>
          <a:p>
            <a:r>
              <a:rPr lang="ru-RU" b="1" dirty="0"/>
              <a:t>116) </a:t>
            </a:r>
            <a:r>
              <a:rPr lang="ru-RU" dirty="0"/>
              <a:t>Добавляет изменения в п. 124 (изменения в п. 124.5.10 и дополнение п. 124.9)</a:t>
            </a:r>
          </a:p>
          <a:p>
            <a:r>
              <a:rPr lang="ru-RU" dirty="0"/>
              <a:t>124.5.10   Общее число часов, рекомендованных для изучения обществознания 272 часа - часов: в 10 классе - 136 часов (4 часа в неделю), в 11 классе - 136 часов (4 часа в неделю). </a:t>
            </a:r>
            <a:r>
              <a:rPr lang="ru-RU" b="1" dirty="0">
                <a:solidFill>
                  <a:srgbClr val="C00000"/>
                </a:solidFill>
              </a:rPr>
              <a:t>– УГЛУБЛЕНКА!!!!</a:t>
            </a:r>
          </a:p>
          <a:p>
            <a:r>
              <a:rPr lang="ru-RU" dirty="0"/>
              <a:t>Перечень проверяемых на ЕГЭ требований к результатам освоения ООП  СОО и элементов содержания по обществознанию  – таблицы 20.4-20.5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EA8477-1AAD-484D-8FAA-2361425A9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1" t="21129" r="64198" b="6693"/>
          <a:stretch/>
        </p:blipFill>
        <p:spPr>
          <a:xfrm>
            <a:off x="9966000" y="174675"/>
            <a:ext cx="2095854" cy="226432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AE4A5A4F-60C7-481E-9A98-8743C71A68C6}"/>
              </a:ext>
            </a:extLst>
          </p:cNvPr>
          <p:cNvSpPr/>
          <p:nvPr/>
        </p:nvSpPr>
        <p:spPr>
          <a:xfrm>
            <a:off x="9111000" y="1674000"/>
            <a:ext cx="1035000" cy="945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11 </a:t>
            </a:r>
            <a:r>
              <a:rPr lang="ru-RU" sz="1400" b="1" dirty="0" err="1"/>
              <a:t>кл</a:t>
            </a:r>
            <a:r>
              <a:rPr lang="ru-RU" sz="1400" b="1" dirty="0"/>
              <a:t>.  51 час</a:t>
            </a:r>
            <a:r>
              <a:rPr lang="ru-RU" b="1" dirty="0"/>
              <a:t>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0216383-0AAA-4107-95BE-1AD87E72E2BB}"/>
              </a:ext>
            </a:extLst>
          </p:cNvPr>
          <p:cNvSpPr/>
          <p:nvPr/>
        </p:nvSpPr>
        <p:spPr>
          <a:xfrm>
            <a:off x="4611000" y="4869000"/>
            <a:ext cx="6705000" cy="7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Поурочное планирование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</a:rPr>
              <a:t>для углубленного изучения обществознания  не представлено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916B159-2898-47F9-9BB8-F35731B79CD2}"/>
              </a:ext>
            </a:extLst>
          </p:cNvPr>
          <p:cNvSpPr/>
          <p:nvPr/>
        </p:nvSpPr>
        <p:spPr>
          <a:xfrm>
            <a:off x="831000" y="5858999"/>
            <a:ext cx="7920000" cy="854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Изменение в </a:t>
            </a:r>
            <a:r>
              <a:rPr lang="ru-RU" b="1" dirty="0">
                <a:solidFill>
                  <a:srgbClr val="C00000"/>
                </a:solidFill>
              </a:rPr>
              <a:t>ФУП</a:t>
            </a:r>
            <a:r>
              <a:rPr lang="ru-RU" dirty="0">
                <a:solidFill>
                  <a:srgbClr val="C00000"/>
                </a:solidFill>
              </a:rPr>
              <a:t> на уровне СОО в части предмета обществознания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</a:rPr>
              <a:t>ОТСУТСТВУЮТ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dirty="0">
                <a:solidFill>
                  <a:srgbClr val="C00000"/>
                </a:solidFill>
              </a:rPr>
              <a:t>однако, </a:t>
            </a:r>
            <a:r>
              <a:rPr lang="ru-RU" b="1" dirty="0">
                <a:solidFill>
                  <a:srgbClr val="C00000"/>
                </a:solidFill>
              </a:rPr>
              <a:t>тематическое планирование (базовый уровень)           в 11 класс рассчитано на 51 час – 1,5 ч. в неделю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8803C2-AA6B-4676-BF5D-C0FA736C7908}"/>
              </a:ext>
            </a:extLst>
          </p:cNvPr>
          <p:cNvSpPr txBox="1"/>
          <p:nvPr/>
        </p:nvSpPr>
        <p:spPr>
          <a:xfrm>
            <a:off x="73782" y="5364000"/>
            <a:ext cx="229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80A618-B3A0-4E62-B222-6578ECE95C3A}"/>
              </a:ext>
            </a:extLst>
          </p:cNvPr>
          <p:cNvSpPr txBox="1"/>
          <p:nvPr/>
        </p:nvSpPr>
        <p:spPr>
          <a:xfrm>
            <a:off x="8878040" y="5460880"/>
            <a:ext cx="229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227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0ECAFB-C21B-4336-BEC9-48CA8BA31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9" t="13254" r="50739" b="6693"/>
          <a:stretch/>
        </p:blipFill>
        <p:spPr>
          <a:xfrm>
            <a:off x="1866000" y="1585210"/>
            <a:ext cx="10191000" cy="5435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FC53EE-480B-4783-BF46-F72D57478EDC}"/>
              </a:ext>
            </a:extLst>
          </p:cNvPr>
          <p:cNvSpPr txBox="1"/>
          <p:nvPr/>
        </p:nvSpPr>
        <p:spPr>
          <a:xfrm>
            <a:off x="-519000" y="6869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5B24646D-B341-4CA4-A3DC-7CB25437BAC5}"/>
              </a:ext>
            </a:extLst>
          </p:cNvPr>
          <p:cNvSpPr/>
          <p:nvPr/>
        </p:nvSpPr>
        <p:spPr>
          <a:xfrm rot="5400000">
            <a:off x="1843479" y="437710"/>
            <a:ext cx="247500" cy="22950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9E3303-B473-4EFD-BBE5-894F80495C3E}"/>
              </a:ext>
            </a:extLst>
          </p:cNvPr>
          <p:cNvSpPr txBox="1"/>
          <p:nvPr/>
        </p:nvSpPr>
        <p:spPr>
          <a:xfrm>
            <a:off x="10911000" y="794754"/>
            <a:ext cx="2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D842CD-2BB2-485C-B7D5-519ADFA0FCF1}"/>
              </a:ext>
            </a:extLst>
          </p:cNvPr>
          <p:cNvSpPr txBox="1"/>
          <p:nvPr/>
        </p:nvSpPr>
        <p:spPr>
          <a:xfrm>
            <a:off x="188835" y="707886"/>
            <a:ext cx="1123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 структуре ФОП СОО размещена ФРП по обществознанию  с изменениями </a:t>
            </a:r>
          </a:p>
          <a:p>
            <a:pPr algn="ctr"/>
            <a:r>
              <a:rPr lang="ru-RU" sz="2400" b="1" dirty="0"/>
              <a:t>с 01.09.2025 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FCD684-E94A-4E4D-A126-8FD44BE79EBE}"/>
              </a:ext>
            </a:extLst>
          </p:cNvPr>
          <p:cNvSpPr txBox="1"/>
          <p:nvPr/>
        </p:nvSpPr>
        <p:spPr>
          <a:xfrm>
            <a:off x="-519000" y="0"/>
            <a:ext cx="436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ФОП СОО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2299DC1-C741-4B77-81A3-558419C00009}"/>
              </a:ext>
            </a:extLst>
          </p:cNvPr>
          <p:cNvSpPr txBox="1"/>
          <p:nvPr/>
        </p:nvSpPr>
        <p:spPr>
          <a:xfrm>
            <a:off x="392229" y="2799039"/>
            <a:ext cx="2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Стрелка вниз 1">
            <a:extLst>
              <a:ext uri="{FF2B5EF4-FFF2-40B4-BE49-F238E27FC236}">
                <a16:creationId xmlns:a16="http://schemas.microsoft.com/office/drawing/2014/main" xmlns="" id="{3116989C-01ED-4BF0-AA53-D9CBC9E4ECA7}"/>
              </a:ext>
            </a:extLst>
          </p:cNvPr>
          <p:cNvSpPr/>
          <p:nvPr/>
        </p:nvSpPr>
        <p:spPr>
          <a:xfrm rot="16200000">
            <a:off x="1031107" y="3498896"/>
            <a:ext cx="2593730" cy="371393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Содержа-</a:t>
            </a:r>
            <a:r>
              <a:rPr lang="ru-RU" dirty="0" err="1">
                <a:solidFill>
                  <a:srgbClr val="FF0000"/>
                </a:solidFill>
              </a:rPr>
              <a:t>ние</a:t>
            </a:r>
            <a:r>
              <a:rPr lang="ru-RU" dirty="0">
                <a:solidFill>
                  <a:srgbClr val="FF0000"/>
                </a:solidFill>
              </a:rPr>
              <a:t>  обновлен</a:t>
            </a:r>
          </a:p>
          <a:p>
            <a:pPr algn="ctr"/>
            <a:r>
              <a:rPr lang="ru-RU" dirty="0" err="1">
                <a:solidFill>
                  <a:srgbClr val="FF0000"/>
                </a:solidFill>
              </a:rPr>
              <a:t>ное</a:t>
            </a:r>
            <a:r>
              <a:rPr lang="ru-RU" dirty="0">
                <a:solidFill>
                  <a:srgbClr val="FF0000"/>
                </a:solidFill>
              </a:rPr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1358927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1430160A-5A9B-40A7-9854-A1EB50FF75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303528"/>
              </p:ext>
            </p:extLst>
          </p:nvPr>
        </p:nvGraphicFramePr>
        <p:xfrm>
          <a:off x="1011000" y="999865"/>
          <a:ext cx="4140000" cy="5858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3" imgW="5667214" imgH="8019731" progId="AcroExch.Document.DC">
                  <p:embed/>
                </p:oleObj>
              </mc:Choice>
              <mc:Fallback>
                <p:oleObj name="Acrobat Document" r:id="rId3" imgW="5667214" imgH="80197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1000" y="999865"/>
                        <a:ext cx="4140000" cy="5858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1662F8-D0D2-4A87-8659-867C9BA91082}"/>
              </a:ext>
            </a:extLst>
          </p:cNvPr>
          <p:cNvSpPr txBox="1"/>
          <p:nvPr/>
        </p:nvSpPr>
        <p:spPr>
          <a:xfrm>
            <a:off x="1683788" y="976459"/>
            <a:ext cx="34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https://edsoo.ru/mr-istoriya/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851533E1-0217-46B4-8663-A74BA7A05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056035"/>
              </p:ext>
            </p:extLst>
          </p:nvPr>
        </p:nvGraphicFramePr>
        <p:xfrm>
          <a:off x="6837166" y="1053332"/>
          <a:ext cx="4028834" cy="570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Acrobat Document" r:id="rId5" imgW="5667214" imgH="8019731" progId="AcroExch.Document.DC">
                  <p:embed/>
                </p:oleObj>
              </mc:Choice>
              <mc:Fallback>
                <p:oleObj name="Acrobat Document" r:id="rId5" imgW="5667214" imgH="80197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37166" y="1053332"/>
                        <a:ext cx="4028834" cy="5700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6DE3BC-A9EE-4B92-9C89-3BE33548584B}"/>
              </a:ext>
            </a:extLst>
          </p:cNvPr>
          <p:cNvSpPr txBox="1"/>
          <p:nvPr/>
        </p:nvSpPr>
        <p:spPr>
          <a:xfrm>
            <a:off x="6854673" y="10244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https://edsoo.ru/mr-obshhestvoznanie/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FB479F-AC67-4DE1-9C9C-803E8C658D5A}"/>
              </a:ext>
            </a:extLst>
          </p:cNvPr>
          <p:cNvSpPr txBox="1"/>
          <p:nvPr/>
        </p:nvSpPr>
        <p:spPr>
          <a:xfrm>
            <a:off x="1821000" y="35365"/>
            <a:ext cx="904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Информационно-методические письма о преподавании истории и обществознания в 2025-2026 учебном году </a:t>
            </a:r>
          </a:p>
        </p:txBody>
      </p:sp>
    </p:spTree>
    <p:extLst>
      <p:ext uri="{BB962C8B-B14F-4D97-AF65-F5344CB8AC3E}">
        <p14:creationId xmlns:p14="http://schemas.microsoft.com/office/powerpoint/2010/main" val="1152354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987727-F810-4BE0-B1BA-45751315D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4" t="44093" r="38189" b="4725"/>
          <a:stretch/>
        </p:blipFill>
        <p:spPr>
          <a:xfrm>
            <a:off x="6315868" y="460566"/>
            <a:ext cx="5036617" cy="427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B7FA34-9F54-457D-9AEE-311752E79224}"/>
              </a:ext>
            </a:extLst>
          </p:cNvPr>
          <p:cNvSpPr txBox="1"/>
          <p:nvPr/>
        </p:nvSpPr>
        <p:spPr>
          <a:xfrm>
            <a:off x="1100999" y="65644"/>
            <a:ext cx="10177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3"/>
              </a:rPr>
              <a:t>https://edsoo.ru/wp-content/uploads/2023/09/frp_obshhestvoznanie-10-11-klassy_baza.pdf</a:t>
            </a:r>
            <a:r>
              <a:rPr lang="ru-RU" sz="2400" b="1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6ECC936-8C91-40A6-ACE0-F0982972A369}"/>
              </a:ext>
            </a:extLst>
          </p:cNvPr>
          <p:cNvSpPr/>
          <p:nvPr/>
        </p:nvSpPr>
        <p:spPr>
          <a:xfrm>
            <a:off x="336000" y="1018680"/>
            <a:ext cx="3375000" cy="80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портале «Единое содержание общего образования»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0AE68E-EFE8-4BEA-8705-D9B85F3A6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82" t="13255" r="19365" b="6037"/>
          <a:stretch/>
        </p:blipFill>
        <p:spPr>
          <a:xfrm>
            <a:off x="-7125" y="2159855"/>
            <a:ext cx="5614852" cy="36401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B747F78-55EE-4E6E-A43D-C32A0B0E2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15381" y="3731485"/>
            <a:ext cx="2402032" cy="4969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96128ED-2882-4EB4-A760-99A52FDBC6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18" t="33596" r="21210" b="15427"/>
          <a:stretch/>
        </p:blipFill>
        <p:spPr>
          <a:xfrm>
            <a:off x="8052000" y="4690168"/>
            <a:ext cx="4140000" cy="21021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B366CE5-8DB1-4F7B-A60D-773738B32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5379" y="2889000"/>
            <a:ext cx="203624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8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000" y="63276"/>
            <a:ext cx="122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Ожидаются изменения в ФООП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000" y="526741"/>
            <a:ext cx="115200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На официальном сайте  </a:t>
            </a:r>
            <a:r>
              <a:rPr lang="ru-RU" sz="1400" b="1" dirty="0" err="1">
                <a:solidFill>
                  <a:srgbClr val="FF0000"/>
                </a:solidFill>
              </a:rPr>
              <a:t>Минпросвещения</a:t>
            </a:r>
            <a:r>
              <a:rPr lang="ru-RU" sz="1400" b="1" dirty="0">
                <a:solidFill>
                  <a:srgbClr val="FF0000"/>
                </a:solidFill>
              </a:rPr>
              <a:t> России в разделе «Документы»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b="1" dirty="0"/>
              <a:t>19.06.2025</a:t>
            </a:r>
            <a:r>
              <a:rPr lang="ru-RU" sz="1400" dirty="0"/>
              <a:t> Проект приказа  </a:t>
            </a:r>
            <a:r>
              <a:rPr lang="ru-RU" sz="1400" dirty="0" err="1"/>
              <a:t>Минпросвещения</a:t>
            </a:r>
            <a:r>
              <a:rPr lang="ru-RU" sz="1400" dirty="0"/>
              <a:t> России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 (предложения до 03.07)</a:t>
            </a:r>
          </a:p>
          <a:p>
            <a:pPr marL="285750" indent="-285750">
              <a:buFontTx/>
              <a:buChar char="-"/>
            </a:pPr>
            <a:r>
              <a:rPr lang="ru-RU" sz="1400" b="1" dirty="0"/>
              <a:t>Заменить</a:t>
            </a:r>
            <a:r>
              <a:rPr lang="ru-RU" sz="1400" dirty="0"/>
              <a:t> в </a:t>
            </a:r>
            <a:r>
              <a:rPr lang="ru-RU" sz="1400" b="1" dirty="0"/>
              <a:t>пункте 2 приказа Министерства просвещения Российской Федерации от 19 марта 2024 г. № 171) срок вступления в силу подпункта 12 пункта 2 Изменений (в части, касающейся учебного предмета «Обществознания»), </a:t>
            </a:r>
            <a:r>
              <a:rPr lang="ru-RU" sz="1400" b="1" u="sng" dirty="0">
                <a:solidFill>
                  <a:srgbClr val="FF0000"/>
                </a:solidFill>
              </a:rPr>
              <a:t>на «с 1 сентября 2026 г. и применяются при приеме на обучение по образовательным программам среднего общего образования, начиная с 2026/27 учебного года».</a:t>
            </a:r>
          </a:p>
          <a:p>
            <a:endParaRPr lang="ru-RU" sz="1400" b="1" u="sng" dirty="0">
              <a:solidFill>
                <a:srgbClr val="FF0000"/>
              </a:solidFill>
            </a:endParaRPr>
          </a:p>
          <a:p>
            <a:r>
              <a:rPr lang="ru-RU" sz="1400" b="1" dirty="0">
                <a:solidFill>
                  <a:srgbClr val="FF0000"/>
                </a:solidFill>
              </a:rPr>
              <a:t>Планируемые изменения в ФОП СОО</a:t>
            </a:r>
          </a:p>
          <a:p>
            <a:r>
              <a:rPr lang="ru-RU" sz="1400" dirty="0"/>
              <a:t>- </a:t>
            </a:r>
            <a:r>
              <a:rPr lang="ru-RU" sz="1400" u="sng" dirty="0"/>
              <a:t>Регламентируются агротехнологический и естественно-научный профили обучения.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Планируемые изменения в ФОП ООО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Предусматривается непосредственное применение при реализации ФОП ООО ФРП по предмету «Труд (технология)».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Вносятся коррективы в объемные показатели и порядок изучения родных языков.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Изменения в поурочное планирование по литературе.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Изменения в проверяемые предметные результаты освоения ООП ООО по английскому языку.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В структуре рабочей программы тематическое планирование заменяется на поурочное планирование.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Уточнены объемные показатели по количеству учебных часов на изучение истории.</a:t>
            </a:r>
          </a:p>
          <a:p>
            <a:pPr marL="285750" indent="-285750">
              <a:buFontTx/>
              <a:buChar char="-"/>
            </a:pPr>
            <a:r>
              <a:rPr lang="ru-RU" sz="1400" u="sng" dirty="0"/>
              <a:t>Приведено в соответствие содержание истории Росси в 8 классе (18 век-начало 19 века), поурочное планирование этого периода, проверяемые предметные результаты .</a:t>
            </a:r>
          </a:p>
          <a:p>
            <a:pPr marL="285750" indent="-285750">
              <a:buFontTx/>
              <a:buChar char="-"/>
            </a:pPr>
            <a:r>
              <a:rPr lang="ru-RU" sz="1400" u="sng" dirty="0"/>
              <a:t>Приведена откорректированная ФРП по обществознанию (1 год изучения – 9 класс) включая поурочное планирование (отдельно на 2025-2026 учебный год для 8-9 </a:t>
            </a:r>
            <a:r>
              <a:rPr lang="ru-RU" sz="1400" u="sng" dirty="0" err="1"/>
              <a:t>кл</a:t>
            </a:r>
            <a:r>
              <a:rPr lang="ru-RU" sz="1400" u="sng" dirty="0"/>
              <a:t>., отдельно для 9 </a:t>
            </a:r>
            <a:r>
              <a:rPr lang="ru-RU" sz="1400" u="sng" dirty="0" err="1"/>
              <a:t>кл</a:t>
            </a:r>
            <a:r>
              <a:rPr lang="ru-RU" sz="1400" u="sng" dirty="0"/>
              <a:t>. с 01.09.2026), проверяемые результаты, требования к результатам и содержанию, проверяемым на ОГЭ.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Планируемые изменения в ФОП НОО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Откорректировано название предмета «Труд (технология)».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Скорректированы минимальные объемные показатели: 2954-2966.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Откорректированы 2  варианта поурочного планирования по русскому языку и литературному чтению для 1-4 </a:t>
            </a:r>
            <a:r>
              <a:rPr lang="ru-RU" sz="1400" dirty="0" err="1"/>
              <a:t>кл</a:t>
            </a:r>
            <a:r>
              <a:rPr lang="ru-RU" sz="1400" dirty="0"/>
              <a:t>.</a:t>
            </a:r>
          </a:p>
          <a:p>
            <a:pPr marL="285750" indent="-285750">
              <a:buFontTx/>
              <a:buChar char="-"/>
            </a:pPr>
            <a:r>
              <a:rPr lang="ru-RU" sz="1400" u="sng" dirty="0"/>
              <a:t>Разрешено уменьшать общее количество учебных часов  по предметам  (сентябрь-октябрь 1 </a:t>
            </a:r>
            <a:r>
              <a:rPr lang="ru-RU" sz="1400" u="sng" dirty="0" err="1"/>
              <a:t>кл</a:t>
            </a:r>
            <a:r>
              <a:rPr lang="ru-RU" sz="1400" u="sng" dirty="0"/>
              <a:t>.) на 6% по математике, на 12% по окружающему миру, ИЗО, музыке, труду (технологии).</a:t>
            </a:r>
          </a:p>
          <a:p>
            <a:endParaRPr lang="ru-RU" sz="1400" b="1" u="sng" dirty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19507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01000" y="535002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4541" y="5516004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0331" y="5516004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8306" y="5516004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841" y="2389328"/>
            <a:ext cx="6008306" cy="337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910"/>
            <a:ext cx="6008306" cy="35160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4590" y="5595089"/>
            <a:ext cx="901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6000" y="234000"/>
            <a:ext cx="8252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Для 10  класса с 01.09.2025 года запускаем какую программу</a:t>
            </a:r>
          </a:p>
        </p:txBody>
      </p:sp>
    </p:spTree>
    <p:extLst>
      <p:ext uri="{BB962C8B-B14F-4D97-AF65-F5344CB8AC3E}">
        <p14:creationId xmlns:p14="http://schemas.microsoft.com/office/powerpoint/2010/main" val="1095199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71CFD5-81CF-436D-A147-75399EB0DE81}"/>
              </a:ext>
            </a:extLst>
          </p:cNvPr>
          <p:cNvSpPr txBox="1"/>
          <p:nvPr/>
        </p:nvSpPr>
        <p:spPr>
          <a:xfrm>
            <a:off x="478078" y="1062214"/>
            <a:ext cx="10620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Приказом закреплен перечень (кодификатор) проверяемых требований к метапредметным и предметным результатам освоения основных общеобразовательных программ при проведении федеральных и региональных процедур оценки качества образования.</a:t>
            </a:r>
          </a:p>
          <a:p>
            <a:pPr algn="just"/>
            <a:endParaRPr lang="ru-RU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В целях сокращения нагрузки на обучающихся определено максимальное количество контрольных и проверочных работ (в том числе ВПР). Оно не должно превышать 10% от всего объема учебного времени.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212529"/>
              </a:solidFill>
              <a:latin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Программы синхронизированы с основным и единым государственными экзаменами: по каждому учебному предмету указан перечень проверяемых требований к результатам и элементов содержания, проверяемых на ОГЭ и ЕГЭ.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212529"/>
              </a:solidFill>
              <a:latin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2529"/>
                </a:solidFill>
                <a:latin typeface="Roboto" panose="02000000000000000000" pitchFamily="2" charset="0"/>
              </a:rPr>
              <a:t>В</a:t>
            </a:r>
            <a:r>
              <a:rPr lang="ru-RU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программы внесено поурочное планирование по учебным предметам непосредственного применения (НОО: русский язык, литературное чтение, окружающий мир, труд (технология), ООО: русский язык, литература, история, обществознание, география, ОБЗР, труд (технология), СОО: русский язык, литература, история, обществознание, география, ОБЗР). При этом у общеобразовательных организаций остается право по своему усмотрению использовать часы резервных уроков и определять место оценочных процедур в поурочном планировании и их количество, не превышающее установленных требований.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FB06D0-DD5D-4E71-9F81-341847BEE357}"/>
              </a:ext>
            </a:extLst>
          </p:cNvPr>
          <p:cNvSpPr txBox="1"/>
          <p:nvPr/>
        </p:nvSpPr>
        <p:spPr>
          <a:xfrm>
            <a:off x="1108078" y="108107"/>
            <a:ext cx="93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Основные изменения, внесенные приказом </a:t>
            </a:r>
            <a:r>
              <a:rPr lang="ru-RU" sz="2800" b="1" dirty="0" err="1">
                <a:solidFill>
                  <a:srgbClr val="0070C0"/>
                </a:solidFill>
              </a:rPr>
              <a:t>Минпросвещения</a:t>
            </a:r>
            <a:r>
              <a:rPr lang="ru-RU" sz="2800" b="1" dirty="0">
                <a:solidFill>
                  <a:srgbClr val="0070C0"/>
                </a:solidFill>
              </a:rPr>
              <a:t> России № 704 от 09.10.2024 </a:t>
            </a:r>
          </a:p>
        </p:txBody>
      </p:sp>
    </p:spTree>
    <p:extLst>
      <p:ext uri="{BB962C8B-B14F-4D97-AF65-F5344CB8AC3E}">
        <p14:creationId xmlns:p14="http://schemas.microsoft.com/office/powerpoint/2010/main" val="521738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0D2055-C086-4706-A9A6-55A65714A95E}"/>
              </a:ext>
            </a:extLst>
          </p:cNvPr>
          <p:cNvSpPr txBox="1"/>
          <p:nvPr/>
        </p:nvSpPr>
        <p:spPr>
          <a:xfrm>
            <a:off x="696000" y="464689"/>
            <a:ext cx="105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Изменения в ФООП общего образования,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внесенные приказом </a:t>
            </a:r>
            <a:r>
              <a:rPr lang="ru-RU" sz="2400" b="1" dirty="0" err="1">
                <a:solidFill>
                  <a:srgbClr val="002060"/>
                </a:solidFill>
              </a:rPr>
              <a:t>Минпросвещения</a:t>
            </a:r>
            <a:r>
              <a:rPr lang="ru-RU" sz="2400" b="1" dirty="0">
                <a:solidFill>
                  <a:srgbClr val="002060"/>
                </a:solidFill>
              </a:rPr>
              <a:t> РФ от 09.10.2024 № 704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37B782-3907-4188-B15D-68463BA586D0}"/>
              </a:ext>
            </a:extLst>
          </p:cNvPr>
          <p:cNvSpPr txBox="1"/>
          <p:nvPr/>
        </p:nvSpPr>
        <p:spPr>
          <a:xfrm>
            <a:off x="-1059000" y="144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</a:rPr>
              <a:t>ВАЖНО ДЛЯ КОРРЕКТИРОВКИ ООП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EEF7DC-12F0-455D-A30C-600673FB480A}"/>
              </a:ext>
            </a:extLst>
          </p:cNvPr>
          <p:cNvSpPr txBox="1"/>
          <p:nvPr/>
        </p:nvSpPr>
        <p:spPr>
          <a:xfrm>
            <a:off x="471000" y="1315636"/>
            <a:ext cx="1129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Целевой раздел ООП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7CC9258-EBF5-4E34-B60F-3DBAA07D7DF9}"/>
              </a:ext>
            </a:extLst>
          </p:cNvPr>
          <p:cNvSpPr/>
          <p:nvPr/>
        </p:nvSpPr>
        <p:spPr>
          <a:xfrm>
            <a:off x="291000" y="1481450"/>
            <a:ext cx="3645000" cy="5168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НОО </a:t>
            </a:r>
          </a:p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ояснительной </a:t>
            </a: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записке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инципы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ФОП НОО представлены в новой редакции.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Даны рекомендации по реализации ООП НОО 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трехгодичного срока обучения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равномерно распределить образовательную нагрузку по ИУП в соответствии с СанПиН.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Внесены изменения в «Систему оценки»: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рекомендации к проведению контрольных работ. Контрольные работы проводятся со 2 класса. Оценочные процедуры не должны занимать больше 10% от всего объема учебного времени.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Введен кодификатор проверяемых требований к метапредметным результатам.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D2277B0-CB09-4887-91F5-91E183346241}"/>
              </a:ext>
            </a:extLst>
          </p:cNvPr>
          <p:cNvSpPr/>
          <p:nvPr/>
        </p:nvSpPr>
        <p:spPr>
          <a:xfrm>
            <a:off x="4363500" y="1803101"/>
            <a:ext cx="3645000" cy="48466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ООО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пояснительной записке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принципы ФОП ООО представлены в новой редакции. </a:t>
            </a:r>
          </a:p>
          <a:p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Изменен </a:t>
            </a:r>
            <a:r>
              <a:rPr lang="ru-RU" sz="16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минимальный объем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общей</a:t>
            </a:r>
            <a:r>
              <a:rPr lang="ru-RU" sz="16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аудиторной нагрузки обучающихся за пять учебных лет: </a:t>
            </a:r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было 5058, стало 5338. 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Внесены изменения в «Систему оценки»: 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 к проведению контрольных и практических работ. Оценочные процедуры не должны занимать больше 10% от всего объема учебного времени.</a:t>
            </a: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Введен кодификатор проверяемых требований к метапредметным результатам.  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A222E92-6452-4697-A180-8E7B5A916EB7}"/>
              </a:ext>
            </a:extLst>
          </p:cNvPr>
          <p:cNvSpPr/>
          <p:nvPr/>
        </p:nvSpPr>
        <p:spPr>
          <a:xfrm>
            <a:off x="8436000" y="1769377"/>
            <a:ext cx="3645000" cy="49033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СОО </a:t>
            </a:r>
          </a:p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пояснительной записке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принципы ФОП СОО представлены в новой редакции. </a:t>
            </a:r>
          </a:p>
          <a:p>
            <a:pPr algn="just">
              <a:lnSpc>
                <a:spcPct val="107000"/>
              </a:lnSpc>
            </a:pP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Измеен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минимальный объем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общей аудиторной нагрузки за 2 учебных года: </a:t>
            </a:r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было 2170 стало 2312.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Внесены изменения в «Систему оценки»: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 к проведению контрольных и практических работ. Оценочные процедуры не должны занимать больше 10% от всего объема учебного времени.</a:t>
            </a: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Введен кодификатор проверяемых требований к метапредметным результатам. </a:t>
            </a:r>
          </a:p>
        </p:txBody>
      </p:sp>
    </p:spTree>
    <p:extLst>
      <p:ext uri="{BB962C8B-B14F-4D97-AF65-F5344CB8AC3E}">
        <p14:creationId xmlns:p14="http://schemas.microsoft.com/office/powerpoint/2010/main" val="286340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1000" y="404665"/>
            <a:ext cx="8631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просвещения Российской Федерации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19.02.2024 № 110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основного общего образования и среднего общего образования"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6000" y="2613392"/>
            <a:ext cx="985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15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актуализируются федеральные государственные образовательные стандарты основного общего образования в части предметной области «Общественно-научные предметы»: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6000" y="3933056"/>
            <a:ext cx="10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изменены объемные показатели и подходы к реализации предметов  </a:t>
            </a:r>
            <a:r>
              <a:rPr lang="ru-RU" b="1" dirty="0"/>
              <a:t>«История» и «Обществознание»;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предмет «История» на уровне ООО дополняется курсом </a:t>
            </a:r>
            <a:r>
              <a:rPr lang="ru-RU" b="1" dirty="0"/>
              <a:t>«история нашего края»;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определены планируемые результаты изучения </a:t>
            </a:r>
            <a:r>
              <a:rPr lang="ru-RU" b="1" dirty="0"/>
              <a:t>«истории нашего края»;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уточнены планируемые результаты и  содержание по предметам </a:t>
            </a:r>
            <a:r>
              <a:rPr lang="ru-RU" b="1" dirty="0"/>
              <a:t>«История», «Обществознание».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1000" y="581400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Вступает в силу с 01.09.2025 года</a:t>
            </a:r>
          </a:p>
        </p:txBody>
      </p:sp>
    </p:spTree>
    <p:extLst>
      <p:ext uri="{BB962C8B-B14F-4D97-AF65-F5344CB8AC3E}">
        <p14:creationId xmlns:p14="http://schemas.microsoft.com/office/powerpoint/2010/main" val="3823619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0D2055-C086-4706-A9A6-55A65714A95E}"/>
              </a:ext>
            </a:extLst>
          </p:cNvPr>
          <p:cNvSpPr txBox="1"/>
          <p:nvPr/>
        </p:nvSpPr>
        <p:spPr>
          <a:xfrm>
            <a:off x="696000" y="399479"/>
            <a:ext cx="105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Изменения в ФООП общего образования,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внесенные приказом </a:t>
            </a:r>
            <a:r>
              <a:rPr lang="ru-RU" sz="2400" b="1" dirty="0" err="1">
                <a:solidFill>
                  <a:srgbClr val="002060"/>
                </a:solidFill>
              </a:rPr>
              <a:t>Минпросвещения</a:t>
            </a:r>
            <a:r>
              <a:rPr lang="ru-RU" sz="2400" b="1" dirty="0">
                <a:solidFill>
                  <a:srgbClr val="002060"/>
                </a:solidFill>
              </a:rPr>
              <a:t> РФ от 09.10.2024 № 704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37B782-3907-4188-B15D-68463BA586D0}"/>
              </a:ext>
            </a:extLst>
          </p:cNvPr>
          <p:cNvSpPr txBox="1"/>
          <p:nvPr/>
        </p:nvSpPr>
        <p:spPr>
          <a:xfrm>
            <a:off x="-1059000" y="144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</a:rPr>
              <a:t>ВАЖНО ДЛЯ КОРРЕКТИРОВКИ ООП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EEF7DC-12F0-455D-A30C-600673FB480A}"/>
              </a:ext>
            </a:extLst>
          </p:cNvPr>
          <p:cNvSpPr txBox="1"/>
          <p:nvPr/>
        </p:nvSpPr>
        <p:spPr>
          <a:xfrm>
            <a:off x="448500" y="1165725"/>
            <a:ext cx="1129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Содержательный раздел ООП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7CC9258-EBF5-4E34-B60F-3DBAA07D7DF9}"/>
              </a:ext>
            </a:extLst>
          </p:cNvPr>
          <p:cNvSpPr/>
          <p:nvPr/>
        </p:nvSpPr>
        <p:spPr>
          <a:xfrm>
            <a:off x="111000" y="1315636"/>
            <a:ext cx="2835000" cy="5522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НОО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ФРП по предметам «Русский язык», «Литературное чтение», «Окружающий мир», «Труд (технология)»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внесено поурочное планирование.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ФРП по предметам «Русский язык», «Литературное чтение», «Окружающий мир», ФРП по английскому, немецкому, французскому, испанскому языкам</a:t>
            </a:r>
          </a:p>
          <a:p>
            <a:pPr algn="just">
              <a:lnSpc>
                <a:spcPct val="107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добавлены кодификаторы требований к результатам освоения ООП НОО.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ФРП по родным языкам и литературному чтению на родном языке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предусмотрена возможность корректировки общего количества учебных часов.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ФРП по физической культуре уточнено общее количество часов – 405 (3 часа в неделю), по ФУП №1 – 303 часа (в 1 – 1 час, в 2-4 – 2 часа), по ФУП № 2,3-5 - 270 часов (2 часа в неделю).  Представлена новая редакция модуля «Коньки».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Внесены коррективы в терминологию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D2277B0-CB09-4887-91F5-91E183346241}"/>
              </a:ext>
            </a:extLst>
          </p:cNvPr>
          <p:cNvSpPr/>
          <p:nvPr/>
        </p:nvSpPr>
        <p:spPr>
          <a:xfrm>
            <a:off x="2996616" y="1674000"/>
            <a:ext cx="4725000" cy="5160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ООО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русскому языку, литературе, истории, обществознанию, географии, труду (технологии), ОБЗР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внесено поурочное планирование.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русскому языку, литературе, иностранному языку, математике, информатике,  истории, обществознани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географии, физике,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иологии, химии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добавлены кодификаторы требований к содержанию и  результатам освоения ООП, определены  требования к содержанию результатам освоения ООП, проверяемые на ОГЭ.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ФРП по предметам, реализуемым на углубленном уровне,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добавлена возможности корректировки общего  объема учебных часов.</a:t>
            </a:r>
            <a:endParaRPr lang="ru-RU" sz="1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ФПР по родному языку, родной литературе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внесены  изменения в зависимости от того языка, который реализуется, добавлена возможности корректировки общего  объема учебных часов.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ОБЗР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изменения содержания в модуле  «Безопасность в социуме».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физической культуре 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определено общее количество часов при 3 часах в неделю – 510 ч., при 2 часах в неделю – 340ч., на модуль «Базовая физическая подготовка» отводится 150 часов. Откорректировано содержание некоторых модулей.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Внесены коррективы в терминологию.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абочей программе воспитания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дополнено содержание модулей «Классное руководство» и «Профориентация».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A222E92-6452-4697-A180-8E7B5A916EB7}"/>
              </a:ext>
            </a:extLst>
          </p:cNvPr>
          <p:cNvSpPr/>
          <p:nvPr/>
        </p:nvSpPr>
        <p:spPr>
          <a:xfrm>
            <a:off x="7772232" y="1603705"/>
            <a:ext cx="4309324" cy="50690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СОО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русскому языку, литературе, истории, обществознанию, географии, ОБЗР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внесено поурочное планирование.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русскому языку, литературе, иностранному языку, математике, информатике,  истории, обществознани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географии, физике,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иологии, химии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добавлены кодификаторы требований к содержанию и  результатам освоения ООП, определены  требования к содержанию результатам освоения ООП, проверяемые на ЕГЭ.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ФРП по предметам, реализуемым на углубленном уровне,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добавлена возможности корректировки общего  объема учебных часов.</a:t>
            </a:r>
            <a:endParaRPr lang="ru-RU" sz="1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ФРП по математике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(новая редакция содержания обучения по учебному курсу «Вероятность и статистика».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ОБЗР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изменения содержания в модуле  «Безопасность в социуме».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ФРП по физической культуре 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отредактировано содержание обучения в 11 классе, представлена новая редакция модулей некоторых модулей. 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Внесены коррективы в терминологию.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абочей программе воспитания </a:t>
            </a: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дополнено содержание модулей «Классное руководство» и «Профориентация».</a:t>
            </a:r>
          </a:p>
        </p:txBody>
      </p:sp>
    </p:spTree>
    <p:extLst>
      <p:ext uri="{BB962C8B-B14F-4D97-AF65-F5344CB8AC3E}">
        <p14:creationId xmlns:p14="http://schemas.microsoft.com/office/powerpoint/2010/main" val="2730206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0D2055-C086-4706-A9A6-55A65714A95E}"/>
              </a:ext>
            </a:extLst>
          </p:cNvPr>
          <p:cNvSpPr txBox="1"/>
          <p:nvPr/>
        </p:nvSpPr>
        <p:spPr>
          <a:xfrm>
            <a:off x="1617000" y="-21338"/>
            <a:ext cx="105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Изменения в ФООП общего образования,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внесенные приказом </a:t>
            </a:r>
            <a:r>
              <a:rPr lang="ru-RU" sz="2400" b="1" dirty="0" err="1">
                <a:solidFill>
                  <a:srgbClr val="002060"/>
                </a:solidFill>
              </a:rPr>
              <a:t>Минпросвещения</a:t>
            </a:r>
            <a:r>
              <a:rPr lang="ru-RU" sz="2400" b="1" dirty="0">
                <a:solidFill>
                  <a:srgbClr val="002060"/>
                </a:solidFill>
              </a:rPr>
              <a:t> РФ от 09.10.2024 № 704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37B782-3907-4188-B15D-68463BA586D0}"/>
              </a:ext>
            </a:extLst>
          </p:cNvPr>
          <p:cNvSpPr txBox="1"/>
          <p:nvPr/>
        </p:nvSpPr>
        <p:spPr>
          <a:xfrm>
            <a:off x="-1059000" y="144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</a:rPr>
              <a:t>ВАЖНО ДЛЯ КОРРЕКТИРОВКИ ООП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EEF7DC-12F0-455D-A30C-600673FB480A}"/>
              </a:ext>
            </a:extLst>
          </p:cNvPr>
          <p:cNvSpPr txBox="1"/>
          <p:nvPr/>
        </p:nvSpPr>
        <p:spPr>
          <a:xfrm>
            <a:off x="696000" y="703796"/>
            <a:ext cx="1129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Организационный раздел ООП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7CC9258-EBF5-4E34-B60F-3DBAA07D7DF9}"/>
              </a:ext>
            </a:extLst>
          </p:cNvPr>
          <p:cNvSpPr/>
          <p:nvPr/>
        </p:nvSpPr>
        <p:spPr>
          <a:xfrm>
            <a:off x="157855" y="1028899"/>
            <a:ext cx="3915000" cy="57278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НОО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Учебный план.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вариантов ФУП, общее количество учебных часов скорректировано с учетом - 16 часов в 1 классе в сентябре-октябре: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Вариант 1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3 физкультуры в 1 классе, (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2999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было 3039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Вариант 2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(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3305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было 3345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Вариант 3: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родной язык + литературное чтение – 1 час в 1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((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2966, было 3039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Вариант 4: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убрали 1 час литературного чтения на родном языке в 1 классе (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3272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было 3345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Вариант 5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убрали 1 час родного языка в 1 классах (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3305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было 3345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Изменили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общее количество часов за 4 года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менее 2966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(было не менее 2954) 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не более 3305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(было не более 3345).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 реализации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ФУП №1, 3-5 </a:t>
            </a:r>
            <a:r>
              <a:rPr lang="ru-RU" sz="11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третий час физической культуры рекомендовано реализовывать за счет части, формируемой участниками образовательных отношений, включая использование учебных модулей по видам спорта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Даны рекомендации по объему  домашнего задания.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Календарный учебный график.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Режим работы и КУГ ОО устанавливает самостоятельно. Суммарная продолжительность каникул: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не менее 133 дней при 19 неделях, 126 дней при 18 неделях.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Возможны дополнительные каникулы в течение учебного года с переносом учебного процесса на летние месяцы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План внеурочной деятельности.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Исключены: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 ВД (пп.173.2),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направления ВУД (173.3)</a:t>
            </a:r>
          </a:p>
          <a:p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 реализации внеурочной деятельности ОО выбирает самостоятельно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D2277B0-CB09-4887-91F5-91E183346241}"/>
              </a:ext>
            </a:extLst>
          </p:cNvPr>
          <p:cNvSpPr/>
          <p:nvPr/>
        </p:nvSpPr>
        <p:spPr>
          <a:xfrm>
            <a:off x="4161000" y="1371355"/>
            <a:ext cx="4114212" cy="5377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ООО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Учебный план.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учебных занятий за 5 лет не может составлять 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менее 5338 часов (было 5058) и более 5848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Прописали объем максимально допустимой нагрузки в течение недели в соответствии с разными вариантами учебных планов.  Предложены варианты учебных планов (в части истории, обществознания в 8-9 классах с 01.09.2026).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Третий час физической культуры рекомендовано реализовывать за счет части, формируемой участниками образовательных отношений, включая использование учебных модулей по видам спорта.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Даны рекомендации по объему  домашнего задания.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Календарный учебный график.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Режим работы и КУГ ОО устанавливает самостоятельно. Даны подробные требования к каникулам: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продолжительность не менее 7 дней, суммарно не менее 126 дней.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Рекомендовано чередовать 5-6 учебных недель с недельными каникулами.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Закреплено требование обучения в первую смену 5, 9 классов и классов для обучающихся с ОВЗ.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Продолжительность учебных периодов составляет в первом полугодии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более 8 учебных недель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во втором полугодии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не более 11 учебных недель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Возможны дополнительные каникулы в течение учебного года с переносом учебного процесса на летние месяцы.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План внеурочной деятельности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Скорректировано количество часов по направлениям. Один час в неделю рекомендован на внеурочное занятие «Россия – мои горизонты». </a:t>
            </a:r>
          </a:p>
          <a:p>
            <a:pPr algn="ctr"/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A222E92-6452-4697-A180-8E7B5A916EB7}"/>
              </a:ext>
            </a:extLst>
          </p:cNvPr>
          <p:cNvSpPr/>
          <p:nvPr/>
        </p:nvSpPr>
        <p:spPr>
          <a:xfrm>
            <a:off x="8363357" y="1315915"/>
            <a:ext cx="3690000" cy="5432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ФОП СОО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Учебный план.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Продолжительность учебного года – 34 недели.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Общий объем учебных часов – </a:t>
            </a: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2312 часов</a:t>
            </a: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не более 2516 часов за 2 года обучения.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реализации вариантов ФУП естественно-научного, гуманитарного, социально-экономического, технологического профилей количество часов </a:t>
            </a: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физической культуре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составляет </a:t>
            </a: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 третий час рекомендовано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реализовывать за счет части УП, формируемой участниками образовательных отношений</a:t>
            </a: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Даны рекомендации по объему  домашнего задания.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Календарный учебный график.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Режим работы и КУГ ОО устанавливает самостоятельно. Продолжительность каникул не менее 7 дней. Не менее 8 недель для летних каникул. Возможны дополнительные каникулы в течение учебного года с переносом учебного процесса на летние месяцы.. Суммарная минимальная продолжительность каникул: </a:t>
            </a: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126 дней для 10 классов, 42 дня для 11 классов.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Рекомендовано чередовать 5-6 учебных недель с недельными каникулами.</a:t>
            </a: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 внеурочной деятельности.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 час в неделю рекомендован на внеурочное занятие «Россия – мои горизонты». До 4 часов по выбору обучающегося, до 1 часа на организационное обеспечение учебной деятельности, до 1 часа на профориентацию.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 реализации внеурочной деятельности ОО выбирает самостоятельно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9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F662C7-0921-46E4-AFC8-3ADB454D4F89}"/>
              </a:ext>
            </a:extLst>
          </p:cNvPr>
          <p:cNvSpPr txBox="1"/>
          <p:nvPr/>
        </p:nvSpPr>
        <p:spPr>
          <a:xfrm>
            <a:off x="583500" y="1618573"/>
            <a:ext cx="11025000" cy="2008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750"/>
              </a:spcAft>
            </a:pPr>
            <a:r>
              <a:rPr lang="ru-RU" b="1" kern="1800" spc="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Постановление Главного государственного санитарного врача Российской Федерации от 17.03.2025 № 2 «О внесении изменений в санитарные правила и нормы СанПиН 1.2.3685-21 "Гигиенические нормативы и требования к обеспечению безопасности и (или) безвредности для человека факторов среды обитания", утвержденные постановлением Главного государственного санитарного врача Российской Федерации от 28.01.2021 № 2»</a:t>
            </a:r>
            <a:endParaRPr lang="ru-RU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4848FF-5E5D-4EFE-9A86-885E5F188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4" t="18503" r="31545" b="38189"/>
          <a:stretch/>
        </p:blipFill>
        <p:spPr>
          <a:xfrm>
            <a:off x="71595" y="3565363"/>
            <a:ext cx="3600000" cy="24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6377E4-817A-42AC-9F36-32E3B38DE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7" t="20424" r="32536" b="28896"/>
          <a:stretch/>
        </p:blipFill>
        <p:spPr>
          <a:xfrm>
            <a:off x="8046385" y="3627264"/>
            <a:ext cx="3825000" cy="30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868CB1-6958-409D-B52A-91BB959EFE2E}"/>
              </a:ext>
            </a:extLst>
          </p:cNvPr>
          <p:cNvSpPr txBox="1"/>
          <p:nvPr/>
        </p:nvSpPr>
        <p:spPr>
          <a:xfrm>
            <a:off x="246000" y="108107"/>
            <a:ext cx="10792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Обновление нормативной правовой базы в сфере образования, которые важно учитывать при проектировании образовательной деятельности на 2025-2026 учебный год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0614EDE-D8FE-41D6-A927-B1DA231D42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38" t="16536" r="32283" b="37533"/>
          <a:stretch/>
        </p:blipFill>
        <p:spPr>
          <a:xfrm>
            <a:off x="3636568" y="3499381"/>
            <a:ext cx="4545002" cy="31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A5A80B-819E-4D59-8750-7C833540D136}"/>
              </a:ext>
            </a:extLst>
          </p:cNvPr>
          <p:cNvSpPr txBox="1"/>
          <p:nvPr/>
        </p:nvSpPr>
        <p:spPr>
          <a:xfrm>
            <a:off x="3305262" y="6182375"/>
            <a:ext cx="33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03FFFB-4310-4FC6-AD8A-69835A4310CC}"/>
              </a:ext>
            </a:extLst>
          </p:cNvPr>
          <p:cNvSpPr txBox="1"/>
          <p:nvPr/>
        </p:nvSpPr>
        <p:spPr>
          <a:xfrm>
            <a:off x="8512876" y="6057489"/>
            <a:ext cx="33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9668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E908CE-DE01-4F37-9D4B-43B56A91144E}"/>
              </a:ext>
            </a:extLst>
          </p:cNvPr>
          <p:cNvSpPr txBox="1"/>
          <p:nvPr/>
        </p:nvSpPr>
        <p:spPr>
          <a:xfrm>
            <a:off x="246000" y="108107"/>
            <a:ext cx="10792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Обновление нормативной правовой базы в сфере образования, которые важно учитывать при проектировании образовательной деятельности на 2025-2026 учебный год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F9CC74-1B96-4A46-B922-CDE5E79BB339}"/>
              </a:ext>
            </a:extLst>
          </p:cNvPr>
          <p:cNvSpPr txBox="1"/>
          <p:nvPr/>
        </p:nvSpPr>
        <p:spPr>
          <a:xfrm>
            <a:off x="426000" y="4284000"/>
            <a:ext cx="104329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Приказ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Минпросвещения</a:t>
            </a:r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 России от 26.06.2025 N 495 "Об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деятельность, и установлении предельного срока использования исключенных учебников и разработанных в комплекте с ними учебных пособий"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A4DB02-8BFB-448B-B286-BCD085C3D13C}"/>
              </a:ext>
            </a:extLst>
          </p:cNvPr>
          <p:cNvSpPr txBox="1"/>
          <p:nvPr/>
        </p:nvSpPr>
        <p:spPr>
          <a:xfrm>
            <a:off x="516000" y="1806522"/>
            <a:ext cx="104329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Приказ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Минпросвещения</a:t>
            </a:r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 России от 05.11.2024 N 769 "Об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деятельность, и установлении предельного срока использования исключенных учебников и разработанных в комплекте с ними учебных пособий</a:t>
            </a:r>
            <a:r>
              <a:rPr lang="ru-RU" b="1" dirty="0">
                <a:solidFill>
                  <a:srgbClr val="000000"/>
                </a:solidFill>
                <a:latin typeface="PT Sans" panose="020B0503020203020204" pitchFamily="34" charset="-52"/>
              </a:rPr>
              <a:t>"( в ред. приказа от 01.04.2025 № 258 ) </a:t>
            </a:r>
            <a:endParaRPr lang="ru-RU" b="1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19259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959C89-696C-4F38-A553-BF321111B321}"/>
              </a:ext>
            </a:extLst>
          </p:cNvPr>
          <p:cNvSpPr txBox="1"/>
          <p:nvPr/>
        </p:nvSpPr>
        <p:spPr>
          <a:xfrm>
            <a:off x="5421000" y="1044000"/>
            <a:ext cx="60946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Golos"/>
              </a:rPr>
              <a:t>Министерство просвещения Российской Федерации приняло решение о продлении предельного срока использования учебников, включённых в федеральный перечень учебников (ФПУ), допущенных к использованию в обязательной части основной образовательной программы. Это решение было принято Научно-методическим советом по учебникам по итогам собеседований с субъектами Российской Федерации и анализа обеспеченности учебными материалами. Протокол заседания Научно-методического совета от 20 июня 2025 года № ОК-48/03пр с приложением № 2 доступен для ознакомления на официальном сайте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Golos"/>
              </a:rPr>
              <a:t>Минпросвещения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Golos"/>
              </a:rPr>
              <a:t> России в разделе «Банк документов» (</a:t>
            </a:r>
            <a:r>
              <a:rPr lang="ru-RU" b="0" i="0" u="none" strike="noStrike" dirty="0">
                <a:solidFill>
                  <a:srgbClr val="0063DB"/>
                </a:solidFill>
                <a:effectLst/>
                <a:latin typeface="Golos"/>
                <a:hlinkClick r:id="rId3" tooltip="https://docs.edu.gov.ru/"/>
              </a:rPr>
              <a:t>https://docs.edu.gov.ru/</a:t>
            </a:r>
            <a:r>
              <a:rPr lang="ru-RU" b="0" i="0" dirty="0">
                <a:solidFill>
                  <a:srgbClr val="333333"/>
                </a:solidFill>
                <a:effectLst/>
                <a:latin typeface="Golos"/>
              </a:rPr>
              <a:t>).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Golos"/>
              </a:rPr>
              <a:t>Дополнительно сообщается, что Министерством подготовлен и утверждён новый федеральный перечень учебников (ФПУ) приказом от 26 июня 2025 года № 495, с учётом внесённых изменений. В настоящее время документ направлен на государственную регистрацию в Министерство юстиции РФ.</a:t>
            </a: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3B401D8F-43DB-4502-915B-0D7C09841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76412"/>
              </p:ext>
            </p:extLst>
          </p:nvPr>
        </p:nvGraphicFramePr>
        <p:xfrm>
          <a:off x="676398" y="954000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4" imgW="5667214" imgH="8019731" progId="AcroExch.Document.DC">
                  <p:embed/>
                </p:oleObj>
              </mc:Choice>
              <mc:Fallback>
                <p:oleObj name="Acrobat Document" r:id="rId4" imgW="5667214" imgH="80197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6398" y="954000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12BBED-8B20-4630-A10A-A6B83DE1E571}"/>
              </a:ext>
            </a:extLst>
          </p:cNvPr>
          <p:cNvSpPr txBox="1"/>
          <p:nvPr/>
        </p:nvSpPr>
        <p:spPr>
          <a:xfrm>
            <a:off x="246000" y="108107"/>
            <a:ext cx="10792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Письмо </a:t>
            </a:r>
            <a:r>
              <a:rPr lang="ru-RU" sz="2800" b="1" dirty="0" err="1">
                <a:solidFill>
                  <a:srgbClr val="0070C0"/>
                </a:solidFill>
              </a:rPr>
              <a:t>Минпросвещения</a:t>
            </a:r>
            <a:r>
              <a:rPr lang="ru-RU" sz="2800" b="1" dirty="0">
                <a:solidFill>
                  <a:srgbClr val="0070C0"/>
                </a:solidFill>
              </a:rPr>
              <a:t> России от 01.07.2025 № ОК-1922/03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«О направлении информации» </a:t>
            </a:r>
          </a:p>
        </p:txBody>
      </p:sp>
    </p:spTree>
    <p:extLst>
      <p:ext uri="{BB962C8B-B14F-4D97-AF65-F5344CB8AC3E}">
        <p14:creationId xmlns:p14="http://schemas.microsoft.com/office/powerpoint/2010/main" val="2118066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2228CD-CC6A-4CBC-BF98-4DBA2C983211}"/>
              </a:ext>
            </a:extLst>
          </p:cNvPr>
          <p:cNvSpPr txBox="1"/>
          <p:nvPr/>
        </p:nvSpPr>
        <p:spPr>
          <a:xfrm>
            <a:off x="831000" y="2046038"/>
            <a:ext cx="7908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Письмо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Минпросвещения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России от 01.07.2025 N 03-1326</a:t>
            </a:r>
            <a:b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"О направлении информации«  (вместе с "Методическими рекомендациями по организации процесса обучения в первом классе в адаптационный период (сентябрь-октябрь)")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80B0D2-812E-481E-B80A-EBA2F6904CA9}"/>
              </a:ext>
            </a:extLst>
          </p:cNvPr>
          <p:cNvSpPr txBox="1"/>
          <p:nvPr/>
        </p:nvSpPr>
        <p:spPr>
          <a:xfrm>
            <a:off x="265316" y="27378"/>
            <a:ext cx="10792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Методические документы, которые важно учитывать при проектировании образовательной деятельности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на 2025-2026 учебный год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8290BC8A-8AFD-4D8E-924D-DD0A90B530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201491"/>
              </p:ext>
            </p:extLst>
          </p:nvPr>
        </p:nvGraphicFramePr>
        <p:xfrm>
          <a:off x="336000" y="3823980"/>
          <a:ext cx="1890000" cy="2674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Acrobat Document" r:id="rId3" imgW="5667214" imgH="8019731" progId="AcroExch.Document.DC">
                  <p:embed/>
                </p:oleObj>
              </mc:Choice>
              <mc:Fallback>
                <p:oleObj name="Acrobat Document" r:id="rId3" imgW="5667214" imgH="80197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000" y="3823980"/>
                        <a:ext cx="1890000" cy="2674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16878E-F640-4E3E-8A82-E5B87D96F269}"/>
              </a:ext>
            </a:extLst>
          </p:cNvPr>
          <p:cNvSpPr txBox="1"/>
          <p:nvPr/>
        </p:nvSpPr>
        <p:spPr>
          <a:xfrm>
            <a:off x="2541000" y="4284000"/>
            <a:ext cx="9180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исьмо  Министерства просвещения Российской  Федерации от 31.07.2025 № ОК-2062/03  «Об организации изучения учебных предметов «Родной язык (язык народа Российской Федерации) и/ или государственный язык республики Российской Федерации», «Литературное чтение на родном языке (языке народа Российской Федерации)», «Родная литература (литература на языке народа Российской Федерации)»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8C3FFD9E-B3EA-49D3-85C0-4C1CE7C2A0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280910"/>
              </p:ext>
            </p:extLst>
          </p:nvPr>
        </p:nvGraphicFramePr>
        <p:xfrm>
          <a:off x="9246000" y="1771518"/>
          <a:ext cx="1314881" cy="18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5" imgW="5667214" imgH="8019731" progId="AcroExch.Document.DC">
                  <p:embed/>
                </p:oleObj>
              </mc:Choice>
              <mc:Fallback>
                <p:oleObj name="Acrobat Document" r:id="rId5" imgW="5667214" imgH="80197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6000" y="1771518"/>
                        <a:ext cx="1314881" cy="1860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1867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1534AF-504C-4BAC-8A68-2D541FBE1E59}"/>
              </a:ext>
            </a:extLst>
          </p:cNvPr>
          <p:cNvSpPr txBox="1"/>
          <p:nvPr/>
        </p:nvSpPr>
        <p:spPr>
          <a:xfrm>
            <a:off x="1011000" y="1625357"/>
            <a:ext cx="84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к вариантам расписаний уроков </a:t>
            </a:r>
          </a:p>
          <a:p>
            <a:pPr algn="ctr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обучающихся начального общего, основного общего </a:t>
            </a:r>
          </a:p>
          <a:p>
            <a:pPr algn="ctr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среднего общего образования</a:t>
            </a:r>
          </a:p>
          <a:p>
            <a:pPr algn="ctr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Опубликованы на сайте </a:t>
            </a:r>
            <a:r>
              <a:rPr lang="ru-RU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России 14 августа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C7D7F1-19B4-4703-A177-E0C4BB23D538}"/>
              </a:ext>
            </a:extLst>
          </p:cNvPr>
          <p:cNvSpPr txBox="1"/>
          <p:nvPr/>
        </p:nvSpPr>
        <p:spPr>
          <a:xfrm>
            <a:off x="265316" y="27378"/>
            <a:ext cx="10792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Методические документы, которые важно учитывать при проектировании образовательной деятельности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на 2025-2026 учебный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AD80FB-DECF-425D-874B-F17A1081C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6" t="22100" r="30807" b="15879"/>
          <a:stretch/>
        </p:blipFill>
        <p:spPr>
          <a:xfrm>
            <a:off x="9696000" y="1539000"/>
            <a:ext cx="1911750" cy="1754326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D0A8BE3D-C97B-4B93-852B-88F8FE297F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048066"/>
              </p:ext>
            </p:extLst>
          </p:nvPr>
        </p:nvGraphicFramePr>
        <p:xfrm>
          <a:off x="606000" y="3744000"/>
          <a:ext cx="2078850" cy="294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4" imgW="5667214" imgH="8019731" progId="AcroExch.Document.DC">
                  <p:embed/>
                </p:oleObj>
              </mc:Choice>
              <mc:Fallback>
                <p:oleObj name="Acrobat Document" r:id="rId4" imgW="5667214" imgH="80197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6000" y="3744000"/>
                        <a:ext cx="2078850" cy="2941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C5A2BB-CB9E-44D1-9732-C8A7533F6A8F}"/>
              </a:ext>
            </a:extLst>
          </p:cNvPr>
          <p:cNvSpPr txBox="1"/>
          <p:nvPr/>
        </p:nvSpPr>
        <p:spPr>
          <a:xfrm>
            <a:off x="3601398" y="4239000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екомендации </a:t>
            </a:r>
            <a:r>
              <a:rPr lang="ru-RU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об организации каникул в 2025-2026 учебном году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(письмо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Миобразования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НСО от 06.08.2025 № 1013/25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направлении рекомендаций»)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87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6FDC68-F068-4629-840E-C228548EFAD7}"/>
              </a:ext>
            </a:extLst>
          </p:cNvPr>
          <p:cNvSpPr txBox="1"/>
          <p:nvPr/>
        </p:nvSpPr>
        <p:spPr>
          <a:xfrm>
            <a:off x="246000" y="108107"/>
            <a:ext cx="10792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Ресурсы образовательной программы для повышения качества математического и естественно-научного образования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B7C45A5B-918F-40E6-BFBA-3F02279E5E75}"/>
              </a:ext>
            </a:extLst>
          </p:cNvPr>
          <p:cNvSpPr/>
          <p:nvPr/>
        </p:nvSpPr>
        <p:spPr>
          <a:xfrm>
            <a:off x="1371000" y="1351664"/>
            <a:ext cx="3015000" cy="1530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НОО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75853F-3D2C-4A11-9431-6EE9BC7C4E6E}"/>
              </a:ext>
            </a:extLst>
          </p:cNvPr>
          <p:cNvSpPr txBox="1"/>
          <p:nvPr/>
        </p:nvSpPr>
        <p:spPr>
          <a:xfrm>
            <a:off x="4611000" y="1516500"/>
            <a:ext cx="706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Предметы обязательной части </a:t>
            </a:r>
            <a:r>
              <a:rPr lang="ru-RU" b="1" dirty="0"/>
              <a:t> + </a:t>
            </a:r>
          </a:p>
          <a:p>
            <a:pPr algn="ctr"/>
            <a:r>
              <a:rPr lang="ru-RU" dirty="0"/>
              <a:t>учебные предметы, курсы, модули части формируемой, </a:t>
            </a:r>
          </a:p>
          <a:p>
            <a:pPr algn="ctr"/>
            <a:r>
              <a:rPr lang="ru-RU" dirty="0"/>
              <a:t>курсы внеурочной деятельности 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112BF15E-0037-4797-BDF8-ADB574FDC8B0}"/>
              </a:ext>
            </a:extLst>
          </p:cNvPr>
          <p:cNvSpPr/>
          <p:nvPr/>
        </p:nvSpPr>
        <p:spPr>
          <a:xfrm>
            <a:off x="1371000" y="3211337"/>
            <a:ext cx="3015000" cy="1530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ООО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47C79E-D471-4DB0-BEF0-F4C06459FD5E}"/>
              </a:ext>
            </a:extLst>
          </p:cNvPr>
          <p:cNvSpPr txBox="1"/>
          <p:nvPr/>
        </p:nvSpPr>
        <p:spPr>
          <a:xfrm>
            <a:off x="4635077" y="2814779"/>
            <a:ext cx="706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5-6 класс</a:t>
            </a:r>
            <a:r>
              <a:rPr lang="ru-RU" dirty="0"/>
              <a:t>: Предметы обязательной части </a:t>
            </a:r>
            <a:r>
              <a:rPr lang="ru-RU" b="1" dirty="0"/>
              <a:t>+ </a:t>
            </a:r>
          </a:p>
          <a:p>
            <a:pPr algn="ctr"/>
            <a:r>
              <a:rPr lang="ru-RU" dirty="0"/>
              <a:t>учебные предметы, курсы, модули части формируемой, </a:t>
            </a:r>
          </a:p>
          <a:p>
            <a:pPr algn="ctr"/>
            <a:r>
              <a:rPr lang="ru-RU" dirty="0"/>
              <a:t>курсы внеурочной деятельности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087927-AAC3-4DBC-8DCA-F80BFE0D5CFB}"/>
              </a:ext>
            </a:extLst>
          </p:cNvPr>
          <p:cNvSpPr txBox="1"/>
          <p:nvPr/>
        </p:nvSpPr>
        <p:spPr>
          <a:xfrm>
            <a:off x="4816125" y="3738109"/>
            <a:ext cx="706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7-9 класс</a:t>
            </a:r>
            <a:r>
              <a:rPr lang="ru-RU" dirty="0"/>
              <a:t>: Предметы обязательной части (углубленное изучение предметов)  </a:t>
            </a:r>
            <a:r>
              <a:rPr lang="ru-RU" b="1" dirty="0"/>
              <a:t>+ </a:t>
            </a:r>
          </a:p>
          <a:p>
            <a:pPr algn="ctr"/>
            <a:r>
              <a:rPr lang="ru-RU" dirty="0"/>
              <a:t>учебные предметы, курсы, модули части формируемой,</a:t>
            </a:r>
          </a:p>
          <a:p>
            <a:pPr algn="ctr"/>
            <a:r>
              <a:rPr lang="ru-RU" dirty="0"/>
              <a:t> курсы внеурочной деятельности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34840614-7835-47DB-B6DD-A98314B2CCC7}"/>
              </a:ext>
            </a:extLst>
          </p:cNvPr>
          <p:cNvSpPr/>
          <p:nvPr/>
        </p:nvSpPr>
        <p:spPr>
          <a:xfrm>
            <a:off x="1281000" y="5071010"/>
            <a:ext cx="3015000" cy="1530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СОО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E9EEBB-F9F6-439B-B701-EC414E525062}"/>
              </a:ext>
            </a:extLst>
          </p:cNvPr>
          <p:cNvSpPr txBox="1"/>
          <p:nvPr/>
        </p:nvSpPr>
        <p:spPr>
          <a:xfrm>
            <a:off x="4796325" y="5311418"/>
            <a:ext cx="706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Профильные классы, предметы обязательной части (углубленное изучение предметов)  </a:t>
            </a:r>
            <a:r>
              <a:rPr lang="ru-RU" b="1" dirty="0"/>
              <a:t>+ </a:t>
            </a:r>
          </a:p>
          <a:p>
            <a:pPr algn="ctr"/>
            <a:r>
              <a:rPr lang="ru-RU" dirty="0"/>
              <a:t>учебные предметы, курсы, модули части формируемой,</a:t>
            </a:r>
          </a:p>
          <a:p>
            <a:pPr algn="ctr"/>
            <a:r>
              <a:rPr lang="ru-RU" dirty="0"/>
              <a:t> курсы внеурочной деятельности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F79DF1-804B-442B-8049-04EBCA78CD06}"/>
              </a:ext>
            </a:extLst>
          </p:cNvPr>
          <p:cNvSpPr txBox="1"/>
          <p:nvPr/>
        </p:nvSpPr>
        <p:spPr>
          <a:xfrm>
            <a:off x="209773" y="1971953"/>
            <a:ext cx="90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</a:rPr>
              <a:t>Знако</a:t>
            </a:r>
            <a:r>
              <a:rPr lang="ru-RU" b="1" dirty="0">
                <a:solidFill>
                  <a:srgbClr val="C00000"/>
                </a:solidFill>
              </a:rPr>
              <a:t>-мим роди-</a:t>
            </a:r>
            <a:r>
              <a:rPr lang="ru-RU" b="1" dirty="0" err="1">
                <a:solidFill>
                  <a:srgbClr val="C00000"/>
                </a:solidFill>
              </a:rPr>
              <a:t>телей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с ООП </a:t>
            </a:r>
            <a:r>
              <a:rPr lang="ru-RU" b="1" u="sng" dirty="0">
                <a:solidFill>
                  <a:srgbClr val="C00000"/>
                </a:solidFill>
              </a:rPr>
              <a:t>перед </a:t>
            </a:r>
            <a:r>
              <a:rPr lang="ru-RU" b="1" u="sng" dirty="0" err="1">
                <a:solidFill>
                  <a:srgbClr val="C00000"/>
                </a:solidFill>
              </a:rPr>
              <a:t>нача</a:t>
            </a:r>
            <a:endParaRPr lang="ru-RU" b="1" u="sng" dirty="0">
              <a:solidFill>
                <a:srgbClr val="C00000"/>
              </a:solidFill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</a:rPr>
              <a:t>лом </a:t>
            </a:r>
            <a:r>
              <a:rPr lang="ru-RU" b="1" dirty="0" err="1">
                <a:solidFill>
                  <a:srgbClr val="C00000"/>
                </a:solidFill>
              </a:rPr>
              <a:t>освое-ния</a:t>
            </a:r>
            <a:r>
              <a:rPr lang="ru-RU" b="1" dirty="0">
                <a:solidFill>
                  <a:srgbClr val="C00000"/>
                </a:solidFill>
              </a:rPr>
              <a:t> уровня образования !!!</a:t>
            </a:r>
          </a:p>
        </p:txBody>
      </p:sp>
    </p:spTree>
    <p:extLst>
      <p:ext uri="{BB962C8B-B14F-4D97-AF65-F5344CB8AC3E}">
        <p14:creationId xmlns:p14="http://schemas.microsoft.com/office/powerpoint/2010/main" val="1019708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" y="-171000"/>
            <a:ext cx="12150000" cy="747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000" y="2124000"/>
            <a:ext cx="1925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https://edsoo.ru/</a:t>
            </a: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4425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5771B1-6F77-431E-982B-0429F0911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" t="11286" r="4232" b="8662"/>
          <a:stretch/>
        </p:blipFill>
        <p:spPr>
          <a:xfrm>
            <a:off x="3086366" y="3238514"/>
            <a:ext cx="5527623" cy="2655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5755A5-D850-4B4D-B99E-3A687AF49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4" t="32154" r="8916" b="12504"/>
          <a:stretch/>
        </p:blipFill>
        <p:spPr>
          <a:xfrm>
            <a:off x="6347622" y="4779991"/>
            <a:ext cx="5472576" cy="207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9D48EB-6CF4-41F0-A870-A66325A334AB}"/>
              </a:ext>
            </a:extLst>
          </p:cNvPr>
          <p:cNvSpPr txBox="1"/>
          <p:nvPr/>
        </p:nvSpPr>
        <p:spPr>
          <a:xfrm>
            <a:off x="7491000" y="175961"/>
            <a:ext cx="306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https://niso54.ru/</a:t>
            </a:r>
            <a:endParaRPr lang="ru-RU" sz="28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A807C01-EBFB-4264-9C06-20A22A226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1" t="13254" r="9977" b="8006"/>
          <a:stretch/>
        </p:blipFill>
        <p:spPr>
          <a:xfrm>
            <a:off x="391905" y="229334"/>
            <a:ext cx="5329602" cy="2914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82F7B5-3FC3-4561-9D9D-241C47F976E1}"/>
              </a:ext>
            </a:extLst>
          </p:cNvPr>
          <p:cNvSpPr txBox="1"/>
          <p:nvPr/>
        </p:nvSpPr>
        <p:spPr>
          <a:xfrm>
            <a:off x="134338" y="5904000"/>
            <a:ext cx="59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04.09.2025 в 15.00 методический час для педагогов </a:t>
            </a:r>
          </a:p>
          <a:p>
            <a:pPr algn="ctr"/>
            <a:r>
              <a:rPr lang="ru-RU" b="1" dirty="0"/>
              <a:t>«2025-2026 учебный год: реализуем обновленные ФРП».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D333E8-C699-47A3-95CE-5BC019F39645}"/>
              </a:ext>
            </a:extLst>
          </p:cNvPr>
          <p:cNvSpPr txBox="1"/>
          <p:nvPr/>
        </p:nvSpPr>
        <p:spPr>
          <a:xfrm>
            <a:off x="6243981" y="2016311"/>
            <a:ext cx="59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До 01.09.2025 будет направлено письмо-запрос на тематику методических мероприятий</a:t>
            </a:r>
          </a:p>
          <a:p>
            <a:pPr algn="ctr"/>
            <a:r>
              <a:rPr lang="ru-RU" b="1" dirty="0"/>
              <a:t>(до 10.09.2025 – заполнить по ссылке из письма МАУ ДПО «НИСО»)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F27DE1-330B-41F0-9B7B-70859EFB2096}"/>
              </a:ext>
            </a:extLst>
          </p:cNvPr>
          <p:cNvSpPr txBox="1"/>
          <p:nvPr/>
        </p:nvSpPr>
        <p:spPr>
          <a:xfrm>
            <a:off x="6113910" y="948429"/>
            <a:ext cx="59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22.08.2025 все материалы данной секции будут размещены на сайте НИСО на странице </a:t>
            </a:r>
          </a:p>
          <a:p>
            <a:pPr algn="ctr"/>
            <a:r>
              <a:rPr lang="ru-RU" b="1" dirty="0"/>
              <a:t>«Реализуем обновленные ФГОС и ФОП»</a:t>
            </a:r>
          </a:p>
        </p:txBody>
      </p:sp>
    </p:spTree>
    <p:extLst>
      <p:ext uri="{BB962C8B-B14F-4D97-AF65-F5344CB8AC3E}">
        <p14:creationId xmlns:p14="http://schemas.microsoft.com/office/powerpoint/2010/main" val="3275346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69412D-C153-4D74-B1AF-6D3015BE73B2}"/>
              </a:ext>
            </a:extLst>
          </p:cNvPr>
          <p:cNvSpPr txBox="1"/>
          <p:nvPr/>
        </p:nvSpPr>
        <p:spPr>
          <a:xfrm>
            <a:off x="2361000" y="279000"/>
            <a:ext cx="747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0" dirty="0">
                <a:solidFill>
                  <a:srgbClr val="FF0000"/>
                </a:solidFill>
                <a:effectLst/>
                <a:latin typeface="Inter"/>
              </a:rPr>
              <a:t>Приказ Министерства просвещения РФ от 12.02.2025 № 93 «О внесении изменения в подпункт 18.3.1 пункта 18.3 федерального государственного образовательного стандарта среднего общего образования, утвержденного приказом Министерства образования и науки Российской Федерации от 17 мая 2012 г. № 413» (Зарегистрирован 17.03.2025 № 81559)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3C6E45-047A-4467-970F-B86BB2F13835}"/>
              </a:ext>
            </a:extLst>
          </p:cNvPr>
          <p:cNvSpPr txBox="1"/>
          <p:nvPr/>
        </p:nvSpPr>
        <p:spPr>
          <a:xfrm>
            <a:off x="741000" y="2469631"/>
            <a:ext cx="11025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 В абзаце восемнадцатом подпункта 18.3.1 пункта 18.3 федерального государственного образовательного стандарта среднего общего образования, утвержденного приказом Министерства образования и науки Российской Федерации от 17 мая 2012 г. № 413 (указаны все изменения в приказ)  </a:t>
            </a:r>
          </a:p>
          <a:p>
            <a:r>
              <a:rPr lang="ru-RU" dirty="0"/>
              <a:t>слово «естественно-научный» заменить словами «агротехнологический, естественно-научный».</a:t>
            </a:r>
          </a:p>
          <a:p>
            <a:endParaRPr lang="ru-RU" dirty="0"/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Приказ вступает в силу с 01.09.2025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8C6D62-CA7C-47A1-94D1-2F7FCECEC70C}"/>
              </a:ext>
            </a:extLst>
          </p:cNvPr>
          <p:cNvSpPr/>
          <p:nvPr/>
        </p:nvSpPr>
        <p:spPr>
          <a:xfrm>
            <a:off x="2316000" y="5049000"/>
            <a:ext cx="8640000" cy="67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Данные изменения в ФГОС СОО пока не подкреплены изменениями в ФОП СОО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F806A6-4285-4734-B391-5159521E2263}"/>
              </a:ext>
            </a:extLst>
          </p:cNvPr>
          <p:cNvSpPr txBox="1"/>
          <p:nvPr/>
        </p:nvSpPr>
        <p:spPr>
          <a:xfrm>
            <a:off x="1056000" y="4663225"/>
            <a:ext cx="9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7047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6A046B-E509-4D12-BC44-E76CCAB71512}"/>
              </a:ext>
            </a:extLst>
          </p:cNvPr>
          <p:cNvSpPr txBox="1"/>
          <p:nvPr/>
        </p:nvSpPr>
        <p:spPr>
          <a:xfrm>
            <a:off x="381000" y="1335766"/>
            <a:ext cx="11070000" cy="524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Каникулярная педагогическая сессия</a:t>
            </a:r>
            <a:r>
              <a:rPr lang="ru-RU" sz="1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формат методической помощи, направленный на формирование и развитие необходимых предметных и методических компетенций педагогов муниципальной системы образования.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осенних и весенних каникул данный формат будет реализовываться для педагогов школ, которые входят в список школ «группы риска», ШНОР и школ, имеющих стабильно низкие результаты ГИА по предметам. Занятия каникулярной педагогической сессии будут реализовываться при участии педагогов, членов предметной комиссии.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взаимодействия педагогов будут анализироваться типичные ошибки обучающихся при выполнении заданий ГИА, и предложены наиболее эффективные методы и приёмы их выполнения для повышения качества образовательных результатов.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«Открытый урок</a:t>
            </a:r>
            <a:r>
              <a:rPr lang="ru-RU" sz="1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формат методической помощи, предполагающий участие педагогов в просмотре специально подготовленного урока, где происходит реальный учебный процесс.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реализации такого формата учителя ОО города, входящих в состав региональной предметной комиссии,  продемонстрируют коллегам свой позитивный или инновационный опыт, позволяющий повысить качество образовательных результатов обучающихся. Учитель-наставник как бы обобщает весь свой педагогический подход, «спрессовывает» его в 45 минут, демонстрируя свои находки и самые эффективных приемы, которыми и могут воспользоваться педагогические работники в условиях подготовки обучающихся к итоговой аттестации.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2C136D-A0C3-439C-A50B-48D111B9EF0A}"/>
              </a:ext>
            </a:extLst>
          </p:cNvPr>
          <p:cNvSpPr txBox="1"/>
          <p:nvPr/>
        </p:nvSpPr>
        <p:spPr>
          <a:xfrm>
            <a:off x="246000" y="108107"/>
            <a:ext cx="10792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Новые форматы методической работы МАУ ДПО «НИСО»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на 2025-2026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3671297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A2C17B-C43C-45EA-8E45-7A860FAAECD3}"/>
              </a:ext>
            </a:extLst>
          </p:cNvPr>
          <p:cNvSpPr txBox="1"/>
          <p:nvPr/>
        </p:nvSpPr>
        <p:spPr>
          <a:xfrm>
            <a:off x="1934574" y="339486"/>
            <a:ext cx="8322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Благодарю за внимание!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080D31-5D97-4AB7-B6D8-C79FFAF5DEC5}"/>
              </a:ext>
            </a:extLst>
          </p:cNvPr>
          <p:cNvSpPr txBox="1"/>
          <p:nvPr/>
        </p:nvSpPr>
        <p:spPr>
          <a:xfrm>
            <a:off x="5376000" y="5225483"/>
            <a:ext cx="7087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Контактная информация: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р. т.: </a:t>
            </a:r>
            <a:r>
              <a:rPr lang="ru-RU" sz="2000" b="1" u="sng" dirty="0">
                <a:solidFill>
                  <a:srgbClr val="C00000"/>
                </a:solidFill>
              </a:rPr>
              <a:t>229-10-19, </a:t>
            </a:r>
            <a:r>
              <a:rPr lang="ru-RU" sz="2000" b="1" dirty="0">
                <a:solidFill>
                  <a:srgbClr val="002060"/>
                </a:solidFill>
              </a:rPr>
              <a:t>эл. почта: </a:t>
            </a:r>
            <a:r>
              <a:rPr lang="en-US" sz="2000" dirty="0">
                <a:hlinkClick r:id="rId2"/>
              </a:rPr>
              <a:t>ISuvorova@admnsk.ru</a:t>
            </a:r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2" name="AutoShape 2" descr="Фон для презентации осень">
            <a:extLst>
              <a:ext uri="{FF2B5EF4-FFF2-40B4-BE49-F238E27FC236}">
                <a16:creationId xmlns:a16="http://schemas.microsoft.com/office/drawing/2014/main" xmlns="" id="{2B3E0D72-D219-4720-A2CB-FC8410696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9DFD2F-8847-409A-BC96-2BA79E631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00" y="1367881"/>
            <a:ext cx="4950000" cy="4952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388DF4-ADA8-4D53-A6A8-6485BE3D84D0}"/>
              </a:ext>
            </a:extLst>
          </p:cNvPr>
          <p:cNvSpPr txBox="1"/>
          <p:nvPr/>
        </p:nvSpPr>
        <p:spPr>
          <a:xfrm>
            <a:off x="6501000" y="2484000"/>
            <a:ext cx="427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70C0"/>
                </a:solidFill>
              </a:rPr>
              <a:t>Терпения! </a:t>
            </a:r>
          </a:p>
          <a:p>
            <a:pPr algn="r"/>
            <a:r>
              <a:rPr lang="ru-RU" sz="4000" b="1" i="1" dirty="0">
                <a:solidFill>
                  <a:srgbClr val="0070C0"/>
                </a:solidFill>
              </a:rPr>
              <a:t>                                                      Успехов! </a:t>
            </a:r>
          </a:p>
          <a:p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67491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1000" y="209164"/>
            <a:ext cx="954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просвещения Российской Федерации  от 18.06.2025 № 467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начального общего и основного общего образования».</a:t>
            </a:r>
          </a:p>
          <a:p>
            <a:pPr algn="ctr"/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6000" y="6102436"/>
            <a:ext cx="89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Вступает в силу с 01.09.2025 года,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НО!!!! в отношении предмета «Духовно-нравственная культура России» – с 01.09.2026.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2CCBB4-891B-4B05-B88C-73CC24741283}"/>
              </a:ext>
            </a:extLst>
          </p:cNvPr>
          <p:cNvSpPr txBox="1"/>
          <p:nvPr/>
        </p:nvSpPr>
        <p:spPr>
          <a:xfrm>
            <a:off x="156000" y="1578121"/>
            <a:ext cx="11970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800" dirty="0"/>
              <a:t>Родной язык меняет название на </a:t>
            </a:r>
            <a:r>
              <a:rPr lang="ru-RU" sz="1800" b="1" dirty="0"/>
              <a:t>«Родной язык (язык народа Российской Федерации и (или) государственный язык республики Российской Федерации», </a:t>
            </a:r>
            <a:r>
              <a:rPr lang="ru-RU" sz="1800" dirty="0"/>
              <a:t>литературное чтение на родном языке на </a:t>
            </a:r>
            <a:r>
              <a:rPr lang="ru-RU" sz="1800" b="1" dirty="0"/>
              <a:t>«Литературное чтение на родном языке (языке народа Российской Федерации)», </a:t>
            </a:r>
            <a:r>
              <a:rPr lang="ru-RU" dirty="0"/>
              <a:t>р</a:t>
            </a:r>
            <a:r>
              <a:rPr lang="ru-RU" sz="1800" dirty="0"/>
              <a:t>одная литература на </a:t>
            </a:r>
            <a:r>
              <a:rPr lang="ru-RU" sz="1800" b="1" dirty="0"/>
              <a:t>«Родная литература (литература на языке народа Российской Федерации)».</a:t>
            </a:r>
          </a:p>
          <a:p>
            <a:pPr marL="285750" indent="-285750">
              <a:buFontTx/>
              <a:buChar char="-"/>
            </a:pPr>
            <a:r>
              <a:rPr lang="ru-RU" u="sng" dirty="0"/>
              <a:t>На уровне ООО </a:t>
            </a:r>
            <a:r>
              <a:rPr lang="ru-RU" sz="1800" u="sng" dirty="0"/>
              <a:t>водится предмет «</a:t>
            </a:r>
            <a:r>
              <a:rPr lang="ru-RU" u="sng" dirty="0"/>
              <a:t>Д</a:t>
            </a:r>
            <a:r>
              <a:rPr lang="ru-RU" sz="1800" u="sng" dirty="0"/>
              <a:t>уховно-нравственная культура России» с 2026-2027 уч. года</a:t>
            </a:r>
            <a:r>
              <a:rPr lang="ru-RU" sz="1800" dirty="0"/>
              <a:t>. Учебно-методическое обеспечение учебного предмета "Духовно-нравственная культура России" осуществляется с привлечением организаций, предусмотренных частью 6 статьи 87 Федерального закона от 29 декабря 2012 г. N 273-ФЗ "Об образовании в Российской Федерации« </a:t>
            </a:r>
            <a:r>
              <a:rPr lang="ru-RU" sz="1800" i="1" dirty="0"/>
              <a:t>(централизованные религиозные организации).</a:t>
            </a:r>
            <a:endParaRPr lang="ru-RU" sz="1800" b="1" dirty="0"/>
          </a:p>
          <a:p>
            <a:pPr marL="285750" indent="-285750">
              <a:buFontTx/>
              <a:buChar char="-"/>
            </a:pPr>
            <a:r>
              <a:rPr lang="ru-RU" dirty="0"/>
              <a:t>Разводятся понятия «учебный курс» и «курс внеурочной деятельности».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Обязательность </a:t>
            </a:r>
            <a:r>
              <a:rPr lang="ru-RU" dirty="0"/>
              <a:t>промежуточной аттестации не распространяется на курсы внеурочной деятельности.</a:t>
            </a:r>
            <a:endParaRPr lang="ru-RU" sz="1800" dirty="0"/>
          </a:p>
          <a:p>
            <a:pPr marL="285750" indent="-285750">
              <a:buFontTx/>
              <a:buChar char="-"/>
            </a:pPr>
            <a:r>
              <a:rPr lang="ru-RU" sz="1800" dirty="0"/>
              <a:t>Предусмотрена возможность реализации трехгодичного срока обучения на уровне начального общего образования. 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Объемные показатели на уровень НОО: не менее 2966 академических часов и более 3305 академических часов.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Объемные показатели на уровень ООО: </a:t>
            </a:r>
            <a:r>
              <a:rPr lang="ru-RU" sz="1800" dirty="0"/>
              <a:t>не менее 5338 академических часов и более 5848 академических часов.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 Вносятся коррективы в требования к планируемым предметным результатам по предметам обязательной части </a:t>
            </a:r>
            <a:r>
              <a:rPr lang="ru-RU" dirty="0"/>
              <a:t>учебного плана.</a:t>
            </a:r>
          </a:p>
          <a:p>
            <a:pPr marL="285750" indent="-285750">
              <a:buFontTx/>
              <a:buChar char="-"/>
            </a:pPr>
            <a:r>
              <a:rPr lang="ru-RU" sz="1800" u="sng" dirty="0"/>
              <a:t>Из структуры учебного плана исключаются предметные области</a:t>
            </a:r>
            <a:r>
              <a:rPr lang="ru-RU" sz="1800" dirty="0"/>
              <a:t>.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0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330478B1-1E8A-4BAD-9B5B-623FD84807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3046"/>
              </p:ext>
            </p:extLst>
          </p:nvPr>
        </p:nvGraphicFramePr>
        <p:xfrm>
          <a:off x="294562" y="324000"/>
          <a:ext cx="4185000" cy="592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3" imgW="5667214" imgH="8019731" progId="AcroExch.Document.DC">
                  <p:embed/>
                </p:oleObj>
              </mc:Choice>
              <mc:Fallback>
                <p:oleObj name="Acrobat Document" r:id="rId3" imgW="5667214" imgH="80197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562" y="324000"/>
                        <a:ext cx="4185000" cy="5921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7AB244-82CC-4ECF-8DE1-818073435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47" t="18504" r="28592" b="9317"/>
          <a:stretch/>
        </p:blipFill>
        <p:spPr>
          <a:xfrm>
            <a:off x="4490137" y="2660700"/>
            <a:ext cx="3761175" cy="357528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42CC06F-1F1B-4BCD-88A7-CAE166E5928B}"/>
              </a:ext>
            </a:extLst>
          </p:cNvPr>
          <p:cNvSpPr/>
          <p:nvPr/>
        </p:nvSpPr>
        <p:spPr>
          <a:xfrm>
            <a:off x="4656000" y="684000"/>
            <a:ext cx="3915000" cy="135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Письмо </a:t>
            </a:r>
            <a:r>
              <a:rPr lang="ru-RU" dirty="0" err="1">
                <a:solidFill>
                  <a:srgbClr val="C00000"/>
                </a:solidFill>
              </a:rPr>
              <a:t>Минпросвещения</a:t>
            </a:r>
            <a:r>
              <a:rPr lang="ru-RU" dirty="0">
                <a:solidFill>
                  <a:srgbClr val="C00000"/>
                </a:solidFill>
              </a:rPr>
              <a:t> РФ от 11.08.2025 № 03-1589 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«О предметных областях»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42183B-76AE-4A61-8AC3-C34D0FE44853}"/>
              </a:ext>
            </a:extLst>
          </p:cNvPr>
          <p:cNvSpPr txBox="1"/>
          <p:nvPr/>
        </p:nvSpPr>
        <p:spPr>
          <a:xfrm>
            <a:off x="8886000" y="3609000"/>
            <a:ext cx="339599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6.1.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разрабатывают образовательные программы </a:t>
            </a:r>
            <a:r>
              <a:rPr lang="ru-RU" sz="14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соответствии с федеральными государственными образовательными стандартами и соответствующими федеральными основными общеобразовательными программами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66B3CF-5073-4228-B7BD-821260937557}"/>
              </a:ext>
            </a:extLst>
          </p:cNvPr>
          <p:cNvSpPr txBox="1"/>
          <p:nvPr/>
        </p:nvSpPr>
        <p:spPr>
          <a:xfrm>
            <a:off x="8976000" y="2925834"/>
            <a:ext cx="256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п. 6.1. ст. 12 ФЗ № 273 «Об образовании в РФ»</a:t>
            </a:r>
          </a:p>
        </p:txBody>
      </p:sp>
    </p:spTree>
    <p:extLst>
      <p:ext uri="{BB962C8B-B14F-4D97-AF65-F5344CB8AC3E}">
        <p14:creationId xmlns:p14="http://schemas.microsoft.com/office/powerpoint/2010/main" val="3545894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87C54E-868C-412A-A86C-3F5759D8E4DB}"/>
              </a:ext>
            </a:extLst>
          </p:cNvPr>
          <p:cNvSpPr txBox="1"/>
          <p:nvPr/>
        </p:nvSpPr>
        <p:spPr>
          <a:xfrm>
            <a:off x="253078" y="108107"/>
            <a:ext cx="10792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Обновление нормативной правовой базы в сфере образования, которые важно учитывать при проектировании образовательной деятельности на 2025-2026 учебный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7AA8F6-3B0E-4E65-9D69-71C0FCBF76F2}"/>
              </a:ext>
            </a:extLst>
          </p:cNvPr>
          <p:cNvSpPr txBox="1"/>
          <p:nvPr/>
        </p:nvSpPr>
        <p:spPr>
          <a:xfrm>
            <a:off x="921000" y="1493102"/>
            <a:ext cx="102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Изменения во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108DD0-1115-4BC6-ABB9-8EE7B20483D0}"/>
              </a:ext>
            </a:extLst>
          </p:cNvPr>
          <p:cNvSpPr txBox="1"/>
          <p:nvPr/>
        </p:nvSpPr>
        <p:spPr>
          <a:xfrm>
            <a:off x="471000" y="2124000"/>
            <a:ext cx="11430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просвещения Российской Федерации от 19.03.2024 № 171          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образования».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rgbClr val="3636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просвещения Российской Федерации от 09.10.2024 № 704              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39527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FD78451-E0DB-4F2D-A140-73DDA51326DE}"/>
              </a:ext>
            </a:extLst>
          </p:cNvPr>
          <p:cNvSpPr/>
          <p:nvPr/>
        </p:nvSpPr>
        <p:spPr>
          <a:xfrm>
            <a:off x="651000" y="316913"/>
            <a:ext cx="10575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МИНИСТЕРСТВО ПРОСВЕЩЕНИЯ РОССИЙСКОЙ ФЕДЕРАЦИИ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ПРИКАЗ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от 19 марта 2024 г. N 171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О ВНЕСЕНИИ ИЗМЕНЕНИЙ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В НЕКОТОРЫЕ ПРИКАЗЫ МИНИСТЕРСТВА ПРОСВЕЩЕНИЯ РОССИЙСКОЙ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ФЕДЕРАЦИИ, КАСАЮЩИЕСЯ ФЕДЕРАЛЬНЫХ ОБРАЗОВАТЕЛЬНЫХ ПРОГРАММ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НАЧАЛЬНОГО ОБЩЕГО ОБРАЗОВАНИЯ, ОСНОВНОГО ОБЩЕГО ОБРАЗОВАНИЯ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И СРЕДНЕГО ОБЩЕГО ОБРАЗОВАНИЯ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indent="3429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 соответствии с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2"/>
              </a:rPr>
              <a:t>частью 6.5 статьи 12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Федерального закона от 29 декабря 2012 г. N 273-ФЗ "Об образовании в Российской Федерации",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3"/>
              </a:rPr>
              <a:t>пунктом 3 статьи 1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Федерального закона от 19 декабря 2023 г. N 618-ФЗ "О внесении изменений в Федеральный закон "Об образовании в Российской Федерации",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4"/>
              </a:rPr>
              <a:t>пунктом 1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и </a:t>
            </a:r>
            <a:r>
              <a:rPr lang="ru-RU" sz="1600" u="sng" dirty="0">
                <a:solidFill>
                  <a:srgbClr val="1A0DAB"/>
                </a:solidFill>
                <a:latin typeface="Times New Roman" panose="02020603050405020304" pitchFamily="18" charset="0"/>
                <a:hlinkClick r:id="rId5"/>
              </a:rPr>
              <a:t>подпунктом 4.2.6(2) пункта 4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Положения о Министерстве просвещения Российской Федерации, утвержденного постановлением Правительства Российской Федерации от 28 июля 2018 г. N 884, приказываю:</a:t>
            </a:r>
          </a:p>
          <a:p>
            <a:pPr indent="3429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1. Утвердить прилагаемые изменения, которые вносятся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 (далее - Изменения).</a:t>
            </a:r>
          </a:p>
          <a:p>
            <a:pPr indent="3429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ru-RU" sz="1600" dirty="0">
                <a:latin typeface="Times New Roman" panose="02020603050405020304" pitchFamily="18" charset="0"/>
              </a:rPr>
              <a:t>Настоящий приказ вступает в силу с 1 сентября 2024 г.,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за исключением подпунктов 8, 13 и 17 пункта 1 (в части, касающейся учебных предметов "История", "Обществознание" и "Основы духовно-нравственной культуры народов России") и подпунктов 11 и 12 пункта 2 (в части, касающейся учебных предметов "История" и "Обществознание") Изменений, которые вступают в силу с 1 сентября 2025 г. и применяются при приеме на обучение по образовательным программам основного общего образования и среднего общего образования соответственно, начиная с 2025/26 учебного года.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xmlns="" id="{4543DE46-545B-4C29-89A4-78C840DE0053}"/>
              </a:ext>
            </a:extLst>
          </p:cNvPr>
          <p:cNvSpPr/>
          <p:nvPr/>
        </p:nvSpPr>
        <p:spPr>
          <a:xfrm rot="10800000">
            <a:off x="4971000" y="6066704"/>
            <a:ext cx="1935000" cy="40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24E659-EBE9-44CF-B6EF-BE4679E46BE2}"/>
              </a:ext>
            </a:extLst>
          </p:cNvPr>
          <p:cNvSpPr txBox="1"/>
          <p:nvPr/>
        </p:nvSpPr>
        <p:spPr>
          <a:xfrm>
            <a:off x="6691112" y="5955286"/>
            <a:ext cx="5500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части предметов история и обществознание на уровне ООО отменено приказом № 704 от 09.10.2024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F7F37A-88C2-41A7-B3EE-087771A2FBE9}"/>
              </a:ext>
            </a:extLst>
          </p:cNvPr>
          <p:cNvSpPr txBox="1"/>
          <p:nvPr/>
        </p:nvSpPr>
        <p:spPr>
          <a:xfrm>
            <a:off x="247499" y="6093786"/>
            <a:ext cx="483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части предмета ОДКНР действует </a:t>
            </a:r>
          </a:p>
          <a:p>
            <a:pPr algn="ctr"/>
            <a:r>
              <a:rPr lang="ru-RU" b="1" dirty="0"/>
              <a:t>с 01.09.2025</a:t>
            </a:r>
          </a:p>
        </p:txBody>
      </p:sp>
    </p:spTree>
    <p:extLst>
      <p:ext uri="{BB962C8B-B14F-4D97-AF65-F5344CB8AC3E}">
        <p14:creationId xmlns:p14="http://schemas.microsoft.com/office/powerpoint/2010/main" val="9558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377" y="195848"/>
            <a:ext cx="10500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СОО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634" y="672598"/>
            <a:ext cx="109845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11) </a:t>
            </a:r>
            <a:r>
              <a:rPr lang="ru-RU" i="1" dirty="0">
                <a:solidFill>
                  <a:srgbClr val="FF0000"/>
                </a:solidFill>
              </a:rPr>
              <a:t>пункт 121 изложить в следующей редакции:</a:t>
            </a:r>
          </a:p>
          <a:p>
            <a:r>
              <a:rPr lang="ru-RU" i="1" dirty="0"/>
              <a:t>«121. Федеральная рабочая программа по учебному предмету "История" (базовый уровень).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12) пункт 123 изложить в следующей редакции:</a:t>
            </a:r>
          </a:p>
          <a:p>
            <a:r>
              <a:rPr lang="ru-RU" dirty="0"/>
              <a:t>«123. Федеральная рабочая программа по учебному предмету "Обществознание" (базовый уровень)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4447" y="2998768"/>
            <a:ext cx="10984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Подпункт 12 (в части, касающейся учебных предметов "История" и "Обществознание") </a:t>
            </a:r>
          </a:p>
          <a:p>
            <a:r>
              <a:rPr lang="ru-RU" b="1" i="1" u="sng" dirty="0"/>
              <a:t>вступает в силу с 1 сентября 2025 г. и применяется при приеме на обучение по образовательной</a:t>
            </a:r>
          </a:p>
          <a:p>
            <a:r>
              <a:rPr lang="ru-RU" b="1" i="1" u="sng" dirty="0"/>
              <a:t>программе среднего общего образования, начиная с 2025/26 учебного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3634" y="1309366"/>
            <a:ext cx="10835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Подпункт 11 (в части, касающейся учебных предметов "История" и "Обществознание") </a:t>
            </a:r>
          </a:p>
          <a:p>
            <a:r>
              <a:rPr lang="ru-RU" i="1" dirty="0"/>
              <a:t>вступает в силу с 1 сентября 2025 г. и применяется при приеме на обучение по образовательной</a:t>
            </a:r>
          </a:p>
          <a:p>
            <a:r>
              <a:rPr lang="ru-RU" i="1" dirty="0"/>
              <a:t>Программе среднего общего образования, начиная с 2025/26 учебного года.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93744E-7B02-4D80-81DF-1319A1960822}"/>
              </a:ext>
            </a:extLst>
          </p:cNvPr>
          <p:cNvSpPr/>
          <p:nvPr/>
        </p:nvSpPr>
        <p:spPr>
          <a:xfrm>
            <a:off x="493634" y="3939944"/>
            <a:ext cx="8956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НОО!!!!15) в пункте 131:</a:t>
            </a:r>
          </a:p>
          <a:p>
            <a:r>
              <a:rPr lang="ru-RU" sz="2000" dirty="0">
                <a:solidFill>
                  <a:srgbClr val="FF0000"/>
                </a:solidFill>
              </a:rPr>
              <a:t>Утверждены изменения в варианты учебного плана на уровне СОО  </a:t>
            </a:r>
            <a:r>
              <a:rPr lang="ru-RU" sz="2000" b="1" u="sng" dirty="0">
                <a:solidFill>
                  <a:srgbClr val="FF0000"/>
                </a:solidFill>
              </a:rPr>
              <a:t>с 01.09.2024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87EC01-8706-48BE-B644-05A6E4ED2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" r="24421" b="1"/>
          <a:stretch/>
        </p:blipFill>
        <p:spPr>
          <a:xfrm>
            <a:off x="876000" y="4643491"/>
            <a:ext cx="9586169" cy="16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18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4033</TotalTime>
  <Words>5061</Words>
  <Application>Microsoft Office PowerPoint</Application>
  <PresentationFormat>Широкоэкранный</PresentationFormat>
  <Paragraphs>447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4" baseType="lpstr">
      <vt:lpstr>Arial</vt:lpstr>
      <vt:lpstr>Calibri</vt:lpstr>
      <vt:lpstr>Calibri Light</vt:lpstr>
      <vt:lpstr>Golos</vt:lpstr>
      <vt:lpstr>Inter</vt:lpstr>
      <vt:lpstr>Myriad Pro</vt:lpstr>
      <vt:lpstr>PT Sans</vt:lpstr>
      <vt:lpstr>Roboto</vt:lpstr>
      <vt:lpstr>Tahoma</vt:lpstr>
      <vt:lpstr>Times New Roman</vt:lpstr>
      <vt:lpstr>Тема Office</vt:lpstr>
      <vt:lpstr>1_Тема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FXina</cp:lastModifiedBy>
  <cp:revision>407</cp:revision>
  <cp:lastPrinted>2025-04-10T23:42:51Z</cp:lastPrinted>
  <dcterms:created xsi:type="dcterms:W3CDTF">2022-02-08T09:10:55Z</dcterms:created>
  <dcterms:modified xsi:type="dcterms:W3CDTF">2025-08-25T10:44:16Z</dcterms:modified>
</cp:coreProperties>
</file>