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8" r:id="rId4"/>
    <p:sldId id="257" r:id="rId5"/>
    <p:sldId id="286" r:id="rId6"/>
    <p:sldId id="293" r:id="rId7"/>
    <p:sldId id="294" r:id="rId8"/>
    <p:sldId id="291" r:id="rId9"/>
    <p:sldId id="295" r:id="rId10"/>
    <p:sldId id="296" r:id="rId11"/>
    <p:sldId id="299" r:id="rId12"/>
    <p:sldId id="292" r:id="rId13"/>
    <p:sldId id="290" r:id="rId14"/>
    <p:sldId id="297" r:id="rId15"/>
    <p:sldId id="279" r:id="rId16"/>
    <p:sldId id="258" r:id="rId17"/>
    <p:sldId id="282" r:id="rId18"/>
    <p:sldId id="300" r:id="rId19"/>
    <p:sldId id="280" r:id="rId20"/>
    <p:sldId id="283" r:id="rId21"/>
    <p:sldId id="281" r:id="rId22"/>
    <p:sldId id="284" r:id="rId23"/>
    <p:sldId id="285" r:id="rId24"/>
    <p:sldId id="260" r:id="rId25"/>
    <p:sldId id="261" r:id="rId2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YaYQ25563cQExzQQtFPlg==" hashData="6IjrwTfU7aWlf9jjJZxvJC9RYOllKeAAYsWpEjp7KfrQH4OZZ5gVQLrJ6FrrfA/v6E3NJORwGbBZXTlc8vskB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90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CA0468-1F9C-44FE-8C96-B2F99EE392A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36D50F-14DF-4DD1-B8D9-1D9ADD7BECC3}">
      <dgm:prSet phldrT="[Текст]"/>
      <dgm:spPr/>
      <dgm:t>
        <a:bodyPr/>
        <a:lstStyle/>
        <a:p>
          <a:r>
            <a:rPr lang="ru-RU" b="1" spc="-15" dirty="0">
              <a:latin typeface="Georgia" panose="02040502050405020303" pitchFamily="18" charset="0"/>
              <a:cs typeface="Verdana"/>
            </a:rPr>
            <a:t>Обучающийся, </a:t>
          </a:r>
          <a:r>
            <a:rPr lang="ru-RU" b="1" spc="65" dirty="0">
              <a:latin typeface="Georgia" panose="02040502050405020303" pitchFamily="18" charset="0"/>
              <a:cs typeface="Verdana"/>
            </a:rPr>
            <a:t>имеющий </a:t>
          </a:r>
          <a:r>
            <a:rPr lang="ru-RU" b="1" spc="45" dirty="0">
              <a:latin typeface="Georgia" panose="02040502050405020303" pitchFamily="18" charset="0"/>
              <a:cs typeface="Verdana"/>
            </a:rPr>
            <a:t>способности </a:t>
          </a:r>
          <a:r>
            <a:rPr lang="ru-RU" b="1" spc="-45" dirty="0">
              <a:latin typeface="Georgia" panose="02040502050405020303" pitchFamily="18" charset="0"/>
              <a:cs typeface="Verdana"/>
            </a:rPr>
            <a:t>и </a:t>
          </a:r>
          <a:r>
            <a:rPr lang="ru-RU" b="1" spc="-114" dirty="0">
              <a:latin typeface="Georgia" panose="02040502050405020303" pitchFamily="18" charset="0"/>
              <a:cs typeface="Verdana"/>
            </a:rPr>
            <a:t>(или) </a:t>
          </a:r>
          <a:r>
            <a:rPr lang="ru-RU" b="1" spc="-35" dirty="0">
              <a:latin typeface="Georgia" panose="02040502050405020303" pitchFamily="18" charset="0"/>
              <a:cs typeface="Verdana"/>
            </a:rPr>
            <a:t>соответствующий </a:t>
          </a:r>
          <a:r>
            <a:rPr lang="ru-RU" b="1" spc="-3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уровень</a:t>
          </a:r>
          <a:r>
            <a:rPr lang="ru-RU" b="1" spc="-12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105" dirty="0">
              <a:latin typeface="Georgia" panose="02040502050405020303" pitchFamily="18" charset="0"/>
              <a:cs typeface="Verdana"/>
            </a:rPr>
            <a:t>развития, </a:t>
          </a:r>
          <a:r>
            <a:rPr lang="ru-RU" b="1" spc="-45" dirty="0">
              <a:latin typeface="Georgia" panose="02040502050405020303" pitchFamily="18" charset="0"/>
              <a:cs typeface="Verdana"/>
            </a:rPr>
            <a:t>позволяющие</a:t>
          </a:r>
          <a:r>
            <a:rPr lang="ru-RU" b="1" spc="-12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45" dirty="0">
              <a:latin typeface="Georgia" panose="02040502050405020303" pitchFamily="18" charset="0"/>
              <a:cs typeface="Verdana"/>
            </a:rPr>
            <a:t>освоить</a:t>
          </a:r>
          <a:r>
            <a:rPr lang="ru-RU" b="1" spc="-12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30" dirty="0">
              <a:latin typeface="Georgia" panose="02040502050405020303" pitchFamily="18" charset="0"/>
              <a:cs typeface="Verdana"/>
            </a:rPr>
            <a:t>образовательную</a:t>
          </a:r>
          <a:r>
            <a:rPr lang="ru-RU" b="1" spc="-11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75" dirty="0">
              <a:latin typeface="Georgia" panose="02040502050405020303" pitchFamily="18" charset="0"/>
              <a:cs typeface="Verdana"/>
            </a:rPr>
            <a:t>программу</a:t>
          </a:r>
          <a:r>
            <a:rPr lang="ru-RU" b="1" spc="-13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229" dirty="0">
              <a:latin typeface="Georgia" panose="02040502050405020303" pitchFamily="18" charset="0"/>
              <a:cs typeface="Verdana"/>
            </a:rPr>
            <a:t>в  </a:t>
          </a:r>
          <a:r>
            <a:rPr lang="ru-RU" b="1" spc="90" dirty="0">
              <a:latin typeface="Georgia" panose="02040502050405020303" pitchFamily="18" charset="0"/>
              <a:cs typeface="Verdana"/>
            </a:rPr>
            <a:t>б</a:t>
          </a:r>
          <a:r>
            <a:rPr lang="ru-RU" b="1" spc="80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-20" dirty="0">
              <a:latin typeface="Georgia" panose="02040502050405020303" pitchFamily="18" charset="0"/>
              <a:cs typeface="Verdana"/>
            </a:rPr>
            <a:t>л</a:t>
          </a:r>
          <a:r>
            <a:rPr lang="ru-RU" b="1" spc="-25" dirty="0">
              <a:latin typeface="Georgia" panose="02040502050405020303" pitchFamily="18" charset="0"/>
              <a:cs typeface="Verdana"/>
            </a:rPr>
            <a:t>е</a:t>
          </a:r>
          <a:r>
            <a:rPr lang="ru-RU" b="1" spc="95" dirty="0">
              <a:latin typeface="Georgia" panose="02040502050405020303" pitchFamily="18" charset="0"/>
              <a:cs typeface="Verdana"/>
            </a:rPr>
            <a:t>е</a:t>
          </a:r>
          <a:r>
            <a:rPr lang="ru-RU" b="1" spc="-114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40" dirty="0">
              <a:latin typeface="Georgia" panose="02040502050405020303" pitchFamily="18" charset="0"/>
              <a:cs typeface="Verdana"/>
            </a:rPr>
            <a:t>к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90" dirty="0">
              <a:latin typeface="Georgia" panose="02040502050405020303" pitchFamily="18" charset="0"/>
              <a:cs typeface="Verdana"/>
            </a:rPr>
            <a:t>р</a:t>
          </a:r>
          <a:r>
            <a:rPr lang="ru-RU" b="1" spc="85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-170" dirty="0">
              <a:latin typeface="Georgia" panose="02040502050405020303" pitchFamily="18" charset="0"/>
              <a:cs typeface="Verdana"/>
            </a:rPr>
            <a:t>т</a:t>
          </a:r>
          <a:r>
            <a:rPr lang="ru-RU" b="1" spc="-210" dirty="0">
              <a:latin typeface="Georgia" panose="02040502050405020303" pitchFamily="18" charset="0"/>
              <a:cs typeface="Verdana"/>
            </a:rPr>
            <a:t>к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и</a:t>
          </a:r>
          <a:r>
            <a:rPr lang="ru-RU" b="1" spc="-45" dirty="0">
              <a:latin typeface="Georgia" panose="02040502050405020303" pitchFamily="18" charset="0"/>
              <a:cs typeface="Verdana"/>
            </a:rPr>
            <a:t>й</a:t>
          </a:r>
          <a:r>
            <a:rPr lang="ru-RU" b="1" spc="-13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125" dirty="0">
              <a:latin typeface="Georgia" panose="02040502050405020303" pitchFamily="18" charset="0"/>
              <a:cs typeface="Verdana"/>
            </a:rPr>
            <a:t>сро</a:t>
          </a:r>
          <a:r>
            <a:rPr lang="ru-RU" b="1" spc="-165" dirty="0">
              <a:latin typeface="Georgia" panose="02040502050405020303" pitchFamily="18" charset="0"/>
              <a:cs typeface="Verdana"/>
            </a:rPr>
            <a:t>к</a:t>
          </a:r>
          <a:r>
            <a:rPr lang="ru-RU" b="1" spc="-135" dirty="0">
              <a:latin typeface="Georgia" panose="02040502050405020303" pitchFamily="18" charset="0"/>
              <a:cs typeface="Verdana"/>
            </a:rPr>
            <a:t>  </a:t>
          </a:r>
          <a:endParaRPr lang="ru-RU" dirty="0"/>
        </a:p>
      </dgm:t>
    </dgm:pt>
    <dgm:pt modelId="{4EB48BB9-D526-40CD-8F02-F5F677973130}" type="parTrans" cxnId="{7FA3E759-7536-40BF-9D5C-432B5F25DE95}">
      <dgm:prSet/>
      <dgm:spPr/>
      <dgm:t>
        <a:bodyPr/>
        <a:lstStyle/>
        <a:p>
          <a:endParaRPr lang="ru-RU"/>
        </a:p>
      </dgm:t>
    </dgm:pt>
    <dgm:pt modelId="{D34255FD-0836-425B-9BD4-3EE00986F434}" type="sibTrans" cxnId="{7FA3E759-7536-40BF-9D5C-432B5F25DE95}">
      <dgm:prSet/>
      <dgm:spPr/>
      <dgm:t>
        <a:bodyPr/>
        <a:lstStyle/>
        <a:p>
          <a:endParaRPr lang="ru-RU"/>
        </a:p>
      </dgm:t>
    </dgm:pt>
    <dgm:pt modelId="{AB337BF9-2C9A-44E0-BBC8-C26E05E88912}">
      <dgm:prSet phldrT="[Текст]"/>
      <dgm:spPr/>
      <dgm:t>
        <a:bodyPr/>
        <a:lstStyle/>
        <a:p>
          <a:r>
            <a:rPr lang="ru-RU" b="1" spc="-15" dirty="0">
              <a:latin typeface="Georgia" panose="02040502050405020303" pitchFamily="18" charset="0"/>
              <a:cs typeface="Verdana"/>
            </a:rPr>
            <a:t>Обучающийся с академической задолженностью</a:t>
          </a:r>
          <a:endParaRPr lang="ru-RU" dirty="0"/>
        </a:p>
      </dgm:t>
    </dgm:pt>
    <dgm:pt modelId="{EA5AE130-9818-497F-8E90-D753137A202F}" type="parTrans" cxnId="{08078A66-FC9B-4211-B933-7E8EB8D8AF43}">
      <dgm:prSet/>
      <dgm:spPr/>
      <dgm:t>
        <a:bodyPr/>
        <a:lstStyle/>
        <a:p>
          <a:endParaRPr lang="ru-RU"/>
        </a:p>
      </dgm:t>
    </dgm:pt>
    <dgm:pt modelId="{9FB86D9C-5952-4485-9FD1-196D3953F2F7}" type="sibTrans" cxnId="{08078A66-FC9B-4211-B933-7E8EB8D8AF43}">
      <dgm:prSet/>
      <dgm:spPr/>
      <dgm:t>
        <a:bodyPr/>
        <a:lstStyle/>
        <a:p>
          <a:endParaRPr lang="ru-RU"/>
        </a:p>
      </dgm:t>
    </dgm:pt>
    <dgm:pt modelId="{E68642EB-CE8C-45F8-BCFE-8D46FC66759A}">
      <dgm:prSet phldrT="[Текст]"/>
      <dgm:spPr/>
      <dgm:t>
        <a:bodyPr/>
        <a:lstStyle/>
        <a:p>
          <a:pPr algn="l"/>
          <a:r>
            <a:rPr lang="ru-RU" b="1" spc="130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95" dirty="0">
              <a:latin typeface="Georgia" panose="02040502050405020303" pitchFamily="18" charset="0"/>
              <a:cs typeface="Verdana"/>
            </a:rPr>
            <a:t>б</a:t>
          </a:r>
          <a:r>
            <a:rPr lang="ru-RU" b="1" spc="-80" dirty="0">
              <a:latin typeface="Georgia" panose="02040502050405020303" pitchFamily="18" charset="0"/>
              <a:cs typeface="Verdana"/>
            </a:rPr>
            <a:t>уч</a:t>
          </a:r>
          <a:r>
            <a:rPr lang="ru-RU" b="1" spc="-85" dirty="0">
              <a:latin typeface="Georgia" panose="02040502050405020303" pitchFamily="18" charset="0"/>
              <a:cs typeface="Verdana"/>
            </a:rPr>
            <a:t>а</a:t>
          </a:r>
          <a:r>
            <a:rPr lang="ru-RU" b="1" spc="95" dirty="0">
              <a:latin typeface="Georgia" panose="02040502050405020303" pitchFamily="18" charset="0"/>
              <a:cs typeface="Verdana"/>
            </a:rPr>
            <a:t>ю</a:t>
          </a:r>
          <a:r>
            <a:rPr lang="ru-RU" b="1" spc="90" dirty="0">
              <a:latin typeface="Georgia" panose="02040502050405020303" pitchFamily="18" charset="0"/>
              <a:cs typeface="Verdana"/>
            </a:rPr>
            <a:t>щ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и</a:t>
          </a:r>
          <a:r>
            <a:rPr lang="ru-RU" b="1" spc="-55" dirty="0">
              <a:latin typeface="Georgia" panose="02040502050405020303" pitchFamily="18" charset="0"/>
              <a:cs typeface="Verdana"/>
            </a:rPr>
            <a:t>й</a:t>
          </a:r>
          <a:r>
            <a:rPr lang="ru-RU" b="1" spc="-40" dirty="0">
              <a:latin typeface="Georgia" panose="02040502050405020303" pitchFamily="18" charset="0"/>
              <a:cs typeface="Verdana"/>
            </a:rPr>
            <a:t>ся </a:t>
          </a:r>
          <a:r>
            <a:rPr lang="ru-RU" b="1" spc="200" dirty="0">
              <a:latin typeface="Georgia" panose="02040502050405020303" pitchFamily="18" charset="0"/>
              <a:cs typeface="Verdana"/>
            </a:rPr>
            <a:t>с</a:t>
          </a:r>
          <a:r>
            <a:rPr lang="ru-RU" b="1" spc="-13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55" dirty="0">
              <a:latin typeface="Georgia" panose="02040502050405020303" pitchFamily="18" charset="0"/>
              <a:cs typeface="Verdana"/>
            </a:rPr>
            <a:t>и</a:t>
          </a:r>
          <a:r>
            <a:rPr lang="ru-RU" b="1" spc="-75" dirty="0">
              <a:latin typeface="Georgia" panose="02040502050405020303" pitchFamily="18" charset="0"/>
              <a:cs typeface="Verdana"/>
            </a:rPr>
            <a:t>нва</a:t>
          </a:r>
          <a:r>
            <a:rPr lang="ru-RU" b="1" spc="-80" dirty="0">
              <a:latin typeface="Georgia" panose="02040502050405020303" pitchFamily="18" charset="0"/>
              <a:cs typeface="Verdana"/>
            </a:rPr>
            <a:t>л</a:t>
          </a:r>
          <a:r>
            <a:rPr lang="ru-RU" b="1" spc="-15" dirty="0">
              <a:latin typeface="Georgia" panose="02040502050405020303" pitchFamily="18" charset="0"/>
              <a:cs typeface="Verdana"/>
            </a:rPr>
            <a:t>иднос</a:t>
          </a:r>
          <a:r>
            <a:rPr lang="ru-RU" b="1" spc="-20" dirty="0">
              <a:latin typeface="Georgia" panose="02040502050405020303" pitchFamily="18" charset="0"/>
              <a:cs typeface="Verdana"/>
            </a:rPr>
            <a:t>т</a:t>
          </a:r>
          <a:r>
            <a:rPr lang="ru-RU" b="1" spc="-145" dirty="0">
              <a:latin typeface="Georgia" panose="02040502050405020303" pitchFamily="18" charset="0"/>
              <a:cs typeface="Verdana"/>
            </a:rPr>
            <a:t>ью</a:t>
          </a:r>
          <a:r>
            <a:rPr lang="ru-RU" b="1" spc="-70" dirty="0">
              <a:latin typeface="Georgia" panose="02040502050405020303" pitchFamily="18" charset="0"/>
              <a:cs typeface="Verdana"/>
            </a:rPr>
            <a:t>,</a:t>
          </a:r>
          <a:r>
            <a:rPr lang="ru-RU" b="1" spc="-13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40" dirty="0">
              <a:latin typeface="Georgia" panose="02040502050405020303" pitchFamily="18" charset="0"/>
              <a:cs typeface="Verdana"/>
            </a:rPr>
            <a:t>к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-55" dirty="0">
              <a:latin typeface="Georgia" panose="02040502050405020303" pitchFamily="18" charset="0"/>
              <a:cs typeface="Verdana"/>
            </a:rPr>
            <a:t>т</a:t>
          </a:r>
          <a:r>
            <a:rPr lang="ru-RU" b="1" spc="-75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-60" dirty="0">
              <a:latin typeface="Georgia" panose="02040502050405020303" pitchFamily="18" charset="0"/>
              <a:cs typeface="Verdana"/>
            </a:rPr>
            <a:t>ры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й</a:t>
          </a:r>
          <a:r>
            <a:rPr lang="ru-RU" b="1" spc="-135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5" dirty="0">
              <a:latin typeface="Georgia" panose="02040502050405020303" pitchFamily="18" charset="0"/>
              <a:cs typeface="Verdana"/>
            </a:rPr>
            <a:t>н</a:t>
          </a:r>
          <a:r>
            <a:rPr lang="ru-RU" b="1" spc="10" dirty="0">
              <a:latin typeface="Georgia" panose="02040502050405020303" pitchFamily="18" charset="0"/>
              <a:cs typeface="Verdana"/>
            </a:rPr>
            <a:t>е</a:t>
          </a:r>
          <a:r>
            <a:rPr lang="ru-RU" b="1" spc="-12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110" dirty="0">
              <a:latin typeface="Georgia" panose="02040502050405020303" pitchFamily="18" charset="0"/>
              <a:cs typeface="Verdana"/>
            </a:rPr>
            <a:t> может </a:t>
          </a:r>
          <a:r>
            <a:rPr lang="ru-RU" b="1" spc="70" dirty="0" err="1">
              <a:latin typeface="Georgia" panose="02040502050405020303" pitchFamily="18" charset="0"/>
              <a:cs typeface="Verdana"/>
            </a:rPr>
            <a:t>пос</a:t>
          </a:r>
          <a:r>
            <a:rPr lang="ru-RU" b="1" spc="65" dirty="0" err="1">
              <a:latin typeface="Georgia" panose="02040502050405020303" pitchFamily="18" charset="0"/>
              <a:cs typeface="Verdana"/>
            </a:rPr>
            <a:t>е</a:t>
          </a:r>
          <a:r>
            <a:rPr lang="ru-RU" b="1" spc="210" dirty="0" err="1">
              <a:latin typeface="Georgia" panose="02040502050405020303" pitchFamily="18" charset="0"/>
              <a:cs typeface="Verdana"/>
            </a:rPr>
            <a:t>щ</a:t>
          </a:r>
          <a:r>
            <a:rPr lang="ru-RU" b="1" spc="130" dirty="0" err="1">
              <a:latin typeface="Georgia" panose="02040502050405020303" pitchFamily="18" charset="0"/>
              <a:cs typeface="Verdana"/>
            </a:rPr>
            <a:t>а</a:t>
          </a:r>
          <a:r>
            <a:rPr lang="ru-RU" b="1" spc="-195" dirty="0" err="1">
              <a:latin typeface="Georgia" panose="02040502050405020303" pitchFamily="18" charset="0"/>
              <a:cs typeface="Verdana"/>
            </a:rPr>
            <a:t>т</a:t>
          </a:r>
          <a:r>
            <a:rPr lang="ru-RU" b="1" spc="-195" dirty="0">
              <a:latin typeface="Georgia" panose="02040502050405020303" pitchFamily="18" charset="0"/>
              <a:cs typeface="Verdana"/>
            </a:rPr>
            <a:t> ь   </a:t>
          </a:r>
          <a:r>
            <a:rPr lang="ru-RU" b="1" spc="-30" dirty="0">
              <a:latin typeface="Georgia" panose="02040502050405020303" pitchFamily="18" charset="0"/>
              <a:cs typeface="Verdana"/>
            </a:rPr>
            <a:t>образовательную</a:t>
          </a:r>
          <a:r>
            <a:rPr lang="ru-RU" b="1" spc="-135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-10" dirty="0">
              <a:latin typeface="Georgia" panose="02040502050405020303" pitchFamily="18" charset="0"/>
              <a:cs typeface="Verdana"/>
            </a:rPr>
            <a:t>организацию</a:t>
          </a:r>
          <a:r>
            <a:rPr lang="ru-RU" b="1" spc="-114" dirty="0">
              <a:latin typeface="Georgia" panose="02040502050405020303" pitchFamily="18" charset="0"/>
              <a:cs typeface="Verdana"/>
            </a:rPr>
            <a:t> </a:t>
          </a:r>
          <a:r>
            <a:rPr lang="ru-RU" b="1" spc="5" dirty="0">
              <a:latin typeface="Georgia" panose="02040502050405020303" pitchFamily="18" charset="0"/>
              <a:cs typeface="Verdana"/>
            </a:rPr>
            <a:t>по</a:t>
          </a:r>
          <a:r>
            <a:rPr lang="ru-RU" b="1" spc="-14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5" dirty="0">
              <a:latin typeface="Georgia" panose="02040502050405020303" pitchFamily="18" charset="0"/>
              <a:cs typeface="Verdana"/>
            </a:rPr>
            <a:t>состоянию</a:t>
          </a:r>
          <a:r>
            <a:rPr lang="ru-RU" b="1" spc="-15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85" dirty="0">
              <a:latin typeface="Georgia" panose="02040502050405020303" pitchFamily="18" charset="0"/>
              <a:cs typeface="Verdana"/>
            </a:rPr>
            <a:t>здоровья (обучение на дому)</a:t>
          </a:r>
          <a:endParaRPr lang="ru-RU" dirty="0"/>
        </a:p>
      </dgm:t>
    </dgm:pt>
    <dgm:pt modelId="{C7225E19-79C3-411F-A680-33DAB9EEDDF8}" type="parTrans" cxnId="{87415698-5286-4B61-8FB4-AF93DAAD42E0}">
      <dgm:prSet/>
      <dgm:spPr/>
      <dgm:t>
        <a:bodyPr/>
        <a:lstStyle/>
        <a:p>
          <a:endParaRPr lang="ru-RU"/>
        </a:p>
      </dgm:t>
    </dgm:pt>
    <dgm:pt modelId="{E89BD606-2BCF-460E-BD5E-F3EBBFDBEE29}" type="sibTrans" cxnId="{87415698-5286-4B61-8FB4-AF93DAAD42E0}">
      <dgm:prSet/>
      <dgm:spPr/>
      <dgm:t>
        <a:bodyPr/>
        <a:lstStyle/>
        <a:p>
          <a:endParaRPr lang="ru-RU"/>
        </a:p>
      </dgm:t>
    </dgm:pt>
    <dgm:pt modelId="{2F7086BA-DD6C-4947-A720-F43E6BBAB02A}">
      <dgm:prSet/>
      <dgm:spPr/>
      <dgm:t>
        <a:bodyPr/>
        <a:lstStyle/>
        <a:p>
          <a:r>
            <a:rPr lang="ru-RU" b="1" spc="-15" dirty="0">
              <a:latin typeface="Georgia" panose="02040502050405020303" pitchFamily="18" charset="0"/>
              <a:cs typeface="Verdana"/>
            </a:rPr>
            <a:t>Обучающийся,</a:t>
          </a:r>
          <a:r>
            <a:rPr lang="ru-RU" b="1" spc="-11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15" dirty="0">
              <a:latin typeface="Georgia" panose="02040502050405020303" pitchFamily="18" charset="0"/>
              <a:cs typeface="Verdana"/>
            </a:rPr>
            <a:t>нуждающийся</a:t>
          </a:r>
          <a:r>
            <a:rPr lang="ru-RU" b="1" spc="-125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-229" dirty="0">
              <a:latin typeface="Georgia" panose="02040502050405020303" pitchFamily="18" charset="0"/>
              <a:cs typeface="Verdana"/>
            </a:rPr>
            <a:t>в</a:t>
          </a:r>
          <a:r>
            <a:rPr lang="ru-RU" b="1" spc="-130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-30" dirty="0">
              <a:latin typeface="Georgia" panose="02040502050405020303" pitchFamily="18" charset="0"/>
              <a:cs typeface="Verdana"/>
            </a:rPr>
            <a:t>длительном</a:t>
          </a:r>
          <a:r>
            <a:rPr lang="ru-RU" b="1" spc="-114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-55" dirty="0">
              <a:latin typeface="Georgia" panose="02040502050405020303" pitchFamily="18" charset="0"/>
              <a:cs typeface="Verdana"/>
            </a:rPr>
            <a:t>лечении</a:t>
          </a:r>
          <a:r>
            <a:rPr lang="ru-RU" b="1" spc="-9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40" dirty="0">
              <a:latin typeface="Georgia" panose="02040502050405020303" pitchFamily="18" charset="0"/>
              <a:cs typeface="Verdana"/>
            </a:rPr>
            <a:t>(обучение</a:t>
          </a:r>
          <a:r>
            <a:rPr lang="ru-RU" b="1" spc="-7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35" dirty="0">
              <a:latin typeface="Georgia" panose="02040502050405020303" pitchFamily="18" charset="0"/>
              <a:cs typeface="Verdana"/>
            </a:rPr>
            <a:t>на</a:t>
          </a:r>
          <a:r>
            <a:rPr lang="ru-RU" b="1" spc="-14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25" dirty="0">
              <a:latin typeface="Georgia" panose="02040502050405020303" pitchFamily="18" charset="0"/>
              <a:cs typeface="Verdana"/>
            </a:rPr>
            <a:t>дому)</a:t>
          </a:r>
          <a:endParaRPr lang="ru-RU" dirty="0"/>
        </a:p>
      </dgm:t>
    </dgm:pt>
    <dgm:pt modelId="{974196C3-4BBF-4E7D-A10F-1BC66F1B9DAC}" type="parTrans" cxnId="{924FB2B2-7768-488B-BBAE-C249B9E417BC}">
      <dgm:prSet/>
      <dgm:spPr/>
      <dgm:t>
        <a:bodyPr/>
        <a:lstStyle/>
        <a:p>
          <a:endParaRPr lang="ru-RU"/>
        </a:p>
      </dgm:t>
    </dgm:pt>
    <dgm:pt modelId="{DE4AE72E-BAFE-4449-8B33-35AF78D47D9A}" type="sibTrans" cxnId="{924FB2B2-7768-488B-BBAE-C249B9E417BC}">
      <dgm:prSet/>
      <dgm:spPr/>
      <dgm:t>
        <a:bodyPr/>
        <a:lstStyle/>
        <a:p>
          <a:endParaRPr lang="ru-RU"/>
        </a:p>
      </dgm:t>
    </dgm:pt>
    <dgm:pt modelId="{01A79290-D655-425B-88FE-9CB7D3181C12}">
      <dgm:prSet/>
      <dgm:spPr/>
      <dgm:t>
        <a:bodyPr/>
        <a:lstStyle/>
        <a:p>
          <a:r>
            <a:rPr lang="ru-RU" b="1" spc="130" dirty="0">
              <a:latin typeface="Georgia" panose="02040502050405020303" pitchFamily="18" charset="0"/>
              <a:cs typeface="Verdana"/>
            </a:rPr>
            <a:t>О</a:t>
          </a:r>
          <a:r>
            <a:rPr lang="ru-RU" b="1" spc="95" dirty="0">
              <a:latin typeface="Georgia" panose="02040502050405020303" pitchFamily="18" charset="0"/>
              <a:cs typeface="Verdana"/>
            </a:rPr>
            <a:t>б</a:t>
          </a:r>
          <a:r>
            <a:rPr lang="ru-RU" b="1" spc="-80" dirty="0">
              <a:latin typeface="Georgia" panose="02040502050405020303" pitchFamily="18" charset="0"/>
              <a:cs typeface="Verdana"/>
            </a:rPr>
            <a:t>уч</a:t>
          </a:r>
          <a:r>
            <a:rPr lang="ru-RU" b="1" spc="-85" dirty="0">
              <a:latin typeface="Georgia" panose="02040502050405020303" pitchFamily="18" charset="0"/>
              <a:cs typeface="Verdana"/>
            </a:rPr>
            <a:t>а</a:t>
          </a:r>
          <a:r>
            <a:rPr lang="ru-RU" b="1" spc="95" dirty="0">
              <a:latin typeface="Georgia" panose="02040502050405020303" pitchFamily="18" charset="0"/>
              <a:cs typeface="Verdana"/>
            </a:rPr>
            <a:t>ю</a:t>
          </a:r>
          <a:r>
            <a:rPr lang="ru-RU" b="1" spc="90" dirty="0">
              <a:latin typeface="Georgia" panose="02040502050405020303" pitchFamily="18" charset="0"/>
              <a:cs typeface="Verdana"/>
            </a:rPr>
            <a:t>щ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и</a:t>
          </a:r>
          <a:r>
            <a:rPr lang="ru-RU" b="1" spc="-55" dirty="0">
              <a:latin typeface="Georgia" panose="02040502050405020303" pitchFamily="18" charset="0"/>
              <a:cs typeface="Verdana"/>
            </a:rPr>
            <a:t>й</a:t>
          </a:r>
          <a:r>
            <a:rPr lang="ru-RU" b="1" spc="-40" dirty="0">
              <a:latin typeface="Georgia" panose="02040502050405020303" pitchFamily="18" charset="0"/>
              <a:cs typeface="Verdana"/>
            </a:rPr>
            <a:t>ся</a:t>
          </a:r>
          <a:r>
            <a:rPr lang="ru-RU" b="1" spc="-12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200" dirty="0">
              <a:latin typeface="Georgia" panose="02040502050405020303" pitchFamily="18" charset="0"/>
              <a:cs typeface="Verdana"/>
            </a:rPr>
            <a:t>с</a:t>
          </a:r>
          <a:r>
            <a:rPr lang="ru-RU" b="1" spc="-14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35" dirty="0">
              <a:latin typeface="Georgia" panose="02040502050405020303" pitchFamily="18" charset="0"/>
              <a:cs typeface="Verdana"/>
            </a:rPr>
            <a:t>ОВ</a:t>
          </a:r>
          <a:r>
            <a:rPr lang="ru-RU" b="1" spc="-65" dirty="0">
              <a:latin typeface="Georgia" panose="02040502050405020303" pitchFamily="18" charset="0"/>
              <a:cs typeface="Verdana"/>
            </a:rPr>
            <a:t>З</a:t>
          </a:r>
          <a:endParaRPr lang="ru-RU" dirty="0"/>
        </a:p>
      </dgm:t>
    </dgm:pt>
    <dgm:pt modelId="{911358AB-EE50-4EF6-8A77-2355DEDC7769}" type="parTrans" cxnId="{8818A3ED-B45E-4BB7-8B8C-DFBC809C581D}">
      <dgm:prSet/>
      <dgm:spPr/>
      <dgm:t>
        <a:bodyPr/>
        <a:lstStyle/>
        <a:p>
          <a:endParaRPr lang="ru-RU"/>
        </a:p>
      </dgm:t>
    </dgm:pt>
    <dgm:pt modelId="{74D6703E-86C1-4721-B363-35D5738B2BC7}" type="sibTrans" cxnId="{8818A3ED-B45E-4BB7-8B8C-DFBC809C581D}">
      <dgm:prSet/>
      <dgm:spPr/>
      <dgm:t>
        <a:bodyPr/>
        <a:lstStyle/>
        <a:p>
          <a:endParaRPr lang="ru-RU"/>
        </a:p>
      </dgm:t>
    </dgm:pt>
    <dgm:pt modelId="{E1F91F3C-F4E5-4B03-8449-F72D858788CD}">
      <dgm:prSet/>
      <dgm:spPr/>
      <dgm:t>
        <a:bodyPr/>
        <a:lstStyle/>
        <a:p>
          <a:r>
            <a:rPr lang="ru-RU" b="1" spc="-15" dirty="0">
              <a:latin typeface="Georgia" panose="02040502050405020303" pitchFamily="18" charset="0"/>
              <a:cs typeface="Verdana"/>
            </a:rPr>
            <a:t>Обучающийся,</a:t>
          </a:r>
          <a:r>
            <a:rPr lang="ru-RU" b="1" spc="-114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50" dirty="0">
              <a:latin typeface="Georgia" panose="02040502050405020303" pitchFamily="18" charset="0"/>
              <a:cs typeface="Verdana"/>
            </a:rPr>
            <a:t>испытывающий</a:t>
          </a:r>
          <a:r>
            <a:rPr lang="ru-RU" b="1" spc="-130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35" dirty="0">
              <a:latin typeface="Georgia" panose="02040502050405020303" pitchFamily="18" charset="0"/>
              <a:cs typeface="Verdana"/>
            </a:rPr>
            <a:t>трудности</a:t>
          </a:r>
          <a:r>
            <a:rPr lang="ru-RU" b="1" spc="-135" dirty="0">
              <a:latin typeface="Georgia" panose="02040502050405020303" pitchFamily="18" charset="0"/>
              <a:cs typeface="Verdana"/>
            </a:rPr>
            <a:t> </a:t>
          </a:r>
          <a:r>
            <a:rPr lang="ru-RU" b="1" spc="-229" dirty="0">
              <a:latin typeface="Georgia" panose="02040502050405020303" pitchFamily="18" charset="0"/>
              <a:cs typeface="Verdana"/>
            </a:rPr>
            <a:t>в</a:t>
          </a:r>
          <a:r>
            <a:rPr lang="ru-RU" b="1" spc="-130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5" dirty="0">
              <a:latin typeface="Georgia" panose="02040502050405020303" pitchFamily="18" charset="0"/>
              <a:cs typeface="Verdana"/>
            </a:rPr>
            <a:t>освоении</a:t>
          </a:r>
          <a:r>
            <a:rPr lang="ru-RU" b="1" spc="-125" dirty="0">
              <a:latin typeface="Georgia" panose="02040502050405020303" pitchFamily="18" charset="0"/>
              <a:cs typeface="Verdana"/>
            </a:rPr>
            <a:t>  </a:t>
          </a:r>
          <a:r>
            <a:rPr lang="ru-RU" b="1" spc="50" dirty="0">
              <a:latin typeface="Georgia" panose="02040502050405020303" pitchFamily="18" charset="0"/>
              <a:cs typeface="Verdana"/>
            </a:rPr>
            <a:t>ООП</a:t>
          </a:r>
          <a:endParaRPr lang="ru-RU" dirty="0"/>
        </a:p>
      </dgm:t>
    </dgm:pt>
    <dgm:pt modelId="{F11BF3C1-79EC-455B-8BE9-E5135FD9E026}" type="parTrans" cxnId="{4C03ACED-256D-493D-889D-22B52D1EA884}">
      <dgm:prSet/>
      <dgm:spPr/>
      <dgm:t>
        <a:bodyPr/>
        <a:lstStyle/>
        <a:p>
          <a:endParaRPr lang="ru-RU"/>
        </a:p>
      </dgm:t>
    </dgm:pt>
    <dgm:pt modelId="{9445B6E2-C0DC-4362-AE41-56713319C235}" type="sibTrans" cxnId="{4C03ACED-256D-493D-889D-22B52D1EA884}">
      <dgm:prSet/>
      <dgm:spPr/>
      <dgm:t>
        <a:bodyPr/>
        <a:lstStyle/>
        <a:p>
          <a:endParaRPr lang="ru-RU"/>
        </a:p>
      </dgm:t>
    </dgm:pt>
    <dgm:pt modelId="{A20D9246-512E-442F-9FB7-9217C3AC931B}" type="pres">
      <dgm:prSet presAssocID="{CECA0468-1F9C-44FE-8C96-B2F99EE392A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532CC63-7C8D-452C-AFB4-7A95109A40CB}" type="pres">
      <dgm:prSet presAssocID="{CECA0468-1F9C-44FE-8C96-B2F99EE392AB}" presName="Name1" presStyleCnt="0"/>
      <dgm:spPr/>
    </dgm:pt>
    <dgm:pt modelId="{8D78D762-B904-4928-A70E-701E64838115}" type="pres">
      <dgm:prSet presAssocID="{CECA0468-1F9C-44FE-8C96-B2F99EE392AB}" presName="cycle" presStyleCnt="0"/>
      <dgm:spPr/>
    </dgm:pt>
    <dgm:pt modelId="{24E1979D-6CCE-46AF-9C5B-789207748116}" type="pres">
      <dgm:prSet presAssocID="{CECA0468-1F9C-44FE-8C96-B2F99EE392AB}" presName="srcNode" presStyleLbl="node1" presStyleIdx="0" presStyleCnt="6"/>
      <dgm:spPr/>
    </dgm:pt>
    <dgm:pt modelId="{31058031-E840-4BEC-AC35-E2A3CA23F287}" type="pres">
      <dgm:prSet presAssocID="{CECA0468-1F9C-44FE-8C96-B2F99EE392AB}" presName="conn" presStyleLbl="parChTrans1D2" presStyleIdx="0" presStyleCnt="1"/>
      <dgm:spPr/>
      <dgm:t>
        <a:bodyPr/>
        <a:lstStyle/>
        <a:p>
          <a:endParaRPr lang="ru-RU"/>
        </a:p>
      </dgm:t>
    </dgm:pt>
    <dgm:pt modelId="{39C8C97B-8D30-4658-94C7-0008BFFC527B}" type="pres">
      <dgm:prSet presAssocID="{CECA0468-1F9C-44FE-8C96-B2F99EE392AB}" presName="extraNode" presStyleLbl="node1" presStyleIdx="0" presStyleCnt="6"/>
      <dgm:spPr/>
    </dgm:pt>
    <dgm:pt modelId="{6B2AC322-3630-40A0-8DE2-6ADCD8696784}" type="pres">
      <dgm:prSet presAssocID="{CECA0468-1F9C-44FE-8C96-B2F99EE392AB}" presName="dstNode" presStyleLbl="node1" presStyleIdx="0" presStyleCnt="6"/>
      <dgm:spPr/>
    </dgm:pt>
    <dgm:pt modelId="{E78D471B-0BE1-40CF-AFC9-B6504D663AE0}" type="pres">
      <dgm:prSet presAssocID="{DD36D50F-14DF-4DD1-B8D9-1D9ADD7BECC3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95DE39-3ECB-41E3-B35E-B216CD0774A2}" type="pres">
      <dgm:prSet presAssocID="{DD36D50F-14DF-4DD1-B8D9-1D9ADD7BECC3}" presName="accent_1" presStyleCnt="0"/>
      <dgm:spPr/>
    </dgm:pt>
    <dgm:pt modelId="{A0C2AEE7-8B01-4C67-AE07-1E5119590900}" type="pres">
      <dgm:prSet presAssocID="{DD36D50F-14DF-4DD1-B8D9-1D9ADD7BECC3}" presName="accentRepeatNode" presStyleLbl="solidFgAcc1" presStyleIdx="0" presStyleCnt="6"/>
      <dgm:spPr/>
    </dgm:pt>
    <dgm:pt modelId="{EBD2606B-CA6D-4D62-BC52-F688D765B729}" type="pres">
      <dgm:prSet presAssocID="{E1F91F3C-F4E5-4B03-8449-F72D858788CD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F58AE1-DA2B-451A-BB2A-F4D27757D1A7}" type="pres">
      <dgm:prSet presAssocID="{E1F91F3C-F4E5-4B03-8449-F72D858788CD}" presName="accent_2" presStyleCnt="0"/>
      <dgm:spPr/>
    </dgm:pt>
    <dgm:pt modelId="{5AF6BE78-2266-4555-A46C-BFD0B1468956}" type="pres">
      <dgm:prSet presAssocID="{E1F91F3C-F4E5-4B03-8449-F72D858788CD}" presName="accentRepeatNode" presStyleLbl="solidFgAcc1" presStyleIdx="1" presStyleCnt="6"/>
      <dgm:spPr/>
    </dgm:pt>
    <dgm:pt modelId="{AA580FF8-82A7-4E9A-AEE6-EFD1D5157D4C}" type="pres">
      <dgm:prSet presAssocID="{AB337BF9-2C9A-44E0-BBC8-C26E05E88912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8CC457-05FC-4AD9-8C27-65B36955EF2F}" type="pres">
      <dgm:prSet presAssocID="{AB337BF9-2C9A-44E0-BBC8-C26E05E88912}" presName="accent_3" presStyleCnt="0"/>
      <dgm:spPr/>
    </dgm:pt>
    <dgm:pt modelId="{E33CD0E2-55E3-4B31-A937-0312719B6E1F}" type="pres">
      <dgm:prSet presAssocID="{AB337BF9-2C9A-44E0-BBC8-C26E05E88912}" presName="accentRepeatNode" presStyleLbl="solidFgAcc1" presStyleIdx="2" presStyleCnt="6"/>
      <dgm:spPr/>
    </dgm:pt>
    <dgm:pt modelId="{5D1CED26-5EA4-4EB7-9E26-3681EDCB48B9}" type="pres">
      <dgm:prSet presAssocID="{01A79290-D655-425B-88FE-9CB7D3181C12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38EFF-DB78-4C56-B670-1E47BAB9387D}" type="pres">
      <dgm:prSet presAssocID="{01A79290-D655-425B-88FE-9CB7D3181C12}" presName="accent_4" presStyleCnt="0"/>
      <dgm:spPr/>
    </dgm:pt>
    <dgm:pt modelId="{72B92C88-623A-4FEF-B32C-A3CCF2C804B9}" type="pres">
      <dgm:prSet presAssocID="{01A79290-D655-425B-88FE-9CB7D3181C12}" presName="accentRepeatNode" presStyleLbl="solidFgAcc1" presStyleIdx="3" presStyleCnt="6"/>
      <dgm:spPr/>
    </dgm:pt>
    <dgm:pt modelId="{E35DE86E-71EE-4E5A-9345-617F26BF419B}" type="pres">
      <dgm:prSet presAssocID="{2F7086BA-DD6C-4947-A720-F43E6BBAB02A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4AD4F1-17D9-4CAD-B3B4-751316A2ADC3}" type="pres">
      <dgm:prSet presAssocID="{2F7086BA-DD6C-4947-A720-F43E6BBAB02A}" presName="accent_5" presStyleCnt="0"/>
      <dgm:spPr/>
    </dgm:pt>
    <dgm:pt modelId="{2117C866-71E1-4EB5-85C2-4B532A486995}" type="pres">
      <dgm:prSet presAssocID="{2F7086BA-DD6C-4947-A720-F43E6BBAB02A}" presName="accentRepeatNode" presStyleLbl="solidFgAcc1" presStyleIdx="4" presStyleCnt="6"/>
      <dgm:spPr/>
    </dgm:pt>
    <dgm:pt modelId="{3B705941-0D37-42A7-8261-9CAF0A0D0E57}" type="pres">
      <dgm:prSet presAssocID="{E68642EB-CE8C-45F8-BCFE-8D46FC66759A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51D3E-B842-479A-B09C-E848B0F7D699}" type="pres">
      <dgm:prSet presAssocID="{E68642EB-CE8C-45F8-BCFE-8D46FC66759A}" presName="accent_6" presStyleCnt="0"/>
      <dgm:spPr/>
    </dgm:pt>
    <dgm:pt modelId="{A9BD6D53-07AB-412B-B185-27161811417B}" type="pres">
      <dgm:prSet presAssocID="{E68642EB-CE8C-45F8-BCFE-8D46FC66759A}" presName="accentRepeatNode" presStyleLbl="solidFgAcc1" presStyleIdx="5" presStyleCnt="6"/>
      <dgm:spPr/>
    </dgm:pt>
  </dgm:ptLst>
  <dgm:cxnLst>
    <dgm:cxn modelId="{4CDBD217-3026-4341-B459-C96B54965956}" type="presOf" srcId="{E68642EB-CE8C-45F8-BCFE-8D46FC66759A}" destId="{3B705941-0D37-42A7-8261-9CAF0A0D0E57}" srcOrd="0" destOrd="0" presId="urn:microsoft.com/office/officeart/2008/layout/VerticalCurvedList"/>
    <dgm:cxn modelId="{924FB2B2-7768-488B-BBAE-C249B9E417BC}" srcId="{CECA0468-1F9C-44FE-8C96-B2F99EE392AB}" destId="{2F7086BA-DD6C-4947-A720-F43E6BBAB02A}" srcOrd="4" destOrd="0" parTransId="{974196C3-4BBF-4E7D-A10F-1BC66F1B9DAC}" sibTransId="{DE4AE72E-BAFE-4449-8B33-35AF78D47D9A}"/>
    <dgm:cxn modelId="{60D103F2-EAF7-4239-8513-B5D927DC1A8E}" type="presOf" srcId="{E1F91F3C-F4E5-4B03-8449-F72D858788CD}" destId="{EBD2606B-CA6D-4D62-BC52-F688D765B729}" srcOrd="0" destOrd="0" presId="urn:microsoft.com/office/officeart/2008/layout/VerticalCurvedList"/>
    <dgm:cxn modelId="{08078A66-FC9B-4211-B933-7E8EB8D8AF43}" srcId="{CECA0468-1F9C-44FE-8C96-B2F99EE392AB}" destId="{AB337BF9-2C9A-44E0-BBC8-C26E05E88912}" srcOrd="2" destOrd="0" parTransId="{EA5AE130-9818-497F-8E90-D753137A202F}" sibTransId="{9FB86D9C-5952-4485-9FD1-196D3953F2F7}"/>
    <dgm:cxn modelId="{D6959C67-0EC3-4926-BEFA-E3791A0ACE26}" type="presOf" srcId="{AB337BF9-2C9A-44E0-BBC8-C26E05E88912}" destId="{AA580FF8-82A7-4E9A-AEE6-EFD1D5157D4C}" srcOrd="0" destOrd="0" presId="urn:microsoft.com/office/officeart/2008/layout/VerticalCurvedList"/>
    <dgm:cxn modelId="{87415698-5286-4B61-8FB4-AF93DAAD42E0}" srcId="{CECA0468-1F9C-44FE-8C96-B2F99EE392AB}" destId="{E68642EB-CE8C-45F8-BCFE-8D46FC66759A}" srcOrd="5" destOrd="0" parTransId="{C7225E19-79C3-411F-A680-33DAB9EEDDF8}" sibTransId="{E89BD606-2BCF-460E-BD5E-F3EBBFDBEE29}"/>
    <dgm:cxn modelId="{6186B66E-E2D2-450B-90FB-0E1AFC29A2BC}" type="presOf" srcId="{01A79290-D655-425B-88FE-9CB7D3181C12}" destId="{5D1CED26-5EA4-4EB7-9E26-3681EDCB48B9}" srcOrd="0" destOrd="0" presId="urn:microsoft.com/office/officeart/2008/layout/VerticalCurvedList"/>
    <dgm:cxn modelId="{20AB2997-4339-46ED-AB56-67798A37C03F}" type="presOf" srcId="{2F7086BA-DD6C-4947-A720-F43E6BBAB02A}" destId="{E35DE86E-71EE-4E5A-9345-617F26BF419B}" srcOrd="0" destOrd="0" presId="urn:microsoft.com/office/officeart/2008/layout/VerticalCurvedList"/>
    <dgm:cxn modelId="{4C03ACED-256D-493D-889D-22B52D1EA884}" srcId="{CECA0468-1F9C-44FE-8C96-B2F99EE392AB}" destId="{E1F91F3C-F4E5-4B03-8449-F72D858788CD}" srcOrd="1" destOrd="0" parTransId="{F11BF3C1-79EC-455B-8BE9-E5135FD9E026}" sibTransId="{9445B6E2-C0DC-4362-AE41-56713319C235}"/>
    <dgm:cxn modelId="{039AAFDD-86A2-4CC8-8180-AD3D428CF8E3}" type="presOf" srcId="{D34255FD-0836-425B-9BD4-3EE00986F434}" destId="{31058031-E840-4BEC-AC35-E2A3CA23F287}" srcOrd="0" destOrd="0" presId="urn:microsoft.com/office/officeart/2008/layout/VerticalCurvedList"/>
    <dgm:cxn modelId="{7FA3E759-7536-40BF-9D5C-432B5F25DE95}" srcId="{CECA0468-1F9C-44FE-8C96-B2F99EE392AB}" destId="{DD36D50F-14DF-4DD1-B8D9-1D9ADD7BECC3}" srcOrd="0" destOrd="0" parTransId="{4EB48BB9-D526-40CD-8F02-F5F677973130}" sibTransId="{D34255FD-0836-425B-9BD4-3EE00986F434}"/>
    <dgm:cxn modelId="{8818A3ED-B45E-4BB7-8B8C-DFBC809C581D}" srcId="{CECA0468-1F9C-44FE-8C96-B2F99EE392AB}" destId="{01A79290-D655-425B-88FE-9CB7D3181C12}" srcOrd="3" destOrd="0" parTransId="{911358AB-EE50-4EF6-8A77-2355DEDC7769}" sibTransId="{74D6703E-86C1-4721-B363-35D5738B2BC7}"/>
    <dgm:cxn modelId="{9060EFA7-8770-4ECD-B6AB-0257BAB88484}" type="presOf" srcId="{DD36D50F-14DF-4DD1-B8D9-1D9ADD7BECC3}" destId="{E78D471B-0BE1-40CF-AFC9-B6504D663AE0}" srcOrd="0" destOrd="0" presId="urn:microsoft.com/office/officeart/2008/layout/VerticalCurvedList"/>
    <dgm:cxn modelId="{DF994160-02F5-494E-A7BB-2F53CA73EA34}" type="presOf" srcId="{CECA0468-1F9C-44FE-8C96-B2F99EE392AB}" destId="{A20D9246-512E-442F-9FB7-9217C3AC931B}" srcOrd="0" destOrd="0" presId="urn:microsoft.com/office/officeart/2008/layout/VerticalCurvedList"/>
    <dgm:cxn modelId="{785620E5-FD91-4413-BBF4-DE2F9E2821B3}" type="presParOf" srcId="{A20D9246-512E-442F-9FB7-9217C3AC931B}" destId="{F532CC63-7C8D-452C-AFB4-7A95109A40CB}" srcOrd="0" destOrd="0" presId="urn:microsoft.com/office/officeart/2008/layout/VerticalCurvedList"/>
    <dgm:cxn modelId="{7650EA4E-B50B-435E-B62A-3FB51DEEE03F}" type="presParOf" srcId="{F532CC63-7C8D-452C-AFB4-7A95109A40CB}" destId="{8D78D762-B904-4928-A70E-701E64838115}" srcOrd="0" destOrd="0" presId="urn:microsoft.com/office/officeart/2008/layout/VerticalCurvedList"/>
    <dgm:cxn modelId="{20403975-7BE1-4BDD-8CF0-8157CAFB59BC}" type="presParOf" srcId="{8D78D762-B904-4928-A70E-701E64838115}" destId="{24E1979D-6CCE-46AF-9C5B-789207748116}" srcOrd="0" destOrd="0" presId="urn:microsoft.com/office/officeart/2008/layout/VerticalCurvedList"/>
    <dgm:cxn modelId="{7E9FEC46-C2D0-4561-A31B-660DA491BDE6}" type="presParOf" srcId="{8D78D762-B904-4928-A70E-701E64838115}" destId="{31058031-E840-4BEC-AC35-E2A3CA23F287}" srcOrd="1" destOrd="0" presId="urn:microsoft.com/office/officeart/2008/layout/VerticalCurvedList"/>
    <dgm:cxn modelId="{25D42906-5D6D-4653-833C-038AA9403E0D}" type="presParOf" srcId="{8D78D762-B904-4928-A70E-701E64838115}" destId="{39C8C97B-8D30-4658-94C7-0008BFFC527B}" srcOrd="2" destOrd="0" presId="urn:microsoft.com/office/officeart/2008/layout/VerticalCurvedList"/>
    <dgm:cxn modelId="{CE6D4319-841F-44CE-A1D3-1CC44F4E4D33}" type="presParOf" srcId="{8D78D762-B904-4928-A70E-701E64838115}" destId="{6B2AC322-3630-40A0-8DE2-6ADCD8696784}" srcOrd="3" destOrd="0" presId="urn:microsoft.com/office/officeart/2008/layout/VerticalCurvedList"/>
    <dgm:cxn modelId="{E62268CE-9A95-4CB2-8D0E-B8E7F94BC8B7}" type="presParOf" srcId="{F532CC63-7C8D-452C-AFB4-7A95109A40CB}" destId="{E78D471B-0BE1-40CF-AFC9-B6504D663AE0}" srcOrd="1" destOrd="0" presId="urn:microsoft.com/office/officeart/2008/layout/VerticalCurvedList"/>
    <dgm:cxn modelId="{FDFE2ED2-23DC-4C24-833E-302B26C8D26B}" type="presParOf" srcId="{F532CC63-7C8D-452C-AFB4-7A95109A40CB}" destId="{3095DE39-3ECB-41E3-B35E-B216CD0774A2}" srcOrd="2" destOrd="0" presId="urn:microsoft.com/office/officeart/2008/layout/VerticalCurvedList"/>
    <dgm:cxn modelId="{D695FB53-FCCE-4046-B46A-DF2A83E9E423}" type="presParOf" srcId="{3095DE39-3ECB-41E3-B35E-B216CD0774A2}" destId="{A0C2AEE7-8B01-4C67-AE07-1E5119590900}" srcOrd="0" destOrd="0" presId="urn:microsoft.com/office/officeart/2008/layout/VerticalCurvedList"/>
    <dgm:cxn modelId="{EA01A742-39EF-4490-842F-F051D94D40EF}" type="presParOf" srcId="{F532CC63-7C8D-452C-AFB4-7A95109A40CB}" destId="{EBD2606B-CA6D-4D62-BC52-F688D765B729}" srcOrd="3" destOrd="0" presId="urn:microsoft.com/office/officeart/2008/layout/VerticalCurvedList"/>
    <dgm:cxn modelId="{14B872C0-EE48-47CC-82BB-51F81F17D71A}" type="presParOf" srcId="{F532CC63-7C8D-452C-AFB4-7A95109A40CB}" destId="{A9F58AE1-DA2B-451A-BB2A-F4D27757D1A7}" srcOrd="4" destOrd="0" presId="urn:microsoft.com/office/officeart/2008/layout/VerticalCurvedList"/>
    <dgm:cxn modelId="{D7C3158D-3245-49E5-A97F-186B44CF0541}" type="presParOf" srcId="{A9F58AE1-DA2B-451A-BB2A-F4D27757D1A7}" destId="{5AF6BE78-2266-4555-A46C-BFD0B1468956}" srcOrd="0" destOrd="0" presId="urn:microsoft.com/office/officeart/2008/layout/VerticalCurvedList"/>
    <dgm:cxn modelId="{C71CDD30-C942-43B6-916B-6D3A7C97E412}" type="presParOf" srcId="{F532CC63-7C8D-452C-AFB4-7A95109A40CB}" destId="{AA580FF8-82A7-4E9A-AEE6-EFD1D5157D4C}" srcOrd="5" destOrd="0" presId="urn:microsoft.com/office/officeart/2008/layout/VerticalCurvedList"/>
    <dgm:cxn modelId="{234BDE94-DDF5-44F8-B226-3CDDF8CABC22}" type="presParOf" srcId="{F532CC63-7C8D-452C-AFB4-7A95109A40CB}" destId="{CD8CC457-05FC-4AD9-8C27-65B36955EF2F}" srcOrd="6" destOrd="0" presId="urn:microsoft.com/office/officeart/2008/layout/VerticalCurvedList"/>
    <dgm:cxn modelId="{0A7D1DBD-F586-442C-BF0A-C200A2FF6CA5}" type="presParOf" srcId="{CD8CC457-05FC-4AD9-8C27-65B36955EF2F}" destId="{E33CD0E2-55E3-4B31-A937-0312719B6E1F}" srcOrd="0" destOrd="0" presId="urn:microsoft.com/office/officeart/2008/layout/VerticalCurvedList"/>
    <dgm:cxn modelId="{4F29E370-9FFB-4649-AF67-A7614CD2DCAB}" type="presParOf" srcId="{F532CC63-7C8D-452C-AFB4-7A95109A40CB}" destId="{5D1CED26-5EA4-4EB7-9E26-3681EDCB48B9}" srcOrd="7" destOrd="0" presId="urn:microsoft.com/office/officeart/2008/layout/VerticalCurvedList"/>
    <dgm:cxn modelId="{77BC6C3F-C0E6-42E3-99F6-EF3FF4734012}" type="presParOf" srcId="{F532CC63-7C8D-452C-AFB4-7A95109A40CB}" destId="{10338EFF-DB78-4C56-B670-1E47BAB9387D}" srcOrd="8" destOrd="0" presId="urn:microsoft.com/office/officeart/2008/layout/VerticalCurvedList"/>
    <dgm:cxn modelId="{5A668AAD-0D97-4B63-B574-CEB42DBE2C28}" type="presParOf" srcId="{10338EFF-DB78-4C56-B670-1E47BAB9387D}" destId="{72B92C88-623A-4FEF-B32C-A3CCF2C804B9}" srcOrd="0" destOrd="0" presId="urn:microsoft.com/office/officeart/2008/layout/VerticalCurvedList"/>
    <dgm:cxn modelId="{7B368EF7-1627-483B-87E1-13005E0F8A9B}" type="presParOf" srcId="{F532CC63-7C8D-452C-AFB4-7A95109A40CB}" destId="{E35DE86E-71EE-4E5A-9345-617F26BF419B}" srcOrd="9" destOrd="0" presId="urn:microsoft.com/office/officeart/2008/layout/VerticalCurvedList"/>
    <dgm:cxn modelId="{86430E52-EEBB-48FB-B0AB-857F263D56BA}" type="presParOf" srcId="{F532CC63-7C8D-452C-AFB4-7A95109A40CB}" destId="{044AD4F1-17D9-4CAD-B3B4-751316A2ADC3}" srcOrd="10" destOrd="0" presId="urn:microsoft.com/office/officeart/2008/layout/VerticalCurvedList"/>
    <dgm:cxn modelId="{DFB8A2EB-5665-4E15-A90E-C769CFDB933D}" type="presParOf" srcId="{044AD4F1-17D9-4CAD-B3B4-751316A2ADC3}" destId="{2117C866-71E1-4EB5-85C2-4B532A486995}" srcOrd="0" destOrd="0" presId="urn:microsoft.com/office/officeart/2008/layout/VerticalCurvedList"/>
    <dgm:cxn modelId="{E1F60DA0-0ED2-4CB8-9785-BA03E5575672}" type="presParOf" srcId="{F532CC63-7C8D-452C-AFB4-7A95109A40CB}" destId="{3B705941-0D37-42A7-8261-9CAF0A0D0E57}" srcOrd="11" destOrd="0" presId="urn:microsoft.com/office/officeart/2008/layout/VerticalCurvedList"/>
    <dgm:cxn modelId="{CA9ED861-FB6D-4DE6-99C6-BC46C113CCB3}" type="presParOf" srcId="{F532CC63-7C8D-452C-AFB4-7A95109A40CB}" destId="{16151D3E-B842-479A-B09C-E848B0F7D699}" srcOrd="12" destOrd="0" presId="urn:microsoft.com/office/officeart/2008/layout/VerticalCurvedList"/>
    <dgm:cxn modelId="{760710FC-C013-43E4-90A7-4DCBC23CAC03}" type="presParOf" srcId="{16151D3E-B842-479A-B09C-E848B0F7D699}" destId="{A9BD6D53-07AB-412B-B185-27161811417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C2F8A91-7D05-44EB-AD92-F445476A4A10}" type="datetimeFigureOut">
              <a:rPr lang="ru-RU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6DBB76-1107-437F-AE58-986969F69952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ternat.foxford.ru/polezno-znat/gid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2304/75a2bd10548490d1fa6b56380697c0dda826c4b4/#dst100422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consultant.ru/document/cons_doc_LAW_140174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/>
          <p:nvPr/>
        </p:nvSpPr>
        <p:spPr bwMode="auto">
          <a:xfrm>
            <a:off x="423549" y="4005064"/>
            <a:ext cx="11430640" cy="14324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sz="5600" b="1">
              <a:cs typeface="Arial"/>
            </a:endParaRPr>
          </a:p>
          <a:p>
            <a:pPr>
              <a:defRPr/>
            </a:pPr>
            <a:endParaRPr lang="ru-RU" sz="5600" b="1">
              <a:cs typeface="Arial"/>
            </a:endParaRPr>
          </a:p>
          <a:p>
            <a:pPr>
              <a:defRPr/>
            </a:pPr>
            <a:endParaRPr lang="ru-RU" sz="5600" b="1">
              <a:cs typeface="Arial"/>
            </a:endParaRPr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8252973" y="5833941"/>
            <a:ext cx="3600000" cy="765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endParaRPr lang="ru-RU" sz="2400">
              <a:latin typeface="+mn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5159893" y="5849160"/>
            <a:ext cx="6697733" cy="823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1600" b="1" dirty="0">
                <a:solidFill>
                  <a:srgbClr val="002060"/>
                </a:solidFill>
                <a:latin typeface="Arial Black"/>
              </a:rPr>
              <a:t>Начальник отдела методического сопровождения общего образования  </a:t>
            </a:r>
            <a:endParaRPr sz="1600" b="1" dirty="0">
              <a:solidFill>
                <a:srgbClr val="002060"/>
              </a:solidFill>
              <a:latin typeface="Arial Black"/>
            </a:endParaRPr>
          </a:p>
          <a:p>
            <a:pPr algn="r">
              <a:defRPr/>
            </a:pPr>
            <a:r>
              <a:rPr lang="ru-RU" sz="1600" b="1" dirty="0">
                <a:solidFill>
                  <a:srgbClr val="002060"/>
                </a:solidFill>
                <a:latin typeface="Arial Black"/>
              </a:rPr>
              <a:t>Саватеева Яна Николаевна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 bwMode="auto">
          <a:xfrm>
            <a:off x="365763" y="3556694"/>
            <a:ext cx="118043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+mj-lt"/>
              </a:rPr>
              <a:t>«</a:t>
            </a:r>
            <a:r>
              <a:rPr lang="ru-RU" sz="3200" b="1" dirty="0">
                <a:solidFill>
                  <a:srgbClr val="002060"/>
                </a:solidFill>
                <a:latin typeface="Arial Black"/>
              </a:rPr>
              <a:t>ОСОБЕННОСТИ ФОРМИРОВАНИЯ ИНДИВИДУАЛЬНОГО УЧЕБНОГО ПЛАНА И ИНДИВИДУАЛЬНОГО ОБРАЗОВАТЕЛЬНОГО МАРШРУТА ОБУЧАЮЩЕГОСЯ</a:t>
            </a:r>
            <a:r>
              <a:rPr lang="en-US" sz="3200" b="1" dirty="0">
                <a:solidFill>
                  <a:srgbClr val="002060"/>
                </a:solidFill>
                <a:latin typeface="Arial Black"/>
              </a:rPr>
              <a:t> C </a:t>
            </a:r>
            <a:r>
              <a:rPr lang="ru-RU" sz="3200" b="1" dirty="0">
                <a:solidFill>
                  <a:srgbClr val="002060"/>
                </a:solidFill>
                <a:latin typeface="Arial Black"/>
              </a:rPr>
              <a:t>ОВЗ В ШКОЛЕ</a:t>
            </a:r>
            <a:endParaRPr lang="ru-RU" sz="3200" b="1" dirty="0">
              <a:latin typeface="Arial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43694" y="59263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0901" y="1365182"/>
            <a:ext cx="104411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Организация, осуществляющая образовательную деятельность:</a:t>
            </a: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предоставляет обучающимся возможность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формирования индивидуальных учебных планов</a:t>
            </a:r>
            <a:r>
              <a:rPr lang="ru-RU" dirty="0">
                <a:latin typeface="Arial Black" panose="020B0A04020102020204" pitchFamily="34" charset="0"/>
              </a:rPr>
              <a:t>, включающих обязательные учебные предметы, изучаемые на уровне среднего общего образования (на базовом или углубленном уровне), дополнительные учебные предметы, курсы по выбору обучающихся;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332474"/>
            <a:ext cx="10729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Федеральный государственный образовательный стандарт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среднего общего образования</a:t>
            </a:r>
            <a:endParaRPr lang="ru-RU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38952" y="4168513"/>
            <a:ext cx="1101722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/>
            <a:r>
              <a:rPr lang="ru-RU" dirty="0">
                <a:latin typeface="Arial Black" panose="020B0A04020102020204" pitchFamily="34" charset="0"/>
              </a:rPr>
              <a:t>УТОЧНИМ</a:t>
            </a:r>
          </a:p>
          <a:p>
            <a:pPr indent="342900"/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indent="342900"/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КАК РЕАЛИЗОВАТЬ </a:t>
            </a:r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ИНДИВИДУАЛИЗАЦИЮ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УЧЕБНОГО ПЛАНА</a:t>
            </a:r>
          </a:p>
        </p:txBody>
      </p:sp>
    </p:spTree>
    <p:extLst>
      <p:ext uri="{BB962C8B-B14F-4D97-AF65-F5344CB8AC3E}">
        <p14:creationId xmlns:p14="http://schemas.microsoft.com/office/powerpoint/2010/main" val="278078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42063" y="116630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0667" y="1988840"/>
            <a:ext cx="10729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1384" y="2276872"/>
            <a:ext cx="106184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600" spc="80" dirty="0">
                <a:solidFill>
                  <a:srgbClr val="002060"/>
                </a:solidFill>
                <a:latin typeface="Arial Black" panose="020B0A04020102020204" pitchFamily="34" charset="0"/>
                <a:cs typeface="Verdana"/>
              </a:rPr>
              <a:t>ОСОБЕННОСТИ РАЗРАБОТКИ ИНДИВИДУАЛЬНОГО УЧЕБНОГО ПЛАНА ОБУЧАЮЩИХСЯ С ОВЗ</a:t>
            </a:r>
            <a:endParaRPr lang="ru-RU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733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6646" y="2564904"/>
            <a:ext cx="11017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/>
            <a:r>
              <a:rPr lang="ru-RU" dirty="0">
                <a:latin typeface="Arial Black" panose="020B0A04020102020204" pitchFamily="34" charset="0"/>
              </a:rPr>
              <a:t>УТОЧНИМ</a:t>
            </a:r>
          </a:p>
          <a:p>
            <a:pPr indent="342900"/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КАК РЕАЛИЗОВАТЬ ИНДИВИДУАЛИЗАЦИЮ УЧЕБНОГО ПЛАНА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0667" y="1988840"/>
            <a:ext cx="10729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230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pic>
        <p:nvPicPr>
          <p:cNvPr id="5" name="object 25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596930" y="333498"/>
            <a:ext cx="1191768" cy="11902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760296" y="1534792"/>
            <a:ext cx="32588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1000" b="1" spc="-100" dirty="0">
                <a:latin typeface="Georgia" panose="02040502050405020303" pitchFamily="18" charset="0"/>
                <a:cs typeface="Tahoma"/>
              </a:rPr>
              <a:t>П</a:t>
            </a:r>
            <a:r>
              <a:rPr lang="ru-RU" sz="1000" b="1" spc="-10" dirty="0">
                <a:latin typeface="Georgia" panose="02040502050405020303" pitchFamily="18" charset="0"/>
                <a:cs typeface="Tahoma"/>
              </a:rPr>
              <a:t>ись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мо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о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т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07</a:t>
            </a:r>
            <a:r>
              <a:rPr lang="ru-RU" sz="10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08</a:t>
            </a:r>
            <a:r>
              <a:rPr lang="ru-RU" sz="10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2</a:t>
            </a:r>
            <a:r>
              <a:rPr lang="ru-RU" sz="1000" b="1" spc="-80" dirty="0">
                <a:latin typeface="Georgia" panose="02040502050405020303" pitchFamily="18" charset="0"/>
                <a:cs typeface="Tahoma"/>
              </a:rPr>
              <a:t>0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1</a:t>
            </a:r>
            <a:r>
              <a:rPr lang="ru-RU" sz="1000" b="1" spc="-80" dirty="0">
                <a:latin typeface="Georgia" panose="02040502050405020303" pitchFamily="18" charset="0"/>
                <a:cs typeface="Tahoma"/>
              </a:rPr>
              <a:t>8</a:t>
            </a:r>
            <a:r>
              <a:rPr lang="ru-RU" sz="1000" b="1" spc="3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30" dirty="0">
                <a:latin typeface="Georgia" panose="02040502050405020303" pitchFamily="18" charset="0"/>
                <a:cs typeface="Tahoma"/>
              </a:rPr>
              <a:t>№</a:t>
            </a:r>
            <a:r>
              <a:rPr lang="ru-RU" sz="1000" b="1" spc="-1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0</a:t>
            </a:r>
            <a:r>
              <a:rPr lang="ru-RU" sz="1000" b="1" spc="-80" dirty="0">
                <a:latin typeface="Georgia" panose="02040502050405020303" pitchFamily="18" charset="0"/>
                <a:cs typeface="Tahoma"/>
              </a:rPr>
              <a:t>5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-</a:t>
            </a:r>
            <a:r>
              <a:rPr lang="ru-RU" sz="1000" b="1" spc="-75" dirty="0">
                <a:latin typeface="Georgia" panose="02040502050405020303" pitchFamily="18" charset="0"/>
                <a:cs typeface="Tahoma"/>
              </a:rPr>
              <a:t>283  </a:t>
            </a:r>
            <a:r>
              <a:rPr lang="ru-RU" sz="1000" b="1" spc="-110" dirty="0" err="1">
                <a:latin typeface="Georgia" panose="02040502050405020303" pitchFamily="18" charset="0"/>
                <a:cs typeface="Tahoma"/>
              </a:rPr>
              <a:t>Р</a:t>
            </a:r>
            <a:r>
              <a:rPr lang="ru-RU" sz="1000" b="1" spc="45" dirty="0" err="1">
                <a:latin typeface="Georgia" panose="02040502050405020303" pitchFamily="18" charset="0"/>
                <a:cs typeface="Tahoma"/>
              </a:rPr>
              <a:t>осо</a:t>
            </a:r>
            <a:r>
              <a:rPr lang="ru-RU" sz="1000" b="1" spc="-5" dirty="0" err="1">
                <a:latin typeface="Georgia" panose="02040502050405020303" pitchFamily="18" charset="0"/>
                <a:cs typeface="Tahoma"/>
              </a:rPr>
              <a:t>брнадзо</a:t>
            </a:r>
            <a:r>
              <a:rPr lang="ru-RU" sz="1000" b="1" spc="35" dirty="0" err="1">
                <a:latin typeface="Georgia" panose="02040502050405020303" pitchFamily="18" charset="0"/>
                <a:cs typeface="Tahoma"/>
              </a:rPr>
              <a:t>р</a:t>
            </a:r>
            <a:r>
              <a:rPr lang="ru-RU" sz="1000" b="1" spc="40" dirty="0" err="1">
                <a:latin typeface="Georgia" panose="02040502050405020303" pitchFamily="18" charset="0"/>
                <a:cs typeface="Tahoma"/>
              </a:rPr>
              <a:t>а</a:t>
            </a:r>
            <a:r>
              <a:rPr lang="ru-RU" sz="1000" b="1" spc="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55" dirty="0">
                <a:latin typeface="Georgia" panose="02040502050405020303" pitchFamily="18" charset="0"/>
                <a:cs typeface="Tahoma"/>
              </a:rPr>
              <a:t>«Об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об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у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че</a:t>
            </a:r>
            <a:r>
              <a:rPr lang="ru-RU" sz="1000" b="1" spc="-60" dirty="0">
                <a:latin typeface="Georgia" panose="02040502050405020303" pitchFamily="18" charset="0"/>
                <a:cs typeface="Tahoma"/>
              </a:rPr>
              <a:t>н</a:t>
            </a:r>
            <a:r>
              <a:rPr lang="ru-RU" sz="1000" b="1" spc="-55" dirty="0">
                <a:latin typeface="Georgia" panose="02040502050405020303" pitchFamily="18" charset="0"/>
                <a:cs typeface="Tahoma"/>
              </a:rPr>
              <a:t>ии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20" dirty="0">
                <a:latin typeface="Georgia" panose="02040502050405020303" pitchFamily="18" charset="0"/>
                <a:cs typeface="Tahoma"/>
              </a:rPr>
              <a:t>л</a:t>
            </a:r>
            <a:r>
              <a:rPr lang="ru-RU" sz="1000" b="1" spc="-25" dirty="0">
                <a:latin typeface="Georgia" panose="02040502050405020303" pitchFamily="18" charset="0"/>
                <a:cs typeface="Tahoma"/>
              </a:rPr>
              <a:t>и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ц</a:t>
            </a:r>
            <a:r>
              <a:rPr lang="ru-RU" sz="1000" b="1" spc="-35" dirty="0">
                <a:latin typeface="Georgia" panose="02040502050405020303" pitchFamily="18" charset="0"/>
                <a:cs typeface="Tahoma"/>
              </a:rPr>
              <a:t>,  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находящихся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на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домашнем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50" dirty="0">
                <a:latin typeface="Georgia" panose="02040502050405020303" pitchFamily="18" charset="0"/>
                <a:cs typeface="Tahoma"/>
              </a:rPr>
              <a:t>обучении»</a:t>
            </a:r>
            <a:endParaRPr lang="ru-RU" sz="1000" dirty="0">
              <a:latin typeface="Georgia" panose="02040502050405020303" pitchFamily="18" charset="0"/>
              <a:cs typeface="Tahoma"/>
            </a:endParaRPr>
          </a:p>
        </p:txBody>
      </p:sp>
      <p:pic>
        <p:nvPicPr>
          <p:cNvPr id="7" name="object 21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9598455" y="2088790"/>
            <a:ext cx="1190243" cy="119024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760296" y="3279034"/>
            <a:ext cx="325883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Письмо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5" dirty="0" err="1">
                <a:latin typeface="Georgia" panose="02040502050405020303" pitchFamily="18" charset="0"/>
                <a:cs typeface="Tahoma"/>
              </a:rPr>
              <a:t>Минпросвещения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России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от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75" dirty="0">
                <a:latin typeface="Georgia" panose="02040502050405020303" pitchFamily="18" charset="0"/>
                <a:cs typeface="Tahoma"/>
              </a:rPr>
              <a:t>24.11.2021 </a:t>
            </a:r>
            <a:r>
              <a:rPr lang="ru-RU" sz="10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5" dirty="0">
                <a:latin typeface="Georgia" panose="02040502050405020303" pitchFamily="18" charset="0"/>
                <a:cs typeface="Tahoma"/>
              </a:rPr>
              <a:t>N </a:t>
            </a:r>
            <a:r>
              <a:rPr lang="ru-RU" sz="1000" b="1" spc="-75" dirty="0">
                <a:latin typeface="Georgia" panose="02040502050405020303" pitchFamily="18" charset="0"/>
                <a:cs typeface="Tahoma"/>
              </a:rPr>
              <a:t>ДГ-2121/07</a:t>
            </a:r>
            <a:r>
              <a:rPr lang="ru-RU" sz="10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«Методические 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рекомендации 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об </a:t>
            </a:r>
            <a:r>
              <a:rPr lang="ru-RU" sz="10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25" dirty="0">
                <a:latin typeface="Georgia" panose="02040502050405020303" pitchFamily="18" charset="0"/>
                <a:cs typeface="Tahoma"/>
              </a:rPr>
              <a:t>организации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0" dirty="0">
                <a:latin typeface="Georgia" panose="02040502050405020303" pitchFamily="18" charset="0"/>
                <a:cs typeface="Tahoma"/>
              </a:rPr>
              <a:t>обучения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на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дому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0" dirty="0">
                <a:latin typeface="Georgia" panose="02040502050405020303" pitchFamily="18" charset="0"/>
                <a:cs typeface="Tahoma"/>
              </a:rPr>
              <a:t>обучающихся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10" dirty="0">
                <a:latin typeface="Georgia" panose="02040502050405020303" pitchFamily="18" charset="0"/>
                <a:cs typeface="Tahoma"/>
              </a:rPr>
              <a:t>с </a:t>
            </a:r>
            <a:r>
              <a:rPr lang="ru-RU" sz="10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0" dirty="0">
                <a:latin typeface="Georgia" panose="02040502050405020303" pitchFamily="18" charset="0"/>
                <a:cs typeface="Tahoma"/>
              </a:rPr>
              <a:t>ограниченными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25" dirty="0">
                <a:latin typeface="Georgia" panose="02040502050405020303" pitchFamily="18" charset="0"/>
                <a:cs typeface="Tahoma"/>
              </a:rPr>
              <a:t>возможностями</a:t>
            </a:r>
            <a:r>
              <a:rPr lang="ru-RU" sz="1000" b="1" spc="2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5" dirty="0">
                <a:latin typeface="Georgia" panose="02040502050405020303" pitchFamily="18" charset="0"/>
                <a:cs typeface="Tahoma"/>
              </a:rPr>
              <a:t>здоровья,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10" dirty="0">
                <a:latin typeface="Georgia" panose="02040502050405020303" pitchFamily="18" charset="0"/>
                <a:cs typeface="Tahoma"/>
              </a:rPr>
              <a:t>с </a:t>
            </a:r>
            <a:r>
              <a:rPr lang="ru-RU" sz="1000" b="1" spc="114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45" dirty="0">
                <a:latin typeface="Georgia" panose="02040502050405020303" pitchFamily="18" charset="0"/>
                <a:cs typeface="Tahoma"/>
              </a:rPr>
              <a:t>инвалидностью»</a:t>
            </a:r>
            <a:endParaRPr lang="ru-RU" sz="1000" dirty="0">
              <a:latin typeface="Georgia" panose="02040502050405020303" pitchFamily="18" charset="0"/>
              <a:cs typeface="Tahoma"/>
            </a:endParaRPr>
          </a:p>
        </p:txBody>
      </p:sp>
      <p:pic>
        <p:nvPicPr>
          <p:cNvPr id="9" name="object 8"/>
          <p:cNvPicPr/>
          <p:nvPr/>
        </p:nvPicPr>
        <p:blipFill>
          <a:blip r:embed="rId5" cstate="print"/>
          <a:stretch>
            <a:fillRect/>
          </a:stretch>
        </p:blipFill>
        <p:spPr bwMode="auto">
          <a:xfrm>
            <a:off x="9601000" y="4180343"/>
            <a:ext cx="1190244" cy="12023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object 7"/>
          <p:cNvSpPr txBox="1"/>
          <p:nvPr/>
        </p:nvSpPr>
        <p:spPr bwMode="auto">
          <a:xfrm>
            <a:off x="8760296" y="5582951"/>
            <a:ext cx="3091180" cy="1223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Письмо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9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Минпросвещения</a:t>
            </a:r>
            <a:r>
              <a:rPr lang="ru-RU" sz="1100" b="1" spc="2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России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100" b="1" spc="-4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lang="ru-RU" sz="1100" b="1" spc="-4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26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ru-RU"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</a:t>
            </a:r>
            <a:r>
              <a:rPr lang="ru-RU"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1100" b="1" spc="-5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3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03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205  «</a:t>
            </a:r>
            <a:r>
              <a:rPr sz="1100" b="1" spc="-7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Методические</a:t>
            </a:r>
            <a:r>
              <a:rPr sz="1100" b="1" spc="-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рекомендации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обеспечению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возможности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освоения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основных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образовательных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программ </a:t>
            </a:r>
            <a:r>
              <a:rPr sz="1100" b="1" spc="-4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обучающимися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r>
              <a:rPr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sz="1100" b="1" spc="-6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классов</a:t>
            </a:r>
            <a:r>
              <a:rPr sz="1100" b="1" spc="-6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14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индивидуальному</a:t>
            </a:r>
            <a:r>
              <a:rPr sz="1100" b="1" spc="-1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sz="1100" b="1" spc="-9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учебному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плану»</a:t>
            </a:r>
            <a:r>
              <a:rPr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100" b="1" spc="-12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11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734" y="225152"/>
            <a:ext cx="87696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ПОРЯДОК ПЕРЕВОДА НА ОБУЧЕНИЕ ПО ИНДИВИДУАЛЬНОМУ УЧЕБНОМУ ПЛАНУ</a:t>
            </a: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475428" y="1198095"/>
            <a:ext cx="78910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Процедура перехода на ИУП зависит от выбранной  </a:t>
            </a:r>
            <a:r>
              <a:rPr lang="ru-RU" dirty="0">
                <a:latin typeface="Arial Black" panose="020B0A04020102020204" pitchFamily="34" charset="0"/>
                <a:hlinkClick r:id="rId6"/>
              </a:rPr>
              <a:t>формы получения образования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  <a:p>
            <a:r>
              <a:rPr lang="ru-RU" dirty="0">
                <a:latin typeface="Arial Black" panose="020B0A04020102020204" pitchFamily="34" charset="0"/>
              </a:rPr>
              <a:t>Если обучающийся получаете образование </a:t>
            </a:r>
            <a:r>
              <a:rPr lang="ru-RU" b="1" dirty="0">
                <a:latin typeface="Arial Black" panose="020B0A04020102020204" pitchFamily="34" charset="0"/>
              </a:rPr>
              <a:t>в организации</a:t>
            </a:r>
            <a:r>
              <a:rPr lang="ru-RU" dirty="0">
                <a:latin typeface="Arial Black" panose="020B0A04020102020204" pitchFamily="34" charset="0"/>
              </a:rPr>
              <a:t>, то это может быть очное, очно-заочное и заочное обучение в школе):</a:t>
            </a:r>
          </a:p>
          <a:p>
            <a:r>
              <a:rPr lang="ru-RU" dirty="0">
                <a:latin typeface="Arial Black" panose="020B0A04020102020204" pitchFamily="34" charset="0"/>
              </a:rPr>
              <a:t>Родители подают в школу заявление на обучение по индивидуальному учебному плану. В нём указывается срок, на который обучающемуся предоставляется индивидуальный учебный план.</a:t>
            </a:r>
          </a:p>
          <a:p>
            <a:r>
              <a:rPr lang="ru-RU" dirty="0">
                <a:latin typeface="Arial Black" panose="020B0A04020102020204" pitchFamily="34" charset="0"/>
              </a:rPr>
              <a:t>Родители и школа заключают договор об обучении по ИУП.</a:t>
            </a:r>
          </a:p>
          <a:p>
            <a:r>
              <a:rPr lang="ru-RU" dirty="0">
                <a:latin typeface="Arial Black" panose="020B0A04020102020204" pitchFamily="34" charset="0"/>
              </a:rPr>
              <a:t>Директор школы издаёт приказ, копия которого хранится в личном деле обучающегося.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При этом ребёнок остаётся в контингенте школы и подчиняется её правилам.</a:t>
            </a: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475428" y="5561436"/>
            <a:ext cx="87696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ПОРЯДОК ПЕРЕВОДА НА ОБУЧЕНИЕ ПО ИНДИВИДУАЛЬНОМУ УЧЕБНОМУ ПЛАНУ ПРОПИСЫВАЕТСЯ В ЛОКАЛЬНОМ АКТЕ ОО</a:t>
            </a:r>
          </a:p>
        </p:txBody>
      </p:sp>
    </p:spTree>
    <p:extLst>
      <p:ext uri="{BB962C8B-B14F-4D97-AF65-F5344CB8AC3E}">
        <p14:creationId xmlns:p14="http://schemas.microsoft.com/office/powerpoint/2010/main" val="54821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pic>
        <p:nvPicPr>
          <p:cNvPr id="5" name="object 25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596930" y="333498"/>
            <a:ext cx="1191768" cy="11902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760296" y="1534792"/>
            <a:ext cx="32588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1000" b="1" spc="-100" dirty="0">
                <a:latin typeface="Georgia" panose="02040502050405020303" pitchFamily="18" charset="0"/>
                <a:cs typeface="Tahoma"/>
              </a:rPr>
              <a:t>П</a:t>
            </a:r>
            <a:r>
              <a:rPr lang="ru-RU" sz="1000" b="1" spc="-10" dirty="0">
                <a:latin typeface="Georgia" panose="02040502050405020303" pitchFamily="18" charset="0"/>
                <a:cs typeface="Tahoma"/>
              </a:rPr>
              <a:t>ись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мо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о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т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07</a:t>
            </a:r>
            <a:r>
              <a:rPr lang="ru-RU" sz="10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08</a:t>
            </a:r>
            <a:r>
              <a:rPr lang="ru-RU" sz="10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2</a:t>
            </a:r>
            <a:r>
              <a:rPr lang="ru-RU" sz="1000" b="1" spc="-80" dirty="0">
                <a:latin typeface="Georgia" panose="02040502050405020303" pitchFamily="18" charset="0"/>
                <a:cs typeface="Tahoma"/>
              </a:rPr>
              <a:t>0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1</a:t>
            </a:r>
            <a:r>
              <a:rPr lang="ru-RU" sz="1000" b="1" spc="-80" dirty="0">
                <a:latin typeface="Georgia" panose="02040502050405020303" pitchFamily="18" charset="0"/>
                <a:cs typeface="Tahoma"/>
              </a:rPr>
              <a:t>8</a:t>
            </a:r>
            <a:r>
              <a:rPr lang="ru-RU" sz="1000" b="1" spc="3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30" dirty="0">
                <a:latin typeface="Georgia" panose="02040502050405020303" pitchFamily="18" charset="0"/>
                <a:cs typeface="Tahoma"/>
              </a:rPr>
              <a:t>№</a:t>
            </a:r>
            <a:r>
              <a:rPr lang="ru-RU" sz="1000" b="1" spc="-1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90" dirty="0">
                <a:latin typeface="Georgia" panose="02040502050405020303" pitchFamily="18" charset="0"/>
                <a:cs typeface="Tahoma"/>
              </a:rPr>
              <a:t>0</a:t>
            </a:r>
            <a:r>
              <a:rPr lang="ru-RU" sz="1000" b="1" spc="-80" dirty="0">
                <a:latin typeface="Georgia" panose="02040502050405020303" pitchFamily="18" charset="0"/>
                <a:cs typeface="Tahoma"/>
              </a:rPr>
              <a:t>5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-</a:t>
            </a:r>
            <a:r>
              <a:rPr lang="ru-RU" sz="1000" b="1" spc="-75" dirty="0">
                <a:latin typeface="Georgia" panose="02040502050405020303" pitchFamily="18" charset="0"/>
                <a:cs typeface="Tahoma"/>
              </a:rPr>
              <a:t>283  </a:t>
            </a:r>
            <a:r>
              <a:rPr lang="ru-RU" sz="1000" b="1" spc="-110" dirty="0" err="1">
                <a:latin typeface="Georgia" panose="02040502050405020303" pitchFamily="18" charset="0"/>
                <a:cs typeface="Tahoma"/>
              </a:rPr>
              <a:t>Р</a:t>
            </a:r>
            <a:r>
              <a:rPr lang="ru-RU" sz="1000" b="1" spc="45" dirty="0" err="1">
                <a:latin typeface="Georgia" panose="02040502050405020303" pitchFamily="18" charset="0"/>
                <a:cs typeface="Tahoma"/>
              </a:rPr>
              <a:t>осо</a:t>
            </a:r>
            <a:r>
              <a:rPr lang="ru-RU" sz="1000" b="1" spc="-5" dirty="0" err="1">
                <a:latin typeface="Georgia" panose="02040502050405020303" pitchFamily="18" charset="0"/>
                <a:cs typeface="Tahoma"/>
              </a:rPr>
              <a:t>брнадзо</a:t>
            </a:r>
            <a:r>
              <a:rPr lang="ru-RU" sz="1000" b="1" spc="35" dirty="0" err="1">
                <a:latin typeface="Georgia" panose="02040502050405020303" pitchFamily="18" charset="0"/>
                <a:cs typeface="Tahoma"/>
              </a:rPr>
              <a:t>р</a:t>
            </a:r>
            <a:r>
              <a:rPr lang="ru-RU" sz="1000" b="1" spc="40" dirty="0" err="1">
                <a:latin typeface="Georgia" panose="02040502050405020303" pitchFamily="18" charset="0"/>
                <a:cs typeface="Tahoma"/>
              </a:rPr>
              <a:t>а</a:t>
            </a:r>
            <a:r>
              <a:rPr lang="ru-RU" sz="1000" b="1" spc="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55" dirty="0">
                <a:latin typeface="Georgia" panose="02040502050405020303" pitchFamily="18" charset="0"/>
                <a:cs typeface="Tahoma"/>
              </a:rPr>
              <a:t>«Об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об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у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че</a:t>
            </a:r>
            <a:r>
              <a:rPr lang="ru-RU" sz="1000" b="1" spc="-60" dirty="0">
                <a:latin typeface="Georgia" panose="02040502050405020303" pitchFamily="18" charset="0"/>
                <a:cs typeface="Tahoma"/>
              </a:rPr>
              <a:t>н</a:t>
            </a:r>
            <a:r>
              <a:rPr lang="ru-RU" sz="1000" b="1" spc="-55" dirty="0">
                <a:latin typeface="Georgia" panose="02040502050405020303" pitchFamily="18" charset="0"/>
                <a:cs typeface="Tahoma"/>
              </a:rPr>
              <a:t>ии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20" dirty="0">
                <a:latin typeface="Georgia" panose="02040502050405020303" pitchFamily="18" charset="0"/>
                <a:cs typeface="Tahoma"/>
              </a:rPr>
              <a:t>л</a:t>
            </a:r>
            <a:r>
              <a:rPr lang="ru-RU" sz="1000" b="1" spc="-25" dirty="0">
                <a:latin typeface="Georgia" panose="02040502050405020303" pitchFamily="18" charset="0"/>
                <a:cs typeface="Tahoma"/>
              </a:rPr>
              <a:t>и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ц</a:t>
            </a:r>
            <a:r>
              <a:rPr lang="ru-RU" sz="1000" b="1" spc="-35" dirty="0">
                <a:latin typeface="Georgia" panose="02040502050405020303" pitchFamily="18" charset="0"/>
                <a:cs typeface="Tahoma"/>
              </a:rPr>
              <a:t>,  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находящихся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на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домашнем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50" dirty="0">
                <a:latin typeface="Georgia" panose="02040502050405020303" pitchFamily="18" charset="0"/>
                <a:cs typeface="Tahoma"/>
              </a:rPr>
              <a:t>обучении»</a:t>
            </a:r>
            <a:endParaRPr lang="ru-RU" sz="1000" dirty="0">
              <a:latin typeface="Georgia" panose="02040502050405020303" pitchFamily="18" charset="0"/>
              <a:cs typeface="Tahoma"/>
            </a:endParaRPr>
          </a:p>
        </p:txBody>
      </p:sp>
      <p:pic>
        <p:nvPicPr>
          <p:cNvPr id="7" name="object 21"/>
          <p:cNvPicPr/>
          <p:nvPr/>
        </p:nvPicPr>
        <p:blipFill>
          <a:blip r:embed="rId4" cstate="print"/>
          <a:stretch>
            <a:fillRect/>
          </a:stretch>
        </p:blipFill>
        <p:spPr bwMode="auto">
          <a:xfrm>
            <a:off x="9598455" y="2088790"/>
            <a:ext cx="1190243" cy="119024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760296" y="3279034"/>
            <a:ext cx="325883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Письмо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5" dirty="0" err="1">
                <a:latin typeface="Georgia" panose="02040502050405020303" pitchFamily="18" charset="0"/>
                <a:cs typeface="Tahoma"/>
              </a:rPr>
              <a:t>Минпросвещения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России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от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75" dirty="0">
                <a:latin typeface="Georgia" panose="02040502050405020303" pitchFamily="18" charset="0"/>
                <a:cs typeface="Tahoma"/>
              </a:rPr>
              <a:t>24.11.2021 </a:t>
            </a:r>
            <a:r>
              <a:rPr lang="ru-RU" sz="10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5" dirty="0">
                <a:latin typeface="Georgia" panose="02040502050405020303" pitchFamily="18" charset="0"/>
                <a:cs typeface="Tahoma"/>
              </a:rPr>
              <a:t>N </a:t>
            </a:r>
            <a:r>
              <a:rPr lang="ru-RU" sz="1000" b="1" spc="-75" dirty="0">
                <a:latin typeface="Georgia" panose="02040502050405020303" pitchFamily="18" charset="0"/>
                <a:cs typeface="Tahoma"/>
              </a:rPr>
              <a:t>ДГ-2121/07</a:t>
            </a:r>
            <a:r>
              <a:rPr lang="ru-RU" sz="10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«Методические 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рекомендации </a:t>
            </a:r>
            <a:r>
              <a:rPr lang="ru-RU" sz="1000" b="1" spc="15" dirty="0">
                <a:latin typeface="Georgia" panose="02040502050405020303" pitchFamily="18" charset="0"/>
                <a:cs typeface="Tahoma"/>
              </a:rPr>
              <a:t>об </a:t>
            </a:r>
            <a:r>
              <a:rPr lang="ru-RU" sz="10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25" dirty="0">
                <a:latin typeface="Georgia" panose="02040502050405020303" pitchFamily="18" charset="0"/>
                <a:cs typeface="Tahoma"/>
              </a:rPr>
              <a:t>организации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0" dirty="0">
                <a:latin typeface="Georgia" panose="02040502050405020303" pitchFamily="18" charset="0"/>
                <a:cs typeface="Tahoma"/>
              </a:rPr>
              <a:t>обучения</a:t>
            </a:r>
            <a:r>
              <a:rPr lang="ru-RU"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dirty="0">
                <a:latin typeface="Georgia" panose="02040502050405020303" pitchFamily="18" charset="0"/>
                <a:cs typeface="Tahoma"/>
              </a:rPr>
              <a:t>на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дому</a:t>
            </a:r>
            <a:r>
              <a:rPr lang="ru-RU"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10" dirty="0">
                <a:latin typeface="Georgia" panose="02040502050405020303" pitchFamily="18" charset="0"/>
                <a:cs typeface="Tahoma"/>
              </a:rPr>
              <a:t>обучающихся</a:t>
            </a:r>
            <a:r>
              <a:rPr lang="ru-RU" sz="10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10" dirty="0">
                <a:latin typeface="Georgia" panose="02040502050405020303" pitchFamily="18" charset="0"/>
                <a:cs typeface="Tahoma"/>
              </a:rPr>
              <a:t>с </a:t>
            </a:r>
            <a:r>
              <a:rPr lang="ru-RU" sz="10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0" dirty="0">
                <a:latin typeface="Georgia" panose="02040502050405020303" pitchFamily="18" charset="0"/>
                <a:cs typeface="Tahoma"/>
              </a:rPr>
              <a:t>ограниченными</a:t>
            </a:r>
            <a:r>
              <a:rPr lang="ru-RU" sz="10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25" dirty="0">
                <a:latin typeface="Georgia" panose="02040502050405020303" pitchFamily="18" charset="0"/>
                <a:cs typeface="Tahoma"/>
              </a:rPr>
              <a:t>возможностями</a:t>
            </a:r>
            <a:r>
              <a:rPr lang="ru-RU" sz="1000" b="1" spc="25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35" dirty="0">
                <a:latin typeface="Georgia" panose="02040502050405020303" pitchFamily="18" charset="0"/>
                <a:cs typeface="Tahoma"/>
              </a:rPr>
              <a:t>здоровья,</a:t>
            </a:r>
            <a:r>
              <a:rPr lang="ru-RU" sz="1000" b="1" spc="10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110" dirty="0">
                <a:latin typeface="Georgia" panose="02040502050405020303" pitchFamily="18" charset="0"/>
                <a:cs typeface="Tahoma"/>
              </a:rPr>
              <a:t>с </a:t>
            </a:r>
            <a:r>
              <a:rPr lang="ru-RU" sz="1000" b="1" spc="114" dirty="0">
                <a:latin typeface="Georgia" panose="02040502050405020303" pitchFamily="18" charset="0"/>
                <a:cs typeface="Tahoma"/>
              </a:rPr>
              <a:t> </a:t>
            </a:r>
            <a:r>
              <a:rPr lang="ru-RU" sz="1000" b="1" spc="-45" dirty="0">
                <a:latin typeface="Georgia" panose="02040502050405020303" pitchFamily="18" charset="0"/>
                <a:cs typeface="Tahoma"/>
              </a:rPr>
              <a:t>инвалидностью»</a:t>
            </a:r>
            <a:endParaRPr lang="ru-RU" sz="1000" dirty="0">
              <a:latin typeface="Georgia" panose="02040502050405020303" pitchFamily="18" charset="0"/>
              <a:cs typeface="Tahoma"/>
            </a:endParaRPr>
          </a:p>
        </p:txBody>
      </p:sp>
      <p:pic>
        <p:nvPicPr>
          <p:cNvPr id="9" name="object 8"/>
          <p:cNvPicPr/>
          <p:nvPr/>
        </p:nvPicPr>
        <p:blipFill>
          <a:blip r:embed="rId5" cstate="print"/>
          <a:stretch>
            <a:fillRect/>
          </a:stretch>
        </p:blipFill>
        <p:spPr bwMode="auto">
          <a:xfrm>
            <a:off x="9601000" y="4180343"/>
            <a:ext cx="1190244" cy="12023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object 7"/>
          <p:cNvSpPr txBox="1"/>
          <p:nvPr/>
        </p:nvSpPr>
        <p:spPr bwMode="auto">
          <a:xfrm>
            <a:off x="8760296" y="5582951"/>
            <a:ext cx="3091180" cy="1223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Письмо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9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Минпросвещения</a:t>
            </a:r>
            <a:r>
              <a:rPr lang="ru-RU" sz="1100" b="1" spc="2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России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100" b="1" spc="-4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lang="ru-RU" sz="1100" b="1" spc="-4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26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ru-RU"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</a:t>
            </a:r>
            <a:r>
              <a:rPr lang="ru-RU"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1100" b="1" spc="-5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3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03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205  «</a:t>
            </a:r>
            <a:r>
              <a:rPr sz="1100" b="1" spc="-7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Методические</a:t>
            </a:r>
            <a:r>
              <a:rPr sz="1100" b="1" spc="-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рекомендации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обеспечению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возможности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освоения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основных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образовательных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программ </a:t>
            </a:r>
            <a:r>
              <a:rPr sz="1100" b="1" spc="-4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обучающимися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r>
              <a:rPr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sz="1100" b="1" spc="-6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классов</a:t>
            </a:r>
            <a:r>
              <a:rPr sz="1100" b="1" spc="-6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14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индивидуальному</a:t>
            </a:r>
            <a:r>
              <a:rPr sz="1100" b="1" spc="-1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sz="1100" b="1" spc="-9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учебному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плану»</a:t>
            </a:r>
            <a:r>
              <a:rPr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100" b="1" spc="-12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11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734" y="225152"/>
            <a:ext cx="87696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ПОРЯДОК ПЕРЕВОДА НА ОБУЧЕНИЕ ПО ИНДИВИДУАЛЬНОМУ УЧЕБНОМУ ПЛАНУ</a:t>
            </a: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440628" y="1124744"/>
            <a:ext cx="84636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 Black" panose="020B0A04020102020204" pitchFamily="34" charset="0"/>
              </a:rPr>
              <a:t>1 ШАГ Письменное заявление на обучение по ИУП от родителя или совершеннолетнего обучающегося</a:t>
            </a:r>
          </a:p>
          <a:p>
            <a:r>
              <a:rPr lang="ru-RU" sz="2400" dirty="0">
                <a:latin typeface="Arial Black" panose="020B0A04020102020204" pitchFamily="34" charset="0"/>
              </a:rPr>
              <a:t> </a:t>
            </a:r>
          </a:p>
          <a:p>
            <a:r>
              <a:rPr lang="ru-RU" sz="2400" dirty="0">
                <a:latin typeface="Arial Black" panose="020B0A04020102020204" pitchFamily="34" charset="0"/>
              </a:rPr>
              <a:t>2 ШАГ Приказ руководителя ОО об организации обучения по ИУП для обучающегося</a:t>
            </a:r>
          </a:p>
          <a:p>
            <a:r>
              <a:rPr lang="ru-RU" sz="2400" dirty="0">
                <a:latin typeface="Arial Black" panose="020B0A04020102020204" pitchFamily="34" charset="0"/>
              </a:rPr>
              <a:t> </a:t>
            </a:r>
          </a:p>
          <a:p>
            <a:r>
              <a:rPr lang="ru-RU" sz="2400" dirty="0">
                <a:latin typeface="Arial Black" panose="020B0A04020102020204" pitchFamily="34" charset="0"/>
              </a:rPr>
              <a:t>3 ШАГ </a:t>
            </a:r>
          </a:p>
          <a:p>
            <a:r>
              <a:rPr lang="ru-RU" sz="2400" dirty="0">
                <a:latin typeface="Arial Black" panose="020B0A04020102020204" pitchFamily="34" charset="0"/>
              </a:rPr>
              <a:t>✓ Срок разработки ИУП и расписания занятий – до 14 дней; по здоровью - до 5 дней. </a:t>
            </a:r>
          </a:p>
          <a:p>
            <a:r>
              <a:rPr lang="ru-RU" sz="2400" dirty="0">
                <a:latin typeface="Arial Black" panose="020B0A04020102020204" pitchFamily="34" charset="0"/>
              </a:rPr>
              <a:t>✓ Согласование – </a:t>
            </a:r>
            <a:r>
              <a:rPr lang="ru-RU" sz="2400" dirty="0" err="1">
                <a:latin typeface="Arial Black" panose="020B0A04020102020204" pitchFamily="34" charset="0"/>
              </a:rPr>
              <a:t>ППк</a:t>
            </a:r>
            <a:r>
              <a:rPr lang="ru-RU" sz="2400" dirty="0">
                <a:latin typeface="Arial Black" panose="020B0A04020102020204" pitchFamily="34" charset="0"/>
              </a:rPr>
              <a:t>, родитель, заместитель директора. </a:t>
            </a:r>
          </a:p>
        </p:txBody>
      </p:sp>
    </p:spTree>
    <p:extLst>
      <p:ext uri="{BB962C8B-B14F-4D97-AF65-F5344CB8AC3E}">
        <p14:creationId xmlns:p14="http://schemas.microsoft.com/office/powerpoint/2010/main" val="2912488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17" name="object 2"/>
          <p:cNvSpPr txBox="1">
            <a:spLocks/>
          </p:cNvSpPr>
          <p:nvPr/>
        </p:nvSpPr>
        <p:spPr bwMode="auto">
          <a:xfrm>
            <a:off x="335361" y="347936"/>
            <a:ext cx="11281710" cy="56682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-35" dirty="0">
                <a:solidFill>
                  <a:srgbClr val="002060"/>
                </a:solidFill>
                <a:latin typeface="Arial Black" panose="020B0A04020102020204" pitchFamily="34" charset="0"/>
              </a:rPr>
              <a:t>Особенности обучения по ИУП </a:t>
            </a:r>
            <a:endParaRPr lang="ru-RU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object 24"/>
          <p:cNvSpPr txBox="1"/>
          <p:nvPr/>
        </p:nvSpPr>
        <p:spPr>
          <a:xfrm>
            <a:off x="172394" y="900815"/>
            <a:ext cx="11540228" cy="11413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055"/>
              </a:lnSpc>
              <a:spcBef>
                <a:spcPts val="100"/>
              </a:spcBef>
            </a:pPr>
            <a:r>
              <a:rPr lang="ru-RU" sz="2000" b="1" spc="-7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 Black" panose="020B0A04020102020204" pitchFamily="34" charset="0"/>
                <a:cs typeface="Tahoma"/>
              </a:rPr>
              <a:t>                                                 </a:t>
            </a:r>
            <a:r>
              <a:rPr sz="2000" b="1" spc="-7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 Black" panose="020B0A04020102020204" pitchFamily="34" charset="0"/>
                <a:cs typeface="Tahoma"/>
              </a:rPr>
              <a:t>ВАЖНО!</a:t>
            </a:r>
            <a:r>
              <a:rPr sz="2000" b="1" spc="-15" dirty="0">
                <a:solidFill>
                  <a:srgbClr val="C00000"/>
                </a:solidFill>
                <a:latin typeface="Arial Black" panose="020B0A04020102020204" pitchFamily="34" charset="0"/>
                <a:cs typeface="Tahoma"/>
              </a:rPr>
              <a:t> </a:t>
            </a:r>
            <a:r>
              <a:rPr lang="ru-RU" sz="2000" b="1" spc="-15" dirty="0">
                <a:solidFill>
                  <a:srgbClr val="C00000"/>
                </a:solidFill>
                <a:latin typeface="Arial Black" panose="020B0A04020102020204" pitchFamily="34" charset="0"/>
                <a:cs typeface="Tahoma"/>
              </a:rPr>
              <a:t>Кто может обучаться по ИУП?</a:t>
            </a:r>
          </a:p>
          <a:p>
            <a:pPr algn="ctr">
              <a:lnSpc>
                <a:spcPts val="2055"/>
              </a:lnSpc>
              <a:spcBef>
                <a:spcPts val="100"/>
              </a:spcBef>
            </a:pPr>
            <a:r>
              <a:rPr sz="2000" spc="-15" dirty="0" err="1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Обучающийся</a:t>
            </a:r>
            <a:r>
              <a:rPr sz="2000" spc="-1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,</a:t>
            </a:r>
            <a:r>
              <a:rPr sz="2000" spc="-114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lang="ru-RU" sz="2000" spc="15" dirty="0">
                <a:solidFill>
                  <a:srgbClr val="FF0000"/>
                </a:solidFill>
                <a:latin typeface="Arial Black" panose="020B0A04020102020204" pitchFamily="34" charset="0"/>
                <a:cs typeface="Verdana"/>
              </a:rPr>
              <a:t>ЖЕЛАЮЩИЙ</a:t>
            </a:r>
            <a:r>
              <a:rPr sz="2000" spc="-10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-6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обучаться</a:t>
            </a:r>
            <a:r>
              <a:rPr sz="2000" spc="-13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по</a:t>
            </a:r>
            <a:r>
              <a:rPr sz="2000" spc="-15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-3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ИУП</a:t>
            </a:r>
            <a:r>
              <a:rPr sz="2000" spc="-14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25" dirty="0" err="1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независимо</a:t>
            </a:r>
            <a:r>
              <a:rPr sz="2000" spc="-114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-60" dirty="0" err="1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от</a:t>
            </a:r>
            <a:r>
              <a:rPr lang="ru-RU" sz="200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70" dirty="0" err="1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причин</a:t>
            </a:r>
            <a:r>
              <a:rPr sz="2000" spc="-12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-9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возникновения</a:t>
            </a:r>
            <a:r>
              <a:rPr sz="2000" spc="-12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-5" dirty="0" err="1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этой</a:t>
            </a:r>
            <a:r>
              <a:rPr sz="2000" spc="-114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dirty="0" err="1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потребности</a:t>
            </a:r>
            <a:r>
              <a:rPr lang="ru-RU" sz="2000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!</a:t>
            </a:r>
            <a:r>
              <a:rPr sz="2000" spc="-114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</a:t>
            </a:r>
            <a:r>
              <a:rPr sz="2000" spc="-3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(</a:t>
            </a:r>
            <a:r>
              <a:rPr lang="ru-RU" sz="2000" b="1" spc="-35" dirty="0">
                <a:solidFill>
                  <a:srgbClr val="C00000"/>
                </a:solidFill>
                <a:latin typeface="Arial Black" panose="020B0A04020102020204" pitchFamily="34" charset="0"/>
                <a:cs typeface="Tahoma"/>
              </a:rPr>
              <a:t>ПРАВО ЛЮБОГО ОБУЧАЮЩЕГОСЯ!!!</a:t>
            </a:r>
            <a:r>
              <a:rPr sz="2400" spc="-1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)</a:t>
            </a:r>
            <a:r>
              <a:rPr lang="ru-RU" sz="2400" spc="-15" dirty="0">
                <a:solidFill>
                  <a:srgbClr val="001F5F"/>
                </a:solidFill>
                <a:latin typeface="Arial Black" panose="020B0A04020102020204" pitchFamily="34" charset="0"/>
                <a:cs typeface="Verdana"/>
              </a:rPr>
              <a:t>                                       </a:t>
            </a:r>
            <a:endParaRPr sz="2400" dirty="0">
              <a:solidFill>
                <a:srgbClr val="FF0000"/>
              </a:solidFill>
              <a:latin typeface="Arial Black" panose="020B0A04020102020204" pitchFamily="34" charset="0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Arial Black" panose="020B0A04020102020204" pitchFamily="34" charset="0"/>
              <a:cs typeface="Verdana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39567065"/>
              </p:ext>
            </p:extLst>
          </p:nvPr>
        </p:nvGraphicFramePr>
        <p:xfrm>
          <a:off x="172394" y="1700808"/>
          <a:ext cx="11684246" cy="5013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9432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11041754" name="Объект 2"/>
          <p:cNvSpPr>
            <a:spLocks noGrp="1"/>
          </p:cNvSpPr>
          <p:nvPr>
            <p:ph idx="1"/>
          </p:nvPr>
        </p:nvSpPr>
        <p:spPr bwMode="auto">
          <a:xfrm>
            <a:off x="838198" y="1044537"/>
            <a:ext cx="10658402" cy="569683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7500" lnSpcReduction="12000"/>
          </a:bodyPr>
          <a:lstStyle/>
          <a:p>
            <a:pPr marL="0" indent="0">
              <a:buNone/>
              <a:defRPr/>
            </a:pPr>
            <a:r>
              <a:rPr lang="ru-RU" sz="3200" dirty="0">
                <a:latin typeface="Arial Black"/>
                <a:cs typeface="Arial Black"/>
              </a:rPr>
              <a:t>1. Положение о формах, периодичности и порядке текущего контроля успеваемости и промежуточной аттестации обучающихся</a:t>
            </a:r>
          </a:p>
          <a:p>
            <a:pPr marL="0" indent="0">
              <a:buNone/>
              <a:defRPr/>
            </a:pPr>
            <a:r>
              <a:rPr lang="ru-RU" sz="3200" dirty="0">
                <a:latin typeface="Arial Black"/>
                <a:cs typeface="Arial Black"/>
              </a:rPr>
              <a:t>2. Положение о порядке обучения по индивидуальному учебному плану</a:t>
            </a:r>
          </a:p>
          <a:p>
            <a:pPr marL="0" indent="0">
              <a:buNone/>
              <a:defRPr/>
            </a:pPr>
            <a:r>
              <a:rPr lang="ru-RU" sz="3200" dirty="0">
                <a:latin typeface="Arial Black"/>
                <a:cs typeface="Arial Black"/>
              </a:rPr>
              <a:t>3. Положение об организации обучения на дому обучающихся, которые по состоянию здоровья не могут посещать образовательную организацию</a:t>
            </a:r>
          </a:p>
          <a:p>
            <a:pPr marL="0" indent="0">
              <a:buNone/>
              <a:defRPr/>
            </a:pPr>
            <a:r>
              <a:rPr lang="ru-RU" sz="3200" dirty="0">
                <a:latin typeface="Arial Black"/>
                <a:cs typeface="Arial Black"/>
              </a:rPr>
              <a:t>4. Положение о психолого-педагогическом консилиуме</a:t>
            </a:r>
          </a:p>
          <a:p>
            <a:pPr>
              <a:defRPr/>
            </a:pPr>
            <a:endParaRPr sz="3200" dirty="0">
              <a:latin typeface="Arial Black"/>
              <a:cs typeface="Arial Black"/>
            </a:endParaRPr>
          </a:p>
        </p:txBody>
      </p:sp>
      <p:sp>
        <p:nvSpPr>
          <p:cNvPr id="766564447" name="TextBox 766564446"/>
          <p:cNvSpPr txBox="1"/>
          <p:nvPr/>
        </p:nvSpPr>
        <p:spPr bwMode="auto">
          <a:xfrm>
            <a:off x="407368" y="130137"/>
            <a:ext cx="10812321" cy="45397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ru-RU" sz="2000" spc="-95" dirty="0">
                <a:solidFill>
                  <a:srgbClr val="002060"/>
                </a:solidFill>
                <a:latin typeface="Arial Black" panose="020B0A04020102020204" pitchFamily="34" charset="0"/>
              </a:rPr>
              <a:t>ЛА ОРГАНИЗАЦИИ, СОПРОВОЖДАЮЩИЕ ПРОЦЕСС ОБУЧЕНИЯ ПО ИУП В ОО</a:t>
            </a:r>
            <a:endParaRPr sz="2000" b="1" dirty="0">
              <a:solidFill>
                <a:srgbClr val="002060"/>
              </a:solidFill>
              <a:latin typeface="Arial Black" panose="020B0A04020102020204" pitchFamily="34" charset="0"/>
              <a:cs typeface="Arial Blac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1"/>
            <a:ext cx="9144000" cy="21114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48"/>
          <a:stretch/>
        </p:blipFill>
        <p:spPr>
          <a:xfrm>
            <a:off x="1524000" y="2111454"/>
            <a:ext cx="9144000" cy="47465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95500" y="457200"/>
            <a:ext cx="5753100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ИНДИВИДУАЛЬНЫЙ УЧЕБНЫЙ</a:t>
            </a:r>
          </a:p>
          <a:p>
            <a:pPr algn="ctr"/>
            <a:r>
              <a:rPr lang="ru-RU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ПЛАН</a:t>
            </a:r>
            <a:endParaRPr lang="en-US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6334780"/>
            <a:ext cx="403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9770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514937" name="TextBox 1936514936"/>
          <p:cNvSpPr txBox="1"/>
          <p:nvPr/>
        </p:nvSpPr>
        <p:spPr bwMode="auto">
          <a:xfrm>
            <a:off x="838198" y="130136"/>
            <a:ext cx="10381851" cy="417807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КАК СОСТАВИТЬ ИНДИВИДУАЛЬНЫЙ УЧЕБНЫЙ ПЛАН</a:t>
            </a:r>
            <a:endParaRPr sz="2000" b="1" dirty="0">
              <a:latin typeface="Arial Black"/>
              <a:cs typeface="Arial Black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0C44D1A5-8118-46D6-AD7D-EE567E6C6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664149"/>
              </p:ext>
            </p:extLst>
          </p:nvPr>
        </p:nvGraphicFramePr>
        <p:xfrm>
          <a:off x="1199456" y="547943"/>
          <a:ext cx="8064896" cy="5293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xmlns="" val="2945540454"/>
                    </a:ext>
                  </a:extLst>
                </a:gridCol>
                <a:gridCol w="1634396">
                  <a:extLst>
                    <a:ext uri="{9D8B030D-6E8A-4147-A177-3AD203B41FA5}">
                      <a16:colId xmlns:a16="http://schemas.microsoft.com/office/drawing/2014/main" xmlns="" val="2104598395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3458192776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2558627448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2544611914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3048348003"/>
                    </a:ext>
                  </a:extLst>
                </a:gridCol>
                <a:gridCol w="453302">
                  <a:extLst>
                    <a:ext uri="{9D8B030D-6E8A-4147-A177-3AD203B41FA5}">
                      <a16:colId xmlns:a16="http://schemas.microsoft.com/office/drawing/2014/main" xmlns="" val="1989306739"/>
                    </a:ext>
                  </a:extLst>
                </a:gridCol>
                <a:gridCol w="756218">
                  <a:extLst>
                    <a:ext uri="{9D8B030D-6E8A-4147-A177-3AD203B41FA5}">
                      <a16:colId xmlns:a16="http://schemas.microsoft.com/office/drawing/2014/main" xmlns="" val="2481769707"/>
                    </a:ext>
                  </a:extLst>
                </a:gridCol>
                <a:gridCol w="900236">
                  <a:extLst>
                    <a:ext uri="{9D8B030D-6E8A-4147-A177-3AD203B41FA5}">
                      <a16:colId xmlns:a16="http://schemas.microsoft.com/office/drawing/2014/main" xmlns="" val="2367753305"/>
                    </a:ext>
                  </a:extLst>
                </a:gridCol>
              </a:tblGrid>
              <a:tr h="22294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Предметные области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Классы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Учебные предметы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Количество часов в неделю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Всего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Формы аттестации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84160134"/>
                  </a:ext>
                </a:extLst>
              </a:tr>
              <a:tr h="338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доп.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6769912"/>
                  </a:ext>
                </a:extLst>
              </a:tr>
              <a:tr h="1075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Обязательная часть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732742928"/>
                  </a:ext>
                </a:extLst>
              </a:tr>
              <a:tr h="107581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Русский язык и литературное чтение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Русский язык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19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45918181"/>
                  </a:ext>
                </a:extLst>
              </a:tr>
              <a:tr h="222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Литературное чтение</a:t>
                      </a:r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477358539"/>
                  </a:ext>
                </a:extLst>
              </a:tr>
              <a:tr h="338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831041126"/>
                  </a:ext>
                </a:extLst>
              </a:tr>
              <a:tr h="338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Иностранный язык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Иностранный язык (английский)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2093095663"/>
                  </a:ext>
                </a:extLst>
              </a:tr>
              <a:tr h="222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Математика и информатика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Математика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2043343857"/>
                  </a:ext>
                </a:extLst>
              </a:tr>
              <a:tr h="338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Обществознание и естествознание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Окружающий мир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68487297"/>
                  </a:ext>
                </a:extLst>
              </a:tr>
              <a:tr h="453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Основы религиозных культур и светской этики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Основы религиозных культур и светской этики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2823804991"/>
                  </a:ext>
                </a:extLst>
              </a:tr>
              <a:tr h="10758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Искусство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Музыка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4187088476"/>
                  </a:ext>
                </a:extLst>
              </a:tr>
              <a:tr h="222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Изобразительное искусство</a:t>
                      </a:r>
                      <a:endParaRPr lang="ru-RU"/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2760573135"/>
                  </a:ext>
                </a:extLst>
              </a:tr>
              <a:tr h="222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Труд (Технология)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Труд (Технология)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2060888311"/>
                  </a:ext>
                </a:extLst>
              </a:tr>
              <a:tr h="569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Физическая культура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Физическая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культура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(Адаптивная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физическая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культура)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140050575"/>
                  </a:ext>
                </a:extLst>
              </a:tr>
              <a:tr h="1075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Итого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972342983"/>
                  </a:ext>
                </a:extLst>
              </a:tr>
              <a:tr h="1075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31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31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33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33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161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909335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446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xmlns="" id="{F5219033-6115-4A02-AC36-ECA0AF0BAC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746664"/>
              </p:ext>
            </p:extLst>
          </p:nvPr>
        </p:nvGraphicFramePr>
        <p:xfrm>
          <a:off x="263352" y="567044"/>
          <a:ext cx="6408712" cy="3204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0500">
                  <a:extLst>
                    <a:ext uri="{9D8B030D-6E8A-4147-A177-3AD203B41FA5}">
                      <a16:colId xmlns:a16="http://schemas.microsoft.com/office/drawing/2014/main" xmlns="" val="2900011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2313699179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2773418959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1711821245"/>
                    </a:ext>
                  </a:extLst>
                </a:gridCol>
                <a:gridCol w="378108">
                  <a:extLst>
                    <a:ext uri="{9D8B030D-6E8A-4147-A177-3AD203B41FA5}">
                      <a16:colId xmlns:a16="http://schemas.microsoft.com/office/drawing/2014/main" xmlns="" val="3010074346"/>
                    </a:ext>
                  </a:extLst>
                </a:gridCol>
                <a:gridCol w="453302">
                  <a:extLst>
                    <a:ext uri="{9D8B030D-6E8A-4147-A177-3AD203B41FA5}">
                      <a16:colId xmlns:a16="http://schemas.microsoft.com/office/drawing/2014/main" xmlns="" val="117272731"/>
                    </a:ext>
                  </a:extLst>
                </a:gridCol>
                <a:gridCol w="756218">
                  <a:extLst>
                    <a:ext uri="{9D8B030D-6E8A-4147-A177-3AD203B41FA5}">
                      <a16:colId xmlns:a16="http://schemas.microsoft.com/office/drawing/2014/main" xmlns="" val="540203026"/>
                    </a:ext>
                  </a:extLst>
                </a:gridCol>
                <a:gridCol w="1116260">
                  <a:extLst>
                    <a:ext uri="{9D8B030D-6E8A-4147-A177-3AD203B41FA5}">
                      <a16:colId xmlns:a16="http://schemas.microsoft.com/office/drawing/2014/main" xmlns="" val="2809825265"/>
                    </a:ext>
                  </a:extLst>
                </a:gridCol>
              </a:tblGrid>
              <a:tr h="2486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Часть, формируемая участниками образовательного процесса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-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423009537"/>
                  </a:ext>
                </a:extLst>
              </a:tr>
              <a:tr h="107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…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206956474"/>
                  </a:ext>
                </a:extLst>
              </a:tr>
              <a:tr h="107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…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2882017677"/>
                  </a:ext>
                </a:extLst>
              </a:tr>
              <a:tr h="338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Максимально допустимая недельная нагрузка (при 5-дневной учебной неделе)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23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111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589554991"/>
                  </a:ext>
                </a:extLst>
              </a:tr>
              <a:tr h="338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Внеурочная деятельность (включая коррекционно-развивающую область):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50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Формы организации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1296535108"/>
                  </a:ext>
                </a:extLst>
              </a:tr>
              <a:tr h="222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коррекционно-развивающая область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755478269"/>
                  </a:ext>
                </a:extLst>
              </a:tr>
              <a:tr h="222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коррекционно-развивающие занятия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30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3955021230"/>
                  </a:ext>
                </a:extLst>
              </a:tr>
              <a:tr h="107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ритмика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1500154763"/>
                  </a:ext>
                </a:extLst>
              </a:tr>
              <a:tr h="222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направления внеурочной деятельности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Georgia" panose="02040502050405020303" pitchFamily="18" charset="0"/>
                        </a:rPr>
                        <a:t>15</a:t>
                      </a:r>
                      <a:endParaRPr lang="ru-RU" sz="120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148" marR="29148" marT="0" marB="0"/>
                </a:tc>
                <a:extLst>
                  <a:ext uri="{0D108BD9-81ED-4DB2-BD59-A6C34878D82A}">
                    <a16:rowId xmlns:a16="http://schemas.microsoft.com/office/drawing/2014/main" xmlns="" val="1815386365"/>
                  </a:ext>
                </a:extLst>
              </a:tr>
            </a:tbl>
          </a:graphicData>
        </a:graphic>
      </p:graphicFrame>
      <p:sp>
        <p:nvSpPr>
          <p:cNvPr id="1936514937" name="TextBox 1936514936"/>
          <p:cNvSpPr txBox="1"/>
          <p:nvPr/>
        </p:nvSpPr>
        <p:spPr bwMode="auto">
          <a:xfrm>
            <a:off x="838198" y="130136"/>
            <a:ext cx="10381851" cy="417807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КАК СОСТАВИТЬ ИНДИВИДУАЛЬНЫЙ УЧЕБНЫЙ ПЛАН</a:t>
            </a:r>
            <a:endParaRPr sz="2000" b="1" dirty="0">
              <a:latin typeface="Arial Black"/>
              <a:cs typeface="Arial Black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ACE7866-B7B8-4960-96A6-D97E206E5F47}"/>
              </a:ext>
            </a:extLst>
          </p:cNvPr>
          <p:cNvSpPr/>
          <p:nvPr/>
        </p:nvSpPr>
        <p:spPr>
          <a:xfrm>
            <a:off x="479376" y="3861048"/>
            <a:ext cx="115212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Georgia" panose="02040502050405020303" pitchFamily="18" charset="0"/>
              </a:rPr>
              <a:t>Коррекционно-развивающая область, согласно требованиям ФГОС НОО обучающихся с ОВЗ, является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обязательной частью внеурочной деятельности </a:t>
            </a:r>
            <a:r>
              <a:rPr lang="ru-RU" dirty="0">
                <a:latin typeface="Georgia" panose="02040502050405020303" pitchFamily="18" charset="0"/>
              </a:rPr>
              <a:t>и представлена фронтальными и индивидуальными коррекционно-развивающими занятиями (логопедическими и </a:t>
            </a:r>
            <a:r>
              <a:rPr lang="ru-RU" dirty="0" err="1">
                <a:latin typeface="Georgia" panose="02040502050405020303" pitchFamily="18" charset="0"/>
              </a:rPr>
              <a:t>психокоррекционными</a:t>
            </a:r>
            <a:r>
              <a:rPr lang="ru-RU" dirty="0">
                <a:latin typeface="Georgia" panose="02040502050405020303" pitchFamily="18" charset="0"/>
              </a:rPr>
              <a:t>) и ритмикой, направленными на компенсацию дефицита и формирование навыков адаптации личности в современных жизненных условиях.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Форма проведения занятий в рамках коррекционно-развивающих курсов, их количественное соотношение, содержание осуществляется образовательной организацией самостоятельно, исходя из психофизических особенностей обучающихся с ОВЗ на основании рекомендаций ПМПК.</a:t>
            </a:r>
            <a:r>
              <a:rPr lang="ru-RU" dirty="0">
                <a:latin typeface="Georgia" panose="02040502050405020303" pitchFamily="18" charset="0"/>
              </a:rPr>
              <a:t> Коррекционно-развивающие курсы могут проводиться в индивидуальной и групповой форме. Распределение часов, предусмотренных на внеурочную деятельность: ✓ недельная нагрузка не более 10 часов, ✓ из них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не менее 5 часов </a:t>
            </a:r>
            <a:r>
              <a:rPr lang="ru-RU" dirty="0">
                <a:latin typeface="Georgia" panose="02040502050405020303" pitchFamily="18" charset="0"/>
              </a:rPr>
              <a:t>отводится на проведение коррекционных занятий.</a:t>
            </a:r>
          </a:p>
        </p:txBody>
      </p:sp>
    </p:spTree>
    <p:extLst>
      <p:ext uri="{BB962C8B-B14F-4D97-AF65-F5344CB8AC3E}">
        <p14:creationId xmlns:p14="http://schemas.microsoft.com/office/powerpoint/2010/main" val="143479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 bwMode="auto">
          <a:xfrm>
            <a:off x="428211" y="542870"/>
            <a:ext cx="11281710" cy="444480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dirty="0">
                <a:latin typeface="Arial Black" panose="020B0A04020102020204" pitchFamily="34" charset="0"/>
              </a:rPr>
              <a:t>Существует мнение, что школьное образование исключает возможность персональной «настройки» обучения, но в реальности существуют опция </a:t>
            </a: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(ИУП), </a:t>
            </a:r>
            <a:r>
              <a:rPr lang="ru-RU" sz="3600" dirty="0">
                <a:latin typeface="Arial Black" panose="020B0A04020102020204" pitchFamily="34" charset="0"/>
              </a:rPr>
              <a:t>благодаря которой образовательный процесс можно подстроить под конкретного ученика </a:t>
            </a: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(ИОМ обучающегося) </a:t>
            </a:r>
          </a:p>
        </p:txBody>
      </p:sp>
    </p:spTree>
    <p:extLst>
      <p:ext uri="{BB962C8B-B14F-4D97-AF65-F5344CB8AC3E}">
        <p14:creationId xmlns:p14="http://schemas.microsoft.com/office/powerpoint/2010/main" val="1157936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1"/>
            <a:ext cx="9144000" cy="21114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48"/>
          <a:stretch/>
        </p:blipFill>
        <p:spPr>
          <a:xfrm>
            <a:off x="1524000" y="2111454"/>
            <a:ext cx="9144000" cy="47465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95500" y="457200"/>
            <a:ext cx="5753100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ИНДИВИДУАЛЬНЫЙ ОБРАЗОВАТЕЛЬНЫЙ МАРШРУТ</a:t>
            </a:r>
            <a:endParaRPr lang="en-US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6334780"/>
            <a:ext cx="403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29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514937" name="TextBox 1936514936"/>
          <p:cNvSpPr txBox="1"/>
          <p:nvPr/>
        </p:nvSpPr>
        <p:spPr bwMode="auto">
          <a:xfrm>
            <a:off x="838198" y="130136"/>
            <a:ext cx="10381851" cy="96039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СОДЕРЖАНИЕ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ИНДИВИДУАЛЬНОГО ОБРАЗОВАТЕЛЬНОГО МАРШРУТА</a:t>
            </a:r>
            <a:endParaRPr sz="2400" b="1" dirty="0">
              <a:latin typeface="Arial Black"/>
              <a:cs typeface="Arial Black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A5D67AF-4C87-4845-A6FA-BDDA4CB979C6}"/>
              </a:ext>
            </a:extLst>
          </p:cNvPr>
          <p:cNvSpPr/>
          <p:nvPr/>
        </p:nvSpPr>
        <p:spPr>
          <a:xfrm>
            <a:off x="838200" y="994969"/>
            <a:ext cx="105156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Нормативное обеспечение функционирования индивидуального образовательного маршрута</a:t>
            </a:r>
          </a:p>
          <a:p>
            <a:pPr>
              <a:buNone/>
            </a:pPr>
            <a:r>
              <a:rPr lang="ru-RU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Georgia" panose="02040502050405020303" pitchFamily="18" charset="0"/>
              </a:rPr>
              <a:t>Заключение ПМПК с рекомендациями по организации специальных образовательных условий обучения ребёнка с ОВЗ</a:t>
            </a:r>
            <a:endParaRPr lang="ru-RU" sz="24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Georgia" panose="02040502050405020303" pitchFamily="18" charset="0"/>
              </a:rPr>
              <a:t>Договор/согласие о сотрудничестве родителей (законных представителей) обучающегося с ОВЗ и школьного ПП-консилиума</a:t>
            </a:r>
            <a:endParaRPr lang="ru-RU" sz="24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Georgia" panose="02040502050405020303" pitchFamily="18" charset="0"/>
              </a:rPr>
              <a:t>Согласие родителей (законных представителей) обучающегося с ОВЗ на психолого-педагогическое сопровождение в условиях общеобразовательной организации</a:t>
            </a:r>
            <a:endParaRPr lang="ru-RU" sz="24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Georgia" panose="02040502050405020303" pitchFamily="18" charset="0"/>
              </a:rPr>
              <a:t>Индивидуальный учебный план (при необходимости)</a:t>
            </a:r>
            <a:endParaRPr lang="ru-RU" sz="24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7617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514937" name="TextBox 1936514936"/>
          <p:cNvSpPr txBox="1"/>
          <p:nvPr/>
        </p:nvSpPr>
        <p:spPr bwMode="auto">
          <a:xfrm>
            <a:off x="838198" y="130136"/>
            <a:ext cx="10381851" cy="96039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СОДЕРЖАНИЕ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ИНДИВИДУАЛЬНОГО ОБРАЗОВАТЕЛЬНОГО МАРШРУТА</a:t>
            </a:r>
            <a:endParaRPr sz="2400" b="1" dirty="0">
              <a:latin typeface="Arial Black"/>
              <a:cs typeface="Arial Black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A5D67AF-4C87-4845-A6FA-BDDA4CB979C6}"/>
              </a:ext>
            </a:extLst>
          </p:cNvPr>
          <p:cNvSpPr/>
          <p:nvPr/>
        </p:nvSpPr>
        <p:spPr>
          <a:xfrm>
            <a:off x="838200" y="1196752"/>
            <a:ext cx="10515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000" b="1" i="1" dirty="0">
                <a:solidFill>
                  <a:srgbClr val="00B050"/>
                </a:solidFill>
                <a:latin typeface="Georgia" panose="02040502050405020303" pitchFamily="18" charset="0"/>
              </a:rPr>
              <a:t>Коррекционно-развивающее обеспечение функционирования индивидуального образовательного маршрута</a:t>
            </a:r>
            <a:endParaRPr lang="ru-RU" sz="2000" b="1" dirty="0">
              <a:solidFill>
                <a:srgbClr val="00B050"/>
              </a:solidFill>
              <a:latin typeface="Georgia" panose="02040502050405020303" pitchFamily="18" charset="0"/>
            </a:endParaRPr>
          </a:p>
          <a:p>
            <a:endParaRPr lang="ru-RU" sz="20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Справка-рекомендация специалистов сопровождения </a:t>
            </a:r>
            <a:r>
              <a:rPr lang="ru-RU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для родителей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 с описанием выявленных особенностей психоэмоционального развития ребёнка и рекомендациями по возможным методам их коррекции</a:t>
            </a:r>
            <a:endParaRPr lang="ru-RU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Справка-рекомендация специалистов сопровождения </a:t>
            </a:r>
            <a:r>
              <a:rPr lang="ru-RU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для педагогов 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с описанием</a:t>
            </a:r>
            <a:r>
              <a:rPr lang="ru-RU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выявленных особенностей психоэмоционального развития ребёнка и рекомендациями по возможным методам их коррекции</a:t>
            </a:r>
            <a:endParaRPr lang="ru-RU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Индивидуальные рабочие программы коррекционно-развивающих занятий специалистов сопровождения, разработанные в соответствие с результатами диагностических процедур</a:t>
            </a:r>
            <a:endParaRPr lang="ru-RU" sz="20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Результаты динамических наблюдений специалистов, с их анализом и прогнозирование дальнейшей коррекционно-развивающей деятельности </a:t>
            </a:r>
            <a:endParaRPr lang="ru-RU" sz="2000" dirty="0">
              <a:latin typeface="Georgia" panose="02040502050405020303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Индивидуальный профиль результатов коррекционной деятельности по итогам года</a:t>
            </a:r>
            <a:endParaRPr lang="ru-RU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182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514937" name="TextBox 1936514936"/>
          <p:cNvSpPr txBox="1"/>
          <p:nvPr/>
        </p:nvSpPr>
        <p:spPr bwMode="auto">
          <a:xfrm>
            <a:off x="838198" y="130136"/>
            <a:ext cx="10381851" cy="96039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СОДЕРЖАНИЕ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4D87BB"/>
                </a:solidFill>
                <a:latin typeface="Arial Black"/>
                <a:ea typeface="Arial Black"/>
                <a:cs typeface="Arial Black"/>
              </a:rPr>
              <a:t>ИНДИВИДУАЛЬНОГО ОБРАЗОВАТЕЛЬНОГО МАРШРУТА</a:t>
            </a:r>
            <a:endParaRPr sz="2400" b="1" dirty="0">
              <a:latin typeface="Arial Black"/>
              <a:cs typeface="Arial Black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A5D67AF-4C87-4845-A6FA-BDDA4CB979C6}"/>
              </a:ext>
            </a:extLst>
          </p:cNvPr>
          <p:cNvSpPr/>
          <p:nvPr/>
        </p:nvSpPr>
        <p:spPr>
          <a:xfrm>
            <a:off x="861186" y="980728"/>
            <a:ext cx="105156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70C0"/>
                </a:solidFill>
                <a:latin typeface="Georgia" panose="02040502050405020303" pitchFamily="18" charset="0"/>
              </a:rPr>
              <a:t>Педагогическое обеспечение функционирования индивидуального образовательного маршрута</a:t>
            </a: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Педагогическая характеристика обучающегося с ОВЗ, отражающая особенности усвоения образовательной программы с указанием наиболее эффективных форм организации образовательной деятельности</a:t>
            </a:r>
            <a:endParaRPr lang="ru-RU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Результаты промежуточного и рубежного контроля усвоения программного материала, с анализом результатов и планируемыми приоритетными направлениями педагогической деятельности педагогов-предметников, учитывающих выявленные проблемы или пробелы</a:t>
            </a:r>
            <a:endParaRPr lang="ru-RU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Карты индивидуальных предметных достижений по всем образовательным предметам с указанием уровня усвоения предметных навыков</a:t>
            </a:r>
            <a:endParaRPr lang="ru-RU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Индивидуальный профиль образовательных достижений по итогам года</a:t>
            </a:r>
            <a:endParaRPr lang="ru-RU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Перспективный план взаимодействия с родителями (законными представителями) </a:t>
            </a:r>
            <a:endParaRPr lang="ru-RU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Georgia" panose="02040502050405020303" pitchFamily="18" charset="0"/>
              </a:rPr>
              <a:t>Программа социализации с результатами мониторинговых процедур</a:t>
            </a:r>
            <a:endParaRPr lang="ru-RU" sz="2000" dirty="0">
              <a:latin typeface="Georgia" panose="02040502050405020303" pitchFamily="18" charset="0"/>
            </a:endParaRPr>
          </a:p>
          <a:p>
            <a:pPr algn="ctr">
              <a:buNone/>
            </a:pPr>
            <a:endParaRPr lang="ru-RU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7416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6886187" name="Заголовок 1"/>
          <p:cNvSpPr txBox="1"/>
          <p:nvPr/>
        </p:nvSpPr>
        <p:spPr bwMode="auto">
          <a:xfrm>
            <a:off x="119334" y="116631"/>
            <a:ext cx="11593287" cy="4316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1606310092" name="Объект 2"/>
          <p:cNvSpPr>
            <a:spLocks noGrp="1"/>
          </p:cNvSpPr>
          <p:nvPr>
            <p:ph idx="1"/>
          </p:nvPr>
        </p:nvSpPr>
        <p:spPr bwMode="auto">
          <a:xfrm>
            <a:off x="838198" y="1793590"/>
            <a:ext cx="10515600" cy="391216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 lnSpcReduction="2000"/>
          </a:bodyPr>
          <a:lstStyle/>
          <a:p>
            <a:pPr marL="0" indent="0">
              <a:buNone/>
              <a:defRPr/>
            </a:pPr>
            <a:endParaRPr lang="ru-RU" dirty="0">
              <a:solidFill>
                <a:srgbClr val="0070C0"/>
              </a:solidFill>
              <a:latin typeface="Arial Black"/>
              <a:cs typeface="Arial Black"/>
            </a:endParaRPr>
          </a:p>
          <a:p>
            <a:pPr marL="0" indent="0">
              <a:buNone/>
              <a:defRPr/>
            </a:pPr>
            <a:endParaRPr lang="ru-RU" dirty="0">
              <a:solidFill>
                <a:srgbClr val="0070C0"/>
              </a:solidFill>
              <a:latin typeface="Arial Black"/>
              <a:cs typeface="Arial Black"/>
            </a:endParaRPr>
          </a:p>
          <a:p>
            <a:pPr marL="0" indent="0">
              <a:buNone/>
              <a:defRPr/>
            </a:pPr>
            <a:endParaRPr lang="ru-RU" dirty="0">
              <a:solidFill>
                <a:srgbClr val="0070C0"/>
              </a:solidFill>
              <a:latin typeface="Arial Black"/>
              <a:cs typeface="Arial Black"/>
            </a:endParaRPr>
          </a:p>
          <a:p>
            <a:pPr marL="0" indent="0" algn="ctr">
              <a:buNone/>
              <a:defRPr/>
            </a:pPr>
            <a:r>
              <a:rPr lang="ru-RU" sz="10700" dirty="0">
                <a:solidFill>
                  <a:srgbClr val="0070C0"/>
                </a:solidFill>
                <a:latin typeface="Arial Black"/>
                <a:cs typeface="Arial Black"/>
              </a:rPr>
              <a:t>БЛАГОДАРЮ</a:t>
            </a:r>
            <a:endParaRPr sz="107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7965107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6562055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1461116"/>
            <a:ext cx="10515600" cy="5224878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/>
          </a:bodyPr>
          <a:lstStyle>
            <a:lvl1pPr>
              <a:defRPr sz="6000"/>
            </a:lvl1pPr>
          </a:lstStyle>
          <a:p>
            <a:pPr>
              <a:defRPr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17" name="object 2"/>
          <p:cNvSpPr txBox="1">
            <a:spLocks/>
          </p:cNvSpPr>
          <p:nvPr/>
        </p:nvSpPr>
        <p:spPr bwMode="auto">
          <a:xfrm>
            <a:off x="131167" y="3146438"/>
            <a:ext cx="11281710" cy="14901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002060"/>
                </a:solidFill>
                <a:latin typeface="Arial Black" panose="020B0A04020102020204" pitchFamily="34" charset="0"/>
              </a:rPr>
              <a:t>КТО ИМЕЕТ ПРАВО НА ОБУЧЕНИЕ ПО ИНДИВИДУАЛЬНОМУ УЧЕБНОМУ ПЛАНУ   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002060"/>
                </a:solidFill>
                <a:latin typeface="Arial Black" panose="020B0A04020102020204" pitchFamily="34" charset="0"/>
              </a:rPr>
              <a:t>В ШКОЛЕ</a:t>
            </a:r>
            <a:endParaRPr lang="ru-RU" sz="32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 bwMode="auto">
          <a:xfrm>
            <a:off x="430912" y="1988840"/>
            <a:ext cx="11281710" cy="1010533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chemeClr val="accent1"/>
                </a:solidFill>
                <a:latin typeface="Arial Black" panose="020B0A04020102020204" pitchFamily="34" charset="0"/>
              </a:rPr>
              <a:t>ЧТО ТАКОЕ ИНДИВИДУАЛЬНЫЙ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chemeClr val="accent1"/>
                </a:solidFill>
                <a:latin typeface="Arial Black" panose="020B0A04020102020204" pitchFamily="34" charset="0"/>
              </a:rPr>
              <a:t>УЧЕБНЫЙ ПЛАН В ШКОЛЕ</a:t>
            </a:r>
            <a:endParaRPr lang="ru-RU" sz="3200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 bwMode="auto">
          <a:xfrm>
            <a:off x="193358" y="4777793"/>
            <a:ext cx="11281710" cy="1515800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7030A0"/>
                </a:solidFill>
                <a:latin typeface="Arial Black" panose="020B0A04020102020204" pitchFamily="34" charset="0"/>
              </a:rPr>
              <a:t>КТО РАЗРАБАТЫВАЕТ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7030A0"/>
                </a:solidFill>
                <a:latin typeface="Arial Black" panose="020B0A04020102020204" pitchFamily="34" charset="0"/>
              </a:rPr>
              <a:t>ИНДИВИДУАЛЬНЫЙ УЧЕБНЫЙ ПЛАН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7030A0"/>
                </a:solidFill>
                <a:latin typeface="Arial Black" panose="020B0A04020102020204" pitchFamily="34" charset="0"/>
              </a:rPr>
              <a:t>В ШКОЛЕ</a:t>
            </a:r>
            <a:endParaRPr lang="ru-RU" sz="32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7408" y="692696"/>
            <a:ext cx="11028236" cy="1090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002060"/>
                </a:solidFill>
                <a:latin typeface="Arial Black" panose="020B0A04020102020204" pitchFamily="34" charset="0"/>
              </a:rPr>
              <a:t>ЧТО ТАКОЕ ИНДИВИДУАЛЬНЫЙ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spc="-35" dirty="0">
                <a:solidFill>
                  <a:srgbClr val="002060"/>
                </a:solidFill>
                <a:latin typeface="Arial Black" panose="020B0A04020102020204" pitchFamily="34" charset="0"/>
              </a:rPr>
              <a:t>ОБРАЗОВАТЕЛЬНЫЙ МАРШРУТ В ШКОЛЕ </a:t>
            </a:r>
            <a:endParaRPr lang="ru-RU" sz="32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773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grpSp>
        <p:nvGrpSpPr>
          <p:cNvPr id="4" name="object 17"/>
          <p:cNvGrpSpPr/>
          <p:nvPr/>
        </p:nvGrpSpPr>
        <p:grpSpPr>
          <a:xfrm>
            <a:off x="560815" y="1053565"/>
            <a:ext cx="10391140" cy="1306195"/>
            <a:chOff x="595883" y="1107947"/>
            <a:chExt cx="10391140" cy="1306195"/>
          </a:xfrm>
        </p:grpSpPr>
        <p:pic>
          <p:nvPicPr>
            <p:cNvPr id="5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5883" y="1120139"/>
              <a:ext cx="1293876" cy="1293876"/>
            </a:xfrm>
            <a:prstGeom prst="rect">
              <a:avLst/>
            </a:prstGeom>
          </p:spPr>
        </p:pic>
        <p:pic>
          <p:nvPicPr>
            <p:cNvPr id="6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1791" y="1146047"/>
              <a:ext cx="1191768" cy="1191767"/>
            </a:xfrm>
            <a:prstGeom prst="rect">
              <a:avLst/>
            </a:prstGeom>
          </p:spPr>
        </p:pic>
        <p:pic>
          <p:nvPicPr>
            <p:cNvPr id="7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5304" y="1107947"/>
              <a:ext cx="1292352" cy="1292352"/>
            </a:xfrm>
            <a:prstGeom prst="rect">
              <a:avLst/>
            </a:prstGeom>
          </p:spPr>
        </p:pic>
        <p:pic>
          <p:nvPicPr>
            <p:cNvPr id="8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01211" y="1133855"/>
              <a:ext cx="1190243" cy="1190244"/>
            </a:xfrm>
            <a:prstGeom prst="rect">
              <a:avLst/>
            </a:prstGeom>
          </p:spPr>
        </p:pic>
        <p:pic>
          <p:nvPicPr>
            <p:cNvPr id="9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67143" y="1107947"/>
              <a:ext cx="1292352" cy="1292352"/>
            </a:xfrm>
            <a:prstGeom prst="rect">
              <a:avLst/>
            </a:prstGeom>
          </p:spPr>
        </p:pic>
        <p:pic>
          <p:nvPicPr>
            <p:cNvPr id="10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93051" y="1133855"/>
              <a:ext cx="1190244" cy="1190244"/>
            </a:xfrm>
            <a:prstGeom prst="rect">
              <a:avLst/>
            </a:prstGeom>
          </p:spPr>
        </p:pic>
        <p:pic>
          <p:nvPicPr>
            <p:cNvPr id="11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92640" y="1107947"/>
              <a:ext cx="1293876" cy="1292352"/>
            </a:xfrm>
            <a:prstGeom prst="rect">
              <a:avLst/>
            </a:prstGeom>
          </p:spPr>
        </p:pic>
        <p:pic>
          <p:nvPicPr>
            <p:cNvPr id="12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718548" y="1133855"/>
              <a:ext cx="1191768" cy="1190244"/>
            </a:xfrm>
            <a:prstGeom prst="rect">
              <a:avLst/>
            </a:prstGeom>
          </p:spPr>
        </p:pic>
      </p:grpSp>
      <p:sp>
        <p:nvSpPr>
          <p:cNvPr id="13" name="object 3"/>
          <p:cNvSpPr txBox="1"/>
          <p:nvPr/>
        </p:nvSpPr>
        <p:spPr>
          <a:xfrm>
            <a:off x="224739" y="2403474"/>
            <a:ext cx="217233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1000" b="1" spc="-35" dirty="0">
                <a:latin typeface="Georgia" panose="02040502050405020303" pitchFamily="18" charset="0"/>
                <a:cs typeface="Tahoma"/>
              </a:rPr>
              <a:t>Федеральный </a:t>
            </a:r>
            <a:r>
              <a:rPr sz="1000" b="1" spc="-30" dirty="0">
                <a:latin typeface="Georgia" panose="02040502050405020303" pitchFamily="18" charset="0"/>
                <a:cs typeface="Tahoma"/>
              </a:rPr>
              <a:t>закон </a:t>
            </a:r>
            <a:r>
              <a:rPr sz="1000" b="1" spc="10" dirty="0">
                <a:latin typeface="Georgia" panose="02040502050405020303" pitchFamily="18" charset="0"/>
                <a:cs typeface="Tahoma"/>
              </a:rPr>
              <a:t>от </a:t>
            </a:r>
            <a:r>
              <a:rPr sz="1000" b="1" spc="-75" dirty="0">
                <a:latin typeface="Georgia" panose="02040502050405020303" pitchFamily="18" charset="0"/>
                <a:cs typeface="Tahoma"/>
              </a:rPr>
              <a:t>29.12.2012 </a:t>
            </a:r>
            <a:r>
              <a:rPr sz="10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sz="1000" b="1" spc="-35" dirty="0">
                <a:latin typeface="Georgia" panose="02040502050405020303" pitchFamily="18" charset="0"/>
                <a:cs typeface="Tahoma"/>
              </a:rPr>
              <a:t>N</a:t>
            </a:r>
            <a:r>
              <a:rPr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sz="1000" b="1" spc="-90" dirty="0">
                <a:latin typeface="Georgia" panose="02040502050405020303" pitchFamily="18" charset="0"/>
                <a:cs typeface="Tahoma"/>
              </a:rPr>
              <a:t>273</a:t>
            </a:r>
            <a:r>
              <a:rPr sz="1000" b="1" spc="-15" dirty="0">
                <a:latin typeface="Georgia" panose="02040502050405020303" pitchFamily="18" charset="0"/>
                <a:cs typeface="Tahoma"/>
              </a:rPr>
              <a:t>-</a:t>
            </a:r>
            <a:r>
              <a:rPr sz="1000" b="1" spc="-130" dirty="0">
                <a:latin typeface="Georgia" panose="02040502050405020303" pitchFamily="18" charset="0"/>
                <a:cs typeface="Tahoma"/>
              </a:rPr>
              <a:t>Ф</a:t>
            </a:r>
            <a:r>
              <a:rPr sz="1000" b="1" spc="-105" dirty="0">
                <a:latin typeface="Georgia" panose="02040502050405020303" pitchFamily="18" charset="0"/>
                <a:cs typeface="Tahoma"/>
              </a:rPr>
              <a:t>З</a:t>
            </a:r>
            <a:r>
              <a:rPr sz="1000" b="1" spc="25" dirty="0">
                <a:latin typeface="Georgia" panose="02040502050405020303" pitchFamily="18" charset="0"/>
                <a:cs typeface="Tahoma"/>
              </a:rPr>
              <a:t> </a:t>
            </a:r>
            <a:r>
              <a:rPr sz="1000" b="1" spc="-55" dirty="0">
                <a:latin typeface="Georgia" panose="02040502050405020303" pitchFamily="18" charset="0"/>
                <a:cs typeface="Tahoma"/>
              </a:rPr>
              <a:t>«Об</a:t>
            </a:r>
            <a:r>
              <a:rPr sz="10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sz="1000" b="1" spc="5" dirty="0">
                <a:latin typeface="Georgia" panose="02040502050405020303" pitchFamily="18" charset="0"/>
                <a:cs typeface="Tahoma"/>
              </a:rPr>
              <a:t>образо</a:t>
            </a:r>
            <a:r>
              <a:rPr sz="1000" b="1" spc="-85" dirty="0">
                <a:latin typeface="Georgia" panose="02040502050405020303" pitchFamily="18" charset="0"/>
                <a:cs typeface="Tahoma"/>
              </a:rPr>
              <a:t>в</a:t>
            </a:r>
            <a:r>
              <a:rPr sz="1000" b="1" spc="-5" dirty="0">
                <a:latin typeface="Georgia" panose="02040502050405020303" pitchFamily="18" charset="0"/>
                <a:cs typeface="Tahoma"/>
              </a:rPr>
              <a:t>а</a:t>
            </a:r>
            <a:r>
              <a:rPr sz="1000" b="1" dirty="0">
                <a:latin typeface="Georgia" panose="02040502050405020303" pitchFamily="18" charset="0"/>
                <a:cs typeface="Tahoma"/>
              </a:rPr>
              <a:t>н</a:t>
            </a:r>
            <a:r>
              <a:rPr sz="1000" b="1" spc="-60" dirty="0">
                <a:latin typeface="Georgia" panose="02040502050405020303" pitchFamily="18" charset="0"/>
                <a:cs typeface="Tahoma"/>
              </a:rPr>
              <a:t>и</a:t>
            </a:r>
            <a:r>
              <a:rPr sz="1000" b="1" spc="-55" dirty="0">
                <a:latin typeface="Georgia" panose="02040502050405020303" pitchFamily="18" charset="0"/>
                <a:cs typeface="Tahoma"/>
              </a:rPr>
              <a:t>и</a:t>
            </a:r>
            <a:r>
              <a:rPr sz="10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000" b="1" spc="-50" dirty="0">
                <a:latin typeface="Georgia" panose="02040502050405020303" pitchFamily="18" charset="0"/>
                <a:cs typeface="Tahoma"/>
              </a:rPr>
              <a:t>в  </a:t>
            </a:r>
            <a:r>
              <a:rPr sz="1000" b="1" dirty="0">
                <a:latin typeface="Georgia" panose="02040502050405020303" pitchFamily="18" charset="0"/>
                <a:cs typeface="Tahoma"/>
              </a:rPr>
              <a:t>Российской</a:t>
            </a:r>
            <a:r>
              <a:rPr sz="10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000" b="1" spc="-35" dirty="0">
                <a:latin typeface="Georgia" panose="02040502050405020303" pitchFamily="18" charset="0"/>
                <a:cs typeface="Tahoma"/>
              </a:rPr>
              <a:t>Федерации»</a:t>
            </a:r>
            <a:endParaRPr sz="1000" dirty="0">
              <a:latin typeface="Georgia" panose="02040502050405020303" pitchFamily="18" charset="0"/>
              <a:cs typeface="Tahoma"/>
            </a:endParaRPr>
          </a:p>
        </p:txBody>
      </p:sp>
      <p:sp>
        <p:nvSpPr>
          <p:cNvPr id="14" name="object 5"/>
          <p:cNvSpPr txBox="1"/>
          <p:nvPr/>
        </p:nvSpPr>
        <p:spPr>
          <a:xfrm>
            <a:off x="2590926" y="2389758"/>
            <a:ext cx="3134995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100" b="1" spc="-15" dirty="0">
                <a:latin typeface="Georgia" panose="02040502050405020303" pitchFamily="18" charset="0"/>
                <a:cs typeface="Tahoma"/>
              </a:rPr>
              <a:t>Письмо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Минпросвещения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России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0" dirty="0">
                <a:latin typeface="Georgia" panose="02040502050405020303" pitchFamily="18" charset="0"/>
                <a:cs typeface="Tahoma"/>
              </a:rPr>
              <a:t>от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75" dirty="0">
                <a:latin typeface="Georgia" panose="02040502050405020303" pitchFamily="18" charset="0"/>
                <a:cs typeface="Tahoma"/>
              </a:rPr>
              <a:t>24.11.2021 </a:t>
            </a:r>
            <a:r>
              <a:rPr sz="11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5" dirty="0">
                <a:latin typeface="Georgia" panose="02040502050405020303" pitchFamily="18" charset="0"/>
                <a:cs typeface="Tahoma"/>
              </a:rPr>
              <a:t>N </a:t>
            </a:r>
            <a:r>
              <a:rPr sz="1100" b="1" spc="-75" dirty="0">
                <a:latin typeface="Georgia" panose="02040502050405020303" pitchFamily="18" charset="0"/>
                <a:cs typeface="Tahoma"/>
              </a:rPr>
              <a:t>ДГ-2121/07</a:t>
            </a:r>
            <a:r>
              <a:rPr sz="11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«Методические 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рекомендации </a:t>
            </a:r>
            <a:r>
              <a:rPr sz="1100" b="1" spc="15" dirty="0">
                <a:latin typeface="Georgia" panose="02040502050405020303" pitchFamily="18" charset="0"/>
                <a:cs typeface="Tahoma"/>
              </a:rPr>
              <a:t>об </a:t>
            </a:r>
            <a:r>
              <a:rPr sz="11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25" dirty="0">
                <a:latin typeface="Georgia" panose="02040502050405020303" pitchFamily="18" charset="0"/>
                <a:cs typeface="Tahoma"/>
              </a:rPr>
              <a:t>организации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0" dirty="0">
                <a:latin typeface="Georgia" panose="02040502050405020303" pitchFamily="18" charset="0"/>
                <a:cs typeface="Tahoma"/>
              </a:rPr>
              <a:t>обучения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на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дому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обучающихся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10" dirty="0">
                <a:latin typeface="Georgia" panose="02040502050405020303" pitchFamily="18" charset="0"/>
                <a:cs typeface="Tahoma"/>
              </a:rPr>
              <a:t>с </a:t>
            </a:r>
            <a:r>
              <a:rPr sz="11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0" dirty="0">
                <a:latin typeface="Georgia" panose="02040502050405020303" pitchFamily="18" charset="0"/>
                <a:cs typeface="Tahoma"/>
              </a:rPr>
              <a:t>ограниченными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25" dirty="0">
                <a:latin typeface="Georgia" panose="02040502050405020303" pitchFamily="18" charset="0"/>
                <a:cs typeface="Tahoma"/>
              </a:rPr>
              <a:t>возможностями</a:t>
            </a:r>
            <a:r>
              <a:rPr sz="1100" b="1" spc="2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5" dirty="0">
                <a:latin typeface="Georgia" panose="02040502050405020303" pitchFamily="18" charset="0"/>
                <a:cs typeface="Tahoma"/>
              </a:rPr>
              <a:t>здоровья,</a:t>
            </a:r>
            <a:r>
              <a:rPr sz="1100" b="1" spc="1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10" dirty="0">
                <a:latin typeface="Georgia" panose="02040502050405020303" pitchFamily="18" charset="0"/>
                <a:cs typeface="Tahoma"/>
              </a:rPr>
              <a:t>с </a:t>
            </a:r>
            <a:r>
              <a:rPr sz="1100" b="1" spc="114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45" dirty="0">
                <a:latin typeface="Georgia" panose="02040502050405020303" pitchFamily="18" charset="0"/>
                <a:cs typeface="Tahoma"/>
              </a:rPr>
              <a:t>инвалидностью»</a:t>
            </a:r>
            <a:endParaRPr sz="1100" dirty="0">
              <a:latin typeface="Georgia" panose="02040502050405020303" pitchFamily="18" charset="0"/>
              <a:cs typeface="Tahoma"/>
            </a:endParaRPr>
          </a:p>
        </p:txBody>
      </p:sp>
      <p:sp>
        <p:nvSpPr>
          <p:cNvPr id="15" name="object 16"/>
          <p:cNvSpPr txBox="1"/>
          <p:nvPr/>
        </p:nvSpPr>
        <p:spPr>
          <a:xfrm>
            <a:off x="5943091" y="2397379"/>
            <a:ext cx="3091180" cy="1040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100" b="1" spc="-100" dirty="0">
                <a:latin typeface="Georgia" panose="02040502050405020303" pitchFamily="18" charset="0"/>
                <a:cs typeface="Tahoma"/>
              </a:rPr>
              <a:t>П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р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и</a:t>
            </a:r>
            <a:r>
              <a:rPr sz="1100" b="1" spc="-70" dirty="0">
                <a:latin typeface="Georgia" panose="02040502050405020303" pitchFamily="18" charset="0"/>
                <a:cs typeface="Tahoma"/>
              </a:rPr>
              <a:t>к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а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з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М</a:t>
            </a:r>
            <a:r>
              <a:rPr sz="1100" b="1" spc="-60" dirty="0">
                <a:latin typeface="Georgia" panose="02040502050405020303" pitchFamily="18" charset="0"/>
                <a:cs typeface="Tahoma"/>
              </a:rPr>
              <a:t>и</a:t>
            </a:r>
            <a:r>
              <a:rPr sz="1100" b="1" spc="-55" dirty="0">
                <a:latin typeface="Georgia" panose="02040502050405020303" pitchFamily="18" charset="0"/>
                <a:cs typeface="Tahoma"/>
              </a:rPr>
              <a:t>н</a:t>
            </a:r>
            <a:r>
              <a:rPr sz="1100" b="1" spc="-85" dirty="0">
                <a:latin typeface="Georgia" panose="02040502050405020303" pitchFamily="18" charset="0"/>
                <a:cs typeface="Tahoma"/>
              </a:rPr>
              <a:t>з</a:t>
            </a:r>
            <a:r>
              <a:rPr sz="1100" b="1" spc="25" dirty="0">
                <a:latin typeface="Georgia" panose="02040502050405020303" pitchFamily="18" charset="0"/>
                <a:cs typeface="Tahoma"/>
              </a:rPr>
              <a:t>дра</a:t>
            </a:r>
            <a:r>
              <a:rPr sz="1100" b="1" spc="-85" dirty="0">
                <a:latin typeface="Georgia" panose="02040502050405020303" pitchFamily="18" charset="0"/>
                <a:cs typeface="Tahoma"/>
              </a:rPr>
              <a:t>в</a:t>
            </a:r>
            <a:r>
              <a:rPr sz="1100" b="1" spc="55" dirty="0">
                <a:latin typeface="Georgia" panose="02040502050405020303" pitchFamily="18" charset="0"/>
                <a:cs typeface="Tahoma"/>
              </a:rPr>
              <a:t>а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10" dirty="0">
                <a:latin typeface="Georgia" panose="02040502050405020303" pitchFamily="18" charset="0"/>
                <a:cs typeface="Tahoma"/>
              </a:rPr>
              <a:t>Р</a:t>
            </a:r>
            <a:r>
              <a:rPr sz="1100" b="1" spc="-130" dirty="0">
                <a:latin typeface="Georgia" panose="02040502050405020303" pitchFamily="18" charset="0"/>
                <a:cs typeface="Tahoma"/>
              </a:rPr>
              <a:t>Ф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5" dirty="0" err="1">
                <a:latin typeface="Georgia" panose="02040502050405020303" pitchFamily="18" charset="0"/>
                <a:cs typeface="Tahoma"/>
              </a:rPr>
              <a:t>о</a:t>
            </a:r>
            <a:r>
              <a:rPr sz="1100" b="1" spc="10" dirty="0" err="1">
                <a:latin typeface="Georgia" panose="02040502050405020303" pitchFamily="18" charset="0"/>
                <a:cs typeface="Tahoma"/>
              </a:rPr>
              <a:t>т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30</a:t>
            </a:r>
            <a:r>
              <a:rPr sz="11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06</a:t>
            </a:r>
            <a:r>
              <a:rPr sz="11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2</a:t>
            </a:r>
            <a:r>
              <a:rPr sz="1100" b="1" spc="-80" dirty="0">
                <a:latin typeface="Georgia" panose="02040502050405020303" pitchFamily="18" charset="0"/>
                <a:cs typeface="Tahoma"/>
              </a:rPr>
              <a:t>016</a:t>
            </a:r>
            <a:endParaRPr lang="ru-RU" sz="1100" b="1" spc="-80" dirty="0">
              <a:latin typeface="Georgia" panose="02040502050405020303" pitchFamily="18" charset="0"/>
              <a:cs typeface="Tahoma"/>
            </a:endParaRPr>
          </a:p>
          <a:p>
            <a:pPr marL="1270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100" b="1" spc="3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30" dirty="0">
                <a:latin typeface="Georgia" panose="02040502050405020303" pitchFamily="18" charset="0"/>
                <a:cs typeface="Tahoma"/>
              </a:rPr>
              <a:t>№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436</a:t>
            </a:r>
            <a:r>
              <a:rPr sz="1100" b="1" spc="-55" dirty="0">
                <a:latin typeface="Georgia" panose="02040502050405020303" pitchFamily="18" charset="0"/>
                <a:cs typeface="Tahoma"/>
              </a:rPr>
              <a:t>н</a:t>
            </a:r>
            <a:r>
              <a:rPr sz="1100" b="1" spc="2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45" dirty="0">
                <a:latin typeface="Georgia" panose="02040502050405020303" pitchFamily="18" charset="0"/>
                <a:cs typeface="Tahoma"/>
              </a:rPr>
              <a:t>«Об  </a:t>
            </a:r>
            <a:r>
              <a:rPr sz="1100" b="1" spc="-25" dirty="0">
                <a:latin typeface="Georgia" panose="02040502050405020303" pitchFamily="18" charset="0"/>
                <a:cs typeface="Tahoma"/>
              </a:rPr>
              <a:t>утверждении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25" dirty="0">
                <a:latin typeface="Georgia" panose="02040502050405020303" pitchFamily="18" charset="0"/>
                <a:cs typeface="Tahoma"/>
              </a:rPr>
              <a:t>перечня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0" dirty="0">
                <a:latin typeface="Georgia" panose="02040502050405020303" pitchFamily="18" charset="0"/>
                <a:cs typeface="Tahoma"/>
              </a:rPr>
              <a:t>заболеваний,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5" dirty="0">
                <a:latin typeface="Georgia" panose="02040502050405020303" pitchFamily="18" charset="0"/>
                <a:cs typeface="Tahoma"/>
              </a:rPr>
              <a:t>наличие </a:t>
            </a:r>
            <a:r>
              <a:rPr sz="1100" b="1" spc="-3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которых </a:t>
            </a:r>
            <a:r>
              <a:rPr sz="1100" b="1" spc="25" dirty="0">
                <a:latin typeface="Georgia" panose="02040502050405020303" pitchFamily="18" charset="0"/>
                <a:cs typeface="Tahoma"/>
              </a:rPr>
              <a:t>дает 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право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на 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обучение 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по 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основным </a:t>
            </a:r>
            <a:r>
              <a:rPr sz="1100" b="1" spc="-28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общеобразовательным</a:t>
            </a:r>
            <a:r>
              <a:rPr sz="1100" b="1" spc="4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программам</a:t>
            </a:r>
            <a:r>
              <a:rPr sz="1100" b="1" spc="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на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45" dirty="0">
                <a:latin typeface="Georgia" panose="02040502050405020303" pitchFamily="18" charset="0"/>
                <a:cs typeface="Tahoma"/>
              </a:rPr>
              <a:t>дому»</a:t>
            </a:r>
            <a:endParaRPr sz="1100" dirty="0">
              <a:latin typeface="Georgia" panose="02040502050405020303" pitchFamily="18" charset="0"/>
              <a:cs typeface="Tahoma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9328531" y="2395473"/>
            <a:ext cx="228854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100" b="1" spc="-100" dirty="0">
                <a:latin typeface="Georgia" panose="02040502050405020303" pitchFamily="18" charset="0"/>
                <a:cs typeface="Tahoma"/>
              </a:rPr>
              <a:t>П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ись</a:t>
            </a:r>
            <a:r>
              <a:rPr sz="1100" b="1" spc="15" dirty="0">
                <a:latin typeface="Georgia" panose="02040502050405020303" pitchFamily="18" charset="0"/>
                <a:cs typeface="Tahoma"/>
              </a:rPr>
              <a:t>мо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0" dirty="0">
                <a:latin typeface="Georgia" panose="02040502050405020303" pitchFamily="18" charset="0"/>
                <a:cs typeface="Tahoma"/>
              </a:rPr>
              <a:t>о</a:t>
            </a:r>
            <a:r>
              <a:rPr sz="1100" b="1" spc="15" dirty="0">
                <a:latin typeface="Georgia" panose="02040502050405020303" pitchFamily="18" charset="0"/>
                <a:cs typeface="Tahoma"/>
              </a:rPr>
              <a:t>т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07</a:t>
            </a:r>
            <a:r>
              <a:rPr sz="11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08</a:t>
            </a:r>
            <a:r>
              <a:rPr sz="1100" b="1" spc="-40" dirty="0">
                <a:latin typeface="Georgia" panose="02040502050405020303" pitchFamily="18" charset="0"/>
                <a:cs typeface="Tahoma"/>
              </a:rPr>
              <a:t>.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2</a:t>
            </a:r>
            <a:r>
              <a:rPr sz="1100" b="1" spc="-80" dirty="0">
                <a:latin typeface="Georgia" panose="02040502050405020303" pitchFamily="18" charset="0"/>
                <a:cs typeface="Tahoma"/>
              </a:rPr>
              <a:t>0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1</a:t>
            </a:r>
            <a:r>
              <a:rPr sz="1100" b="1" spc="-80" dirty="0">
                <a:latin typeface="Georgia" panose="02040502050405020303" pitchFamily="18" charset="0"/>
                <a:cs typeface="Tahoma"/>
              </a:rPr>
              <a:t>8</a:t>
            </a:r>
            <a:r>
              <a:rPr sz="1100" b="1" spc="3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30" dirty="0">
                <a:latin typeface="Georgia" panose="02040502050405020303" pitchFamily="18" charset="0"/>
                <a:cs typeface="Tahoma"/>
              </a:rPr>
              <a:t>№</a:t>
            </a:r>
            <a:r>
              <a:rPr sz="1100" b="1" spc="-1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90" dirty="0">
                <a:latin typeface="Georgia" panose="02040502050405020303" pitchFamily="18" charset="0"/>
                <a:cs typeface="Tahoma"/>
              </a:rPr>
              <a:t>0</a:t>
            </a:r>
            <a:r>
              <a:rPr sz="1100" b="1" spc="-80" dirty="0">
                <a:latin typeface="Georgia" panose="02040502050405020303" pitchFamily="18" charset="0"/>
                <a:cs typeface="Tahoma"/>
              </a:rPr>
              <a:t>5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-</a:t>
            </a:r>
            <a:r>
              <a:rPr sz="1100" b="1" spc="-75" dirty="0">
                <a:latin typeface="Georgia" panose="02040502050405020303" pitchFamily="18" charset="0"/>
                <a:cs typeface="Tahoma"/>
              </a:rPr>
              <a:t>283  </a:t>
            </a:r>
            <a:r>
              <a:rPr sz="1100" b="1" spc="-110" dirty="0">
                <a:latin typeface="Georgia" panose="02040502050405020303" pitchFamily="18" charset="0"/>
                <a:cs typeface="Tahoma"/>
              </a:rPr>
              <a:t>Р</a:t>
            </a:r>
            <a:r>
              <a:rPr sz="1100" b="1" spc="45" dirty="0">
                <a:latin typeface="Georgia" panose="02040502050405020303" pitchFamily="18" charset="0"/>
                <a:cs typeface="Tahoma"/>
              </a:rPr>
              <a:t>осо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брнадзо</a:t>
            </a:r>
            <a:r>
              <a:rPr sz="1100" b="1" spc="35" dirty="0">
                <a:latin typeface="Georgia" panose="02040502050405020303" pitchFamily="18" charset="0"/>
                <a:cs typeface="Tahoma"/>
              </a:rPr>
              <a:t>р</a:t>
            </a:r>
            <a:r>
              <a:rPr sz="1100" b="1" spc="40" dirty="0">
                <a:latin typeface="Georgia" panose="02040502050405020303" pitchFamily="18" charset="0"/>
                <a:cs typeface="Tahoma"/>
              </a:rPr>
              <a:t>а</a:t>
            </a:r>
            <a:r>
              <a:rPr sz="1100" b="1" spc="2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55" dirty="0">
                <a:latin typeface="Georgia" panose="02040502050405020303" pitchFamily="18" charset="0"/>
                <a:cs typeface="Tahoma"/>
              </a:rPr>
              <a:t>«Об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0" dirty="0">
                <a:latin typeface="Georgia" panose="02040502050405020303" pitchFamily="18" charset="0"/>
                <a:cs typeface="Tahoma"/>
              </a:rPr>
              <a:t>об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у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че</a:t>
            </a:r>
            <a:r>
              <a:rPr sz="1100" b="1" spc="-60" dirty="0">
                <a:latin typeface="Georgia" panose="02040502050405020303" pitchFamily="18" charset="0"/>
                <a:cs typeface="Tahoma"/>
              </a:rPr>
              <a:t>н</a:t>
            </a:r>
            <a:r>
              <a:rPr sz="1100" b="1" spc="-55" dirty="0">
                <a:latin typeface="Georgia" panose="02040502050405020303" pitchFamily="18" charset="0"/>
                <a:cs typeface="Tahoma"/>
              </a:rPr>
              <a:t>ии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20" dirty="0">
                <a:latin typeface="Georgia" panose="02040502050405020303" pitchFamily="18" charset="0"/>
                <a:cs typeface="Tahoma"/>
              </a:rPr>
              <a:t>л</a:t>
            </a:r>
            <a:r>
              <a:rPr sz="1100" b="1" spc="-25" dirty="0">
                <a:latin typeface="Georgia" panose="02040502050405020303" pitchFamily="18" charset="0"/>
                <a:cs typeface="Tahoma"/>
              </a:rPr>
              <a:t>и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ц</a:t>
            </a:r>
            <a:r>
              <a:rPr sz="1100" b="1" spc="-35" dirty="0">
                <a:latin typeface="Georgia" panose="02040502050405020303" pitchFamily="18" charset="0"/>
                <a:cs typeface="Tahoma"/>
              </a:rPr>
              <a:t>,  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находящихся</a:t>
            </a:r>
            <a:r>
              <a:rPr sz="1100" b="1" spc="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на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домашнем </a:t>
            </a:r>
            <a:r>
              <a:rPr sz="1100" b="1" spc="1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50" dirty="0">
                <a:latin typeface="Georgia" panose="02040502050405020303" pitchFamily="18" charset="0"/>
                <a:cs typeface="Tahoma"/>
              </a:rPr>
              <a:t>обучении»</a:t>
            </a:r>
            <a:endParaRPr sz="1100" dirty="0">
              <a:latin typeface="Georgia" panose="02040502050405020303" pitchFamily="18" charset="0"/>
              <a:cs typeface="Tahoma"/>
            </a:endParaRPr>
          </a:p>
        </p:txBody>
      </p:sp>
      <p:sp>
        <p:nvSpPr>
          <p:cNvPr id="17" name="object 2"/>
          <p:cNvSpPr txBox="1">
            <a:spLocks/>
          </p:cNvSpPr>
          <p:nvPr/>
        </p:nvSpPr>
        <p:spPr bwMode="auto">
          <a:xfrm>
            <a:off x="330768" y="335112"/>
            <a:ext cx="11281710" cy="289823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spc="-95" dirty="0">
                <a:solidFill>
                  <a:srgbClr val="002060"/>
                </a:solidFill>
                <a:latin typeface="Arial Black" panose="020B0A04020102020204" pitchFamily="34" charset="0"/>
              </a:rPr>
              <a:t>НПА, ОПРЕДЕЛЯЮЩИЕ ОРГАНИЗАЦИЮ ОБУЧЕНИЯ ПО ИУП </a:t>
            </a:r>
            <a:endParaRPr lang="ru-RU" sz="3600" b="1" dirty="0">
              <a:solidFill>
                <a:srgbClr val="002060"/>
              </a:solidFill>
              <a:latin typeface="Arial Black" panose="020B0A04020102020204" pitchFamily="34" charset="0"/>
              <a:cs typeface="Arial Black"/>
            </a:endParaRPr>
          </a:p>
        </p:txBody>
      </p:sp>
      <p:sp>
        <p:nvSpPr>
          <p:cNvPr id="19" name="object 20"/>
          <p:cNvSpPr txBox="1"/>
          <p:nvPr/>
        </p:nvSpPr>
        <p:spPr bwMode="auto">
          <a:xfrm>
            <a:off x="360346" y="3284984"/>
            <a:ext cx="169481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45" dirty="0" err="1">
                <a:latin typeface="Verdana"/>
                <a:cs typeface="Verdana"/>
              </a:rPr>
              <a:t>с</a:t>
            </a:r>
            <a:r>
              <a:rPr sz="1800" b="1" i="1" spc="40" dirty="0" err="1">
                <a:latin typeface="Verdana"/>
                <a:cs typeface="Verdana"/>
              </a:rPr>
              <a:t>т</a:t>
            </a:r>
            <a:r>
              <a:rPr sz="1800" b="1" i="1" spc="-150" dirty="0">
                <a:latin typeface="Verdana"/>
                <a:cs typeface="Verdana"/>
              </a:rPr>
              <a:t>.</a:t>
            </a:r>
            <a:r>
              <a:rPr sz="1800" b="1" i="1" spc="-125" dirty="0">
                <a:latin typeface="Verdana"/>
                <a:cs typeface="Verdana"/>
              </a:rPr>
              <a:t> </a:t>
            </a:r>
            <a:r>
              <a:rPr sz="1800" b="1" i="1" spc="-275" dirty="0">
                <a:latin typeface="Verdana"/>
                <a:cs typeface="Verdana"/>
              </a:rPr>
              <a:t>2</a:t>
            </a:r>
            <a:r>
              <a:rPr sz="1800" b="1" i="1" spc="-114" dirty="0">
                <a:latin typeface="Verdana"/>
                <a:cs typeface="Verdana"/>
              </a:rPr>
              <a:t> </a:t>
            </a:r>
            <a:r>
              <a:rPr sz="1800" b="1" i="1" spc="-345" dirty="0">
                <a:latin typeface="Verdana"/>
                <a:cs typeface="Verdana"/>
              </a:rPr>
              <a:t>№</a:t>
            </a:r>
            <a:r>
              <a:rPr sz="1800" b="1" i="1" spc="-105" dirty="0">
                <a:latin typeface="Verdana"/>
                <a:cs typeface="Verdana"/>
              </a:rPr>
              <a:t> </a:t>
            </a:r>
            <a:r>
              <a:rPr sz="1800" b="1" i="1" spc="-280" dirty="0">
                <a:latin typeface="Verdana"/>
                <a:cs typeface="Verdana"/>
              </a:rPr>
              <a:t>273</a:t>
            </a:r>
            <a:r>
              <a:rPr sz="1800" b="1" i="1" spc="-110" dirty="0">
                <a:latin typeface="Verdana"/>
                <a:cs typeface="Verdana"/>
              </a:rPr>
              <a:t>-</a:t>
            </a:r>
            <a:r>
              <a:rPr sz="1800" b="1" i="1" spc="-375" dirty="0">
                <a:latin typeface="Verdana"/>
                <a:cs typeface="Verdana"/>
              </a:rPr>
              <a:t>ФЗ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 bwMode="auto">
          <a:xfrm>
            <a:off x="360346" y="3789040"/>
            <a:ext cx="181447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45" dirty="0" err="1">
                <a:latin typeface="Verdana"/>
                <a:cs typeface="Verdana"/>
              </a:rPr>
              <a:t>с</a:t>
            </a:r>
            <a:r>
              <a:rPr sz="1800" b="1" i="1" spc="40" dirty="0" err="1">
                <a:latin typeface="Verdana"/>
                <a:cs typeface="Verdana"/>
              </a:rPr>
              <a:t>т</a:t>
            </a:r>
            <a:r>
              <a:rPr sz="1800" b="1" i="1" spc="-150" dirty="0">
                <a:latin typeface="Verdana"/>
                <a:cs typeface="Verdana"/>
              </a:rPr>
              <a:t>.</a:t>
            </a:r>
            <a:r>
              <a:rPr sz="1800" b="1" i="1" spc="-125" dirty="0">
                <a:latin typeface="Verdana"/>
                <a:cs typeface="Verdana"/>
              </a:rPr>
              <a:t> </a:t>
            </a:r>
            <a:r>
              <a:rPr lang="ru-RU" sz="1800" b="1" i="1" spc="-275" dirty="0">
                <a:latin typeface="Verdana"/>
                <a:cs typeface="Verdana"/>
              </a:rPr>
              <a:t>34</a:t>
            </a:r>
            <a:r>
              <a:rPr sz="1800" b="1" i="1" spc="-114" dirty="0">
                <a:latin typeface="Verdana"/>
                <a:cs typeface="Verdana"/>
              </a:rPr>
              <a:t> </a:t>
            </a:r>
            <a:r>
              <a:rPr sz="1800" b="1" i="1" spc="-345" dirty="0">
                <a:latin typeface="Verdana"/>
                <a:cs typeface="Verdana"/>
              </a:rPr>
              <a:t>№</a:t>
            </a:r>
            <a:r>
              <a:rPr sz="1800" b="1" i="1" spc="-105" dirty="0">
                <a:latin typeface="Verdana"/>
                <a:cs typeface="Verdana"/>
              </a:rPr>
              <a:t> </a:t>
            </a:r>
            <a:r>
              <a:rPr sz="1800" b="1" i="1" spc="-280" dirty="0">
                <a:latin typeface="Verdana"/>
                <a:cs typeface="Verdana"/>
              </a:rPr>
              <a:t>273</a:t>
            </a:r>
            <a:r>
              <a:rPr sz="1800" b="1" i="1" spc="-110" dirty="0">
                <a:latin typeface="Verdana"/>
                <a:cs typeface="Verdana"/>
              </a:rPr>
              <a:t>-</a:t>
            </a:r>
            <a:r>
              <a:rPr sz="1800" b="1" i="1" spc="-375" dirty="0">
                <a:latin typeface="Verdana"/>
                <a:cs typeface="Verdana"/>
              </a:rPr>
              <a:t>ФЗ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21" name="object 20"/>
          <p:cNvSpPr txBox="1"/>
          <p:nvPr/>
        </p:nvSpPr>
        <p:spPr bwMode="auto">
          <a:xfrm>
            <a:off x="360346" y="4290237"/>
            <a:ext cx="181447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45" dirty="0" err="1">
                <a:latin typeface="Verdana"/>
                <a:cs typeface="Verdana"/>
              </a:rPr>
              <a:t>с</a:t>
            </a:r>
            <a:r>
              <a:rPr sz="1800" b="1" i="1" spc="40" dirty="0" err="1">
                <a:latin typeface="Verdana"/>
                <a:cs typeface="Verdana"/>
              </a:rPr>
              <a:t>т</a:t>
            </a:r>
            <a:r>
              <a:rPr sz="1800" b="1" i="1" spc="-150" dirty="0">
                <a:latin typeface="Verdana"/>
                <a:cs typeface="Verdana"/>
              </a:rPr>
              <a:t>.</a:t>
            </a:r>
            <a:r>
              <a:rPr sz="1800" b="1" i="1" spc="-125" dirty="0">
                <a:latin typeface="Verdana"/>
                <a:cs typeface="Verdana"/>
              </a:rPr>
              <a:t> </a:t>
            </a:r>
            <a:r>
              <a:rPr lang="ru-RU" sz="1800" b="1" i="1" spc="-275" dirty="0">
                <a:latin typeface="Verdana"/>
                <a:cs typeface="Verdana"/>
              </a:rPr>
              <a:t>41</a:t>
            </a:r>
            <a:r>
              <a:rPr sz="1800" b="1" i="1" spc="-114" dirty="0">
                <a:latin typeface="Verdana"/>
                <a:cs typeface="Verdana"/>
              </a:rPr>
              <a:t> </a:t>
            </a:r>
            <a:r>
              <a:rPr sz="1800" b="1" i="1" spc="-345" dirty="0">
                <a:latin typeface="Verdana"/>
                <a:cs typeface="Verdana"/>
              </a:rPr>
              <a:t>№</a:t>
            </a:r>
            <a:r>
              <a:rPr sz="1800" b="1" i="1" spc="-105" dirty="0">
                <a:latin typeface="Verdana"/>
                <a:cs typeface="Verdana"/>
              </a:rPr>
              <a:t> </a:t>
            </a:r>
            <a:r>
              <a:rPr sz="1800" b="1" i="1" spc="-280" dirty="0">
                <a:latin typeface="Verdana"/>
                <a:cs typeface="Verdana"/>
              </a:rPr>
              <a:t>273</a:t>
            </a:r>
            <a:r>
              <a:rPr sz="1800" b="1" i="1" spc="-110" dirty="0">
                <a:latin typeface="Verdana"/>
                <a:cs typeface="Verdana"/>
              </a:rPr>
              <a:t>-</a:t>
            </a:r>
            <a:r>
              <a:rPr sz="1800" b="1" i="1" spc="-375" dirty="0">
                <a:latin typeface="Verdana"/>
                <a:cs typeface="Verdana"/>
              </a:rPr>
              <a:t>ФЗ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22" name="object 20"/>
          <p:cNvSpPr txBox="1"/>
          <p:nvPr/>
        </p:nvSpPr>
        <p:spPr bwMode="auto">
          <a:xfrm>
            <a:off x="345747" y="4743363"/>
            <a:ext cx="181447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45" dirty="0" err="1">
                <a:latin typeface="Verdana"/>
                <a:cs typeface="Verdana"/>
              </a:rPr>
              <a:t>с</a:t>
            </a:r>
            <a:r>
              <a:rPr sz="1800" b="1" i="1" spc="40" dirty="0" err="1">
                <a:latin typeface="Verdana"/>
                <a:cs typeface="Verdana"/>
              </a:rPr>
              <a:t>т</a:t>
            </a:r>
            <a:r>
              <a:rPr sz="1800" b="1" i="1" spc="-150" dirty="0">
                <a:latin typeface="Verdana"/>
                <a:cs typeface="Verdana"/>
              </a:rPr>
              <a:t>.</a:t>
            </a:r>
            <a:r>
              <a:rPr sz="1800" b="1" i="1" spc="-125" dirty="0">
                <a:latin typeface="Verdana"/>
                <a:cs typeface="Verdana"/>
              </a:rPr>
              <a:t> </a:t>
            </a:r>
            <a:r>
              <a:rPr lang="ru-RU" sz="1800" b="1" i="1" spc="-275" dirty="0">
                <a:latin typeface="Verdana"/>
                <a:cs typeface="Verdana"/>
              </a:rPr>
              <a:t>43</a:t>
            </a:r>
            <a:r>
              <a:rPr sz="1800" b="1" i="1" spc="-114" dirty="0">
                <a:latin typeface="Verdana"/>
                <a:cs typeface="Verdana"/>
              </a:rPr>
              <a:t> </a:t>
            </a:r>
            <a:r>
              <a:rPr sz="1800" b="1" i="1" spc="-345" dirty="0">
                <a:latin typeface="Verdana"/>
                <a:cs typeface="Verdana"/>
              </a:rPr>
              <a:t>№</a:t>
            </a:r>
            <a:r>
              <a:rPr sz="1800" b="1" i="1" spc="-105" dirty="0">
                <a:latin typeface="Verdana"/>
                <a:cs typeface="Verdana"/>
              </a:rPr>
              <a:t> </a:t>
            </a:r>
            <a:r>
              <a:rPr sz="1800" b="1" i="1" spc="-280" dirty="0">
                <a:latin typeface="Verdana"/>
                <a:cs typeface="Verdana"/>
              </a:rPr>
              <a:t>273</a:t>
            </a:r>
            <a:r>
              <a:rPr sz="1800" b="1" i="1" spc="-110" dirty="0">
                <a:latin typeface="Verdana"/>
                <a:cs typeface="Verdana"/>
              </a:rPr>
              <a:t>-</a:t>
            </a:r>
            <a:r>
              <a:rPr sz="1800" b="1" i="1" spc="-375" dirty="0">
                <a:latin typeface="Verdana"/>
                <a:cs typeface="Verdana"/>
              </a:rPr>
              <a:t>ФЗ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23" name="object 20"/>
          <p:cNvSpPr txBox="1"/>
          <p:nvPr/>
        </p:nvSpPr>
        <p:spPr bwMode="auto">
          <a:xfrm>
            <a:off x="365633" y="5157192"/>
            <a:ext cx="181447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45" dirty="0" err="1">
                <a:latin typeface="Verdana"/>
                <a:cs typeface="Verdana"/>
              </a:rPr>
              <a:t>с</a:t>
            </a:r>
            <a:r>
              <a:rPr sz="1800" b="1" i="1" spc="40" dirty="0" err="1">
                <a:latin typeface="Verdana"/>
                <a:cs typeface="Verdana"/>
              </a:rPr>
              <a:t>т</a:t>
            </a:r>
            <a:r>
              <a:rPr sz="1800" b="1" i="1" spc="-150" dirty="0">
                <a:latin typeface="Verdana"/>
                <a:cs typeface="Verdana"/>
              </a:rPr>
              <a:t>.</a:t>
            </a:r>
            <a:r>
              <a:rPr sz="1800" b="1" i="1" spc="-125" dirty="0">
                <a:latin typeface="Verdana"/>
                <a:cs typeface="Verdana"/>
              </a:rPr>
              <a:t> </a:t>
            </a:r>
            <a:r>
              <a:rPr lang="ru-RU" sz="1800" b="1" i="1" spc="-275" dirty="0">
                <a:latin typeface="Verdana"/>
                <a:cs typeface="Verdana"/>
              </a:rPr>
              <a:t>58</a:t>
            </a:r>
            <a:r>
              <a:rPr sz="1800" b="1" i="1" spc="-114" dirty="0">
                <a:latin typeface="Verdana"/>
                <a:cs typeface="Verdana"/>
              </a:rPr>
              <a:t> </a:t>
            </a:r>
            <a:r>
              <a:rPr sz="1800" b="1" i="1" spc="-345" dirty="0">
                <a:latin typeface="Verdana"/>
                <a:cs typeface="Verdana"/>
              </a:rPr>
              <a:t>№</a:t>
            </a:r>
            <a:r>
              <a:rPr sz="1800" b="1" i="1" spc="-105" dirty="0">
                <a:latin typeface="Verdana"/>
                <a:cs typeface="Verdana"/>
              </a:rPr>
              <a:t> </a:t>
            </a:r>
            <a:r>
              <a:rPr sz="1800" b="1" i="1" spc="-280" dirty="0">
                <a:latin typeface="Verdana"/>
                <a:cs typeface="Verdana"/>
              </a:rPr>
              <a:t>273</a:t>
            </a:r>
            <a:r>
              <a:rPr sz="1800" b="1" i="1" spc="-110" dirty="0">
                <a:latin typeface="Verdana"/>
                <a:cs typeface="Verdana"/>
              </a:rPr>
              <a:t>-</a:t>
            </a:r>
            <a:r>
              <a:rPr sz="1800" b="1" i="1" spc="-375" dirty="0">
                <a:latin typeface="Verdana"/>
                <a:cs typeface="Verdana"/>
              </a:rPr>
              <a:t>ФЗ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24" name="object 5"/>
          <p:cNvSpPr txBox="1"/>
          <p:nvPr/>
        </p:nvSpPr>
        <p:spPr bwMode="auto">
          <a:xfrm>
            <a:off x="2584413" y="4760049"/>
            <a:ext cx="3134995" cy="17023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100" b="1" spc="-15" dirty="0">
                <a:latin typeface="Georgia" panose="02040502050405020303" pitchFamily="18" charset="0"/>
                <a:cs typeface="Tahoma"/>
              </a:rPr>
              <a:t>Письмо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Минпросвещения</a:t>
            </a:r>
            <a:r>
              <a:rPr sz="1100" b="1" spc="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dirty="0">
                <a:latin typeface="Georgia" panose="02040502050405020303" pitchFamily="18" charset="0"/>
                <a:cs typeface="Tahoma"/>
              </a:rPr>
              <a:t>России</a:t>
            </a:r>
            <a:r>
              <a:rPr sz="1100" b="1" spc="-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10" dirty="0" err="1">
                <a:latin typeface="Georgia" panose="02040502050405020303" pitchFamily="18" charset="0"/>
                <a:cs typeface="Tahoma"/>
              </a:rPr>
              <a:t>от</a:t>
            </a:r>
            <a:r>
              <a:rPr sz="1100" b="1" spc="-15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75" dirty="0">
                <a:latin typeface="Georgia" panose="02040502050405020303" pitchFamily="18" charset="0"/>
                <a:cs typeface="Tahoma"/>
              </a:rPr>
              <a:t>2</a:t>
            </a:r>
            <a:r>
              <a:rPr lang="ru-RU" sz="1100" b="1" spc="-75" dirty="0">
                <a:latin typeface="Georgia" panose="02040502050405020303" pitchFamily="18" charset="0"/>
                <a:cs typeface="Tahoma"/>
              </a:rPr>
              <a:t>2</a:t>
            </a:r>
            <a:r>
              <a:rPr sz="1100" b="1" spc="-75" dirty="0">
                <a:latin typeface="Georgia" panose="02040502050405020303" pitchFamily="18" charset="0"/>
                <a:cs typeface="Tahoma"/>
              </a:rPr>
              <a:t>.</a:t>
            </a:r>
            <a:r>
              <a:rPr lang="ru-RU" sz="1100" b="1" spc="-75" dirty="0">
                <a:latin typeface="Georgia" panose="02040502050405020303" pitchFamily="18" charset="0"/>
                <a:cs typeface="Tahoma"/>
              </a:rPr>
              <a:t>03</a:t>
            </a:r>
            <a:r>
              <a:rPr sz="1100" b="1" spc="-75" dirty="0">
                <a:latin typeface="Georgia" panose="02040502050405020303" pitchFamily="18" charset="0"/>
                <a:cs typeface="Tahoma"/>
              </a:rPr>
              <a:t>.2021 </a:t>
            </a:r>
            <a:r>
              <a:rPr sz="11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35" dirty="0">
                <a:latin typeface="Georgia" panose="02040502050405020303" pitchFamily="18" charset="0"/>
                <a:cs typeface="Tahoma"/>
              </a:rPr>
              <a:t>N </a:t>
            </a:r>
            <a:r>
              <a:rPr lang="ru-RU" sz="1100" b="1" spc="-75" dirty="0">
                <a:latin typeface="Georgia" panose="02040502050405020303" pitchFamily="18" charset="0"/>
                <a:cs typeface="Tahoma"/>
              </a:rPr>
              <a:t>115</a:t>
            </a:r>
            <a:r>
              <a:rPr sz="1100" b="1" spc="-70" dirty="0">
                <a:latin typeface="Georgia" panose="02040502050405020303" pitchFamily="18" charset="0"/>
                <a:cs typeface="Tahoma"/>
              </a:rPr>
              <a:t> </a:t>
            </a:r>
            <a:r>
              <a:rPr sz="1100" b="1" spc="-20" dirty="0">
                <a:latin typeface="Georgia" panose="02040502050405020303" pitchFamily="18" charset="0"/>
                <a:cs typeface="Tahoma"/>
              </a:rPr>
              <a:t>«</a:t>
            </a:r>
            <a:r>
              <a:rPr lang="ru-RU" sz="1100" b="1" spc="-20" dirty="0">
                <a:latin typeface="Georgia" panose="02040502050405020303" pitchFamily="18" charset="0"/>
                <a:cs typeface="Tahoma"/>
              </a:rPr>
              <a:t>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</a:t>
            </a:r>
            <a:r>
              <a:rPr sz="1100" b="1" spc="-45" dirty="0">
                <a:latin typeface="Georgia" panose="02040502050405020303" pitchFamily="18" charset="0"/>
                <a:cs typeface="Tahoma"/>
              </a:rPr>
              <a:t>»</a:t>
            </a:r>
            <a:endParaRPr lang="ru-RU" sz="1100" b="1" spc="-45" dirty="0">
              <a:latin typeface="Georgia" panose="02040502050405020303" pitchFamily="18" charset="0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endParaRPr sz="1000" dirty="0">
              <a:latin typeface="Tahoma"/>
              <a:cs typeface="Tahoma"/>
            </a:endParaRPr>
          </a:p>
        </p:txBody>
      </p:sp>
      <p:pic>
        <p:nvPicPr>
          <p:cNvPr id="25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66142" y="3434844"/>
            <a:ext cx="1190243" cy="12579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6" name="object 4"/>
          <p:cNvSpPr txBox="1"/>
          <p:nvPr/>
        </p:nvSpPr>
        <p:spPr>
          <a:xfrm>
            <a:off x="9323938" y="4760601"/>
            <a:ext cx="2288540" cy="1197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Распоряжение </a:t>
            </a:r>
            <a:r>
              <a:rPr sz="1100" b="1" spc="-5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Министерства </a:t>
            </a:r>
            <a:r>
              <a:rPr sz="1100" b="1" spc="-8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просвещения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21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РФ</a:t>
            </a:r>
            <a:r>
              <a:rPr lang="ru-RU" sz="1100" b="1" spc="-21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sz="1100" b="1" spc="-2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sz="1100" b="1" spc="-1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sz="1100" b="1" spc="-16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сен</a:t>
            </a:r>
            <a:r>
              <a:rPr sz="1100" b="1" spc="-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sz="1100" b="1" spc="-17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я</a:t>
            </a:r>
            <a:r>
              <a:rPr sz="1100" b="1" spc="-4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sz="1100" b="1" spc="-5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sz="1100" b="1" spc="-17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я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6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sz="1100" b="1" spc="-1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01</a:t>
            </a:r>
            <a:r>
              <a:rPr sz="1100" b="1" spc="-1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5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sz="1100" b="1" spc="-7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14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sz="1100" b="1" spc="-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00" b="1" spc="-1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93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sz="1100" b="1" spc="-16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sz="1100" b="1" spc="-3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sz="1100" b="1" spc="-7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r>
              <a:rPr sz="1100" b="1" spc="-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sz="1100" b="1" spc="-15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sz="1100" b="1" spc="-3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sz="1100" b="1" spc="-5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sz="1100" b="1" spc="-14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ж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ен</a:t>
            </a:r>
            <a:r>
              <a:rPr sz="1100" b="1" spc="-14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sz="1100" b="1" spc="-13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3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sz="1100" b="1" spc="-7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рим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ерно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sz="1100" b="1" spc="-3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 </a:t>
            </a:r>
            <a:r>
              <a:rPr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Положения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5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sz="1100" b="1" spc="-7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психолого-педагогическом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консилиуме</a:t>
            </a:r>
            <a:r>
              <a:rPr lang="ru-RU"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5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</a:t>
            </a:r>
            <a:r>
              <a:rPr sz="1100" b="1" spc="-4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sz="1100" b="1" spc="-1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sz="1100" b="1" spc="-13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з</a:t>
            </a:r>
            <a:r>
              <a:rPr sz="1100" b="1" spc="-7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ов</a:t>
            </a:r>
            <a:r>
              <a:rPr sz="1100" b="1" spc="-8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sz="1100" b="1" spc="-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sz="1100" b="1" spc="-4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sz="1100" b="1" spc="-19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л</a:t>
            </a:r>
            <a:r>
              <a:rPr sz="1100" b="1" spc="-12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ьной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5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sz="1100" b="1" spc="-4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sz="1100" b="1" spc="-11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ган</a:t>
            </a:r>
            <a:r>
              <a:rPr lang="ru-RU" sz="1100" b="1" spc="-11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изации</a:t>
            </a:r>
            <a:r>
              <a:rPr lang="ru-RU" sz="1100" b="1" spc="-1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sz="11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object 7"/>
          <p:cNvSpPr txBox="1"/>
          <p:nvPr/>
        </p:nvSpPr>
        <p:spPr>
          <a:xfrm>
            <a:off x="5976216" y="4772893"/>
            <a:ext cx="3091180" cy="1223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Письмо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9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Минпросвещения</a:t>
            </a:r>
            <a:r>
              <a:rPr lang="ru-RU" sz="1100" b="1" spc="2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России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100" b="1" spc="-4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lang="ru-RU" sz="1100" b="1" spc="-4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26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ru-RU"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ru-RU"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</a:t>
            </a:r>
            <a:r>
              <a:rPr lang="ru-RU"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1100" b="1" spc="-5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3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03</a:t>
            </a:r>
            <a:r>
              <a:rPr lang="ru-RU"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1100" b="1" spc="-1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205  «</a:t>
            </a:r>
            <a:r>
              <a:rPr sz="1100" b="1" spc="-7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Методические</a:t>
            </a:r>
            <a:r>
              <a:rPr sz="1100" b="1" spc="-6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рекомендации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обеспечению</a:t>
            </a:r>
            <a:r>
              <a:rPr sz="1100" b="1" spc="-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возможности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освоения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основных</a:t>
            </a:r>
            <a:r>
              <a:rPr sz="1100" b="1" spc="-1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образовательных</a:t>
            </a:r>
            <a:r>
              <a:rPr sz="1100" b="1" spc="-9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программ </a:t>
            </a:r>
            <a:r>
              <a:rPr sz="1100" b="1" spc="-4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обучающимися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7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00" b="1" spc="-1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r>
              <a:rPr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8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sz="1100" b="1" spc="-6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классов</a:t>
            </a:r>
            <a:r>
              <a:rPr sz="1100" b="1" spc="-6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05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</a:t>
            </a:r>
            <a:r>
              <a:rPr sz="1100" b="1" spc="-10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114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индивидуальному</a:t>
            </a:r>
            <a:r>
              <a:rPr sz="1100" b="1" spc="-11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9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учебному</a:t>
            </a:r>
            <a:r>
              <a:rPr sz="1100" b="1" spc="-8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плану»</a:t>
            </a:r>
            <a:r>
              <a:rPr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spc="-125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100" b="1" spc="-12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11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9" name="object 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57983" y="3437502"/>
            <a:ext cx="1190244" cy="1255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object 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702777" y="3425225"/>
            <a:ext cx="1172471" cy="12676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2823" y="2254532"/>
            <a:ext cx="110172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/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22) учебный план - документ, который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определяет перечень, трудоемкость, последовательность и распределение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 по периодам обучения учебных предметов, курсов, дисциплин (модулей), практики, иных видов учебной деятельности и, если иное не установлено настоящим Федеральным законом,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формы промежуточной аттестации обучающихся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;</a:t>
            </a:r>
          </a:p>
          <a:p>
            <a:r>
              <a:rPr lang="ru-RU" dirty="0">
                <a:latin typeface="Arial Black" panose="020B0A04020102020204" pitchFamily="34" charset="0"/>
              </a:rPr>
              <a:t>    23) индивидуальный учебный план - учебный план,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обеспечивающий освоение образовательной программы на основе индивидуализации ее содержания </a:t>
            </a:r>
            <a:r>
              <a:rPr lang="ru-RU" dirty="0">
                <a:latin typeface="Arial Black" panose="020B0A04020102020204" pitchFamily="34" charset="0"/>
              </a:rPr>
              <a:t>с учетом особенностей и образовательных потребностей конкретного обучающегося;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8896" y="1673325"/>
            <a:ext cx="10729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 Black" panose="020B0A04020102020204" pitchFamily="34" charset="0"/>
              </a:rPr>
              <a:t>Статья 2. Основные понятия, используемые в настоящем Федеральном законе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8841" y="4898209"/>
            <a:ext cx="10729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</a:rPr>
              <a:t>Статья 34. Основные права обучающихся и меры их социальной поддержки и стимулирования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6" y="5661248"/>
            <a:ext cx="107122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     3)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обучение по индивидуальному учебному плану</a:t>
            </a:r>
            <a:r>
              <a:rPr lang="ru-RU" dirty="0">
                <a:solidFill>
                  <a:srgbClr val="000000"/>
                </a:solidFill>
                <a:latin typeface="Arial Black" panose="020B0A04020102020204" pitchFamily="34" charset="0"/>
              </a:rPr>
              <a:t>, в том числе ускоренное обучение, в пределах осваиваемой образовательной программы в порядке, установленном локальными нормативными актами;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59153"/>
            <a:ext cx="105851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solidFill>
                  <a:srgbClr val="FF9900"/>
                </a:solidFill>
                <a:latin typeface="Arial Black" panose="020B0A04020102020204" pitchFamily="34" charset="0"/>
                <a:hlinkClick r:id="rId3"/>
              </a:rPr>
              <a:t>Федеральный закон от 29.12.2012 № 273-ФЗ </a:t>
            </a:r>
          </a:p>
          <a:p>
            <a:pPr algn="ctr"/>
            <a:r>
              <a:rPr lang="ru-RU" sz="2800" b="1" u="sng" dirty="0">
                <a:solidFill>
                  <a:srgbClr val="FF9900"/>
                </a:solidFill>
                <a:latin typeface="Arial Black" panose="020B0A04020102020204" pitchFamily="34" charset="0"/>
                <a:hlinkClick r:id="rId3"/>
              </a:rPr>
              <a:t>"Об образовании в Российской Федерации"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38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2823" y="2254532"/>
            <a:ext cx="110172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/>
            <a:r>
              <a:rPr lang="ru-RU" dirty="0">
                <a:latin typeface="Arial Black" panose="020B0A04020102020204" pitchFamily="34" charset="0"/>
              </a:rPr>
              <a:t>5. Для обучающихся, осваивающих основные общеобразовательные программы и нуждающихся в длительном лечении, создаются образовательные организации, в том числе санаторные, в которых проводятся необходимые лечебные, реабилитационные и оздоровительные мероприятия для таких обучающихся. Обучение таких детей, а также детей-инвалидов, которые по состоянию здоровья не могут посещать образовательные организации, может быть также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организовано образовательными организациями на дому или в медицинских организациях. Основанием для организации обучения на дому или в медицинской организации являются </a:t>
            </a:r>
            <a:r>
              <a:rPr lang="ru-RU" u="sng" dirty="0">
                <a:solidFill>
                  <a:srgbClr val="FF0000"/>
                </a:solidFill>
                <a:latin typeface="Arial Black" panose="020B0A04020102020204" pitchFamily="34" charset="0"/>
              </a:rPr>
              <a:t>заключение медицинской организации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и </a:t>
            </a:r>
            <a:r>
              <a:rPr lang="ru-RU" u="sng" dirty="0">
                <a:solidFill>
                  <a:srgbClr val="FF0000"/>
                </a:solidFill>
                <a:latin typeface="Arial Black" panose="020B0A04020102020204" pitchFamily="34" charset="0"/>
              </a:rPr>
              <a:t>в письменной форме обращение родителей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(законных представителей).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8896" y="1673325"/>
            <a:ext cx="10729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</a:rPr>
              <a:t>Статья 41. Охрана здоровья обучающихся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59153"/>
            <a:ext cx="105851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solidFill>
                  <a:srgbClr val="FF9900"/>
                </a:solidFill>
                <a:latin typeface="Arial Black" panose="020B0A04020102020204" pitchFamily="34" charset="0"/>
                <a:hlinkClick r:id="rId3"/>
              </a:rPr>
              <a:t>Федеральный закон от 29.12.2012 № 273-ФЗ </a:t>
            </a:r>
          </a:p>
          <a:p>
            <a:pPr algn="ctr"/>
            <a:r>
              <a:rPr lang="ru-RU" sz="2800" b="1" u="sng" dirty="0">
                <a:solidFill>
                  <a:srgbClr val="FF9900"/>
                </a:solidFill>
                <a:latin typeface="Arial Black" panose="020B0A04020102020204" pitchFamily="34" charset="0"/>
                <a:hlinkClick r:id="rId3"/>
              </a:rPr>
              <a:t>"Об образовании в Российской Федерации"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79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19335" y="116631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970" y="1991632"/>
            <a:ext cx="110172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1. Обучающиеся обязаны:</a:t>
            </a:r>
          </a:p>
          <a:p>
            <a:r>
              <a:rPr lang="ru-RU" dirty="0">
                <a:latin typeface="Arial Black" panose="020B0A04020102020204" pitchFamily="34" charset="0"/>
              </a:rPr>
              <a:t>       1) добросовестно осваивать образовательную программу,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выполнять индивидуальный учебный план, </a:t>
            </a:r>
            <a:r>
              <a:rPr lang="ru-RU" dirty="0">
                <a:latin typeface="Arial Black" panose="020B0A04020102020204" pitchFamily="34" charset="0"/>
              </a:rPr>
              <a:t>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3731" y="1508983"/>
            <a:ext cx="10729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</a:rPr>
              <a:t>Статья 43. Обязанности и ответственность обучающихся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2593" y="3929873"/>
            <a:ext cx="10729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</a:rPr>
              <a:t>Статья 58. Промежуточная аттестация обучающихся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970" y="4309477"/>
            <a:ext cx="107122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/>
            <a:r>
              <a:rPr lang="ru-RU" dirty="0">
                <a:latin typeface="Arial Black" panose="020B0A04020102020204" pitchFamily="34" charset="0"/>
              </a:rPr>
              <a:t>9. Обучающиеся в образовательной организации по образовательным </a:t>
            </a:r>
            <a:r>
              <a:rPr lang="ru-RU" u="sng" dirty="0">
                <a:latin typeface="Arial Black" panose="020B0A04020102020204" pitchFamily="34" charset="0"/>
                <a:hlinkClick r:id="rId3"/>
              </a:rPr>
              <a:t>программам</a:t>
            </a:r>
            <a:r>
              <a:rPr lang="ru-RU" dirty="0">
                <a:latin typeface="Arial Black" panose="020B0A04020102020204" pitchFamily="34" charset="0"/>
              </a:rPr>
              <a:t> начального общего, основного общего и среднего общего образования,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не ликвидировавшие </a:t>
            </a:r>
            <a:r>
              <a:rPr lang="ru-RU" dirty="0">
                <a:latin typeface="Arial Black" panose="020B0A04020102020204" pitchFamily="34" charset="0"/>
              </a:rPr>
              <a:t>в установленные сроки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академической задолженности </a:t>
            </a:r>
            <a:r>
              <a:rPr lang="ru-RU" dirty="0">
                <a:latin typeface="Arial Black" panose="020B0A04020102020204" pitchFamily="34" charset="0"/>
              </a:rPr>
              <a:t>с момента ее образования, по усмотрению их родителей (законных представителей) 1) оставляются на повторное обучение,    2) переводятся на обучение по адаптированным образовательным программам в соответствии с рекомендациями психолого-медико-педагогической комиссии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либо 3) на обучение по индивидуальному учебному плану.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59153"/>
            <a:ext cx="105851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solidFill>
                  <a:srgbClr val="FF9900"/>
                </a:solidFill>
                <a:latin typeface="Arial Black" panose="020B0A04020102020204" pitchFamily="34" charset="0"/>
                <a:hlinkClick r:id="rId4"/>
              </a:rPr>
              <a:t>Федеральный закон от 29.12.2012 № 273-ФЗ </a:t>
            </a:r>
          </a:p>
          <a:p>
            <a:pPr algn="ctr"/>
            <a:r>
              <a:rPr lang="ru-RU" sz="2800" b="1" u="sng" dirty="0">
                <a:solidFill>
                  <a:srgbClr val="FF9900"/>
                </a:solidFill>
                <a:latin typeface="Arial Black" panose="020B0A04020102020204" pitchFamily="34" charset="0"/>
                <a:hlinkClick r:id="rId4"/>
              </a:rPr>
              <a:t>"Об образовании в Российской Федерации"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11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43694" y="59263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7367" y="1752052"/>
            <a:ext cx="104411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17. Срок получения начального общего образования составляет не более четырех лет.</a:t>
            </a:r>
          </a:p>
          <a:p>
            <a:r>
              <a:rPr lang="ru-RU" dirty="0">
                <a:latin typeface="Arial Black" panose="020B0A04020102020204" pitchFamily="34" charset="0"/>
              </a:rPr>
              <a:t>Для лиц,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обучающихся по индивидуальным учебным планам</a:t>
            </a:r>
            <a:r>
              <a:rPr lang="ru-RU" dirty="0">
                <a:latin typeface="Arial Black" panose="020B0A04020102020204" pitchFamily="34" charset="0"/>
              </a:rPr>
              <a:t>, срок получения начального общего образования может быть сокращен.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332474"/>
            <a:ext cx="10729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Федеральный государственный образовательный стандарт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начального общего образования</a:t>
            </a:r>
            <a:endParaRPr lang="ru-RU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7" y="3501008"/>
            <a:ext cx="107291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21. В целях удовлетворения образовательных потребностей и интересов обучающихся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могут разрабатываться индивидуальные учебные планы</a:t>
            </a:r>
            <a:r>
              <a:rPr lang="ru-RU" dirty="0">
                <a:latin typeface="Arial Black" panose="020B0A04020102020204" pitchFamily="34" charset="0"/>
              </a:rPr>
              <a:t>, в том числе для ускоренного обучения, в пределах осваиваемой программы начального общего образования в порядке, установленном локальными нормативными актами Организации.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470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513853" name="Заголовок 1"/>
          <p:cNvSpPr txBox="1"/>
          <p:nvPr/>
        </p:nvSpPr>
        <p:spPr bwMode="auto">
          <a:xfrm>
            <a:off x="143694" y="59263"/>
            <a:ext cx="11593287" cy="4316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b="1"/>
              <a:t/>
            </a:r>
            <a:br>
              <a:rPr lang="ru-RU" sz="2800" b="1"/>
            </a:br>
            <a:endParaRPr lang="ru-RU" sz="2800" b="1"/>
          </a:p>
          <a:p>
            <a:pPr algn="ctr">
              <a:defRPr/>
            </a:pPr>
            <a:endParaRPr lang="ru-RU" sz="2800" b="1">
              <a:solidFill>
                <a:srgbClr val="4D87BB"/>
              </a:solidFill>
              <a:latin typeface="Impact"/>
            </a:endParaRPr>
          </a:p>
          <a:p>
            <a:pPr algn="ctr">
              <a:defRPr/>
            </a:pPr>
            <a:r>
              <a:rPr lang="ru-RU" sz="2400" b="1"/>
              <a:t/>
            </a:r>
            <a:br>
              <a:rPr lang="ru-RU" sz="2400" b="1"/>
            </a:br>
            <a:endParaRPr lang="ru-RU" sz="2400" b="1">
              <a:latin typeface="Calibri"/>
              <a:cs typeface="Arial"/>
            </a:endParaRPr>
          </a:p>
        </p:txBody>
      </p:sp>
      <p:sp>
        <p:nvSpPr>
          <p:cNvPr id="24" name="object 20"/>
          <p:cNvSpPr txBox="1"/>
          <p:nvPr/>
        </p:nvSpPr>
        <p:spPr bwMode="auto">
          <a:xfrm>
            <a:off x="9840416" y="4491679"/>
            <a:ext cx="18965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0901" y="1365182"/>
            <a:ext cx="104411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latin typeface="Arial Black" panose="020B0A04020102020204" pitchFamily="34" charset="0"/>
              </a:rPr>
              <a:t>Федеральный государственный образовательный стандарт основного общего образования обеспечивает:….</a:t>
            </a:r>
          </a:p>
          <a:p>
            <a:r>
              <a:rPr lang="ru-RU" dirty="0">
                <a:latin typeface="Arial Black" panose="020B0A04020102020204" pitchFamily="34" charset="0"/>
              </a:rPr>
              <a:t>развитие представлений обучающихся о высоком уровне научно-технологического развития страны, овладение ими современными технологическими средствами в ходе обучения и в повседневной жизни, формирование у обучающихся культуры пользования информационно-коммуникационными технологиями (далее - ИКТ),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расширение возможностей индивидуального развития обучающихся посредством реализации индивидуальных учебных планов</a:t>
            </a:r>
            <a:r>
              <a:rPr lang="ru-RU" dirty="0">
                <a:latin typeface="Arial Black" panose="020B0A04020102020204" pitchFamily="34" charset="0"/>
              </a:rPr>
              <a:t> с учетом получения предпрофессиональных знаний и представлений, направленных на осуществление осознанного выбора образовательной программы следующего уровня образования и (или) направленности;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332474"/>
            <a:ext cx="10729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Федеральный государственный образовательный стандарт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основного общего образования</a:t>
            </a:r>
            <a:endParaRPr lang="ru-RU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6" y="4859813"/>
            <a:ext cx="107291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5. Вариативность содержания программ основного общего образования обеспечивается во ФГОС за счет:…</a:t>
            </a:r>
          </a:p>
          <a:p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3)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возможности разработки и реализации Организацией индивидуальных учебных планов</a:t>
            </a:r>
            <a:r>
              <a:rPr lang="ru-RU" dirty="0">
                <a:latin typeface="Arial Black" panose="020B0A04020102020204" pitchFamily="34" charset="0"/>
              </a:rPr>
              <a:t>, соответствующих образовательным потребностям и интересам обучающихся.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0571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</TotalTime>
  <Words>1819</Words>
  <Application>Microsoft Office PowerPoint</Application>
  <DocSecurity>0</DocSecurity>
  <PresentationFormat>Широкоэкранный</PresentationFormat>
  <Paragraphs>392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6" baseType="lpstr">
      <vt:lpstr>Arial</vt:lpstr>
      <vt:lpstr>Arial Black</vt:lpstr>
      <vt:lpstr>Calibri</vt:lpstr>
      <vt:lpstr>Calibri Light</vt:lpstr>
      <vt:lpstr>Georgia</vt:lpstr>
      <vt:lpstr>Impact</vt:lpstr>
      <vt:lpstr>Tahoma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User</dc:creator>
  <cp:keywords/>
  <dc:description/>
  <cp:lastModifiedBy>FXina</cp:lastModifiedBy>
  <cp:revision>179</cp:revision>
  <dcterms:created xsi:type="dcterms:W3CDTF">2022-02-08T09:10:55Z</dcterms:created>
  <dcterms:modified xsi:type="dcterms:W3CDTF">2025-08-25T10:43:50Z</dcterms:modified>
  <cp:category/>
  <dc:identifier/>
  <cp:contentStatus/>
  <dc:language/>
  <cp:version/>
</cp:coreProperties>
</file>