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55" r:id="rId2"/>
    <p:sldId id="427" r:id="rId3"/>
    <p:sldId id="428" r:id="rId4"/>
    <p:sldId id="429" r:id="rId5"/>
    <p:sldId id="431" r:id="rId6"/>
    <p:sldId id="430" r:id="rId7"/>
    <p:sldId id="432" r:id="rId8"/>
    <p:sldId id="43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3A78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362" autoAdjust="0"/>
    <p:restoredTop sz="94660"/>
  </p:normalViewPr>
  <p:slideViewPr>
    <p:cSldViewPr showGuides="1">
      <p:cViewPr varScale="1">
        <p:scale>
          <a:sx n="109" d="100"/>
          <a:sy n="109" d="100"/>
        </p:scale>
        <p:origin x="-96" y="-1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000" cy="45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25494A-8715-4B25-8191-910359002759}" type="datetimeFigureOut">
              <a:rPr lang="ru-RU" smtClean="0"/>
              <a:t>16.06.2026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F4C07B-A524-4B89-9B3B-B193C9CFF8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970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0C121C2-A532-478E-90A0-DA027E28A9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DAD9104A-D4A1-42D7-8D3F-9BA305972B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8B618D1-18FC-487C-B45C-EA9771760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F8A91-7D05-44EB-AD92-F445476A4A10}" type="datetimeFigureOut">
              <a:rPr lang="ru-RU" smtClean="0"/>
              <a:t>16.06.2026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A89176D-783D-4635-8EFD-D89F30922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F9C1755-40D1-42B8-85DD-B25E124C3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BB76-1107-437F-AE58-986969F699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8785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95F897D-2756-4EA8-92DB-1D75C1347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B23B2B90-B5CE-435A-994A-81BA9F576E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2F855A2-B4C3-4D0C-B2CA-2A4C51869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F8A91-7D05-44EB-AD92-F445476A4A10}" type="datetimeFigureOut">
              <a:rPr lang="ru-RU" smtClean="0"/>
              <a:t>16.06.2026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19E63AF-A38A-4686-9F06-A34B68E26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0C83901-0A58-4821-BE72-6BBB4D363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BB76-1107-437F-AE58-986969F699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2813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0233D024-EE87-4680-B34D-3A8B17C1B9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DEBCEFC2-D82A-4C97-8F51-5743E288EB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6154235-B98A-4598-8E5F-1D9CA5B5F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F8A91-7D05-44EB-AD92-F445476A4A10}" type="datetimeFigureOut">
              <a:rPr lang="ru-RU" smtClean="0"/>
              <a:t>16.06.2026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BF4EE9E-9483-48FE-BC0A-F531C1B22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94ED32B-C05D-4DC7-9070-838C31C01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BB76-1107-437F-AE58-986969F699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7241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A53648D-06A0-4BB6-9B70-A9B59E8F8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778D3EC-4C78-44E6-9F93-4253637A0E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8CA77BE-170E-4978-8AF2-72B389BEF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F8A91-7D05-44EB-AD92-F445476A4A10}" type="datetimeFigureOut">
              <a:rPr lang="ru-RU" smtClean="0"/>
              <a:t>16.06.2026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54F33D1-F540-44C6-9AE7-2DED7B65E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831542C-812D-43E3-B203-C3D173D57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BB76-1107-437F-AE58-986969F699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2454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EE1E418-C1D8-48A4-A41D-33A1F4EDD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C4231F4D-8C71-45C9-A928-412FB74D7B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2BDB32B-2DB2-4671-96A9-64791C927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F8A91-7D05-44EB-AD92-F445476A4A10}" type="datetimeFigureOut">
              <a:rPr lang="ru-RU" smtClean="0"/>
              <a:t>16.06.2026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858BBBE-D39A-4BEB-B833-7D0B70B67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BA9B8BA-C95A-4EE9-88C5-A066DECCC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BB76-1107-437F-AE58-986969F699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4811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8690649-7A0B-4C6F-8547-996D49B46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7B91593-894D-46C1-AD3E-CDFED6F87B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A0320534-36B2-4A69-AF91-FCE2E0FD4C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6D355804-29D9-4826-96B1-F5CB0E5E0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F8A91-7D05-44EB-AD92-F445476A4A10}" type="datetimeFigureOut">
              <a:rPr lang="ru-RU" smtClean="0"/>
              <a:t>16.06.2026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11138A9C-7DF6-41BC-872B-263E73FC2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F56786D-1F80-4B7E-9A9B-8DEA0AD5C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BB76-1107-437F-AE58-986969F699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3749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D76E05F-6E66-407F-8B88-E9FBC4DA9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693DCD74-7AA3-4097-B112-41075FC27D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BBCC5A23-3A37-4E64-B60F-5BB8B9DD0A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15415250-40DD-4BA3-A828-0E941E21A0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0E299B68-C370-41BF-A0B1-988CC1ED0A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D05D5B21-2DA1-422B-902E-91F9AB24E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F8A91-7D05-44EB-AD92-F445476A4A10}" type="datetimeFigureOut">
              <a:rPr lang="ru-RU" smtClean="0"/>
              <a:t>16.06.2026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18126E2A-A52A-40FB-8465-F1ADCCCA2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6176C3C4-8180-4BB6-8C58-591292BAC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BB76-1107-437F-AE58-986969F699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7187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E93C242-DCE1-4A74-8DA7-40310FDAB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A19BDD86-B180-41C1-8518-5996C9EA3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F8A91-7D05-44EB-AD92-F445476A4A10}" type="datetimeFigureOut">
              <a:rPr lang="ru-RU" smtClean="0"/>
              <a:t>16.06.2026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CD027695-3107-4EBB-9454-FB47EA8A1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F88A2D43-05F0-4906-8C1C-363157F7C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BB76-1107-437F-AE58-986969F699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7014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114FF34F-C525-4D53-9BF6-4328FC272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F8A91-7D05-44EB-AD92-F445476A4A10}" type="datetimeFigureOut">
              <a:rPr lang="ru-RU" smtClean="0"/>
              <a:t>16.06.2026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B0C22000-C2D0-4A5D-9188-A1BF5D3FD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D2EC177B-B63C-412C-8FC1-F754ECFAF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BB76-1107-437F-AE58-986969F699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0512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68C9714-D45F-4E4D-8F56-393980939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8F78EE1-03BD-44B2-994B-0607B76E9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1F3B1D86-7418-404B-9D3D-9A31F0535A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48A5473E-A561-47B1-8CAD-E1313DD1C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F8A91-7D05-44EB-AD92-F445476A4A10}" type="datetimeFigureOut">
              <a:rPr lang="ru-RU" smtClean="0"/>
              <a:t>16.06.2026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30BB28AC-7424-400D-9E4D-80D43D3ED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D84CA48E-682C-44B3-A553-93CFECE4D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BB76-1107-437F-AE58-986969F699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1586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08D5C82-13C2-4EAE-A7F2-907CC043E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DC998EB0-6B40-444E-903C-798DD4E880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5A5C215E-49B1-4AD6-8726-168F374EED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7401599F-DA6E-461D-B069-6685AA336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F8A91-7D05-44EB-AD92-F445476A4A10}" type="datetimeFigureOut">
              <a:rPr lang="ru-RU" smtClean="0"/>
              <a:t>16.06.2026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F3C48A7A-C314-4C51-BF18-1CFDF74F0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58820F38-C6C4-49E6-99D4-2F58050C2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DBB76-1107-437F-AE58-986969F699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7644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99AEA26-DAF9-4ABA-8422-052CB2921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BB6A75DF-36E8-4088-8621-5833EE4AFF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A091EDF-ACF2-4B35-9A33-D13FDA96B5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2F8A91-7D05-44EB-AD92-F445476A4A10}" type="datetimeFigureOut">
              <a:rPr lang="ru-RU" smtClean="0"/>
              <a:t>16.06.2026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70751C9-FCA4-4984-BC1D-DF99846F88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36B0C29-9B6E-4110-9F81-5DBF9475DF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DBB76-1107-437F-AE58-986969F699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3328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xmlns="" id="{DA5D492B-9DCC-4F5A-9F0C-992329FF6C7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629000"/>
          </a:xfrm>
          <a:prstGeom prst="rect">
            <a:avLst/>
          </a:prstGeom>
        </p:spPr>
      </p:pic>
      <p:sp>
        <p:nvSpPr>
          <p:cNvPr id="5" name="Заголовок 1">
            <a:extLst>
              <a:ext uri="{FF2B5EF4-FFF2-40B4-BE49-F238E27FC236}">
                <a16:creationId xmlns:a16="http://schemas.microsoft.com/office/drawing/2014/main" xmlns="" id="{C089B707-8AD4-4397-857F-22119C41EB7C}"/>
              </a:ext>
            </a:extLst>
          </p:cNvPr>
          <p:cNvSpPr txBox="1">
            <a:spLocks/>
          </p:cNvSpPr>
          <p:nvPr/>
        </p:nvSpPr>
        <p:spPr>
          <a:xfrm>
            <a:off x="696000" y="454795"/>
            <a:ext cx="10477316" cy="3693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>
                <a:solidFill>
                  <a:schemeClr val="bg1"/>
                </a:solidFill>
                <a:latin typeface="Myriad Pro" panose="020B0503030403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167C58CA-4AD0-41FA-96B3-E7D32187117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6000" y="1107758"/>
            <a:ext cx="1033220" cy="44953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6C513209-CF3F-4419-B67D-B57052B1C0A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66" y="1"/>
            <a:ext cx="1033221" cy="173113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61446F2-0647-4D19-98DF-7E4877BC40A2}"/>
              </a:ext>
            </a:extLst>
          </p:cNvPr>
          <p:cNvSpPr txBox="1"/>
          <p:nvPr/>
        </p:nvSpPr>
        <p:spPr>
          <a:xfrm>
            <a:off x="696000" y="1720843"/>
            <a:ext cx="1125384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solidFill>
                  <a:srgbClr val="002060"/>
                </a:solidFill>
              </a:rPr>
              <a:t>Заполнение формы сбора информации </a:t>
            </a:r>
            <a:endParaRPr lang="ru-RU" sz="40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4000" b="1" dirty="0" smtClean="0">
                <a:solidFill>
                  <a:srgbClr val="002060"/>
                </a:solidFill>
              </a:rPr>
              <a:t>в </a:t>
            </a:r>
            <a:r>
              <a:rPr lang="ru-RU" sz="4000" b="1" dirty="0">
                <a:solidFill>
                  <a:srgbClr val="002060"/>
                </a:solidFill>
              </a:rPr>
              <a:t>рамках проведения мониторинга повышения квалификации </a:t>
            </a:r>
            <a:endParaRPr lang="ru-RU" sz="40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4000" b="1" dirty="0" smtClean="0">
                <a:solidFill>
                  <a:srgbClr val="002060"/>
                </a:solidFill>
              </a:rPr>
              <a:t>педагогов </a:t>
            </a:r>
            <a:r>
              <a:rPr lang="ru-RU" sz="4000" b="1" dirty="0">
                <a:solidFill>
                  <a:srgbClr val="002060"/>
                </a:solidFill>
              </a:rPr>
              <a:t>и руководителей общеобразовательных организаций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FB14AF11-851A-43B1-9320-6E948D7172FC}"/>
              </a:ext>
            </a:extLst>
          </p:cNvPr>
          <p:cNvSpPr txBox="1"/>
          <p:nvPr/>
        </p:nvSpPr>
        <p:spPr>
          <a:xfrm>
            <a:off x="7041000" y="5769000"/>
            <a:ext cx="49265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800" b="1" dirty="0" smtClean="0">
                <a:solidFill>
                  <a:srgbClr val="002060"/>
                </a:solidFill>
              </a:rPr>
              <a:t>Оленникова Ольга Николаевна, </a:t>
            </a:r>
          </a:p>
          <a:p>
            <a:pPr algn="r"/>
            <a:r>
              <a:rPr lang="ru-RU" sz="1800" b="1" dirty="0" smtClean="0">
                <a:solidFill>
                  <a:srgbClr val="002060"/>
                </a:solidFill>
              </a:rPr>
              <a:t>начальник отдела ДПО ЦНПР</a:t>
            </a:r>
            <a:endParaRPr lang="ru-RU" sz="1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005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6000" y="1719000"/>
            <a:ext cx="10830600" cy="3195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600" dirty="0"/>
              <a:t>Общие сведения об образовательной </a:t>
            </a:r>
            <a:r>
              <a:rPr lang="ru-RU" sz="3600" dirty="0" smtClean="0"/>
              <a:t>организации</a:t>
            </a:r>
          </a:p>
          <a:p>
            <a:pPr marL="0" indent="0">
              <a:buNone/>
            </a:pPr>
            <a:r>
              <a:rPr lang="ru-RU" sz="3600" dirty="0" smtClean="0"/>
              <a:t>Поля </a:t>
            </a:r>
            <a:r>
              <a:rPr lang="ru-RU" sz="3600" dirty="0"/>
              <a:t>для заполнения</a:t>
            </a:r>
            <a:r>
              <a:rPr lang="ru-RU" sz="3600" dirty="0" smtClean="0"/>
              <a:t>:</a:t>
            </a:r>
          </a:p>
          <a:p>
            <a:r>
              <a:rPr lang="ru-RU" sz="3600" dirty="0" smtClean="0"/>
              <a:t>Район</a:t>
            </a:r>
            <a:r>
              <a:rPr lang="ru-RU" sz="3600" dirty="0"/>
              <a:t>: </a:t>
            </a:r>
            <a:r>
              <a:rPr lang="ru-RU" sz="3600" dirty="0" smtClean="0"/>
              <a:t>выбор </a:t>
            </a:r>
            <a:r>
              <a:rPr lang="ru-RU" sz="3600" dirty="0"/>
              <a:t>из предложенного</a:t>
            </a:r>
            <a:r>
              <a:rPr lang="ru-RU" sz="3600" dirty="0" smtClean="0"/>
              <a:t> </a:t>
            </a:r>
            <a:r>
              <a:rPr lang="ru-RU" sz="3600" dirty="0"/>
              <a:t>списка</a:t>
            </a:r>
            <a:r>
              <a:rPr lang="ru-RU" sz="3600" dirty="0" smtClean="0"/>
              <a:t>. </a:t>
            </a:r>
          </a:p>
          <a:p>
            <a:r>
              <a:rPr lang="ru-RU" sz="3600" dirty="0" smtClean="0"/>
              <a:t>Название </a:t>
            </a:r>
            <a:r>
              <a:rPr lang="ru-RU" sz="3600" dirty="0"/>
              <a:t>ОО: </a:t>
            </a:r>
            <a:r>
              <a:rPr lang="ru-RU" sz="3600" dirty="0" smtClean="0"/>
              <a:t>выбор </a:t>
            </a:r>
            <a:r>
              <a:rPr lang="ru-RU" sz="3600" dirty="0"/>
              <a:t>из предложенного </a:t>
            </a:r>
            <a:r>
              <a:rPr lang="ru-RU" sz="3600" dirty="0" smtClean="0"/>
              <a:t>списка.</a:t>
            </a:r>
            <a:endParaRPr lang="ru-RU" sz="3600" dirty="0"/>
          </a:p>
        </p:txBody>
      </p:sp>
      <p:sp>
        <p:nvSpPr>
          <p:cNvPr id="2" name="TextBox 1"/>
          <p:cNvSpPr txBox="1"/>
          <p:nvPr/>
        </p:nvSpPr>
        <p:spPr>
          <a:xfrm>
            <a:off x="3711000" y="427406"/>
            <a:ext cx="4005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/>
              <a:t>Форма № 1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1191144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83" y="234000"/>
            <a:ext cx="11700000" cy="1170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/>
              <a:t>Повышение квалификации и </a:t>
            </a:r>
            <a:r>
              <a:rPr lang="ru-RU" sz="4000" b="1" dirty="0" smtClean="0"/>
              <a:t>профессиональная переподготовка руководителей </a:t>
            </a:r>
            <a:br>
              <a:rPr lang="ru-RU" sz="4000" b="1" dirty="0" smtClean="0"/>
            </a:br>
            <a:r>
              <a:rPr lang="ru-RU" sz="4000" b="1" dirty="0" smtClean="0"/>
              <a:t>(январь–июнь 2026 г.)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6000" y="1584000"/>
            <a:ext cx="11745000" cy="50850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/>
              <a:t>Указываются </a:t>
            </a:r>
            <a:r>
              <a:rPr lang="ru-RU" dirty="0"/>
              <a:t>количественные показатели по всему управленческому составу (директор, заместители, руководители </a:t>
            </a:r>
            <a:r>
              <a:rPr lang="ru-RU" dirty="0" smtClean="0"/>
              <a:t>подразделений, начальники отделов).</a:t>
            </a:r>
          </a:p>
          <a:p>
            <a:pPr marL="0" indent="0">
              <a:buNone/>
            </a:pPr>
            <a:r>
              <a:rPr lang="ru-RU" dirty="0" smtClean="0"/>
              <a:t>Всего руководителей</a:t>
            </a:r>
          </a:p>
          <a:p>
            <a:pPr marL="0" indent="0">
              <a:buNone/>
            </a:pPr>
            <a:r>
              <a:rPr lang="ru-RU" dirty="0" smtClean="0"/>
              <a:t>Прошли </a:t>
            </a:r>
            <a:r>
              <a:rPr lang="ru-RU" dirty="0"/>
              <a:t>обучение по дополнительным профессиональным программам (всего</a:t>
            </a:r>
            <a:r>
              <a:rPr lang="ru-RU" dirty="0" smtClean="0"/>
              <a:t>)</a:t>
            </a:r>
          </a:p>
          <a:p>
            <a:pPr marL="0" indent="0">
              <a:buNone/>
            </a:pPr>
            <a:r>
              <a:rPr lang="ru-RU" dirty="0" smtClean="0"/>
              <a:t>Прошли профессиональную </a:t>
            </a:r>
            <a:r>
              <a:rPr lang="ru-RU" dirty="0"/>
              <a:t>переподготовку (с получением квалификации</a:t>
            </a:r>
            <a:r>
              <a:rPr lang="ru-RU" dirty="0" smtClean="0"/>
              <a:t>)</a:t>
            </a:r>
          </a:p>
          <a:p>
            <a:pPr marL="0" indent="0">
              <a:buNone/>
            </a:pPr>
            <a:r>
              <a:rPr lang="ru-RU" dirty="0" smtClean="0"/>
              <a:t>Прошли </a:t>
            </a:r>
            <a:r>
              <a:rPr lang="ru-RU" dirty="0"/>
              <a:t>повышение </a:t>
            </a:r>
            <a:r>
              <a:rPr lang="ru-RU" dirty="0" smtClean="0"/>
              <a:t>квалификации</a:t>
            </a:r>
          </a:p>
          <a:p>
            <a:pPr marL="0" indent="0">
              <a:buNone/>
            </a:pPr>
            <a:r>
              <a:rPr lang="ru-RU" dirty="0" smtClean="0"/>
              <a:t>Тематические </a:t>
            </a:r>
            <a:r>
              <a:rPr lang="ru-RU" dirty="0"/>
              <a:t>направления повышения квалификации </a:t>
            </a:r>
            <a:r>
              <a:rPr lang="ru-RU" dirty="0" smtClean="0"/>
              <a:t>руководителей: </a:t>
            </a:r>
          </a:p>
          <a:p>
            <a:r>
              <a:rPr lang="ru-RU" dirty="0" smtClean="0"/>
              <a:t>управление организацией;</a:t>
            </a:r>
            <a:endParaRPr lang="ru-RU" dirty="0"/>
          </a:p>
          <a:p>
            <a:r>
              <a:rPr lang="ru-RU" dirty="0" smtClean="0"/>
              <a:t>организация </a:t>
            </a:r>
            <a:r>
              <a:rPr lang="ru-RU" dirty="0"/>
              <a:t>образовательной деятельности с обучающимися с </a:t>
            </a:r>
            <a:r>
              <a:rPr lang="ru-RU" dirty="0" smtClean="0"/>
              <a:t>ОВЗ;</a:t>
            </a:r>
          </a:p>
          <a:p>
            <a:r>
              <a:rPr lang="ru-RU" dirty="0"/>
              <a:t>о</a:t>
            </a:r>
            <a:r>
              <a:rPr lang="ru-RU" dirty="0" smtClean="0"/>
              <a:t>рганизация </a:t>
            </a:r>
            <a:r>
              <a:rPr lang="ru-RU" dirty="0"/>
              <a:t>наставничества и методической </a:t>
            </a:r>
            <a:r>
              <a:rPr lang="ru-RU" dirty="0" smtClean="0"/>
              <a:t>работы;</a:t>
            </a:r>
            <a:endParaRPr lang="ru-RU" dirty="0"/>
          </a:p>
          <a:p>
            <a:r>
              <a:rPr lang="ru-RU" dirty="0" err="1" smtClean="0"/>
              <a:t>цифровизация</a:t>
            </a:r>
            <a:r>
              <a:rPr lang="ru-RU" dirty="0" smtClean="0"/>
              <a:t> образования;</a:t>
            </a:r>
            <a:endParaRPr lang="ru-RU" dirty="0"/>
          </a:p>
          <a:p>
            <a:r>
              <a:rPr lang="ru-RU" dirty="0" smtClean="0"/>
              <a:t>развитие </a:t>
            </a:r>
            <a:r>
              <a:rPr lang="ru-RU" dirty="0"/>
              <a:t>математического, естественно-научного, инженерно-технологического </a:t>
            </a:r>
            <a:r>
              <a:rPr lang="ru-RU" dirty="0" smtClean="0"/>
              <a:t>образования;</a:t>
            </a:r>
            <a:endParaRPr lang="ru-RU" dirty="0"/>
          </a:p>
          <a:p>
            <a:r>
              <a:rPr lang="ru-RU" dirty="0" err="1" smtClean="0"/>
              <a:t>здоровьесбережение</a:t>
            </a:r>
            <a:r>
              <a:rPr lang="ru-RU" dirty="0" smtClean="0"/>
              <a:t> </a:t>
            </a:r>
            <a:r>
              <a:rPr lang="ru-RU" dirty="0"/>
              <a:t>и безопасность, </a:t>
            </a:r>
            <a:r>
              <a:rPr lang="ru-RU" dirty="0" smtClean="0"/>
              <a:t>профилактика </a:t>
            </a:r>
            <a:r>
              <a:rPr lang="ru-RU" dirty="0"/>
              <a:t>экстремизма и </a:t>
            </a:r>
            <a:r>
              <a:rPr lang="ru-RU" dirty="0" smtClean="0"/>
              <a:t>терроризма;</a:t>
            </a:r>
            <a:endParaRPr lang="ru-RU" dirty="0"/>
          </a:p>
          <a:p>
            <a:r>
              <a:rPr lang="ru-RU" dirty="0" smtClean="0"/>
              <a:t>профилактика </a:t>
            </a:r>
            <a:r>
              <a:rPr lang="ru-RU" dirty="0"/>
              <a:t>и урегулирование конфликтов между участниками образовательных </a:t>
            </a:r>
            <a:r>
              <a:rPr lang="ru-RU" dirty="0" smtClean="0"/>
              <a:t>отношений; </a:t>
            </a:r>
          </a:p>
          <a:p>
            <a:r>
              <a:rPr lang="ru-RU" dirty="0"/>
              <a:t>д</a:t>
            </a:r>
            <a:r>
              <a:rPr lang="ru-RU" dirty="0" smtClean="0"/>
              <a:t>ругое </a:t>
            </a:r>
            <a:r>
              <a:rPr lang="ru-RU" dirty="0"/>
              <a:t>(укажите тему</a:t>
            </a:r>
            <a:r>
              <a:rPr lang="ru-RU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9059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1000" y="369000"/>
            <a:ext cx="10515600" cy="189000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/>
              <a:t>Повышение квалификации и профессиональная переподготовка педагогических работников 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>(</a:t>
            </a:r>
            <a:r>
              <a:rPr lang="ru-RU" sz="3600" b="1" dirty="0"/>
              <a:t>январь–июнь </a:t>
            </a:r>
            <a:r>
              <a:rPr lang="ru-RU" sz="3600" b="1" dirty="0" smtClean="0"/>
              <a:t>2026 г.)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6000" y="2529000"/>
            <a:ext cx="11610000" cy="3690000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Всего </a:t>
            </a:r>
            <a:r>
              <a:rPr lang="ru-RU" dirty="0" smtClean="0"/>
              <a:t>педагогов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Прошли обучение </a:t>
            </a:r>
            <a:r>
              <a:rPr lang="ru-RU" dirty="0" smtClean="0"/>
              <a:t>по дополнительным профессиональным программам (всего</a:t>
            </a:r>
            <a:r>
              <a:rPr lang="ru-RU" dirty="0"/>
              <a:t>)</a:t>
            </a:r>
          </a:p>
          <a:p>
            <a:pPr marL="0" indent="0">
              <a:buNone/>
            </a:pPr>
            <a:r>
              <a:rPr lang="ru-RU" dirty="0"/>
              <a:t>Прошли профессиональную переподготовку (с получением квалификации)</a:t>
            </a:r>
          </a:p>
          <a:p>
            <a:pPr marL="0" indent="0">
              <a:buNone/>
            </a:pPr>
            <a:r>
              <a:rPr lang="ru-RU" dirty="0"/>
              <a:t>Прошли повышение квалификации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5595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1000" y="144000"/>
            <a:ext cx="11205000" cy="65700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sz="3300" b="1" dirty="0"/>
              <a:t>Тематические направления повышения квалификации: </a:t>
            </a:r>
          </a:p>
          <a:p>
            <a:r>
              <a:rPr lang="ru-RU" dirty="0" smtClean="0"/>
              <a:t>обновление </a:t>
            </a:r>
            <a:r>
              <a:rPr lang="ru-RU" dirty="0"/>
              <a:t>содержания и методики преподавания учебных предметов в рамках реализации ФГОС начального, основного и среднего общего образования</a:t>
            </a:r>
            <a:r>
              <a:rPr lang="ru-RU" dirty="0" smtClean="0"/>
              <a:t>;</a:t>
            </a:r>
          </a:p>
          <a:p>
            <a:r>
              <a:rPr lang="ru-RU" dirty="0" smtClean="0"/>
              <a:t>организация </a:t>
            </a:r>
            <a:r>
              <a:rPr lang="ru-RU" dirty="0"/>
              <a:t>работы с обучающимися с </a:t>
            </a:r>
            <a:r>
              <a:rPr lang="ru-RU" dirty="0" smtClean="0"/>
              <a:t>ОВЗ;</a:t>
            </a:r>
          </a:p>
          <a:p>
            <a:r>
              <a:rPr lang="ru-RU" dirty="0" smtClean="0"/>
              <a:t>наставничество </a:t>
            </a:r>
            <a:r>
              <a:rPr lang="ru-RU" dirty="0"/>
              <a:t>и </a:t>
            </a:r>
            <a:r>
              <a:rPr lang="ru-RU" dirty="0" smtClean="0"/>
              <a:t>методическое сопровождение </a:t>
            </a:r>
            <a:r>
              <a:rPr lang="ru-RU" dirty="0"/>
              <a:t>педагогических </a:t>
            </a:r>
            <a:r>
              <a:rPr lang="ru-RU" dirty="0" smtClean="0"/>
              <a:t>работников;</a:t>
            </a:r>
          </a:p>
          <a:p>
            <a:r>
              <a:rPr lang="ru-RU" dirty="0" err="1" smtClean="0"/>
              <a:t>цифровизация</a:t>
            </a:r>
            <a:r>
              <a:rPr lang="ru-RU" dirty="0" smtClean="0"/>
              <a:t> образования;</a:t>
            </a:r>
          </a:p>
          <a:p>
            <a:r>
              <a:rPr lang="ru-RU" dirty="0" err="1" smtClean="0"/>
              <a:t>здоровьесбережение</a:t>
            </a:r>
            <a:r>
              <a:rPr lang="ru-RU" dirty="0" smtClean="0"/>
              <a:t>, безопасность, профилактика </a:t>
            </a:r>
            <a:r>
              <a:rPr lang="ru-RU" dirty="0"/>
              <a:t>экстремизма и </a:t>
            </a:r>
            <a:r>
              <a:rPr lang="ru-RU" dirty="0" smtClean="0"/>
              <a:t>терроризма;</a:t>
            </a:r>
          </a:p>
          <a:p>
            <a:r>
              <a:rPr lang="ru-RU" dirty="0" smtClean="0"/>
              <a:t>реализация </a:t>
            </a:r>
            <a:r>
              <a:rPr lang="ru-RU" dirty="0"/>
              <a:t>профильного образования, профессиональной ориентации </a:t>
            </a:r>
            <a:r>
              <a:rPr lang="ru-RU" dirty="0" smtClean="0"/>
              <a:t>обучающихся;</a:t>
            </a:r>
          </a:p>
          <a:p>
            <a:r>
              <a:rPr lang="ru-RU" dirty="0" smtClean="0"/>
              <a:t>воспитание;</a:t>
            </a:r>
          </a:p>
          <a:p>
            <a:r>
              <a:rPr lang="ru-RU" dirty="0" smtClean="0"/>
              <a:t>профилактика </a:t>
            </a:r>
            <a:r>
              <a:rPr lang="ru-RU" dirty="0"/>
              <a:t>и </a:t>
            </a:r>
            <a:r>
              <a:rPr lang="ru-RU" dirty="0" smtClean="0"/>
              <a:t>урегулирование </a:t>
            </a:r>
            <a:r>
              <a:rPr lang="ru-RU" dirty="0"/>
              <a:t>конфликтов между участниками образовательных </a:t>
            </a:r>
            <a:r>
              <a:rPr lang="ru-RU" dirty="0" smtClean="0"/>
              <a:t>отношений;</a:t>
            </a:r>
          </a:p>
          <a:p>
            <a:r>
              <a:rPr lang="ru-RU" dirty="0" smtClean="0"/>
              <a:t>разработка </a:t>
            </a:r>
            <a:r>
              <a:rPr lang="ru-RU" dirty="0"/>
              <a:t>и </a:t>
            </a:r>
            <a:r>
              <a:rPr lang="ru-RU" dirty="0" smtClean="0"/>
              <a:t>реализация </a:t>
            </a:r>
            <a:r>
              <a:rPr lang="ru-RU" dirty="0"/>
              <a:t>программ дополнительного образования </a:t>
            </a:r>
            <a:r>
              <a:rPr lang="ru-RU" dirty="0" smtClean="0"/>
              <a:t>детей;</a:t>
            </a:r>
          </a:p>
          <a:p>
            <a:r>
              <a:rPr lang="ru-RU" dirty="0" smtClean="0"/>
              <a:t>оценивание </a:t>
            </a:r>
            <a:r>
              <a:rPr lang="ru-RU" dirty="0"/>
              <a:t>образовательных результатов, в том числе ВПР и </a:t>
            </a:r>
            <a:r>
              <a:rPr lang="ru-RU" dirty="0" smtClean="0"/>
              <a:t>ГИА;</a:t>
            </a:r>
          </a:p>
          <a:p>
            <a:r>
              <a:rPr lang="ru-RU" dirty="0" smtClean="0"/>
              <a:t>формирование </a:t>
            </a:r>
            <a:r>
              <a:rPr lang="ru-RU" dirty="0"/>
              <a:t>финансовой </a:t>
            </a:r>
            <a:r>
              <a:rPr lang="ru-RU" dirty="0" smtClean="0"/>
              <a:t>грамотности;</a:t>
            </a:r>
          </a:p>
          <a:p>
            <a:r>
              <a:rPr lang="ru-RU" dirty="0"/>
              <a:t>другое (укажите тему).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4825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1000" y="279000"/>
            <a:ext cx="11152800" cy="1124999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/>
              <a:t>База проведения </a:t>
            </a:r>
            <a:r>
              <a:rPr lang="ru-RU" sz="3600" b="1" dirty="0" smtClean="0"/>
              <a:t>обучения для руководителей и педагогов в </a:t>
            </a:r>
            <a:r>
              <a:rPr lang="ru-RU" sz="3600" b="1" dirty="0"/>
              <a:t>январе- июне </a:t>
            </a:r>
            <a:r>
              <a:rPr lang="ru-RU" sz="3600" b="1" dirty="0" smtClean="0"/>
              <a:t>2026 г. 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6000" y="1809000"/>
            <a:ext cx="10972800" cy="4770000"/>
          </a:xfrm>
        </p:spPr>
        <p:txBody>
          <a:bodyPr/>
          <a:lstStyle/>
          <a:p>
            <a:r>
              <a:rPr lang="ru-RU" dirty="0"/>
              <a:t>на базе ведущих классических и инженерно-технических образовательных организаций высшего образования (выпадающий список</a:t>
            </a:r>
            <a:r>
              <a:rPr lang="ru-RU" dirty="0" smtClean="0"/>
              <a:t>);</a:t>
            </a:r>
          </a:p>
          <a:p>
            <a:r>
              <a:rPr lang="ru-RU" dirty="0"/>
              <a:t>н</a:t>
            </a:r>
            <a:r>
              <a:rPr lang="ru-RU" dirty="0" smtClean="0"/>
              <a:t>а </a:t>
            </a:r>
            <a:r>
              <a:rPr lang="ru-RU" dirty="0"/>
              <a:t>базе научных организаций (выпадающий список</a:t>
            </a:r>
            <a:r>
              <a:rPr lang="ru-RU" dirty="0" smtClean="0"/>
              <a:t>);</a:t>
            </a:r>
          </a:p>
          <a:p>
            <a:r>
              <a:rPr lang="ru-RU" dirty="0"/>
              <a:t>на базе региональных и муниципальных организаций (выпадающий список</a:t>
            </a:r>
            <a:r>
              <a:rPr lang="ru-RU" dirty="0" smtClean="0"/>
              <a:t>);</a:t>
            </a:r>
          </a:p>
          <a:p>
            <a:r>
              <a:rPr lang="ru-RU" dirty="0"/>
              <a:t>в иных организациях (поле для ввода, если нет в списке</a:t>
            </a:r>
            <a:r>
              <a:rPr lang="ru-RU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9033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9000"/>
            <a:ext cx="10972800" cy="1546689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/>
              <a:t>Повышение квалификации педагогов по отдельным предметам</a:t>
            </a:r>
            <a:r>
              <a:rPr lang="ru-RU" sz="3600" dirty="0"/>
              <a:t> 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b="1" dirty="0" smtClean="0"/>
              <a:t>за </a:t>
            </a:r>
            <a:r>
              <a:rPr lang="ru-RU" sz="3600" b="1" dirty="0"/>
              <a:t>3 года по состоянию на </a:t>
            </a:r>
            <a:r>
              <a:rPr lang="ru-RU" sz="3600" b="1" dirty="0" smtClean="0"/>
              <a:t>30.06.2026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1000" y="1825624"/>
            <a:ext cx="11250000" cy="4753375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Заполняется </a:t>
            </a:r>
            <a:r>
              <a:rPr lang="ru-RU" dirty="0"/>
              <a:t>отдельно для каждого предмета: математика, физика, биология, химия, информатика, история и обществознание, ОРКСЭ.</a:t>
            </a:r>
          </a:p>
          <a:p>
            <a:r>
              <a:rPr lang="ru-RU" dirty="0"/>
              <a:t>Всего учителей: </a:t>
            </a:r>
            <a:r>
              <a:rPr lang="ru-RU" dirty="0" smtClean="0"/>
              <a:t>общее </a:t>
            </a:r>
            <a:r>
              <a:rPr lang="ru-RU" dirty="0"/>
              <a:t>количество учителей данного предмета в школе.</a:t>
            </a:r>
          </a:p>
          <a:p>
            <a:r>
              <a:rPr lang="ru-RU" dirty="0"/>
              <a:t>Из них прошли </a:t>
            </a:r>
            <a:r>
              <a:rPr lang="ru-RU" dirty="0" smtClean="0"/>
              <a:t>повышение квалификации: число </a:t>
            </a:r>
            <a:r>
              <a:rPr lang="ru-RU" dirty="0"/>
              <a:t>учителей, прошедших повышение квалификации по этому предмету за последние 3 года.</a:t>
            </a:r>
          </a:p>
          <a:p>
            <a:r>
              <a:rPr lang="ru-RU" dirty="0"/>
              <a:t>База проведения обучения: </a:t>
            </a:r>
            <a:r>
              <a:rPr lang="ru-RU" dirty="0" smtClean="0"/>
              <a:t>сколько </a:t>
            </a:r>
            <a:r>
              <a:rPr lang="ru-RU" dirty="0"/>
              <a:t>человек из числа повысивших квалификацию учились на базе вузов, научных организаций</a:t>
            </a:r>
            <a:r>
              <a:rPr lang="ru-RU"/>
              <a:t>, </a:t>
            </a:r>
            <a:r>
              <a:rPr lang="ru-RU" smtClean="0"/>
              <a:t>региональных, </a:t>
            </a:r>
            <a:r>
              <a:rPr lang="ru-RU" dirty="0"/>
              <a:t>муниципальных или иных учреждений.</a:t>
            </a:r>
          </a:p>
          <a:p>
            <a:r>
              <a:rPr lang="ru-RU" dirty="0"/>
              <a:t>Выполнение показателя: </a:t>
            </a:r>
            <a:r>
              <a:rPr lang="ru-RU" dirty="0" smtClean="0"/>
              <a:t>процент </a:t>
            </a:r>
            <a:r>
              <a:rPr lang="ru-RU" dirty="0"/>
              <a:t>выполнения целевого показателя. </a:t>
            </a:r>
          </a:p>
        </p:txBody>
      </p:sp>
    </p:spTree>
    <p:extLst>
      <p:ext uri="{BB962C8B-B14F-4D97-AF65-F5344CB8AC3E}">
        <p14:creationId xmlns:p14="http://schemas.microsoft.com/office/powerpoint/2010/main" val="2425477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1000" y="189000"/>
            <a:ext cx="10515600" cy="2160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b="1" dirty="0"/>
              <a:t>План-график повышения квалификации</a:t>
            </a:r>
            <a:endParaRPr lang="ru-RU" sz="3600" dirty="0"/>
          </a:p>
          <a:p>
            <a:r>
              <a:rPr lang="ru-RU" dirty="0" smtClean="0"/>
              <a:t>Наличие </a:t>
            </a:r>
            <a:r>
              <a:rPr lang="ru-RU" dirty="0" smtClean="0"/>
              <a:t>плана-графика </a:t>
            </a:r>
            <a:r>
              <a:rPr lang="ru-RU" dirty="0"/>
              <a:t>повышения квалификации в вашей </a:t>
            </a:r>
            <a:r>
              <a:rPr lang="ru-RU" dirty="0" smtClean="0"/>
              <a:t>образовательной организации </a:t>
            </a:r>
            <a:r>
              <a:rPr lang="ru-RU" dirty="0"/>
              <a:t>(«да» или «нет»).</a:t>
            </a:r>
          </a:p>
          <a:p>
            <a:r>
              <a:rPr lang="ru-RU" dirty="0" smtClean="0"/>
              <a:t>Ссылка </a:t>
            </a:r>
            <a:r>
              <a:rPr lang="ru-RU" dirty="0"/>
              <a:t>на документ в соответствующее поле.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71000" y="3564000"/>
            <a:ext cx="11205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Важные правила заполнения</a:t>
            </a:r>
            <a:endParaRPr lang="ru-RU" sz="2400" dirty="0"/>
          </a:p>
          <a:p>
            <a:r>
              <a:rPr lang="ru-RU" sz="2400" b="1" dirty="0"/>
              <a:t>Точность данных: </a:t>
            </a:r>
            <a:r>
              <a:rPr lang="ru-RU" sz="2400" b="1" dirty="0" smtClean="0"/>
              <a:t>все </a:t>
            </a:r>
            <a:r>
              <a:rPr lang="ru-RU" sz="2400" b="1" dirty="0"/>
              <a:t>числовые значения должны соответствовать официальным приказам и кадровым документам.</a:t>
            </a:r>
            <a:endParaRPr lang="ru-RU" sz="2400" dirty="0"/>
          </a:p>
          <a:p>
            <a:r>
              <a:rPr lang="ru-RU" sz="2400" b="1" dirty="0"/>
              <a:t>Отсутствие данных: </a:t>
            </a:r>
            <a:r>
              <a:rPr lang="ru-RU" sz="2400" b="1" dirty="0" smtClean="0"/>
              <a:t>если </a:t>
            </a:r>
            <a:r>
              <a:rPr lang="ru-RU" sz="2400" b="1" dirty="0"/>
              <a:t>какой-либо вид обучения не проводился, в соответствующей ячейке поставьте «0».</a:t>
            </a:r>
            <a:endParaRPr lang="ru-RU" sz="2400" dirty="0"/>
          </a:p>
          <a:p>
            <a:r>
              <a:rPr lang="ru-RU" sz="2400" b="1" dirty="0"/>
              <a:t>Проверка: </a:t>
            </a:r>
            <a:r>
              <a:rPr lang="ru-RU" sz="2400" b="1" dirty="0" smtClean="0"/>
              <a:t>перед </a:t>
            </a:r>
            <a:r>
              <a:rPr lang="ru-RU" sz="2400" b="1" dirty="0"/>
              <a:t>отправкой формы убедитесь, что все обязательные поля </a:t>
            </a:r>
            <a:r>
              <a:rPr lang="ru-RU" sz="2400" b="1" dirty="0" smtClean="0"/>
              <a:t>заполнены </a:t>
            </a:r>
            <a:r>
              <a:rPr lang="ru-RU" sz="2400" b="1" dirty="0"/>
              <a:t>корректно.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9651000" y="2777898"/>
            <a:ext cx="80021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7200" b="1" dirty="0" smtClean="0">
                <a:solidFill>
                  <a:srgbClr val="FF0000"/>
                </a:solidFill>
              </a:rPr>
              <a:t>!!</a:t>
            </a:r>
            <a:endParaRPr lang="ru-RU" sz="7200" b="1" dirty="0">
              <a:solidFill>
                <a:srgbClr val="FF000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449266" y="2529000"/>
            <a:ext cx="2632500" cy="945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Отправить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485665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3444</TotalTime>
  <Words>505</Words>
  <Application>Microsoft Office PowerPoint</Application>
  <PresentationFormat>Произвольный</PresentationFormat>
  <Paragraphs>64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Повышение квалификации и профессиональная переподготовка руководителей  (январь–июнь 2026 г.)</vt:lpstr>
      <vt:lpstr>Повышение квалификации и профессиональная переподготовка педагогических работников  (январь–июнь 2026 г.)</vt:lpstr>
      <vt:lpstr>Презентация PowerPoint</vt:lpstr>
      <vt:lpstr>База проведения обучения для руководителей и педагогов в январе- июне 2026 г. </vt:lpstr>
      <vt:lpstr>Повышение квалификации педагогов по отдельным предметам  за 3 года по состоянию на 30.06.2026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Оленникова Ольга Николаевна</cp:lastModifiedBy>
  <cp:revision>315</cp:revision>
  <dcterms:created xsi:type="dcterms:W3CDTF">2022-02-08T09:10:55Z</dcterms:created>
  <dcterms:modified xsi:type="dcterms:W3CDTF">2026-06-16T08:05:59Z</dcterms:modified>
</cp:coreProperties>
</file>