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55" r:id="rId3"/>
    <p:sldId id="1745" r:id="rId4"/>
    <p:sldId id="1746" r:id="rId5"/>
    <p:sldId id="1747" r:id="rId6"/>
    <p:sldId id="1748" r:id="rId7"/>
    <p:sldId id="1749" r:id="rId8"/>
    <p:sldId id="1752" r:id="rId9"/>
    <p:sldId id="1751" r:id="rId10"/>
    <p:sldId id="1750" r:id="rId11"/>
    <p:sldId id="1753" r:id="rId12"/>
    <p:sldId id="1754" r:id="rId13"/>
    <p:sldId id="1755" r:id="rId14"/>
    <p:sldId id="1756" r:id="rId15"/>
    <p:sldId id="1757" r:id="rId16"/>
    <p:sldId id="1758" r:id="rId17"/>
    <p:sldId id="1759" r:id="rId18"/>
    <p:sldId id="354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ja" initials="I" lastIdx="2" clrIdx="0">
    <p:extLst>
      <p:ext uri="{19B8F6BF-5375-455C-9EA6-DF929625EA0E}">
        <p15:presenceInfo xmlns:p15="http://schemas.microsoft.com/office/powerpoint/2012/main" userId="Iri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8F2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5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6638-C05E-4D52-812B-C5F2EAC07FEA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1BCD5-8A21-474A-A313-2CBAED8AF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11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5A365-9A5A-4AD6-A743-80347543184D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7D6AF-7E31-480C-B3DF-13FE3FA87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4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121C2-A532-478E-90A0-DA027E28A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D9104A-D4A1-42D7-8D3F-9BA305972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618D1-18FC-487C-B45C-EA977176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9176D-783D-4635-8EFD-D89F3092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C1755-40D1-42B8-85DD-B25E124C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8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F897D-2756-4EA8-92DB-1D75C134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3B2B90-B5CE-435A-994A-81BA9F576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F855A2-B4C3-4D0C-B2CA-2A4C5186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E63AF-A38A-4686-9F06-A34B68E2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83901-0A58-4821-BE72-6BBB4D36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1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33D024-EE87-4680-B34D-3A8B17C1B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BCEFC2-D82A-4C97-8F51-5743E288E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154235-B98A-4598-8E5F-1D9CA5B5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F4EE9E-9483-48FE-BC0A-F531C1B2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4ED32B-C05D-4DC7-9070-838C31C0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4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121C2-A532-478E-90A0-DA027E28A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D9104A-D4A1-42D7-8D3F-9BA305972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618D1-18FC-487C-B45C-EA977176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9176D-783D-4635-8EFD-D89F3092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C1755-40D1-42B8-85DD-B25E124C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65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3648D-06A0-4BB6-9B70-A9B59E8F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8D3EC-4C78-44E6-9F93-4253637A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A77BE-170E-4978-8AF2-72B389BE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F33D1-F540-44C6-9AE7-2DED7B65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1542C-812D-43E3-B203-C3D173D5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9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1E418-C1D8-48A4-A41D-33A1F4ED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31F4D-8C71-45C9-A928-412FB74D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DB32B-2DB2-4671-96A9-64791C92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8BBBE-D39A-4BEB-B833-7D0B70B6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9B8BA-C95A-4EE9-88C5-A066DECC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2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90649-7A0B-4C6F-8547-996D49B4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91593-894D-46C1-AD3E-CDFED6F87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20534-36B2-4A69-AF91-FCE2E0FD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355804-29D9-4826-96B1-F5CB0E5E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138A9C-7DF6-41BC-872B-263E73FC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56786D-1F80-4B7E-9A9B-8DEA0AD5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2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6E05F-6E66-407F-8B88-E9FBC4DA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3DCD74-7AA3-4097-B112-41075FC27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C5A23-3A37-4E64-B60F-5BB8B9DD0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415250-40DD-4BA3-A828-0E941E21A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299B68-C370-41BF-A0B1-988CC1ED0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5D5B21-2DA1-422B-902E-91F9AB2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126E2A-A52A-40FB-8465-F1ADCCCA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76C3C4-8180-4BB6-8C58-591292BA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4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3C242-DCE1-4A74-8DA7-40310FDA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9BDD86-B180-41C1-8518-5996C9EA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027695-3107-4EBB-9454-FB47EA8A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8A2D43-05F0-4906-8C1C-363157F7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61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4FF34F-C525-4D53-9BF6-4328FC27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C22000-C2D0-4A5D-9188-A1BF5D3F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EC177B-B63C-412C-8FC1-F754ECFA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74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C9714-D45F-4E4D-8F56-39398093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F78EE1-03BD-44B2-994B-0607B76E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B1D86-7418-404B-9D3D-9A31F0535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5473E-A561-47B1-8CAD-E1313DD1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BB28AC-7424-400D-9E4D-80D43D3E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CA48E-682C-44B3-A553-93CFECE4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3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3648D-06A0-4BB6-9B70-A9B59E8F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8D3EC-4C78-44E6-9F93-4253637A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A77BE-170E-4978-8AF2-72B389BE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F33D1-F540-44C6-9AE7-2DED7B65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1542C-812D-43E3-B203-C3D173D5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54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D5C82-13C2-4EAE-A7F2-907CC043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998EB0-6B40-444E-903C-798DD4E88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5C215E-49B1-4AD6-8726-168F374EE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01599F-DA6E-461D-B069-6685AA33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48A7A-C314-4C51-BF18-1CFDF74F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820F38-C6C4-49E6-99D4-2F58050C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36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F897D-2756-4EA8-92DB-1D75C134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3B2B90-B5CE-435A-994A-81BA9F576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F855A2-B4C3-4D0C-B2CA-2A4C5186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E63AF-A38A-4686-9F06-A34B68E2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83901-0A58-4821-BE72-6BBB4D36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73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33D024-EE87-4680-B34D-3A8B17C1B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BCEFC2-D82A-4C97-8F51-5743E288E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154235-B98A-4598-8E5F-1D9CA5B5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F4EE9E-9483-48FE-BC0A-F531C1B2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4ED32B-C05D-4DC7-9070-838C31C0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2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1E418-C1D8-48A4-A41D-33A1F4ED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31F4D-8C71-45C9-A928-412FB74D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DB32B-2DB2-4671-96A9-64791C92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8BBBE-D39A-4BEB-B833-7D0B70B6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9B8BA-C95A-4EE9-88C5-A066DECC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1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90649-7A0B-4C6F-8547-996D49B4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91593-894D-46C1-AD3E-CDFED6F87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20534-36B2-4A69-AF91-FCE2E0FD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355804-29D9-4826-96B1-F5CB0E5E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138A9C-7DF6-41BC-872B-263E73FC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56786D-1F80-4B7E-9A9B-8DEA0AD5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4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6E05F-6E66-407F-8B88-E9FBC4DA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3DCD74-7AA3-4097-B112-41075FC27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C5A23-3A37-4E64-B60F-5BB8B9DD0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415250-40DD-4BA3-A828-0E941E21A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299B68-C370-41BF-A0B1-988CC1ED0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5D5B21-2DA1-422B-902E-91F9AB2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126E2A-A52A-40FB-8465-F1ADCCCA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76C3C4-8180-4BB6-8C58-591292BA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3C242-DCE1-4A74-8DA7-40310FDA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9BDD86-B180-41C1-8518-5996C9EA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027695-3107-4EBB-9454-FB47EA8A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8A2D43-05F0-4906-8C1C-363157F7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4FF34F-C525-4D53-9BF6-4328FC27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C22000-C2D0-4A5D-9188-A1BF5D3F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EC177B-B63C-412C-8FC1-F754ECFA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1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C9714-D45F-4E4D-8F56-39398093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F78EE1-03BD-44B2-994B-0607B76E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B1D86-7418-404B-9D3D-9A31F0535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5473E-A561-47B1-8CAD-E1313DD1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BB28AC-7424-400D-9E4D-80D43D3E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CA48E-682C-44B3-A553-93CFECE4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8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D5C82-13C2-4EAE-A7F2-907CC043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998EB0-6B40-444E-903C-798DD4E88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5C215E-49B1-4AD6-8726-168F374EE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01599F-DA6E-461D-B069-6685AA33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A91-7D05-44EB-AD92-F445476A4A10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48A7A-C314-4C51-BF18-1CFDF74F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820F38-C6C4-49E6-99D4-2F58050C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4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AEA26-DAF9-4ABA-8422-052CB292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A75DF-36E8-4088-8621-5833EE4AF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91EDF-ACF2-4B35-9A33-D13FDA96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8A91-7D05-44EB-AD92-F445476A4A10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0751C9-FCA4-4984-BC1D-DF99846F8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B0C29-9B6E-4110-9F81-5DBF9475D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DBB76-1107-437F-AE58-986969F69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AEA26-DAF9-4ABA-8422-052CB292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A75DF-36E8-4088-8621-5833EE4AF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91EDF-ACF2-4B35-9A33-D13FDA96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8A91-7D05-44EB-AD92-F445476A4A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0751C9-FCA4-4984-BC1D-DF99846F8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B0C29-9B6E-4110-9F81-5DBF9475D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DBB76-1107-437F-AE58-986969F6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8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Suvorova@admnsk.r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5D492B-9DCC-4F5A-9F0C-992329FF6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29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089B707-8AD4-4397-857F-22119C41EB7C}"/>
              </a:ext>
            </a:extLst>
          </p:cNvPr>
          <p:cNvSpPr txBox="1">
            <a:spLocks/>
          </p:cNvSpPr>
          <p:nvPr/>
        </p:nvSpPr>
        <p:spPr>
          <a:xfrm>
            <a:off x="696000" y="454795"/>
            <a:ext cx="10477316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7C58CA-4AD0-41FA-96B3-E7D321871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000" y="1107758"/>
            <a:ext cx="1033220" cy="4495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513209-CF3F-4419-B67D-B57052B1C0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" y="1"/>
            <a:ext cx="1033221" cy="1731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14AF11-851A-43B1-9320-6E948D7172FC}"/>
              </a:ext>
            </a:extLst>
          </p:cNvPr>
          <p:cNvSpPr txBox="1"/>
          <p:nvPr/>
        </p:nvSpPr>
        <p:spPr>
          <a:xfrm>
            <a:off x="5625000" y="5454000"/>
            <a:ext cx="623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>
                <a:solidFill>
                  <a:srgbClr val="002060"/>
                </a:solidFill>
              </a:rPr>
              <a:t>Суворова Ирина Николаевна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</a:p>
          <a:p>
            <a:pPr algn="r"/>
            <a:r>
              <a:rPr lang="ru-RU" sz="1800" i="1" dirty="0">
                <a:solidFill>
                  <a:srgbClr val="002060"/>
                </a:solidFill>
              </a:rPr>
              <a:t>руководитель </a:t>
            </a:r>
            <a:r>
              <a:rPr lang="ru-RU" i="1" dirty="0">
                <a:solidFill>
                  <a:srgbClr val="002060"/>
                </a:solidFill>
              </a:rPr>
              <a:t>Центра непрерывного профессионального развития МАУ ДПО «НИСО» </a:t>
            </a:r>
            <a:endParaRPr lang="ru-RU" sz="1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6000" y="2439000"/>
            <a:ext cx="975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повышения квалификации педагогических работников</a:t>
            </a:r>
          </a:p>
          <a:p>
            <a:pPr indent="449580" algn="ctr"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управленческих кадров </a:t>
            </a:r>
            <a:endParaRPr lang="ru-RU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0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79000"/>
            <a:ext cx="1111500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организации высшего образования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(классические и инженерно-технические)</a:t>
            </a:r>
            <a:endParaRPr lang="ru-RU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000" y="1193930"/>
            <a:ext cx="11520000" cy="579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Федеральное государственное автономное образовательное учреждение высшего образования «Государственный университет просвещения» (ФГАОУ ВО «Государственный университет просвещения», 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университет просвещения, Просвет, ГУП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Федеральное государственное бюджетное образовательное учреждение высшего образования «Московский педагогический государственный университет» (Московский педагогический государственный университет, 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«МПГУ», МПГУ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Федеральное государственное автономное образовательное учреждение высшего образования «Национальный исследовательский университет «Высшая школа экономики» (Национальный исследовательский университет «Высшая школа экономики»; НИУ «Высшая школа экономики»; Высшая школа экономики; 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НИУ ВШЭ; ВШЭ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Федеральное государственное автономное образовательное учреждение высшего образования «Московский физико-технический институт (национальный исследовательский университет)» (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МФТИ, Физтех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 «Новосибирский национальный исследовательский государственный университет» (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Новосибирский государственный университет, НГУ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«Новосибирский государственный педагогический университет» (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«НГПУ»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Федеральное государственное бюджетное образовательное учреждение высшего образования «Новосибирский государственный технический университет» (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Новосибирский государственный технический университет, НГТУ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Федеральное государственное бюджетное образовательное учреждение высшего образования «Сибирский государственный университет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геосистем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технологий» (</a:t>
            </a:r>
            <a:r>
              <a:rPr lang="ru-RU" sz="14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СГУГиТ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Федеральное государственное бюджетное образовательное учреждение высшего образования «Российская академия народного хозяйства и государственной службы при президенте российской федерации» (ФГБОУ ВО «Российская академия народного хозяйства и государственной службы при президенте российской федерации» 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РАНХИГС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ru-RU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Общероссийские спортивные федерации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части дополнительного профессионального образования в области физической культуры и спорта).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2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000" y="234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Научные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000" y="1224000"/>
            <a:ext cx="113850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Федеральное государственное бюджетное учреждение «Российская академия образования» (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ФГБУ «Российская академия образования», РАО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Федеральное государственное бюджетное научное учреждение «Институт развития, здоровья и адаптации ребенка» («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ФГБНУ ИРЗАР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ФГБНУ «Институт развития, здоровья и адаптации ребенка»,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развития ребенка).</a:t>
            </a:r>
            <a:endParaRPr lang="ru-RU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Федеральное государственное бюджетное научное учреждение «Институт коррекционной педагогики» (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ФГБНУ «ИКП»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Федеральное государственное бюджетное научное учреждение «Институт содержания и методов обучения имени В.С.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Леднева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ФГБНУ «Институт содержания и методов обучения имени В.С.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Леднева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ИСМО имени В.С.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Леднева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Федеральное государственное бюджетное научное учреждение «Институт изучения детства, семьи и воспитания» (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ФГБНУ «Институт изучения детства, семьи и воспитания»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Образовательные организации, расположенные в федеральной территории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«Сириус». 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Организации, осуществляющие образовательную деятельность на территориях инновационного центра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Сколково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8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000" y="1494000"/>
            <a:ext cx="10620000" cy="52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Государственное автономное учреждение дополнительного профессионального образования Новосибирской области «Новосибирский институт повышения квалификации и переподготовки работников образования» (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ГАУ ДПО НСО </a:t>
            </a:r>
            <a:r>
              <a:rPr lang="ru-RU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НИПКиПРО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Государственное казенное учреждение Новосибирской области «Новосибирский институт мониторинга и развития образования» (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ГКУ НСО НИМРО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Государственное автономное учреждение дополнительного профессионального образования  Новосибирской области ГАУ ДПО НСО «Новосибирский центр развития профессионального образования (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ГАУ ДПО НСО «НЦРПО»). 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Автономная некоммерческая организация «Центр опережающей профессиональной подготовки Новосибирской области» 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  НСО ЦОПП).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Муниципальное автономное учреждение дополнительного профессионального образования «Новосибирский Институт Современного Образования» (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МАУ ДПО «НИСО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Муниципальное бюджетное учреждение города Новосибирска «Центр психолого-педагогической, медицинской и социальной помощи детям «Магистр» (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ППМС-центр «Магистр»).</a:t>
            </a:r>
            <a:endParaRPr lang="ru-RU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Муниципальное автономное учреждение дополнительного профессионального образования города Новосибирска «Дом Учителя» (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МАУДПО ДУ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1000" y="414000"/>
            <a:ext cx="7305270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и муниципальные организации,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реализующие программы ДПО 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5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5E8DB7-BE69-A69B-A02E-084B632407FC}"/>
              </a:ext>
            </a:extLst>
          </p:cNvPr>
          <p:cNvSpPr txBox="1"/>
          <p:nvPr/>
        </p:nvSpPr>
        <p:spPr>
          <a:xfrm>
            <a:off x="516000" y="819000"/>
            <a:ext cx="1125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2026 года руководители и  педагоги общеобразовательных организаций города Новосибирска  обучались на курсах:</a:t>
            </a:r>
          </a:p>
          <a:p>
            <a:endParaRPr lang="ru-RU" sz="2400" dirty="0"/>
          </a:p>
          <a:p>
            <a:r>
              <a:rPr lang="ru-RU" sz="2400" dirty="0"/>
              <a:t> </a:t>
            </a: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университета просвещения (ГУП) – 352 чел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(учителя математики, химии, физики, биологии, информатики);</a:t>
            </a:r>
          </a:p>
          <a:p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НИПКиПРО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«Истории родного края»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(372 чел.) 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«Обучение по новым учебникам истории для 5-9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(365 чел.)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истории и обществознания;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РАНХИГС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финансовой грамотности </a:t>
            </a: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(120 чел.)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начальных классов, учителя-предметники, руководители,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НИМРО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управлению общеобразовательной организацией на основе данных мониторинговых исследований и оценочных процедур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(51 чел.),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руководители, методисты.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60269-7578-C17B-130F-EF86D5D38D82}"/>
              </a:ext>
            </a:extLst>
          </p:cNvPr>
          <p:cNvSpPr txBox="1"/>
          <p:nvPr/>
        </p:nvSpPr>
        <p:spPr>
          <a:xfrm>
            <a:off x="561000" y="102905"/>
            <a:ext cx="103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Не забывайте!!!!</a:t>
            </a:r>
          </a:p>
        </p:txBody>
      </p:sp>
    </p:spTree>
    <p:extLst>
      <p:ext uri="{BB962C8B-B14F-4D97-AF65-F5344CB8AC3E}">
        <p14:creationId xmlns:p14="http://schemas.microsoft.com/office/powerpoint/2010/main" val="255082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C66626-4B0B-132A-4798-7B5ABD6D8B06}"/>
              </a:ext>
            </a:extLst>
          </p:cNvPr>
          <p:cNvSpPr txBox="1"/>
          <p:nvPr/>
        </p:nvSpPr>
        <p:spPr>
          <a:xfrm>
            <a:off x="2406000" y="189000"/>
            <a:ext cx="742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Форма сбора информации в рамках мониторинга повышения квалификации педагогов и руководителей образовательных организаций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дополнительного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детей</a:t>
            </a:r>
            <a:endParaRPr lang="ru-RU" sz="1400" u="sng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1CF1FB-2CCA-98BC-DA44-BF7927A410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30" t="34908" r="52215" b="53281"/>
          <a:stretch>
            <a:fillRect/>
          </a:stretch>
        </p:blipFill>
        <p:spPr>
          <a:xfrm>
            <a:off x="931" y="2484000"/>
            <a:ext cx="5760001" cy="9874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06ACB5-2B2B-B29D-A28E-D0F53DAEFD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76" t="21128" r="53321" b="13255"/>
          <a:stretch>
            <a:fillRect/>
          </a:stretch>
        </p:blipFill>
        <p:spPr>
          <a:xfrm>
            <a:off x="5961000" y="1179000"/>
            <a:ext cx="6030000" cy="45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E26CCD-F014-0E85-2FA1-9833E1115C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953" t="23097" r="11245" b="71654"/>
          <a:stretch>
            <a:fillRect/>
          </a:stretch>
        </p:blipFill>
        <p:spPr>
          <a:xfrm>
            <a:off x="5961001" y="5647175"/>
            <a:ext cx="6029999" cy="497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55DD71-7AC0-0392-BA43-0A96A440DDB1}"/>
              </a:ext>
            </a:extLst>
          </p:cNvPr>
          <p:cNvSpPr txBox="1"/>
          <p:nvPr/>
        </p:nvSpPr>
        <p:spPr>
          <a:xfrm>
            <a:off x="471000" y="4014000"/>
            <a:ext cx="46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Позиции 3.2 и 3.3. не могут быть больше позиции 3.1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57F78-53F6-22BB-B494-FE6A47DA6A7E}"/>
              </a:ext>
            </a:extLst>
          </p:cNvPr>
          <p:cNvSpPr txBox="1"/>
          <p:nvPr/>
        </p:nvSpPr>
        <p:spPr>
          <a:xfrm>
            <a:off x="471000" y="5149412"/>
            <a:ext cx="474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Сумма позиций  3.3.1  - 3.3.14 может быть больше  чем позиция 3.3. </a:t>
            </a:r>
          </a:p>
        </p:txBody>
      </p:sp>
    </p:spTree>
    <p:extLst>
      <p:ext uri="{BB962C8B-B14F-4D97-AF65-F5344CB8AC3E}">
        <p14:creationId xmlns:p14="http://schemas.microsoft.com/office/powerpoint/2010/main" val="328568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342A02-5E93-4FCD-A4B2-B355410A53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22" t="23097" r="9399" b="5381"/>
          <a:stretch>
            <a:fillRect/>
          </a:stretch>
        </p:blipFill>
        <p:spPr>
          <a:xfrm>
            <a:off x="786000" y="594000"/>
            <a:ext cx="4545000" cy="4905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A7BA80-B8FE-268D-331E-D44217BE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953" t="40158" r="10876" b="40814"/>
          <a:stretch>
            <a:fillRect/>
          </a:stretch>
        </p:blipFill>
        <p:spPr>
          <a:xfrm>
            <a:off x="6006000" y="594000"/>
            <a:ext cx="4410000" cy="130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BCB92-1B32-6442-027C-E543191922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283" t="70341" r="31545" b="22441"/>
          <a:stretch>
            <a:fillRect/>
          </a:stretch>
        </p:blipFill>
        <p:spPr>
          <a:xfrm>
            <a:off x="6006000" y="1899000"/>
            <a:ext cx="4500000" cy="49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B2ADE4-3AAD-6B53-86CC-D82D7E676A26}"/>
              </a:ext>
            </a:extLst>
          </p:cNvPr>
          <p:cNvSpPr txBox="1"/>
          <p:nvPr/>
        </p:nvSpPr>
        <p:spPr>
          <a:xfrm>
            <a:off x="5998385" y="3069508"/>
            <a:ext cx="46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Позиции 4.2 и 4.3 не могут быть больше позиции 4.1.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0D8458-6A89-1AF3-065F-F740DB423B0E}"/>
              </a:ext>
            </a:extLst>
          </p:cNvPr>
          <p:cNvSpPr txBox="1"/>
          <p:nvPr/>
        </p:nvSpPr>
        <p:spPr>
          <a:xfrm>
            <a:off x="5994987" y="4014000"/>
            <a:ext cx="474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Сумма позиций  4.3.1  - 4.3.18 может быть больше  чем позиция 4.3. </a:t>
            </a:r>
          </a:p>
        </p:txBody>
      </p:sp>
    </p:spTree>
    <p:extLst>
      <p:ext uri="{BB962C8B-B14F-4D97-AF65-F5344CB8AC3E}">
        <p14:creationId xmlns:p14="http://schemas.microsoft.com/office/powerpoint/2010/main" val="652912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39C213-1054-A760-017B-0C2B8B61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76" t="46063" r="31545" b="24409"/>
          <a:stretch>
            <a:fillRect/>
          </a:stretch>
        </p:blipFill>
        <p:spPr>
          <a:xfrm>
            <a:off x="1956000" y="684000"/>
            <a:ext cx="6767000" cy="30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355A7C-0151-EE9D-A4B4-5959C553F4A1}"/>
              </a:ext>
            </a:extLst>
          </p:cNvPr>
          <p:cNvSpPr txBox="1"/>
          <p:nvPr/>
        </p:nvSpPr>
        <p:spPr>
          <a:xfrm>
            <a:off x="2226000" y="4284000"/>
            <a:ext cx="93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Позиция 5 не может быть выше суммы позиций  3.2. и 4.2. </a:t>
            </a:r>
          </a:p>
          <a:p>
            <a:endParaRPr lang="ru-RU" dirty="0"/>
          </a:p>
          <a:p>
            <a:r>
              <a:rPr lang="ru-RU" dirty="0"/>
              <a:t>Сумма позиций  5.1  - 5.4.  может быть больше  чем позиция 5.</a:t>
            </a:r>
          </a:p>
        </p:txBody>
      </p:sp>
    </p:spTree>
    <p:extLst>
      <p:ext uri="{BB962C8B-B14F-4D97-AF65-F5344CB8AC3E}">
        <p14:creationId xmlns:p14="http://schemas.microsoft.com/office/powerpoint/2010/main" val="720668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A2C17B-C43C-45EA-8E45-7A860FAAECD3}"/>
              </a:ext>
            </a:extLst>
          </p:cNvPr>
          <p:cNvSpPr txBox="1"/>
          <p:nvPr/>
        </p:nvSpPr>
        <p:spPr>
          <a:xfrm>
            <a:off x="1934574" y="339486"/>
            <a:ext cx="83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Благодарю за внимание!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80D31-5D97-4AB7-B6D8-C79FFAF5DEC5}"/>
              </a:ext>
            </a:extLst>
          </p:cNvPr>
          <p:cNvSpPr txBox="1"/>
          <p:nvPr/>
        </p:nvSpPr>
        <p:spPr>
          <a:xfrm>
            <a:off x="5376000" y="5225483"/>
            <a:ext cx="7087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Контактная информация: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р. т.: </a:t>
            </a:r>
            <a:r>
              <a:rPr lang="ru-RU" sz="2000" b="1" u="sng" dirty="0">
                <a:solidFill>
                  <a:srgbClr val="C00000"/>
                </a:solidFill>
              </a:rPr>
              <a:t>229-10-19, </a:t>
            </a:r>
            <a:r>
              <a:rPr lang="ru-RU" sz="2000" b="1" dirty="0">
                <a:solidFill>
                  <a:srgbClr val="002060"/>
                </a:solidFill>
              </a:rPr>
              <a:t>эл. почта: </a:t>
            </a:r>
            <a:r>
              <a:rPr lang="en-US" sz="2000" dirty="0">
                <a:hlinkClick r:id="rId2"/>
              </a:rPr>
              <a:t>ISuvorova@admnsk.ru</a:t>
            </a:r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2" name="AutoShape 2" descr="Фон для презентации осень">
            <a:extLst>
              <a:ext uri="{FF2B5EF4-FFF2-40B4-BE49-F238E27FC236}">
                <a16:creationId xmlns:a16="http://schemas.microsoft.com/office/drawing/2014/main" id="{2B3E0D72-D219-4720-A2CB-FC84106968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88DF4-ADA8-4D53-A6A8-6485BE3D84D0}"/>
              </a:ext>
            </a:extLst>
          </p:cNvPr>
          <p:cNvSpPr txBox="1"/>
          <p:nvPr/>
        </p:nvSpPr>
        <p:spPr>
          <a:xfrm>
            <a:off x="3238500" y="2304127"/>
            <a:ext cx="427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70C0"/>
                </a:solidFill>
              </a:rPr>
              <a:t>Терпения! </a:t>
            </a:r>
          </a:p>
          <a:p>
            <a:pPr algn="r"/>
            <a:r>
              <a:rPr lang="ru-RU" sz="4000" b="1" i="1" dirty="0">
                <a:solidFill>
                  <a:srgbClr val="0070C0"/>
                </a:solidFill>
              </a:rPr>
              <a:t>                                                      Успехов! </a:t>
            </a:r>
          </a:p>
          <a:p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67491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0260605_15532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-169734" y="1234736"/>
            <a:ext cx="6207621" cy="4386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6000" y="909000"/>
            <a:ext cx="463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Письмо начальника управления кадрового и организационно-правового обеспечения в сфере образования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мэрии города Новосибирска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от 05.06.2026 № 14/15/08293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1000" y="3609000"/>
            <a:ext cx="459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Срок проведения мониторинга: </a:t>
            </a:r>
          </a:p>
          <a:p>
            <a:r>
              <a:rPr lang="ru-RU" sz="2400" b="1" dirty="0"/>
              <a:t>08.06.2026 - 26.06.2026.</a:t>
            </a:r>
          </a:p>
          <a:p>
            <a:endParaRPr lang="ru-RU" sz="2400" b="1" dirty="0"/>
          </a:p>
          <a:p>
            <a:r>
              <a:rPr lang="ru-RU" sz="2400" u="sng" dirty="0"/>
              <a:t>Срок заполнения опросных форм:</a:t>
            </a:r>
            <a:r>
              <a:rPr lang="ru-RU" sz="2400" dirty="0"/>
              <a:t> </a:t>
            </a:r>
            <a:r>
              <a:rPr lang="ru-RU" sz="2400" b="1" u="sng" dirty="0">
                <a:solidFill>
                  <a:srgbClr val="C00000"/>
                </a:solidFill>
              </a:rPr>
              <a:t>до 17.06.2026</a:t>
            </a:r>
          </a:p>
        </p:txBody>
      </p:sp>
    </p:spTree>
    <p:extLst>
      <p:ext uri="{BB962C8B-B14F-4D97-AF65-F5344CB8AC3E}">
        <p14:creationId xmlns:p14="http://schemas.microsoft.com/office/powerpoint/2010/main" val="12179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00" y="459000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Нормативные правовые основания для формирования показателей мониторинга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1000" y="1449000"/>
            <a:ext cx="1082360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Федеральный закон «Об образовании в Российской Федерации» № 273-ФЗ:</a:t>
            </a:r>
          </a:p>
          <a:p>
            <a:r>
              <a:rPr lang="ru-RU" dirty="0"/>
              <a:t>ст. 47 - право педагогических работников на дополнительное профессиональное образование по профилю </a:t>
            </a:r>
          </a:p>
          <a:p>
            <a:r>
              <a:rPr lang="ru-RU" dirty="0"/>
              <a:t>их деятельности не реже одного раза в три года;</a:t>
            </a:r>
          </a:p>
          <a:p>
            <a:r>
              <a:rPr lang="ru-RU" dirty="0"/>
              <a:t>ст. 76  - понятие, виды (повышение квалификации и переподготовка) и допуск к освоению программ ДПО.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000" y="2709000"/>
            <a:ext cx="10935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Поправки в ФЗ № 273 (Закон № 86-ФЗ от 21.04.2025) - требования к выбору учебных заведений. Повышение квалификации по направлению работодателя и проф. переподготовка педагогов,  реализующих </a:t>
            </a:r>
            <a:r>
              <a:rPr lang="ru-RU" b="1" u="sng" dirty="0"/>
              <a:t>общеобразовательные </a:t>
            </a:r>
            <a:r>
              <a:rPr lang="ru-RU" dirty="0"/>
              <a:t>программы  должны осуществляться только в государственных, муниципальных организациях или центрах с государственным участием.</a:t>
            </a:r>
          </a:p>
          <a:p>
            <a:endParaRPr lang="ru-RU" dirty="0"/>
          </a:p>
          <a:p>
            <a:r>
              <a:rPr lang="ru-RU" dirty="0"/>
              <a:t>Приказа </a:t>
            </a:r>
            <a:r>
              <a:rPr lang="ru-RU" dirty="0" err="1"/>
              <a:t>Минобрнауки</a:t>
            </a:r>
            <a:r>
              <a:rPr lang="ru-RU" dirty="0"/>
              <a:t> России от 24.03.2025 № 266 «Об утверждении Порядка организации и осуществления образовательной деятельности по дополнительным профессиональным программам».</a:t>
            </a:r>
          </a:p>
          <a:p>
            <a:endParaRPr lang="ru-RU" dirty="0"/>
          </a:p>
          <a:p>
            <a:r>
              <a:rPr lang="ru-RU" dirty="0"/>
              <a:t>Профессиональные стандарты профессий и специальностей в области  образования.</a:t>
            </a:r>
          </a:p>
          <a:p>
            <a:endParaRPr lang="ru-RU" dirty="0"/>
          </a:p>
          <a:p>
            <a:r>
              <a:rPr lang="ru-RU" dirty="0"/>
              <a:t>Распоряжение Правительства РФ от 19.11.2024 N 3333-р «Об утверждении комплексного плана мероприятий по повышению качества математического и естественно-научного образования на период до 2030 года».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576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000" y="234000"/>
            <a:ext cx="102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мероприятий («дорожная карта») по повышению качества образования в муниципальных общеобразовательных организациях, подведомственных департаменту образования мэрии города Новосибирска, на 2025-2027 гг. , утвержденный министром образования Новосибирской области и  заместителем мэра города Новосибирска 31.03.2025 г.,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Комплексный план мероприятий по повышению качества математического и естественно-научного образования на период до 2030 года на территории Новосибирской области, утвержденный министром образования Новосибирской области 30.01.2025 г.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D095D3-F72A-8930-FCB0-428E4B7761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31" t="15222" r="68454" b="3412"/>
          <a:stretch>
            <a:fillRect/>
          </a:stretch>
        </p:blipFill>
        <p:spPr>
          <a:xfrm rot="16200000">
            <a:off x="3711000" y="999000"/>
            <a:ext cx="2745000" cy="7245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69CEB3-7638-A93E-6F76-1DDF24AC789A}"/>
              </a:ext>
            </a:extLst>
          </p:cNvPr>
          <p:cNvSpPr txBox="1"/>
          <p:nvPr/>
        </p:nvSpPr>
        <p:spPr>
          <a:xfrm>
            <a:off x="9696000" y="3530847"/>
            <a:ext cx="1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554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1000" y="279000"/>
            <a:ext cx="88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Целевые группы для проведения мониторинга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000" y="2025336"/>
            <a:ext cx="10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Общеобразовательные организации                     СОШ, лицей, гимназии, прогимназии,  ОЦ,  В(С)Ш, С(К)ОШ</a:t>
            </a: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787980" y="1892173"/>
            <a:ext cx="456041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1000" y="4051067"/>
            <a:ext cx="555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Организации дополнительного образования детей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00" y="3094253"/>
            <a:ext cx="10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Дошкольные образовательные организации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1000" y="1057001"/>
            <a:ext cx="999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Times New Roman" panose="02020603050405020304" pitchFamily="18" charset="0"/>
              </a:rPr>
              <a:t>Муниципальные образовательные организации, </a:t>
            </a:r>
            <a:r>
              <a:rPr lang="ru-RU" sz="2000" b="1" u="sng" dirty="0">
                <a:ea typeface="Times New Roman" panose="02020603050405020304" pitchFamily="18" charset="0"/>
              </a:rPr>
              <a:t>подведомственные департаменту образования мэрии города Новосибирска</a:t>
            </a:r>
            <a:r>
              <a:rPr lang="ru-RU" sz="2000" b="1" dirty="0">
                <a:ea typeface="Times New Roman" panose="02020603050405020304" pitchFamily="18" charset="0"/>
              </a:rPr>
              <a:t>:</a:t>
            </a:r>
            <a:endParaRPr lang="ru-RU" sz="2000" b="1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787980" y="1906517"/>
            <a:ext cx="456041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61763" y="2562984"/>
            <a:ext cx="8524237" cy="439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Приложение № 1, ссылка: </a:t>
            </a:r>
            <a:r>
              <a:rPr lang="en-US" dirty="0">
                <a:solidFill>
                  <a:srgbClr val="0070C0"/>
                </a:solidFill>
              </a:rPr>
              <a:t>https://forms.yandex.ru/u/6a1fcf5d49af474d6b2c7586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61763" y="3463585"/>
            <a:ext cx="8524237" cy="439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Приложение № 2, ссылка: </a:t>
            </a:r>
            <a:r>
              <a:rPr lang="en-US" dirty="0">
                <a:solidFill>
                  <a:srgbClr val="0070C0"/>
                </a:solidFill>
              </a:rPr>
              <a:t>https://forms.yandex.ru/u/6a1fe9bf1f1eb552e4a8388f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61763" y="4498290"/>
            <a:ext cx="8524237" cy="439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Приложение № 3, </a:t>
            </a:r>
            <a:r>
              <a:rPr lang="en-US" dirty="0">
                <a:solidFill>
                  <a:srgbClr val="0070C0"/>
                </a:solidFill>
              </a:rPr>
              <a:t>https://forms.yandex.ru/u/6a1ff11250569055b7ddfb2e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755" y="5104984"/>
            <a:ext cx="110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!!!!!  </a:t>
            </a:r>
            <a:r>
              <a:rPr lang="ru-RU" dirty="0"/>
              <a:t>Если </a:t>
            </a:r>
            <a:r>
              <a:rPr lang="ru-RU" u="sng" dirty="0"/>
              <a:t>общеобразовательная организация </a:t>
            </a:r>
            <a:r>
              <a:rPr lang="ru-RU" dirty="0"/>
              <a:t>имеет дошкольное отделение,  то </a:t>
            </a:r>
            <a:r>
              <a:rPr lang="ru-RU" b="1" u="sng" dirty="0">
                <a:solidFill>
                  <a:srgbClr val="C00000"/>
                </a:solidFill>
              </a:rPr>
              <a:t>заполняет 2 формы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2853" y="5552025"/>
            <a:ext cx="8524237" cy="439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Приложение № 1, ссылка: </a:t>
            </a:r>
            <a:r>
              <a:rPr lang="en-US" dirty="0">
                <a:solidFill>
                  <a:srgbClr val="0070C0"/>
                </a:solidFill>
              </a:rPr>
              <a:t>https://forms.yandex.ru/u/6a1fcf5d49af474d6b2c7586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2852" y="6147297"/>
            <a:ext cx="8524237" cy="439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Приложение № 2, ссылка: </a:t>
            </a:r>
            <a:r>
              <a:rPr lang="en-US" dirty="0">
                <a:solidFill>
                  <a:srgbClr val="0070C0"/>
                </a:solidFill>
              </a:rPr>
              <a:t>https://forms.yandex.ru/u/6a1fe9bf1f1eb552e4a8388f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11000" y="5693881"/>
            <a:ext cx="94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5192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000" y="5503759"/>
            <a:ext cx="120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Кого считаем в общее число педагогов (по организации, по отдельному предмету)?</a:t>
            </a:r>
          </a:p>
          <a:p>
            <a:pPr algn="ctr"/>
            <a:r>
              <a:rPr lang="ru-RU" dirty="0"/>
              <a:t>Педагогов, находящихся в декретном отпуске  </a:t>
            </a:r>
            <a:r>
              <a:rPr lang="ru-RU" b="1" dirty="0">
                <a:solidFill>
                  <a:srgbClr val="C00000"/>
                </a:solidFill>
              </a:rPr>
              <a:t>(-)</a:t>
            </a:r>
            <a:r>
              <a:rPr lang="ru-RU" dirty="0"/>
              <a:t>,   совместителей, в том числе внутренних </a:t>
            </a:r>
            <a:r>
              <a:rPr lang="ru-RU" b="1" dirty="0">
                <a:solidFill>
                  <a:srgbClr val="C00000"/>
                </a:solidFill>
              </a:rPr>
              <a:t>(+)</a:t>
            </a:r>
            <a:r>
              <a:rPr lang="ru-RU" dirty="0"/>
              <a:t>,  студентов </a:t>
            </a:r>
            <a:r>
              <a:rPr lang="ru-RU" b="1" dirty="0">
                <a:solidFill>
                  <a:srgbClr val="C00000"/>
                </a:solidFill>
              </a:rPr>
              <a:t>(+)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000" y="1108649"/>
            <a:ext cx="11295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Руководители ООО:</a:t>
            </a:r>
            <a:r>
              <a:rPr lang="ru-RU" b="1" dirty="0">
                <a:solidFill>
                  <a:srgbClr val="C00000"/>
                </a:solidFill>
              </a:rPr>
              <a:t>   </a:t>
            </a:r>
            <a:r>
              <a:rPr lang="ru-RU" dirty="0"/>
              <a:t>директор, заместители директора  по УВР, НМР, руководители структурных подразделений (центров, отделов) и т.д.</a:t>
            </a:r>
          </a:p>
          <a:p>
            <a:endParaRPr lang="ru-RU" sz="900" dirty="0"/>
          </a:p>
          <a:p>
            <a:r>
              <a:rPr lang="ru-RU" b="1" u="sng" dirty="0">
                <a:solidFill>
                  <a:srgbClr val="C00000"/>
                </a:solidFill>
              </a:rPr>
              <a:t>Руководители ДОО</a:t>
            </a:r>
            <a:r>
              <a:rPr lang="ru-RU" dirty="0"/>
              <a:t>: заведующий (директор), заместители заведующего, руководители структурных подразделений (центров, отделов) и т.д.</a:t>
            </a:r>
          </a:p>
          <a:p>
            <a:endParaRPr lang="ru-RU" sz="900" dirty="0"/>
          </a:p>
          <a:p>
            <a:r>
              <a:rPr lang="ru-RU" b="1" u="sng" dirty="0">
                <a:solidFill>
                  <a:srgbClr val="C00000"/>
                </a:solidFill>
              </a:rPr>
              <a:t>Руководители ОДО:</a:t>
            </a:r>
            <a:r>
              <a:rPr lang="ru-RU" b="1" dirty="0">
                <a:solidFill>
                  <a:srgbClr val="C00000"/>
                </a:solidFill>
              </a:rPr>
              <a:t>   </a:t>
            </a:r>
            <a:r>
              <a:rPr lang="ru-RU" dirty="0"/>
              <a:t>директор, заместители директора, руководители структурных подразделений (центров, отделов) и т.д.</a:t>
            </a:r>
          </a:p>
          <a:p>
            <a:endParaRPr lang="ru-RU" sz="900" dirty="0"/>
          </a:p>
          <a:p>
            <a:r>
              <a:rPr lang="ru-RU" b="1" u="sng" dirty="0">
                <a:solidFill>
                  <a:srgbClr val="C00000"/>
                </a:solidFill>
              </a:rPr>
              <a:t>Педагоги ООО:  </a:t>
            </a:r>
            <a:r>
              <a:rPr lang="ru-RU" dirty="0"/>
              <a:t>методист, учитель, педагог-психолог, учитель-логопед, учитель-дефектолог, педагог-организатор, преподаватель – организатор ОБЗР,  педагог ДО, педагог-библиотекарь, тьютор, советник по воспитанию и взаимодействию с детскими общественными объединениями, социальный педагог и др.</a:t>
            </a:r>
          </a:p>
          <a:p>
            <a:endParaRPr lang="ru-RU" sz="900" b="1" dirty="0"/>
          </a:p>
          <a:p>
            <a:r>
              <a:rPr lang="ru-RU" b="1" u="sng" dirty="0">
                <a:solidFill>
                  <a:srgbClr val="C00000"/>
                </a:solidFill>
              </a:rPr>
              <a:t>Педагоги ДОО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dirty="0"/>
              <a:t>старший воспитатель, методист, воспитатель, педагог-психолог, учитель-логопед, учитель-дефектолог, музыкальный руководитель, инструктор по физической культуре, педагог ДО и др. </a:t>
            </a:r>
          </a:p>
          <a:p>
            <a:endParaRPr lang="ru-RU" sz="900" dirty="0"/>
          </a:p>
          <a:p>
            <a:r>
              <a:rPr lang="ru-RU" b="1" u="sng" dirty="0">
                <a:solidFill>
                  <a:srgbClr val="C00000"/>
                </a:solidFill>
              </a:rPr>
              <a:t>Педагоги ОДО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dirty="0"/>
              <a:t>методист, педагог ДО, педагог-организатор, педагог-психолог, педагог-библиотекарь, музыкальный руководитель, концертмейстер, инструктор по физической культуре, тренер-преподаватель и др.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000" y="277652"/>
            <a:ext cx="101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!!!!!</a:t>
            </a:r>
            <a:r>
              <a:rPr lang="ru-RU" sz="2400" dirty="0"/>
              <a:t> Учитываем работников образовательной организации, участвующих в </a:t>
            </a:r>
            <a:r>
              <a:rPr lang="ru-RU" sz="2400" b="1" u="sng" dirty="0"/>
              <a:t>организации или осуществлении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2627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1000" y="500333"/>
            <a:ext cx="10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 освоению ДПП допускаются:</a:t>
            </a:r>
          </a:p>
          <a:p>
            <a:pPr>
              <a:buFontTx/>
              <a:buChar char="-"/>
            </a:pPr>
            <a:r>
              <a:rPr lang="ru-RU" sz="2000" dirty="0"/>
              <a:t>лица, </a:t>
            </a:r>
            <a:r>
              <a:rPr lang="ru-RU" sz="2000" u="sng" dirty="0">
                <a:solidFill>
                  <a:srgbClr val="C00000"/>
                </a:solidFill>
              </a:rPr>
              <a:t>имеющие</a:t>
            </a:r>
            <a:r>
              <a:rPr lang="ru-RU" sz="2000" dirty="0"/>
              <a:t> среднее профессиональное и (или) высшее образование;</a:t>
            </a:r>
          </a:p>
          <a:p>
            <a:pPr>
              <a:buFontTx/>
              <a:buChar char="-"/>
            </a:pPr>
            <a:r>
              <a:rPr lang="ru-RU" sz="2000" dirty="0"/>
              <a:t> лица, </a:t>
            </a:r>
            <a:r>
              <a:rPr lang="ru-RU" sz="2000" u="sng" dirty="0">
                <a:solidFill>
                  <a:srgbClr val="C00000"/>
                </a:solidFill>
              </a:rPr>
              <a:t>получающие </a:t>
            </a:r>
            <a:r>
              <a:rPr lang="ru-RU" sz="2000" dirty="0"/>
              <a:t>среднее профессиональное и (или) высшее образование.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96374"/>
              </p:ext>
            </p:extLst>
          </p:nvPr>
        </p:nvGraphicFramePr>
        <p:xfrm>
          <a:off x="246000" y="3068960"/>
          <a:ext cx="11655000" cy="295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6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Программы повышения квалификации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Программы переподготовки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060">
                <a:tc>
                  <a:txBody>
                    <a:bodyPr/>
                    <a:lstStyle/>
                    <a:p>
                      <a:r>
                        <a:rPr lang="ru-RU" dirty="0"/>
                        <a:t>Направлены на совершенствование  и (или)</a:t>
                      </a:r>
                      <a:r>
                        <a:rPr lang="ru-RU" baseline="0" dirty="0"/>
                        <a:t> получение новой компетенции , необходимой для профессиональной деятельности, и (или) на повышение профессионального уровня в рамках имеющейся  квалификации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Направлены на получение компетенции,</a:t>
                      </a:r>
                      <a:r>
                        <a:rPr lang="ru-RU" baseline="0" dirty="0"/>
                        <a:t> необходимой для выполнение нового вида профессиональной деятельности, приобретение новой квалификации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35">
                <a:tc>
                  <a:txBody>
                    <a:bodyPr/>
                    <a:lstStyle/>
                    <a:p>
                      <a:r>
                        <a:rPr lang="ru-RU" dirty="0"/>
                        <a:t>Объем:</a:t>
                      </a:r>
                      <a:r>
                        <a:rPr lang="ru-RU" baseline="0" dirty="0"/>
                        <a:t> не менее 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16 часов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Объем: не менее 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250 часов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860">
                <a:tc>
                  <a:txBody>
                    <a:bodyPr/>
                    <a:lstStyle/>
                    <a:p>
                      <a:r>
                        <a:rPr lang="ru-RU" dirty="0"/>
                        <a:t>Документ об</a:t>
                      </a:r>
                      <a:r>
                        <a:rPr lang="ru-RU" baseline="0" dirty="0"/>
                        <a:t> образовании – 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удостоверение о повышении квалификации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Документ об</a:t>
                      </a:r>
                      <a:r>
                        <a:rPr lang="ru-RU" baseline="0" dirty="0"/>
                        <a:t> образовании – 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диплом о профессиональной переподготовке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6914" y="129397"/>
            <a:ext cx="3461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Ст. 76 ФЗ № 273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6000" y="2060848"/>
            <a:ext cx="10980000" cy="1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 24.03.2025 № 266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«Об утверждении Порядка организации и осуществления образовательной деятельности по дополнительным профессиональным программам»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3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A0532C-6E65-59EC-0329-5B3329B9CB1D}"/>
              </a:ext>
            </a:extLst>
          </p:cNvPr>
          <p:cNvSpPr txBox="1"/>
          <p:nvPr/>
        </p:nvSpPr>
        <p:spPr>
          <a:xfrm>
            <a:off x="8796000" y="1269000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3532E-12B9-EBA4-A17F-513C2B17D44D}"/>
              </a:ext>
            </a:extLst>
          </p:cNvPr>
          <p:cNvSpPr txBox="1"/>
          <p:nvPr/>
        </p:nvSpPr>
        <p:spPr>
          <a:xfrm>
            <a:off x="8774355" y="2079000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55191E-47A0-B385-0037-F137A860B8A4}"/>
              </a:ext>
            </a:extLst>
          </p:cNvPr>
          <p:cNvSpPr txBox="1"/>
          <p:nvPr/>
        </p:nvSpPr>
        <p:spPr>
          <a:xfrm>
            <a:off x="8706000" y="3689245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F2FFF6-EE86-A475-805D-4BDE3EA26D0C}"/>
              </a:ext>
            </a:extLst>
          </p:cNvPr>
          <p:cNvSpPr txBox="1"/>
          <p:nvPr/>
        </p:nvSpPr>
        <p:spPr>
          <a:xfrm>
            <a:off x="8796000" y="4779000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0929D0-4F4F-B17A-92EF-9B85B364C9BE}"/>
              </a:ext>
            </a:extLst>
          </p:cNvPr>
          <p:cNvSpPr txBox="1"/>
          <p:nvPr/>
        </p:nvSpPr>
        <p:spPr>
          <a:xfrm>
            <a:off x="8706000" y="3259178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CBB85E51-7247-92F9-03AB-0EE62C957804}"/>
              </a:ext>
            </a:extLst>
          </p:cNvPr>
          <p:cNvSpPr/>
          <p:nvPr/>
        </p:nvSpPr>
        <p:spPr>
          <a:xfrm>
            <a:off x="9943500" y="1669041"/>
            <a:ext cx="765000" cy="337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FE96965B-ED71-F028-B6B4-165F7DBFE85A}"/>
              </a:ext>
            </a:extLst>
          </p:cNvPr>
          <p:cNvSpPr/>
          <p:nvPr/>
        </p:nvSpPr>
        <p:spPr>
          <a:xfrm rot="5400000">
            <a:off x="10128166" y="520021"/>
            <a:ext cx="765000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13CB9C-6C8C-7358-C129-1B23260E1AB1}"/>
              </a:ext>
            </a:extLst>
          </p:cNvPr>
          <p:cNvSpPr txBox="1"/>
          <p:nvPr/>
        </p:nvSpPr>
        <p:spPr>
          <a:xfrm>
            <a:off x="10866523" y="1566926"/>
            <a:ext cx="67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=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83C37E3-7982-3B81-C76A-E52E5668E607}"/>
              </a:ext>
            </a:extLst>
          </p:cNvPr>
          <p:cNvCxnSpPr>
            <a:cxnSpLocks/>
          </p:cNvCxnSpPr>
          <p:nvPr/>
        </p:nvCxnSpPr>
        <p:spPr>
          <a:xfrm flipH="1">
            <a:off x="11112645" y="1854000"/>
            <a:ext cx="225000" cy="9955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DCE9F29-313E-ED5E-EF5D-1BFB85F5406F}"/>
              </a:ext>
            </a:extLst>
          </p:cNvPr>
          <p:cNvSpPr txBox="1"/>
          <p:nvPr/>
        </p:nvSpPr>
        <p:spPr>
          <a:xfrm>
            <a:off x="741000" y="5302799"/>
            <a:ext cx="107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Один и тот же руководитель/педагог могли пройти обучение по разным дополнительным профессиональным программам, поэтому повышение квалификации по вопросам  </a:t>
            </a:r>
            <a:r>
              <a:rPr lang="ru-RU" u="sng" dirty="0"/>
              <a:t>может быть больше</a:t>
            </a:r>
            <a:r>
              <a:rPr lang="ru-RU" dirty="0"/>
              <a:t>, чем  общее количество прошедших обучение. Но: </a:t>
            </a:r>
            <a:r>
              <a:rPr lang="ru-RU" u="sng" dirty="0"/>
              <a:t>общее количество прошедших обучение, не может быть больше общего количества руководителей/педагогов.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3AE963-DB99-056D-38C8-DB126D390C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47" t="25721" r="51844" b="41470"/>
          <a:stretch>
            <a:fillRect/>
          </a:stretch>
        </p:blipFill>
        <p:spPr>
          <a:xfrm>
            <a:off x="439109" y="257387"/>
            <a:ext cx="9720000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5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000" y="459000"/>
            <a:ext cx="1035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accent1"/>
                </a:solidFill>
              </a:rPr>
              <a:t>Временные периоды, упитывающиеся в мониторинге:</a:t>
            </a:r>
          </a:p>
          <a:p>
            <a:endParaRPr lang="ru-RU" b="1" dirty="0"/>
          </a:p>
          <a:p>
            <a:r>
              <a:rPr lang="ru-RU" dirty="0"/>
              <a:t>Руководители и педагоги ООО, ДОО, УДО – </a:t>
            </a:r>
            <a:r>
              <a:rPr lang="ru-RU" b="1" dirty="0">
                <a:solidFill>
                  <a:srgbClr val="C00000"/>
                </a:solidFill>
              </a:rPr>
              <a:t>за 1 полугодие 2026 года (</a:t>
            </a:r>
            <a:r>
              <a:rPr lang="ru-RU" b="1" u="sng" dirty="0">
                <a:solidFill>
                  <a:srgbClr val="C00000"/>
                </a:solidFill>
              </a:rPr>
              <a:t>01.01.2026 - 30.06.2026</a:t>
            </a:r>
            <a:r>
              <a:rPr lang="ru-RU" b="1" dirty="0">
                <a:solidFill>
                  <a:srgbClr val="C00000"/>
                </a:solidFill>
              </a:rPr>
              <a:t>) -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91000" y="1584000"/>
            <a:ext cx="5580000" cy="439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Приложения № 1, № 2, № 3 разделы  1-5.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000" y="2304000"/>
            <a:ext cx="1080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Учителя отдельных учебных предметов (математика, физика, химия, биология, информатика, история и обществознание, ОРКСЭ –  </a:t>
            </a:r>
            <a:r>
              <a:rPr lang="ru-RU" b="1" u="sng" dirty="0">
                <a:solidFill>
                  <a:srgbClr val="C00000"/>
                </a:solidFill>
              </a:rPr>
              <a:t>за 3 предыдущих года по состоянию на 30.06.2026</a:t>
            </a:r>
            <a:r>
              <a:rPr lang="ru-RU" b="1" dirty="0">
                <a:solidFill>
                  <a:srgbClr val="C00000"/>
                </a:solidFill>
              </a:rPr>
              <a:t> ( 30.06.2023 – 30.06.2026)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3202" y="3068406"/>
            <a:ext cx="5580000" cy="439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Приложение № 1    раздел 6.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21858B-6A0C-BDE9-72F9-A5923AF8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61" t="17848" r="52215" b="44750"/>
          <a:stretch>
            <a:fillRect/>
          </a:stretch>
        </p:blipFill>
        <p:spPr>
          <a:xfrm>
            <a:off x="741000" y="3663882"/>
            <a:ext cx="9360000" cy="2739711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F6298BA5-1345-9431-696A-07C52069533D}"/>
              </a:ext>
            </a:extLst>
          </p:cNvPr>
          <p:cNvSpPr/>
          <p:nvPr/>
        </p:nvSpPr>
        <p:spPr>
          <a:xfrm rot="5400000">
            <a:off x="9988500" y="5614040"/>
            <a:ext cx="765000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C3C69-DF48-3305-A8FE-D05BB420875B}"/>
              </a:ext>
            </a:extLst>
          </p:cNvPr>
          <p:cNvSpPr txBox="1"/>
          <p:nvPr/>
        </p:nvSpPr>
        <p:spPr>
          <a:xfrm>
            <a:off x="9073872" y="3687335"/>
            <a:ext cx="4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1D17F9-49A0-194F-C5EE-970DC9C36E62}"/>
              </a:ext>
            </a:extLst>
          </p:cNvPr>
          <p:cNvSpPr txBox="1"/>
          <p:nvPr/>
        </p:nvSpPr>
        <p:spPr>
          <a:xfrm>
            <a:off x="9094579" y="4749713"/>
            <a:ext cx="4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B9FF8A-2040-785E-3FC5-19B316FA4E96}"/>
              </a:ext>
            </a:extLst>
          </p:cNvPr>
          <p:cNvSpPr txBox="1"/>
          <p:nvPr/>
        </p:nvSpPr>
        <p:spPr>
          <a:xfrm>
            <a:off x="9073872" y="4479390"/>
            <a:ext cx="4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80229A-5E2C-241E-E32F-8B96F3793562}"/>
              </a:ext>
            </a:extLst>
          </p:cNvPr>
          <p:cNvSpPr txBox="1"/>
          <p:nvPr/>
        </p:nvSpPr>
        <p:spPr>
          <a:xfrm>
            <a:off x="9065597" y="3950159"/>
            <a:ext cx="4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0078C-A2E9-F65A-8C3C-AE504DD20039}"/>
              </a:ext>
            </a:extLst>
          </p:cNvPr>
          <p:cNvSpPr txBox="1"/>
          <p:nvPr/>
        </p:nvSpPr>
        <p:spPr>
          <a:xfrm>
            <a:off x="8638161" y="5582978"/>
            <a:ext cx="119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1:2</a:t>
            </a:r>
            <a:r>
              <a:rPr lang="en-US" b="1" dirty="0"/>
              <a:t> </a:t>
            </a:r>
            <a:r>
              <a:rPr lang="ru-RU" b="1" dirty="0"/>
              <a:t>Х 100=</a:t>
            </a:r>
          </a:p>
          <a:p>
            <a:pPr algn="ctr"/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50%</a:t>
            </a:r>
          </a:p>
        </p:txBody>
      </p:sp>
      <p:sp>
        <p:nvSpPr>
          <p:cNvPr id="21" name="Правая фигурная скобка 20">
            <a:extLst>
              <a:ext uri="{FF2B5EF4-FFF2-40B4-BE49-F238E27FC236}">
                <a16:creationId xmlns:a16="http://schemas.microsoft.com/office/drawing/2014/main" id="{892A81BB-9CC9-7ED2-A347-E37ECAB7C66D}"/>
              </a:ext>
            </a:extLst>
          </p:cNvPr>
          <p:cNvSpPr/>
          <p:nvPr/>
        </p:nvSpPr>
        <p:spPr>
          <a:xfrm>
            <a:off x="10036254" y="4374000"/>
            <a:ext cx="64745" cy="103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D41BA3-8BC8-F637-E3E2-94B235C457FA}"/>
              </a:ext>
            </a:extLst>
          </p:cNvPr>
          <p:cNvSpPr txBox="1"/>
          <p:nvPr/>
        </p:nvSpPr>
        <p:spPr>
          <a:xfrm>
            <a:off x="10101000" y="4534640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Может быть больше 6.2.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A20FA1-9481-ECF9-9E37-3EC34E8F14DF}"/>
              </a:ext>
            </a:extLst>
          </p:cNvPr>
          <p:cNvSpPr txBox="1"/>
          <p:nvPr/>
        </p:nvSpPr>
        <p:spPr>
          <a:xfrm>
            <a:off x="10658383" y="5180971"/>
            <a:ext cx="126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расчета берм  позицию 6.2. </a:t>
            </a:r>
          </a:p>
        </p:txBody>
      </p:sp>
    </p:spTree>
    <p:extLst>
      <p:ext uri="{BB962C8B-B14F-4D97-AF65-F5344CB8AC3E}">
        <p14:creationId xmlns:p14="http://schemas.microsoft.com/office/powerpoint/2010/main" val="2687438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1779</Words>
  <Application>Microsoft Office PowerPoint</Application>
  <PresentationFormat>Широкоэкранный</PresentationFormat>
  <Paragraphs>145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Times New Roman</vt:lpstr>
      <vt:lpstr>Trebuchet MS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Irija</cp:lastModifiedBy>
  <cp:revision>464</cp:revision>
  <cp:lastPrinted>2025-09-09T05:41:11Z</cp:lastPrinted>
  <dcterms:created xsi:type="dcterms:W3CDTF">2022-02-08T09:10:55Z</dcterms:created>
  <dcterms:modified xsi:type="dcterms:W3CDTF">2026-06-14T22:45:56Z</dcterms:modified>
</cp:coreProperties>
</file>