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262" r:id="rId3"/>
    <p:sldId id="285" r:id="rId4"/>
    <p:sldId id="263" r:id="rId5"/>
    <p:sldId id="295" r:id="rId6"/>
    <p:sldId id="282" r:id="rId7"/>
    <p:sldId id="293" r:id="rId8"/>
    <p:sldId id="294" r:id="rId9"/>
    <p:sldId id="284" r:id="rId10"/>
    <p:sldId id="257" r:id="rId11"/>
    <p:sldId id="274" r:id="rId12"/>
    <p:sldId id="275" r:id="rId13"/>
    <p:sldId id="281" r:id="rId14"/>
    <p:sldId id="287" r:id="rId15"/>
    <p:sldId id="296" r:id="rId16"/>
    <p:sldId id="288" r:id="rId17"/>
    <p:sldId id="297" r:id="rId18"/>
    <p:sldId id="298" r:id="rId19"/>
    <p:sldId id="299" r:id="rId20"/>
    <p:sldId id="300" r:id="rId21"/>
    <p:sldId id="301" r:id="rId22"/>
    <p:sldId id="302" r:id="rId23"/>
    <p:sldId id="289" r:id="rId24"/>
    <p:sldId id="290" r:id="rId25"/>
    <p:sldId id="279" r:id="rId26"/>
    <p:sldId id="266" r:id="rId27"/>
    <p:sldId id="271" r:id="rId28"/>
    <p:sldId id="276" r:id="rId29"/>
    <p:sldId id="260" r:id="rId30"/>
    <p:sldId id="258" r:id="rId31"/>
    <p:sldId id="292" r:id="rId32"/>
    <p:sldId id="291" r:id="rId33"/>
    <p:sldId id="304"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E9BE5A-2E31-43FE-849D-3C8C937179C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2D74119-A2B9-4BF3-9CB2-1E3DEFB7B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4F8F0B3-66B7-4D63-A072-109E1825D82D}"/>
              </a:ext>
            </a:extLst>
          </p:cNvPr>
          <p:cNvSpPr>
            <a:spLocks noGrp="1"/>
          </p:cNvSpPr>
          <p:nvPr>
            <p:ph type="dt" sz="half" idx="10"/>
          </p:nvPr>
        </p:nvSpPr>
        <p:spPr/>
        <p:txBody>
          <a:bodyPr/>
          <a:lstStyle/>
          <a:p>
            <a:fld id="{F72BA60D-DFE6-4045-96C3-D389D5BAAB68}" type="datetimeFigureOut">
              <a:rPr lang="ru-RU" smtClean="0"/>
              <a:t>22.11.2024</a:t>
            </a:fld>
            <a:endParaRPr lang="ru-RU"/>
          </a:p>
        </p:txBody>
      </p:sp>
      <p:sp>
        <p:nvSpPr>
          <p:cNvPr id="5" name="Нижний колонтитул 4">
            <a:extLst>
              <a:ext uri="{FF2B5EF4-FFF2-40B4-BE49-F238E27FC236}">
                <a16:creationId xmlns:a16="http://schemas.microsoft.com/office/drawing/2014/main" id="{3C90D25C-DE6C-4009-B5D5-1102F2BD117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B635BD0-1BBC-4795-81A8-263EAA27203A}"/>
              </a:ext>
            </a:extLst>
          </p:cNvPr>
          <p:cNvSpPr>
            <a:spLocks noGrp="1"/>
          </p:cNvSpPr>
          <p:nvPr>
            <p:ph type="sldNum" sz="quarter" idx="12"/>
          </p:nvPr>
        </p:nvSpPr>
        <p:spPr/>
        <p:txBody>
          <a:bodyPr/>
          <a:lstStyle/>
          <a:p>
            <a:fld id="{ECF24076-BD8B-4AAE-8422-8F31808D6FC1}" type="slidenum">
              <a:rPr lang="ru-RU" smtClean="0"/>
              <a:t>‹#›</a:t>
            </a:fld>
            <a:endParaRPr lang="ru-RU"/>
          </a:p>
        </p:txBody>
      </p:sp>
    </p:spTree>
    <p:extLst>
      <p:ext uri="{BB962C8B-B14F-4D97-AF65-F5344CB8AC3E}">
        <p14:creationId xmlns:p14="http://schemas.microsoft.com/office/powerpoint/2010/main" val="134909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2D27CE-28A2-43B9-8E8E-6458072FB4C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6427D86-7758-4602-B774-667AA099610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6B65AC5-0A92-4EDF-A7F2-C8E512A49624}"/>
              </a:ext>
            </a:extLst>
          </p:cNvPr>
          <p:cNvSpPr>
            <a:spLocks noGrp="1"/>
          </p:cNvSpPr>
          <p:nvPr>
            <p:ph type="dt" sz="half" idx="10"/>
          </p:nvPr>
        </p:nvSpPr>
        <p:spPr/>
        <p:txBody>
          <a:bodyPr/>
          <a:lstStyle/>
          <a:p>
            <a:fld id="{F72BA60D-DFE6-4045-96C3-D389D5BAAB68}" type="datetimeFigureOut">
              <a:rPr lang="ru-RU" smtClean="0"/>
              <a:t>22.11.2024</a:t>
            </a:fld>
            <a:endParaRPr lang="ru-RU"/>
          </a:p>
        </p:txBody>
      </p:sp>
      <p:sp>
        <p:nvSpPr>
          <p:cNvPr id="5" name="Нижний колонтитул 4">
            <a:extLst>
              <a:ext uri="{FF2B5EF4-FFF2-40B4-BE49-F238E27FC236}">
                <a16:creationId xmlns:a16="http://schemas.microsoft.com/office/drawing/2014/main" id="{53150CD9-D486-48C8-AF41-AE0A4788249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43FF607-331C-440E-84CA-DEFDE3F47B98}"/>
              </a:ext>
            </a:extLst>
          </p:cNvPr>
          <p:cNvSpPr>
            <a:spLocks noGrp="1"/>
          </p:cNvSpPr>
          <p:nvPr>
            <p:ph type="sldNum" sz="quarter" idx="12"/>
          </p:nvPr>
        </p:nvSpPr>
        <p:spPr/>
        <p:txBody>
          <a:bodyPr/>
          <a:lstStyle/>
          <a:p>
            <a:fld id="{ECF24076-BD8B-4AAE-8422-8F31808D6FC1}" type="slidenum">
              <a:rPr lang="ru-RU" smtClean="0"/>
              <a:t>‹#›</a:t>
            </a:fld>
            <a:endParaRPr lang="ru-RU"/>
          </a:p>
        </p:txBody>
      </p:sp>
    </p:spTree>
    <p:extLst>
      <p:ext uri="{BB962C8B-B14F-4D97-AF65-F5344CB8AC3E}">
        <p14:creationId xmlns:p14="http://schemas.microsoft.com/office/powerpoint/2010/main" val="381696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78B3A76-94AB-4101-B951-8C710467A20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630EA5A-BFE4-4310-9169-894143E35CB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3EAB7B6-DDF6-4714-ABC1-749E2FACCF15}"/>
              </a:ext>
            </a:extLst>
          </p:cNvPr>
          <p:cNvSpPr>
            <a:spLocks noGrp="1"/>
          </p:cNvSpPr>
          <p:nvPr>
            <p:ph type="dt" sz="half" idx="10"/>
          </p:nvPr>
        </p:nvSpPr>
        <p:spPr/>
        <p:txBody>
          <a:bodyPr/>
          <a:lstStyle/>
          <a:p>
            <a:fld id="{F72BA60D-DFE6-4045-96C3-D389D5BAAB68}" type="datetimeFigureOut">
              <a:rPr lang="ru-RU" smtClean="0"/>
              <a:t>22.11.2024</a:t>
            </a:fld>
            <a:endParaRPr lang="ru-RU"/>
          </a:p>
        </p:txBody>
      </p:sp>
      <p:sp>
        <p:nvSpPr>
          <p:cNvPr id="5" name="Нижний колонтитул 4">
            <a:extLst>
              <a:ext uri="{FF2B5EF4-FFF2-40B4-BE49-F238E27FC236}">
                <a16:creationId xmlns:a16="http://schemas.microsoft.com/office/drawing/2014/main" id="{5654FDE6-2C9B-449C-8067-404D3EC59A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B1386F-1A64-45CF-95D9-561140266F1C}"/>
              </a:ext>
            </a:extLst>
          </p:cNvPr>
          <p:cNvSpPr>
            <a:spLocks noGrp="1"/>
          </p:cNvSpPr>
          <p:nvPr>
            <p:ph type="sldNum" sz="quarter" idx="12"/>
          </p:nvPr>
        </p:nvSpPr>
        <p:spPr/>
        <p:txBody>
          <a:bodyPr/>
          <a:lstStyle/>
          <a:p>
            <a:fld id="{ECF24076-BD8B-4AAE-8422-8F31808D6FC1}" type="slidenum">
              <a:rPr lang="ru-RU" smtClean="0"/>
              <a:t>‹#›</a:t>
            </a:fld>
            <a:endParaRPr lang="ru-RU"/>
          </a:p>
        </p:txBody>
      </p:sp>
    </p:spTree>
    <p:extLst>
      <p:ext uri="{BB962C8B-B14F-4D97-AF65-F5344CB8AC3E}">
        <p14:creationId xmlns:p14="http://schemas.microsoft.com/office/powerpoint/2010/main" val="198950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013338-A409-4516-94B6-FC1E6380189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5227D1C-3509-4974-98EB-32EAAF1A200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8D34FE8-C2F0-418A-B76B-A20490A74548}"/>
              </a:ext>
            </a:extLst>
          </p:cNvPr>
          <p:cNvSpPr>
            <a:spLocks noGrp="1"/>
          </p:cNvSpPr>
          <p:nvPr>
            <p:ph type="dt" sz="half" idx="10"/>
          </p:nvPr>
        </p:nvSpPr>
        <p:spPr/>
        <p:txBody>
          <a:bodyPr/>
          <a:lstStyle/>
          <a:p>
            <a:fld id="{F72BA60D-DFE6-4045-96C3-D389D5BAAB68}" type="datetimeFigureOut">
              <a:rPr lang="ru-RU" smtClean="0"/>
              <a:t>22.11.2024</a:t>
            </a:fld>
            <a:endParaRPr lang="ru-RU"/>
          </a:p>
        </p:txBody>
      </p:sp>
      <p:sp>
        <p:nvSpPr>
          <p:cNvPr id="5" name="Нижний колонтитул 4">
            <a:extLst>
              <a:ext uri="{FF2B5EF4-FFF2-40B4-BE49-F238E27FC236}">
                <a16:creationId xmlns:a16="http://schemas.microsoft.com/office/drawing/2014/main" id="{580532F0-7B3C-4543-9490-F8F5ACA6FFF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0A887FC-E50E-4340-926B-E10F3336BB48}"/>
              </a:ext>
            </a:extLst>
          </p:cNvPr>
          <p:cNvSpPr>
            <a:spLocks noGrp="1"/>
          </p:cNvSpPr>
          <p:nvPr>
            <p:ph type="sldNum" sz="quarter" idx="12"/>
          </p:nvPr>
        </p:nvSpPr>
        <p:spPr/>
        <p:txBody>
          <a:bodyPr/>
          <a:lstStyle/>
          <a:p>
            <a:fld id="{ECF24076-BD8B-4AAE-8422-8F31808D6FC1}" type="slidenum">
              <a:rPr lang="ru-RU" smtClean="0"/>
              <a:t>‹#›</a:t>
            </a:fld>
            <a:endParaRPr lang="ru-RU"/>
          </a:p>
        </p:txBody>
      </p:sp>
    </p:spTree>
    <p:extLst>
      <p:ext uri="{BB962C8B-B14F-4D97-AF65-F5344CB8AC3E}">
        <p14:creationId xmlns:p14="http://schemas.microsoft.com/office/powerpoint/2010/main" val="300319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B64BA6-BB16-4B25-95DF-8DC562B1085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77C6B84-7ED7-43D8-AC59-A2DF8B7FC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3CF1E7F-85AC-49A0-BA67-0D8FC82F62CA}"/>
              </a:ext>
            </a:extLst>
          </p:cNvPr>
          <p:cNvSpPr>
            <a:spLocks noGrp="1"/>
          </p:cNvSpPr>
          <p:nvPr>
            <p:ph type="dt" sz="half" idx="10"/>
          </p:nvPr>
        </p:nvSpPr>
        <p:spPr/>
        <p:txBody>
          <a:bodyPr/>
          <a:lstStyle/>
          <a:p>
            <a:fld id="{F72BA60D-DFE6-4045-96C3-D389D5BAAB68}" type="datetimeFigureOut">
              <a:rPr lang="ru-RU" smtClean="0"/>
              <a:t>22.11.2024</a:t>
            </a:fld>
            <a:endParaRPr lang="ru-RU"/>
          </a:p>
        </p:txBody>
      </p:sp>
      <p:sp>
        <p:nvSpPr>
          <p:cNvPr id="5" name="Нижний колонтитул 4">
            <a:extLst>
              <a:ext uri="{FF2B5EF4-FFF2-40B4-BE49-F238E27FC236}">
                <a16:creationId xmlns:a16="http://schemas.microsoft.com/office/drawing/2014/main" id="{602C379D-1C6C-45F2-8CE3-325EC5613E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DAA5F22-C300-4B3B-945B-D5EF2FC06872}"/>
              </a:ext>
            </a:extLst>
          </p:cNvPr>
          <p:cNvSpPr>
            <a:spLocks noGrp="1"/>
          </p:cNvSpPr>
          <p:nvPr>
            <p:ph type="sldNum" sz="quarter" idx="12"/>
          </p:nvPr>
        </p:nvSpPr>
        <p:spPr/>
        <p:txBody>
          <a:bodyPr/>
          <a:lstStyle/>
          <a:p>
            <a:fld id="{ECF24076-BD8B-4AAE-8422-8F31808D6FC1}" type="slidenum">
              <a:rPr lang="ru-RU" smtClean="0"/>
              <a:t>‹#›</a:t>
            </a:fld>
            <a:endParaRPr lang="ru-RU"/>
          </a:p>
        </p:txBody>
      </p:sp>
    </p:spTree>
    <p:extLst>
      <p:ext uri="{BB962C8B-B14F-4D97-AF65-F5344CB8AC3E}">
        <p14:creationId xmlns:p14="http://schemas.microsoft.com/office/powerpoint/2010/main" val="408359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E0AC92-6EA8-4099-AABA-552B3450F69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325CDF8-5E0B-4F39-917D-AF2F69C6F1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68AF8C4-A83E-4081-B299-145E8381D91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0AE7CF8-9754-4E41-B49D-D21BA6851BF2}"/>
              </a:ext>
            </a:extLst>
          </p:cNvPr>
          <p:cNvSpPr>
            <a:spLocks noGrp="1"/>
          </p:cNvSpPr>
          <p:nvPr>
            <p:ph type="dt" sz="half" idx="10"/>
          </p:nvPr>
        </p:nvSpPr>
        <p:spPr/>
        <p:txBody>
          <a:bodyPr/>
          <a:lstStyle/>
          <a:p>
            <a:fld id="{F72BA60D-DFE6-4045-96C3-D389D5BAAB68}" type="datetimeFigureOut">
              <a:rPr lang="ru-RU" smtClean="0"/>
              <a:t>22.11.2024</a:t>
            </a:fld>
            <a:endParaRPr lang="ru-RU"/>
          </a:p>
        </p:txBody>
      </p:sp>
      <p:sp>
        <p:nvSpPr>
          <p:cNvPr id="6" name="Нижний колонтитул 5">
            <a:extLst>
              <a:ext uri="{FF2B5EF4-FFF2-40B4-BE49-F238E27FC236}">
                <a16:creationId xmlns:a16="http://schemas.microsoft.com/office/drawing/2014/main" id="{273EF81E-A853-4EE0-99B7-18A4E164F78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C230EBE-976E-4895-ACC1-9E19E54514FB}"/>
              </a:ext>
            </a:extLst>
          </p:cNvPr>
          <p:cNvSpPr>
            <a:spLocks noGrp="1"/>
          </p:cNvSpPr>
          <p:nvPr>
            <p:ph type="sldNum" sz="quarter" idx="12"/>
          </p:nvPr>
        </p:nvSpPr>
        <p:spPr/>
        <p:txBody>
          <a:bodyPr/>
          <a:lstStyle/>
          <a:p>
            <a:fld id="{ECF24076-BD8B-4AAE-8422-8F31808D6FC1}" type="slidenum">
              <a:rPr lang="ru-RU" smtClean="0"/>
              <a:t>‹#›</a:t>
            </a:fld>
            <a:endParaRPr lang="ru-RU"/>
          </a:p>
        </p:txBody>
      </p:sp>
    </p:spTree>
    <p:extLst>
      <p:ext uri="{BB962C8B-B14F-4D97-AF65-F5344CB8AC3E}">
        <p14:creationId xmlns:p14="http://schemas.microsoft.com/office/powerpoint/2010/main" val="9741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5E3855-932D-4536-AA5B-65537BD81D1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C12F459-9205-4819-AC43-416BA9B1E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2F421EC-3E70-4ECA-9A9F-5A975D610C2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7A5FEA4-802B-4966-9D41-85A28CDF2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214D2E4-9099-40A6-8577-CF25337C89D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69FB49B-7575-4DB1-88D0-D37E7B6E2176}"/>
              </a:ext>
            </a:extLst>
          </p:cNvPr>
          <p:cNvSpPr>
            <a:spLocks noGrp="1"/>
          </p:cNvSpPr>
          <p:nvPr>
            <p:ph type="dt" sz="half" idx="10"/>
          </p:nvPr>
        </p:nvSpPr>
        <p:spPr/>
        <p:txBody>
          <a:bodyPr/>
          <a:lstStyle/>
          <a:p>
            <a:fld id="{F72BA60D-DFE6-4045-96C3-D389D5BAAB68}" type="datetimeFigureOut">
              <a:rPr lang="ru-RU" smtClean="0"/>
              <a:t>22.11.2024</a:t>
            </a:fld>
            <a:endParaRPr lang="ru-RU"/>
          </a:p>
        </p:txBody>
      </p:sp>
      <p:sp>
        <p:nvSpPr>
          <p:cNvPr id="8" name="Нижний колонтитул 7">
            <a:extLst>
              <a:ext uri="{FF2B5EF4-FFF2-40B4-BE49-F238E27FC236}">
                <a16:creationId xmlns:a16="http://schemas.microsoft.com/office/drawing/2014/main" id="{919CAF82-2483-4E30-9A12-014BE67AD59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400C3DB-82E0-4D4F-82E4-BC0DF8DC19D2}"/>
              </a:ext>
            </a:extLst>
          </p:cNvPr>
          <p:cNvSpPr>
            <a:spLocks noGrp="1"/>
          </p:cNvSpPr>
          <p:nvPr>
            <p:ph type="sldNum" sz="quarter" idx="12"/>
          </p:nvPr>
        </p:nvSpPr>
        <p:spPr/>
        <p:txBody>
          <a:bodyPr/>
          <a:lstStyle/>
          <a:p>
            <a:fld id="{ECF24076-BD8B-4AAE-8422-8F31808D6FC1}" type="slidenum">
              <a:rPr lang="ru-RU" smtClean="0"/>
              <a:t>‹#›</a:t>
            </a:fld>
            <a:endParaRPr lang="ru-RU"/>
          </a:p>
        </p:txBody>
      </p:sp>
    </p:spTree>
    <p:extLst>
      <p:ext uri="{BB962C8B-B14F-4D97-AF65-F5344CB8AC3E}">
        <p14:creationId xmlns:p14="http://schemas.microsoft.com/office/powerpoint/2010/main" val="52257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4E2AA0-9969-44D5-A198-F7C6B5DBF96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D761288-AC63-46D8-9C9C-E69169BA8C08}"/>
              </a:ext>
            </a:extLst>
          </p:cNvPr>
          <p:cNvSpPr>
            <a:spLocks noGrp="1"/>
          </p:cNvSpPr>
          <p:nvPr>
            <p:ph type="dt" sz="half" idx="10"/>
          </p:nvPr>
        </p:nvSpPr>
        <p:spPr/>
        <p:txBody>
          <a:bodyPr/>
          <a:lstStyle/>
          <a:p>
            <a:fld id="{F72BA60D-DFE6-4045-96C3-D389D5BAAB68}" type="datetimeFigureOut">
              <a:rPr lang="ru-RU" smtClean="0"/>
              <a:t>22.11.2024</a:t>
            </a:fld>
            <a:endParaRPr lang="ru-RU"/>
          </a:p>
        </p:txBody>
      </p:sp>
      <p:sp>
        <p:nvSpPr>
          <p:cNvPr id="4" name="Нижний колонтитул 3">
            <a:extLst>
              <a:ext uri="{FF2B5EF4-FFF2-40B4-BE49-F238E27FC236}">
                <a16:creationId xmlns:a16="http://schemas.microsoft.com/office/drawing/2014/main" id="{8F9E6450-8783-4792-A728-9EF1CCB7970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D1E86C0-E898-4586-ADE5-66281701FEDD}"/>
              </a:ext>
            </a:extLst>
          </p:cNvPr>
          <p:cNvSpPr>
            <a:spLocks noGrp="1"/>
          </p:cNvSpPr>
          <p:nvPr>
            <p:ph type="sldNum" sz="quarter" idx="12"/>
          </p:nvPr>
        </p:nvSpPr>
        <p:spPr/>
        <p:txBody>
          <a:bodyPr/>
          <a:lstStyle/>
          <a:p>
            <a:fld id="{ECF24076-BD8B-4AAE-8422-8F31808D6FC1}" type="slidenum">
              <a:rPr lang="ru-RU" smtClean="0"/>
              <a:t>‹#›</a:t>
            </a:fld>
            <a:endParaRPr lang="ru-RU"/>
          </a:p>
        </p:txBody>
      </p:sp>
    </p:spTree>
    <p:extLst>
      <p:ext uri="{BB962C8B-B14F-4D97-AF65-F5344CB8AC3E}">
        <p14:creationId xmlns:p14="http://schemas.microsoft.com/office/powerpoint/2010/main" val="227140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29D5264-7D44-43AC-AEF9-863DADA313B6}"/>
              </a:ext>
            </a:extLst>
          </p:cNvPr>
          <p:cNvSpPr>
            <a:spLocks noGrp="1"/>
          </p:cNvSpPr>
          <p:nvPr>
            <p:ph type="dt" sz="half" idx="10"/>
          </p:nvPr>
        </p:nvSpPr>
        <p:spPr/>
        <p:txBody>
          <a:bodyPr/>
          <a:lstStyle/>
          <a:p>
            <a:fld id="{F72BA60D-DFE6-4045-96C3-D389D5BAAB68}" type="datetimeFigureOut">
              <a:rPr lang="ru-RU" smtClean="0"/>
              <a:t>22.11.2024</a:t>
            </a:fld>
            <a:endParaRPr lang="ru-RU"/>
          </a:p>
        </p:txBody>
      </p:sp>
      <p:sp>
        <p:nvSpPr>
          <p:cNvPr id="3" name="Нижний колонтитул 2">
            <a:extLst>
              <a:ext uri="{FF2B5EF4-FFF2-40B4-BE49-F238E27FC236}">
                <a16:creationId xmlns:a16="http://schemas.microsoft.com/office/drawing/2014/main" id="{FD8502D6-CBC3-421C-86C5-813C98F830E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CF380CA-CEE6-425C-99FE-3EAA197AC4B2}"/>
              </a:ext>
            </a:extLst>
          </p:cNvPr>
          <p:cNvSpPr>
            <a:spLocks noGrp="1"/>
          </p:cNvSpPr>
          <p:nvPr>
            <p:ph type="sldNum" sz="quarter" idx="12"/>
          </p:nvPr>
        </p:nvSpPr>
        <p:spPr/>
        <p:txBody>
          <a:bodyPr/>
          <a:lstStyle/>
          <a:p>
            <a:fld id="{ECF24076-BD8B-4AAE-8422-8F31808D6FC1}" type="slidenum">
              <a:rPr lang="ru-RU" smtClean="0"/>
              <a:t>‹#›</a:t>
            </a:fld>
            <a:endParaRPr lang="ru-RU"/>
          </a:p>
        </p:txBody>
      </p:sp>
    </p:spTree>
    <p:extLst>
      <p:ext uri="{BB962C8B-B14F-4D97-AF65-F5344CB8AC3E}">
        <p14:creationId xmlns:p14="http://schemas.microsoft.com/office/powerpoint/2010/main" val="346675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445A0-D878-40B3-9B78-40ADBF04FBA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CEC096A-BB5B-4F29-A3B7-8D9E95D5B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9FE4F17-3ECD-41D0-824F-D94553E7B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D74B5B2-A437-459C-B435-CDDC37BA3331}"/>
              </a:ext>
            </a:extLst>
          </p:cNvPr>
          <p:cNvSpPr>
            <a:spLocks noGrp="1"/>
          </p:cNvSpPr>
          <p:nvPr>
            <p:ph type="dt" sz="half" idx="10"/>
          </p:nvPr>
        </p:nvSpPr>
        <p:spPr/>
        <p:txBody>
          <a:bodyPr/>
          <a:lstStyle/>
          <a:p>
            <a:fld id="{F72BA60D-DFE6-4045-96C3-D389D5BAAB68}" type="datetimeFigureOut">
              <a:rPr lang="ru-RU" smtClean="0"/>
              <a:t>22.11.2024</a:t>
            </a:fld>
            <a:endParaRPr lang="ru-RU"/>
          </a:p>
        </p:txBody>
      </p:sp>
      <p:sp>
        <p:nvSpPr>
          <p:cNvPr id="6" name="Нижний колонтитул 5">
            <a:extLst>
              <a:ext uri="{FF2B5EF4-FFF2-40B4-BE49-F238E27FC236}">
                <a16:creationId xmlns:a16="http://schemas.microsoft.com/office/drawing/2014/main" id="{A96FE86E-1DD5-4EED-A1BF-4B734EBEE74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77EC03E-15BB-4110-84AC-8D80E82F5D67}"/>
              </a:ext>
            </a:extLst>
          </p:cNvPr>
          <p:cNvSpPr>
            <a:spLocks noGrp="1"/>
          </p:cNvSpPr>
          <p:nvPr>
            <p:ph type="sldNum" sz="quarter" idx="12"/>
          </p:nvPr>
        </p:nvSpPr>
        <p:spPr/>
        <p:txBody>
          <a:bodyPr/>
          <a:lstStyle/>
          <a:p>
            <a:fld id="{ECF24076-BD8B-4AAE-8422-8F31808D6FC1}" type="slidenum">
              <a:rPr lang="ru-RU" smtClean="0"/>
              <a:t>‹#›</a:t>
            </a:fld>
            <a:endParaRPr lang="ru-RU"/>
          </a:p>
        </p:txBody>
      </p:sp>
    </p:spTree>
    <p:extLst>
      <p:ext uri="{BB962C8B-B14F-4D97-AF65-F5344CB8AC3E}">
        <p14:creationId xmlns:p14="http://schemas.microsoft.com/office/powerpoint/2010/main" val="378756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846F5D-7D8A-4992-B270-55FFA7112E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C5E065F-588F-47F7-97CE-D160726769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8E3FA85-CB6B-4857-B50C-A5EE6D302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60B402A-BCEC-4792-B795-D1523D52C02B}"/>
              </a:ext>
            </a:extLst>
          </p:cNvPr>
          <p:cNvSpPr>
            <a:spLocks noGrp="1"/>
          </p:cNvSpPr>
          <p:nvPr>
            <p:ph type="dt" sz="half" idx="10"/>
          </p:nvPr>
        </p:nvSpPr>
        <p:spPr/>
        <p:txBody>
          <a:bodyPr/>
          <a:lstStyle/>
          <a:p>
            <a:fld id="{F72BA60D-DFE6-4045-96C3-D389D5BAAB68}" type="datetimeFigureOut">
              <a:rPr lang="ru-RU" smtClean="0"/>
              <a:t>22.11.2024</a:t>
            </a:fld>
            <a:endParaRPr lang="ru-RU"/>
          </a:p>
        </p:txBody>
      </p:sp>
      <p:sp>
        <p:nvSpPr>
          <p:cNvPr id="6" name="Нижний колонтитул 5">
            <a:extLst>
              <a:ext uri="{FF2B5EF4-FFF2-40B4-BE49-F238E27FC236}">
                <a16:creationId xmlns:a16="http://schemas.microsoft.com/office/drawing/2014/main" id="{2B931D53-4A49-4DDF-8C23-F451CB54F32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6F860D-C4BA-4E5C-8DE4-D5F4D256F7AE}"/>
              </a:ext>
            </a:extLst>
          </p:cNvPr>
          <p:cNvSpPr>
            <a:spLocks noGrp="1"/>
          </p:cNvSpPr>
          <p:nvPr>
            <p:ph type="sldNum" sz="quarter" idx="12"/>
          </p:nvPr>
        </p:nvSpPr>
        <p:spPr/>
        <p:txBody>
          <a:bodyPr/>
          <a:lstStyle/>
          <a:p>
            <a:fld id="{ECF24076-BD8B-4AAE-8422-8F31808D6FC1}" type="slidenum">
              <a:rPr lang="ru-RU" smtClean="0"/>
              <a:t>‹#›</a:t>
            </a:fld>
            <a:endParaRPr lang="ru-RU"/>
          </a:p>
        </p:txBody>
      </p:sp>
    </p:spTree>
    <p:extLst>
      <p:ext uri="{BB962C8B-B14F-4D97-AF65-F5344CB8AC3E}">
        <p14:creationId xmlns:p14="http://schemas.microsoft.com/office/powerpoint/2010/main" val="9755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502162-384E-4FB5-81B5-1E03F9CAF6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6B63927-1BA6-4339-92F9-742E5EA53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191E53B-66AF-40F0-91D9-74F6C4DA8C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BA60D-DFE6-4045-96C3-D389D5BAAB68}" type="datetimeFigureOut">
              <a:rPr lang="ru-RU" smtClean="0"/>
              <a:t>22.11.2024</a:t>
            </a:fld>
            <a:endParaRPr lang="ru-RU"/>
          </a:p>
        </p:txBody>
      </p:sp>
      <p:sp>
        <p:nvSpPr>
          <p:cNvPr id="5" name="Нижний колонтитул 4">
            <a:extLst>
              <a:ext uri="{FF2B5EF4-FFF2-40B4-BE49-F238E27FC236}">
                <a16:creationId xmlns:a16="http://schemas.microsoft.com/office/drawing/2014/main" id="{770790CC-5DA0-4794-BB04-4A5B59E1C4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EC4FD87-8776-4247-B0FC-E9C35F3A0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24076-BD8B-4AAE-8422-8F31808D6FC1}" type="slidenum">
              <a:rPr lang="ru-RU" smtClean="0"/>
              <a:t>‹#›</a:t>
            </a:fld>
            <a:endParaRPr lang="ru-RU"/>
          </a:p>
        </p:txBody>
      </p:sp>
    </p:spTree>
    <p:extLst>
      <p:ext uri="{BB962C8B-B14F-4D97-AF65-F5344CB8AC3E}">
        <p14:creationId xmlns:p14="http://schemas.microsoft.com/office/powerpoint/2010/main" val="2631764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login.consultant.ru/link/?req=doc&amp;base=LAW&amp;n=202229&amp;dst=100009&amp;field=134&amp;date=22.11.202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dogovor-urist.ru/%D0%B7%D0%B0%D0%BA%D0%BE%D0%BD%D1%8B/%D0%B7%D0%B0%D0%BA%D0%BE%D0%BD_%D0%BE%D0%B1_%D0%BE%D0%B1%D1%80%D0%B0%D0%B7%D0%BE%D0%B2%D0%B0%D0%BD%D0%B8%D0%B8/%D1%81%D1%82%D0%B0%D1%82%D1%8C%D1%8F_17/#&#1095;3" TargetMode="External"/><Relationship Id="rId2" Type="http://schemas.openxmlformats.org/officeDocument/2006/relationships/hyperlink" Target="https://dogovor-urist.ru/%D0%B7%D0%B0%D0%BA%D0%BE%D0%BD%D1%8B/%D0%B7%D0%B0%D0%BA%D0%BE%D0%BD_%D0%BE%D0%B1_%D0%BE%D0%B1%D1%80%D0%B0%D0%B7%D0%BE%D0%B2%D0%B0%D0%BD%D0%B8%D0%B8/%D1%81%D1%82%D0%B0%D1%82%D1%8C%D1%8F_17/#&#1095;2" TargetMode="External"/><Relationship Id="rId1" Type="http://schemas.openxmlformats.org/officeDocument/2006/relationships/slideLayout" Target="../slideLayouts/slideLayout7.xml"/><Relationship Id="rId5" Type="http://schemas.openxmlformats.org/officeDocument/2006/relationships/hyperlink" Target="https://dogovor-urist.ru/%D0%B7%D0%B0%D0%BA%D0%BE%D0%BD%D1%8B/%D0%B7%D0%B0%D0%BA%D0%BE%D0%BD_%D0%BE%D0%B1_%D0%BE%D0%B1%D1%80%D0%B0%D0%B7%D0%BE%D0%B2%D0%B0%D0%BD%D0%B8%D0%B8/%D1%81%D1%82%D0%B0%D1%82%D1%8C%D1%8F_17/#&#1095;4" TargetMode="External"/><Relationship Id="rId4" Type="http://schemas.openxmlformats.org/officeDocument/2006/relationships/hyperlink" Target="https://dogovor-urist.ru/%D0%B7%D0%B0%D0%BA%D0%BE%D0%BD%D1%8B/%D0%B7%D0%B0%D0%BA%D0%BE%D0%BD_%D0%BE%D0%B1_%D0%BE%D0%B1%D1%80%D0%B0%D0%B7%D0%BE%D0%B2%D0%B0%D0%BD%D0%B8%D0%B8/%D1%81%D1%82%D0%B0%D1%82%D1%8C%D1%8F_3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consultant.ru/law/ref/ju_dict/word/obuchenie_na_dom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package" Target="../embeddings/_________Microsoft_Word.doc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4.bin"/><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solidFill>
                  <a:srgbClr val="C00000"/>
                </a:solidFill>
              </a:rPr>
              <a:t>Обучение </a:t>
            </a:r>
            <a:r>
              <a:rPr lang="ru-RU" b="1" dirty="0">
                <a:solidFill>
                  <a:srgbClr val="C00000"/>
                </a:solidFill>
              </a:rPr>
              <a:t>на дому: подходы к организации и </a:t>
            </a:r>
            <a:r>
              <a:rPr lang="ru-RU" b="1" dirty="0" smtClean="0">
                <a:solidFill>
                  <a:srgbClr val="C00000"/>
                </a:solidFill>
              </a:rPr>
              <a:t>реализации</a:t>
            </a:r>
            <a:endParaRPr lang="ru-RU" b="1" dirty="0">
              <a:solidFill>
                <a:srgbClr val="C00000"/>
              </a:solidFill>
            </a:endParaRPr>
          </a:p>
        </p:txBody>
      </p:sp>
      <p:sp>
        <p:nvSpPr>
          <p:cNvPr id="3" name="Подзаголовок 2"/>
          <p:cNvSpPr>
            <a:spLocks noGrp="1"/>
          </p:cNvSpPr>
          <p:nvPr>
            <p:ph type="subTitle" idx="1"/>
          </p:nvPr>
        </p:nvSpPr>
        <p:spPr>
          <a:xfrm>
            <a:off x="1524000" y="3602038"/>
            <a:ext cx="9976338" cy="1655762"/>
          </a:xfrm>
        </p:spPr>
        <p:txBody>
          <a:bodyPr>
            <a:noAutofit/>
          </a:bodyPr>
          <a:lstStyle/>
          <a:p>
            <a:endParaRPr lang="ru-RU" sz="1800" dirty="0" smtClean="0"/>
          </a:p>
          <a:p>
            <a:endParaRPr lang="ru-RU" sz="1800" dirty="0"/>
          </a:p>
          <a:p>
            <a:endParaRPr lang="ru-RU" sz="1800" dirty="0" smtClean="0"/>
          </a:p>
          <a:p>
            <a:pPr algn="r"/>
            <a:r>
              <a:rPr lang="ru-RU" sz="1800" b="1" dirty="0" smtClean="0"/>
              <a:t>Суворова И.Н., </a:t>
            </a:r>
          </a:p>
          <a:p>
            <a:pPr algn="r"/>
            <a:r>
              <a:rPr lang="ru-RU" sz="1800" b="1" dirty="0" smtClean="0"/>
              <a:t>руководитель ЦНПР</a:t>
            </a:r>
          </a:p>
          <a:p>
            <a:pPr algn="r"/>
            <a:r>
              <a:rPr lang="ru-RU" sz="1800" b="1" dirty="0" smtClean="0"/>
              <a:t>МАУ ДПО «НИСО»</a:t>
            </a:r>
            <a:endParaRPr lang="ru-RU" sz="1800" b="1" dirty="0"/>
          </a:p>
        </p:txBody>
      </p:sp>
      <p:sp>
        <p:nvSpPr>
          <p:cNvPr id="4" name="TextBox 3"/>
          <p:cNvSpPr txBox="1"/>
          <p:nvPr/>
        </p:nvSpPr>
        <p:spPr>
          <a:xfrm>
            <a:off x="2453054" y="1538654"/>
            <a:ext cx="7429500" cy="36933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268640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F9CC71BC-2FBC-46C5-B497-AB3898DA5D4F}"/>
              </a:ext>
            </a:extLst>
          </p:cNvPr>
          <p:cNvSpPr>
            <a:spLocks noChangeArrowheads="1"/>
          </p:cNvSpPr>
          <p:nvPr/>
        </p:nvSpPr>
        <p:spPr bwMode="auto">
          <a:xfrm>
            <a:off x="541539" y="4001834"/>
            <a:ext cx="967444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rPr>
              <a:t>Обучение на дому возможно при наличии ряда заболеваний (</a:t>
            </a:r>
            <a:r>
              <a:rPr kumimoji="0" lang="ru-RU" altLang="ru-RU" sz="1600" b="0" i="0" u="none" strike="noStrike" cap="none" normalizeH="0" baseline="0" dirty="0">
                <a:ln>
                  <a:noFill/>
                </a:ln>
                <a:solidFill>
                  <a:srgbClr val="0000FF"/>
                </a:solidFill>
                <a:effectLst/>
                <a:latin typeface="Arial" panose="020B0604020202020204" pitchFamily="34" charset="0"/>
                <a:hlinkClick r:id="rId2"/>
              </a:rPr>
              <a:t>Перечень</a:t>
            </a:r>
            <a:r>
              <a:rPr kumimoji="0" lang="ru-RU" altLang="ru-RU" sz="1600" b="0" i="0" u="none" strike="noStrike" cap="none" normalizeH="0" baseline="0" dirty="0">
                <a:ln>
                  <a:noFill/>
                </a:ln>
                <a:solidFill>
                  <a:schemeClr val="tx1"/>
                </a:solidFill>
                <a:effectLst/>
                <a:latin typeface="Arial" panose="020B0604020202020204" pitchFamily="34" charset="0"/>
              </a:rPr>
              <a:t>, утв. Приказом Минздрава России от 30.06.2016 N 436н).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rPr>
              <a:t>К ним, в частности, относятся: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rPr>
              <a:t>злокачественные новообразования;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rPr>
              <a:t>нарушения свертываемости крови;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rPr>
              <a:t>сахарный диабет I типа;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rPr>
              <a:t>сердечная недостаточность; </a:t>
            </a:r>
          </a:p>
          <a:p>
            <a:pPr algn="just"/>
            <a:r>
              <a:rPr kumimoji="0" lang="ru-RU" altLang="ru-RU" sz="1600" b="0" i="0" u="none" strike="noStrike" cap="none" normalizeH="0" baseline="0" dirty="0">
                <a:ln>
                  <a:noFill/>
                </a:ln>
                <a:solidFill>
                  <a:schemeClr val="tx1"/>
                </a:solidFill>
                <a:effectLst/>
                <a:latin typeface="Arial" panose="020B0604020202020204" pitchFamily="34" charset="0"/>
              </a:rPr>
              <a:t>дерматит и экзема;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rPr>
              <a:t>детский церебральный паралич. </a:t>
            </a:r>
          </a:p>
        </p:txBody>
      </p:sp>
      <p:sp>
        <p:nvSpPr>
          <p:cNvPr id="4" name="TextBox 3">
            <a:extLst>
              <a:ext uri="{FF2B5EF4-FFF2-40B4-BE49-F238E27FC236}">
                <a16:creationId xmlns:a16="http://schemas.microsoft.com/office/drawing/2014/main" id="{87D83F23-F7EF-4D24-A3A7-843EE9C7BA76}"/>
              </a:ext>
            </a:extLst>
          </p:cNvPr>
          <p:cNvSpPr txBox="1"/>
          <p:nvPr/>
        </p:nvSpPr>
        <p:spPr>
          <a:xfrm>
            <a:off x="754601" y="689171"/>
            <a:ext cx="10244831" cy="369332"/>
          </a:xfrm>
          <a:prstGeom prst="rect">
            <a:avLst/>
          </a:prstGeom>
          <a:noFill/>
        </p:spPr>
        <p:txBody>
          <a:bodyPr wrap="square" rtlCol="0">
            <a:spAutoFit/>
          </a:bodyPr>
          <a:lstStyle/>
          <a:p>
            <a:r>
              <a:rPr lang="ru-RU" b="1" dirty="0"/>
              <a:t>Обучение на дому предоставляется про медицинским показаниям</a:t>
            </a:r>
          </a:p>
        </p:txBody>
      </p:sp>
      <p:sp>
        <p:nvSpPr>
          <p:cNvPr id="6" name="TextBox 5">
            <a:extLst>
              <a:ext uri="{FF2B5EF4-FFF2-40B4-BE49-F238E27FC236}">
                <a16:creationId xmlns:a16="http://schemas.microsoft.com/office/drawing/2014/main" id="{6CB2129B-80F4-4658-BB46-7B81C6F778D8}"/>
              </a:ext>
            </a:extLst>
          </p:cNvPr>
          <p:cNvSpPr txBox="1"/>
          <p:nvPr/>
        </p:nvSpPr>
        <p:spPr>
          <a:xfrm>
            <a:off x="754601" y="2155404"/>
            <a:ext cx="10466773" cy="2062103"/>
          </a:xfrm>
          <a:prstGeom prst="rect">
            <a:avLst/>
          </a:prstGeom>
          <a:noFill/>
        </p:spPr>
        <p:txBody>
          <a:bodyPr wrap="square">
            <a:spAutoFit/>
          </a:bodyPr>
          <a:lstStyle/>
          <a:p>
            <a:r>
              <a:rPr lang="ru-RU" sz="1600" b="1" i="0" dirty="0">
                <a:solidFill>
                  <a:srgbClr val="000000"/>
                </a:solidFill>
                <a:effectLst/>
                <a:latin typeface="Tahoma" panose="020B0604030504040204" pitchFamily="34" charset="0"/>
              </a:rPr>
              <a:t>Справка на индивидуальное обучение на дому </a:t>
            </a:r>
            <a:r>
              <a:rPr lang="ru-RU" sz="1600" b="0" i="0" dirty="0">
                <a:solidFill>
                  <a:srgbClr val="000000"/>
                </a:solidFill>
                <a:effectLst/>
                <a:latin typeface="Tahoma" panose="020B0604030504040204" pitchFamily="34" charset="0"/>
              </a:rPr>
              <a:t>представляет собой медицинское заключение, которое выдается медицинской организацией, а точнее ВК (врачебной комиссией) поликлиники, к которой прикреплен ребенок по месту жительства (либо другого медицинского учреждения, в котором ребенок проходит лечение).</a:t>
            </a:r>
          </a:p>
          <a:p>
            <a:endParaRPr lang="ru-RU" sz="1600" b="0" i="0" dirty="0">
              <a:solidFill>
                <a:srgbClr val="000000"/>
              </a:solidFill>
              <a:effectLst/>
              <a:latin typeface="Tahoma" panose="020B0604030504040204" pitchFamily="34" charset="0"/>
            </a:endParaRPr>
          </a:p>
          <a:p>
            <a:r>
              <a:rPr lang="ru-RU" sz="1600" dirty="0">
                <a:solidFill>
                  <a:srgbClr val="000000"/>
                </a:solidFill>
                <a:latin typeface="Tahoma" panose="020B0604030504040204" pitchFamily="34" charset="0"/>
              </a:rPr>
              <a:t>Справка ВК выдается на срок до 1 учебного  года. Для продления индивидуального обучения необходимо повторно пройти врачебную комиссию.</a:t>
            </a:r>
          </a:p>
          <a:p>
            <a:r>
              <a:rPr lang="ru-RU" sz="1600" dirty="0"/>
              <a:t>Только врачебная комиссия может дать заключение на индивидуальное обучение на дому!</a:t>
            </a:r>
          </a:p>
        </p:txBody>
      </p:sp>
      <p:sp>
        <p:nvSpPr>
          <p:cNvPr id="8" name="TextBox 7">
            <a:extLst>
              <a:ext uri="{FF2B5EF4-FFF2-40B4-BE49-F238E27FC236}">
                <a16:creationId xmlns:a16="http://schemas.microsoft.com/office/drawing/2014/main" id="{BA0B1062-759F-4ADA-9231-BD7DF3E211D3}"/>
              </a:ext>
            </a:extLst>
          </p:cNvPr>
          <p:cNvSpPr txBox="1"/>
          <p:nvPr/>
        </p:nvSpPr>
        <p:spPr>
          <a:xfrm>
            <a:off x="5761606" y="4817442"/>
            <a:ext cx="6094520" cy="923330"/>
          </a:xfrm>
          <a:prstGeom prst="rect">
            <a:avLst/>
          </a:prstGeom>
          <a:noFill/>
        </p:spPr>
        <p:txBody>
          <a:bodyPr wrap="square">
            <a:spAutoFit/>
          </a:bodyPr>
          <a:lstStyle/>
          <a:p>
            <a:pPr algn="ctr"/>
            <a:r>
              <a:rPr lang="ru-RU" b="1" i="0" dirty="0">
                <a:solidFill>
                  <a:srgbClr val="FF0000"/>
                </a:solidFill>
                <a:effectLst/>
                <a:latin typeface="Arial" panose="020B0604020202020204" pitchFamily="34" charset="0"/>
              </a:rPr>
              <a:t>ПМПК рекомендаций на индивидуальное обучение НЕ ДАЕТ, так как не является медицинской организацией!</a:t>
            </a:r>
            <a:endParaRPr lang="ru-RU" dirty="0"/>
          </a:p>
        </p:txBody>
      </p:sp>
      <p:sp>
        <p:nvSpPr>
          <p:cNvPr id="9" name="TextBox 8">
            <a:extLst>
              <a:ext uri="{FF2B5EF4-FFF2-40B4-BE49-F238E27FC236}">
                <a16:creationId xmlns:a16="http://schemas.microsoft.com/office/drawing/2014/main" id="{F9CF19BE-B722-4A79-9349-B68A0C69D7DD}"/>
              </a:ext>
            </a:extLst>
          </p:cNvPr>
          <p:cNvSpPr txBox="1"/>
          <p:nvPr/>
        </p:nvSpPr>
        <p:spPr>
          <a:xfrm>
            <a:off x="754601" y="1058503"/>
            <a:ext cx="11034943" cy="1077218"/>
          </a:xfrm>
          <a:prstGeom prst="rect">
            <a:avLst/>
          </a:prstGeom>
          <a:noFill/>
        </p:spPr>
        <p:txBody>
          <a:bodyPr wrap="square">
            <a:spAutoFit/>
          </a:bodyPr>
          <a:lstStyle/>
          <a:p>
            <a:r>
              <a:rPr lang="ru-RU" sz="1600" dirty="0"/>
              <a:t>Согласно действующему законодательству (ФЗ от 24 ноября 1995 г. N 181-ФЗ , ФЗ от 29 декабря 2012 г. N 273-ФЗ ), </a:t>
            </a:r>
            <a:r>
              <a:rPr lang="ru-RU" sz="1600" b="1" dirty="0"/>
              <a:t>основанием для организации обучения на дому являются заключение медицинской организации в соответствии с приказом Минздрава России от 30 июня 2016 г. N 436н и заявление родителей (законных представителей) обучающегося.</a:t>
            </a:r>
          </a:p>
        </p:txBody>
      </p:sp>
      <p:sp>
        <p:nvSpPr>
          <p:cNvPr id="11" name="TextBox 10">
            <a:extLst>
              <a:ext uri="{FF2B5EF4-FFF2-40B4-BE49-F238E27FC236}">
                <a16:creationId xmlns:a16="http://schemas.microsoft.com/office/drawing/2014/main" id="{C928B6D5-A0A9-4345-80F2-EA735496EF77}"/>
              </a:ext>
            </a:extLst>
          </p:cNvPr>
          <p:cNvSpPr txBox="1"/>
          <p:nvPr/>
        </p:nvSpPr>
        <p:spPr>
          <a:xfrm>
            <a:off x="865571" y="94554"/>
            <a:ext cx="9792070" cy="584775"/>
          </a:xfrm>
          <a:prstGeom prst="rect">
            <a:avLst/>
          </a:prstGeom>
          <a:noFill/>
        </p:spPr>
        <p:txBody>
          <a:bodyPr wrap="square" rtlCol="0">
            <a:spAutoFit/>
          </a:bodyPr>
          <a:lstStyle/>
          <a:p>
            <a:pPr algn="ctr"/>
            <a:r>
              <a:rPr lang="ru-RU" sz="3200" b="1" dirty="0">
                <a:solidFill>
                  <a:srgbClr val="C00000"/>
                </a:solidFill>
              </a:rPr>
              <a:t>Обучение на дому:  основания для организации</a:t>
            </a:r>
          </a:p>
        </p:txBody>
      </p:sp>
      <p:sp>
        <p:nvSpPr>
          <p:cNvPr id="13" name="TextBox 12">
            <a:extLst>
              <a:ext uri="{FF2B5EF4-FFF2-40B4-BE49-F238E27FC236}">
                <a16:creationId xmlns:a16="http://schemas.microsoft.com/office/drawing/2014/main" id="{09E8F58E-74C7-4853-AE4F-5A887D954710}"/>
              </a:ext>
            </a:extLst>
          </p:cNvPr>
          <p:cNvSpPr txBox="1"/>
          <p:nvPr/>
        </p:nvSpPr>
        <p:spPr>
          <a:xfrm>
            <a:off x="5695024" y="5796800"/>
            <a:ext cx="6094520" cy="923330"/>
          </a:xfrm>
          <a:prstGeom prst="rect">
            <a:avLst/>
          </a:prstGeom>
          <a:noFill/>
        </p:spPr>
        <p:txBody>
          <a:bodyPr wrap="square">
            <a:spAutoFit/>
          </a:bodyPr>
          <a:lstStyle/>
          <a:p>
            <a:pPr algn="ctr"/>
            <a:r>
              <a:rPr lang="ru-RU" sz="1800" b="1" dirty="0">
                <a:solidFill>
                  <a:schemeClr val="tx1"/>
                </a:solidFill>
                <a:latin typeface="Times New Roman" panose="02020603050405020304" pitchFamily="18" charset="0"/>
                <a:cs typeface="Times New Roman" panose="02020603050405020304" pitchFamily="18" charset="0"/>
              </a:rPr>
              <a:t>Дети, нуждающиеся в обучении на дому, в том числе дети-инвалиды, обучающиеся на дому, </a:t>
            </a:r>
            <a:r>
              <a:rPr lang="ru-RU" sz="1800" b="1" dirty="0">
                <a:solidFill>
                  <a:srgbClr val="FF0000"/>
                </a:solidFill>
                <a:latin typeface="Times New Roman" panose="02020603050405020304" pitchFamily="18" charset="0"/>
                <a:cs typeface="Times New Roman" panose="02020603050405020304" pitchFamily="18" charset="0"/>
              </a:rPr>
              <a:t>зачисляются в соответствующий класс.</a:t>
            </a:r>
          </a:p>
        </p:txBody>
      </p:sp>
    </p:spTree>
    <p:extLst>
      <p:ext uri="{BB962C8B-B14F-4D97-AF65-F5344CB8AC3E}">
        <p14:creationId xmlns:p14="http://schemas.microsoft.com/office/powerpoint/2010/main" val="199024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703512" y="3380"/>
            <a:ext cx="8856984" cy="573155"/>
          </a:xfrm>
          <a:prstGeom prst="rect">
            <a:avLst/>
          </a:prstGeom>
        </p:spPr>
        <p:txBody>
          <a:bodyPr>
            <a:noAutofit/>
          </a:bodyPr>
          <a:lstStyle>
            <a:lvl1pPr algn="ctr" defTabSz="914400" rtl="0" eaLnBrk="1" latinLnBrk="0" hangingPunct="1">
              <a:spcBef>
                <a:spcPct val="0"/>
              </a:spcBef>
              <a:buNone/>
              <a:defRPr sz="4400" kern="1200">
                <a:solidFill>
                  <a:schemeClr val="accent4">
                    <a:lumMod val="50000"/>
                  </a:schemeClr>
                </a:solidFill>
                <a:effectLst>
                  <a:outerShdw blurRad="38100" dist="38100" dir="2700000" algn="tl">
                    <a:srgbClr val="000000">
                      <a:alpha val="43137"/>
                    </a:srgbClr>
                  </a:outerShdw>
                </a:effectLst>
                <a:latin typeface="+mj-lt"/>
                <a:ea typeface="+mj-ea"/>
                <a:cs typeface="+mj-cs"/>
              </a:defRPr>
            </a:lvl1pPr>
          </a:lstStyle>
          <a:p>
            <a:pPr algn="l"/>
            <a:endParaRPr lang="ru-RU" sz="2000" b="1" dirty="0"/>
          </a:p>
        </p:txBody>
      </p:sp>
      <p:sp>
        <p:nvSpPr>
          <p:cNvPr id="6" name="Содержимое 2"/>
          <p:cNvSpPr txBox="1">
            <a:spLocks/>
          </p:cNvSpPr>
          <p:nvPr/>
        </p:nvSpPr>
        <p:spPr>
          <a:xfrm>
            <a:off x="485312" y="942916"/>
            <a:ext cx="11026066" cy="4723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ru-RU" sz="2200" dirty="0">
                <a:solidFill>
                  <a:schemeClr val="tx1"/>
                </a:solidFill>
                <a:cs typeface="Times New Roman" pitchFamily="18" charset="0"/>
              </a:rPr>
              <a:t>локальные акты образовательной организации, регламентирующие обучение на дому, в том числе с применением дистанционных образовательных технологий (о зачислении на надомное образование; об организации образования, включая психолого-педагогическое сопровождение; об обеспечении двухразовым бесплатным питанием обучающихся с ОВЗ, получающих образование на дому, и др.);</a:t>
            </a:r>
          </a:p>
          <a:p>
            <a:pPr lvl="0" algn="just"/>
            <a:r>
              <a:rPr lang="ru-RU" sz="2200" dirty="0">
                <a:solidFill>
                  <a:schemeClr val="tx1"/>
                </a:solidFill>
                <a:cs typeface="Times New Roman" pitchFamily="18" charset="0"/>
              </a:rPr>
              <a:t>образовательная программа образовательной организации;</a:t>
            </a:r>
          </a:p>
          <a:p>
            <a:pPr lvl="0" algn="just"/>
            <a:r>
              <a:rPr lang="ru-RU" sz="2200" dirty="0">
                <a:solidFill>
                  <a:schemeClr val="tx1"/>
                </a:solidFill>
                <a:cs typeface="Times New Roman" pitchFamily="18" charset="0"/>
              </a:rPr>
              <a:t>заключения, рекомендации и другие документы психолого- педагогического консилиума образовательной организации в отношении организации образования каждого обучающегося с ОВЗ, с инвалидностью, получающего образование на дому;</a:t>
            </a:r>
          </a:p>
          <a:p>
            <a:pPr lvl="0" algn="just"/>
            <a:r>
              <a:rPr lang="ru-RU" sz="2200" dirty="0">
                <a:solidFill>
                  <a:schemeClr val="tx1"/>
                </a:solidFill>
                <a:cs typeface="Times New Roman" pitchFamily="18" charset="0"/>
              </a:rPr>
              <a:t>индивидуальные учебные планы каждого обучающегося, получающего образование на дому, разработанные образовательной организацией с учетом его индивидуальных особенностей, психофизических возможностей, рекомендаций психолого-медико-педагогической комиссии в соответствии с ФГОС и с учетом санитарно-эпидемиологических  норм;   </a:t>
            </a:r>
          </a:p>
          <a:p>
            <a:pPr algn="just"/>
            <a:r>
              <a:rPr lang="ru-RU" sz="2200" dirty="0">
                <a:solidFill>
                  <a:schemeClr val="tx1"/>
                </a:solidFill>
                <a:cs typeface="Times New Roman" pitchFamily="18" charset="0"/>
              </a:rPr>
              <a:t>рабочая программа, тематическое и поурочное планирование, оценочные средства для обучения на дому;</a:t>
            </a:r>
          </a:p>
          <a:p>
            <a:pPr lvl="0" algn="just"/>
            <a:endParaRPr lang="ru-RU" sz="2200" dirty="0">
              <a:solidFill>
                <a:schemeClr val="tx1"/>
              </a:solidFill>
              <a:cs typeface="Times New Roman" pitchFamily="18" charset="0"/>
            </a:endParaRPr>
          </a:p>
          <a:p>
            <a:pPr algn="just"/>
            <a:endParaRPr lang="ru-RU" sz="2200" dirty="0">
              <a:solidFill>
                <a:schemeClr val="tx1"/>
              </a:solidFill>
            </a:endParaRPr>
          </a:p>
        </p:txBody>
      </p:sp>
      <p:sp>
        <p:nvSpPr>
          <p:cNvPr id="7" name="Содержимое 2"/>
          <p:cNvSpPr txBox="1">
            <a:spLocks/>
          </p:cNvSpPr>
          <p:nvPr/>
        </p:nvSpPr>
        <p:spPr>
          <a:xfrm>
            <a:off x="6676986" y="4606207"/>
            <a:ext cx="7268034"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ru-RU" sz="18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DA5D2EA5-2400-4A5E-92E1-8F95B914EE65}"/>
              </a:ext>
            </a:extLst>
          </p:cNvPr>
          <p:cNvSpPr txBox="1"/>
          <p:nvPr/>
        </p:nvSpPr>
        <p:spPr>
          <a:xfrm>
            <a:off x="963225" y="369761"/>
            <a:ext cx="9792070" cy="584775"/>
          </a:xfrm>
          <a:prstGeom prst="rect">
            <a:avLst/>
          </a:prstGeom>
          <a:noFill/>
        </p:spPr>
        <p:txBody>
          <a:bodyPr wrap="square" rtlCol="0">
            <a:spAutoFit/>
          </a:bodyPr>
          <a:lstStyle/>
          <a:p>
            <a:pPr algn="ctr"/>
            <a:r>
              <a:rPr lang="ru-RU" sz="3200" b="1" dirty="0">
                <a:solidFill>
                  <a:srgbClr val="C00000"/>
                </a:solidFill>
              </a:rPr>
              <a:t>Обучение на дому:  документы ОО </a:t>
            </a:r>
          </a:p>
        </p:txBody>
      </p:sp>
    </p:spTree>
    <p:extLst>
      <p:ext uri="{BB962C8B-B14F-4D97-AF65-F5344CB8AC3E}">
        <p14:creationId xmlns:p14="http://schemas.microsoft.com/office/powerpoint/2010/main" val="285740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2"/>
          <p:cNvSpPr txBox="1">
            <a:spLocks/>
          </p:cNvSpPr>
          <p:nvPr/>
        </p:nvSpPr>
        <p:spPr>
          <a:xfrm>
            <a:off x="438221" y="1432707"/>
            <a:ext cx="11034944" cy="4723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000" dirty="0">
                <a:solidFill>
                  <a:schemeClr val="tx1"/>
                </a:solidFill>
                <a:cs typeface="Times New Roman" pitchFamily="18" charset="0"/>
              </a:rPr>
              <a:t>расписание занятий индивидуального обучения каждого обучающегося, получающего образование на дому,      утвержденное директором и письменно согласованное с    родителями(законными представителями) ребенка;</a:t>
            </a:r>
          </a:p>
          <a:p>
            <a:pPr lvl="0" algn="just"/>
            <a:r>
              <a:rPr lang="ru-RU" sz="2000" dirty="0">
                <a:solidFill>
                  <a:schemeClr val="tx1"/>
                </a:solidFill>
                <a:cs typeface="Times New Roman" pitchFamily="18" charset="0"/>
              </a:rPr>
              <a:t>классные журналы соответствующего класса со сведениями о фамилии  и имени детей, обучающихся на дому, данные об успеваемости, переводе     из класса в класс, о результатах промежуточной и государственной  (итоговой) аттестации, выпуске из образовательной организации;</a:t>
            </a:r>
          </a:p>
          <a:p>
            <a:pPr algn="just"/>
            <a:r>
              <a:rPr lang="ru-RU" sz="2000" dirty="0">
                <a:solidFill>
                  <a:schemeClr val="tx1"/>
                </a:solidFill>
                <a:cs typeface="Times New Roman" pitchFamily="18" charset="0"/>
              </a:rPr>
              <a:t>журналы индивидуальных занятий на каждого учащегося со сведениями   о дате занятий, содержании пройденного материала, количестве часов; </a:t>
            </a:r>
          </a:p>
          <a:p>
            <a:pPr algn="just"/>
            <a:r>
              <a:rPr lang="ru-RU" sz="2000" dirty="0">
                <a:solidFill>
                  <a:schemeClr val="tx1"/>
                </a:solidFill>
                <a:cs typeface="Times New Roman" pitchFamily="18" charset="0"/>
              </a:rPr>
              <a:t>план внутришкольного контроля индивидуального обучения на дому;</a:t>
            </a:r>
          </a:p>
          <a:p>
            <a:pPr algn="just"/>
            <a:r>
              <a:rPr lang="ru-RU" sz="2000" dirty="0">
                <a:solidFill>
                  <a:schemeClr val="tx1"/>
                </a:solidFill>
                <a:cs typeface="Times New Roman" pitchFamily="18" charset="0"/>
              </a:rPr>
              <a:t>справки по внутришкольному контролю индивидуального обучения на дому, в т.ч. о соответствии оценок, выставленных в дневнике учащегося оценкам в классном журнале.</a:t>
            </a:r>
          </a:p>
          <a:p>
            <a:pPr lvl="0" algn="just"/>
            <a:endParaRPr lang="ru-RU" sz="2000" dirty="0">
              <a:solidFill>
                <a:schemeClr val="tx1"/>
              </a:solidFill>
              <a:cs typeface="Times New Roman" pitchFamily="18" charset="0"/>
            </a:endParaRPr>
          </a:p>
        </p:txBody>
      </p:sp>
      <p:sp>
        <p:nvSpPr>
          <p:cNvPr id="7" name="Содержимое 2"/>
          <p:cNvSpPr txBox="1">
            <a:spLocks/>
          </p:cNvSpPr>
          <p:nvPr/>
        </p:nvSpPr>
        <p:spPr>
          <a:xfrm>
            <a:off x="692458" y="5227227"/>
            <a:ext cx="9724022"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ru-RU" sz="18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3F0F231D-5ADB-4F5F-8BAC-69C175344B52}"/>
              </a:ext>
            </a:extLst>
          </p:cNvPr>
          <p:cNvSpPr txBox="1"/>
          <p:nvPr/>
        </p:nvSpPr>
        <p:spPr>
          <a:xfrm>
            <a:off x="963225" y="369761"/>
            <a:ext cx="9792070" cy="584775"/>
          </a:xfrm>
          <a:prstGeom prst="rect">
            <a:avLst/>
          </a:prstGeom>
          <a:noFill/>
        </p:spPr>
        <p:txBody>
          <a:bodyPr wrap="square" rtlCol="0">
            <a:spAutoFit/>
          </a:bodyPr>
          <a:lstStyle/>
          <a:p>
            <a:pPr algn="ctr"/>
            <a:r>
              <a:rPr lang="ru-RU" sz="3200" b="1" dirty="0">
                <a:solidFill>
                  <a:srgbClr val="C00000"/>
                </a:solidFill>
              </a:rPr>
              <a:t>Обучение на дому:  документы ОО </a:t>
            </a:r>
          </a:p>
        </p:txBody>
      </p:sp>
    </p:spTree>
    <p:extLst>
      <p:ext uri="{BB962C8B-B14F-4D97-AF65-F5344CB8AC3E}">
        <p14:creationId xmlns:p14="http://schemas.microsoft.com/office/powerpoint/2010/main" val="416807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05523" y="1052736"/>
            <a:ext cx="10253708" cy="5328592"/>
          </a:xfrm>
        </p:spPr>
        <p:txBody>
          <a:bodyPr>
            <a:normAutofit/>
          </a:bodyPr>
          <a:lstStyle/>
          <a:p>
            <a:pPr marL="0" indent="0" algn="just">
              <a:buNone/>
            </a:pPr>
            <a:r>
              <a:rPr lang="ru-RU" sz="2600" dirty="0">
                <a:latin typeface="Times New Roman" panose="02020603050405020304" pitchFamily="18" charset="0"/>
                <a:cs typeface="Times New Roman" panose="02020603050405020304" pitchFamily="18" charset="0"/>
              </a:rPr>
              <a:t>При организации обучения детей на дому по осуществляется хранение следующих документов:</a:t>
            </a:r>
          </a:p>
          <a:p>
            <a:pPr algn="just">
              <a:buFontTx/>
              <a:buChar char="-"/>
            </a:pPr>
            <a:r>
              <a:rPr lang="ru-RU" sz="2600" dirty="0">
                <a:latin typeface="Times New Roman" panose="02020603050405020304" pitchFamily="18" charset="0"/>
                <a:cs typeface="Times New Roman" panose="02020603050405020304" pitchFamily="18" charset="0"/>
              </a:rPr>
              <a:t>заявления родителей (законных представителей) о переводе обучающегося на надомное обучение; </a:t>
            </a:r>
          </a:p>
          <a:p>
            <a:pPr algn="just">
              <a:buFontTx/>
              <a:buChar char="-"/>
            </a:pPr>
            <a:r>
              <a:rPr lang="ru-RU" sz="2600" dirty="0">
                <a:latin typeface="Times New Roman" panose="02020603050405020304" pitchFamily="18" charset="0"/>
                <a:cs typeface="Times New Roman" panose="02020603050405020304" pitchFamily="18" charset="0"/>
              </a:rPr>
              <a:t>справки (заключения) медицинской организации с рекомендациями о переводе обучающегося на индивидуальное обучение на дому по состоянию здоровья.</a:t>
            </a:r>
          </a:p>
          <a:p>
            <a:pPr marL="0" indent="0" algn="just">
              <a:buNone/>
            </a:pPr>
            <a:r>
              <a:rPr lang="ru-RU" sz="2600" dirty="0">
                <a:latin typeface="Times New Roman" panose="02020603050405020304" pitchFamily="18" charset="0"/>
                <a:cs typeface="Times New Roman" panose="02020603050405020304" pitchFamily="18" charset="0"/>
              </a:rPr>
              <a:t>-  приказы ОО об организации обучения на дому;</a:t>
            </a:r>
          </a:p>
          <a:p>
            <a:pPr marL="0" indent="0" algn="just">
              <a:buNone/>
            </a:pPr>
            <a:r>
              <a:rPr lang="ru-RU" sz="2600" dirty="0">
                <a:latin typeface="Times New Roman" panose="02020603050405020304" pitchFamily="18" charset="0"/>
                <a:cs typeface="Times New Roman" panose="02020603050405020304" pitchFamily="18" charset="0"/>
              </a:rPr>
              <a:t>- индивидуальные учебные планы, рабочие программы;</a:t>
            </a:r>
          </a:p>
          <a:p>
            <a:pPr marL="0" indent="0" algn="just">
              <a:buNone/>
            </a:pPr>
            <a:r>
              <a:rPr lang="ru-RU" sz="2600" dirty="0">
                <a:latin typeface="Times New Roman" panose="02020603050405020304" pitchFamily="18" charset="0"/>
                <a:cs typeface="Times New Roman" panose="02020603050405020304" pitchFamily="18" charset="0"/>
              </a:rPr>
              <a:t>- расписания учебных занятий, согласованные с родителями (законными представителями);</a:t>
            </a:r>
          </a:p>
          <a:p>
            <a:pPr marL="0" indent="0" algn="just">
              <a:buNone/>
            </a:pPr>
            <a:r>
              <a:rPr lang="ru-RU" sz="2600" dirty="0">
                <a:latin typeface="Times New Roman" panose="02020603050405020304" pitchFamily="18" charset="0"/>
                <a:cs typeface="Times New Roman" panose="02020603050405020304" pitchFamily="18" charset="0"/>
              </a:rPr>
              <a:t>- журналы учебных занятий на дому.</a:t>
            </a:r>
          </a:p>
        </p:txBody>
      </p:sp>
      <p:sp>
        <p:nvSpPr>
          <p:cNvPr id="6" name="TextBox 5">
            <a:extLst>
              <a:ext uri="{FF2B5EF4-FFF2-40B4-BE49-F238E27FC236}">
                <a16:creationId xmlns:a16="http://schemas.microsoft.com/office/drawing/2014/main" id="{136241BB-E372-45BF-84B0-EAFE2B786750}"/>
              </a:ext>
            </a:extLst>
          </p:cNvPr>
          <p:cNvSpPr txBox="1"/>
          <p:nvPr/>
        </p:nvSpPr>
        <p:spPr>
          <a:xfrm>
            <a:off x="963225" y="369761"/>
            <a:ext cx="9792070" cy="584775"/>
          </a:xfrm>
          <a:prstGeom prst="rect">
            <a:avLst/>
          </a:prstGeom>
          <a:noFill/>
        </p:spPr>
        <p:txBody>
          <a:bodyPr wrap="square" rtlCol="0">
            <a:spAutoFit/>
          </a:bodyPr>
          <a:lstStyle/>
          <a:p>
            <a:pPr algn="ctr"/>
            <a:r>
              <a:rPr lang="ru-RU" sz="3200" b="1" dirty="0">
                <a:solidFill>
                  <a:srgbClr val="C00000"/>
                </a:solidFill>
              </a:rPr>
              <a:t>Обучение на дому:  документы ОО </a:t>
            </a:r>
          </a:p>
        </p:txBody>
      </p:sp>
    </p:spTree>
    <p:extLst>
      <p:ext uri="{BB962C8B-B14F-4D97-AF65-F5344CB8AC3E}">
        <p14:creationId xmlns:p14="http://schemas.microsoft.com/office/powerpoint/2010/main" val="252602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7BC239-490A-469C-BB4B-4407BFBD3064}"/>
              </a:ext>
            </a:extLst>
          </p:cNvPr>
          <p:cNvSpPr txBox="1"/>
          <p:nvPr/>
        </p:nvSpPr>
        <p:spPr>
          <a:xfrm>
            <a:off x="618478" y="1285834"/>
            <a:ext cx="11274640" cy="4093428"/>
          </a:xfrm>
          <a:prstGeom prst="rect">
            <a:avLst/>
          </a:prstGeom>
          <a:noFill/>
        </p:spPr>
        <p:txBody>
          <a:bodyPr wrap="square">
            <a:spAutoFit/>
          </a:bodyPr>
          <a:lstStyle/>
          <a:p>
            <a:pPr algn="just"/>
            <a:r>
              <a:rPr lang="ru-RU" sz="2000" b="0" i="0" dirty="0" err="1">
                <a:solidFill>
                  <a:srgbClr val="444444"/>
                </a:solidFill>
                <a:effectLst/>
                <a:latin typeface="Roboto" panose="02000000000000000000" pitchFamily="2" charset="0"/>
              </a:rPr>
              <a:t>Минпросвещения</a:t>
            </a:r>
            <a:r>
              <a:rPr lang="ru-RU" sz="2000" b="0" i="0" dirty="0">
                <a:solidFill>
                  <a:srgbClr val="444444"/>
                </a:solidFill>
                <a:effectLst/>
                <a:latin typeface="Roboto" panose="02000000000000000000" pitchFamily="2" charset="0"/>
              </a:rPr>
              <a:t> разъяснено, что обучение на дому осуществляется как </a:t>
            </a:r>
            <a:r>
              <a:rPr lang="ru-RU" sz="2000" b="1" i="0" dirty="0">
                <a:solidFill>
                  <a:srgbClr val="444444"/>
                </a:solidFill>
                <a:effectLst/>
                <a:latin typeface="Roboto" panose="02000000000000000000" pitchFamily="2" charset="0"/>
              </a:rPr>
              <a:t>самостоятельно образовательной организацией</a:t>
            </a:r>
            <a:r>
              <a:rPr lang="ru-RU" sz="2000" b="0" i="0" dirty="0">
                <a:solidFill>
                  <a:srgbClr val="444444"/>
                </a:solidFill>
                <a:effectLst/>
                <a:latin typeface="Roboto" panose="02000000000000000000" pitchFamily="2" charset="0"/>
              </a:rPr>
              <a:t>, так и посредством </a:t>
            </a:r>
            <a:r>
              <a:rPr lang="ru-RU" sz="2000" b="1" i="0" dirty="0">
                <a:solidFill>
                  <a:srgbClr val="444444"/>
                </a:solidFill>
                <a:effectLst/>
                <a:latin typeface="Roboto" panose="02000000000000000000" pitchFamily="2" charset="0"/>
              </a:rPr>
              <a:t>сетевых форм </a:t>
            </a:r>
            <a:r>
              <a:rPr lang="ru-RU" sz="2000" b="0" i="0" dirty="0">
                <a:solidFill>
                  <a:srgbClr val="444444"/>
                </a:solidFill>
                <a:effectLst/>
                <a:latin typeface="Roboto" panose="02000000000000000000" pitchFamily="2" charset="0"/>
              </a:rPr>
              <a:t>реализации образовательных программ (далее — сетевая форма).</a:t>
            </a:r>
          </a:p>
          <a:p>
            <a:pPr algn="just"/>
            <a:endParaRPr lang="ru-RU" sz="2000" b="0" i="1" dirty="0">
              <a:solidFill>
                <a:srgbClr val="444444"/>
              </a:solidFill>
              <a:effectLst/>
              <a:latin typeface="Roboto" panose="02000000000000000000" pitchFamily="2" charset="0"/>
            </a:endParaRPr>
          </a:p>
          <a:p>
            <a:pPr algn="just"/>
            <a:r>
              <a:rPr lang="ru-RU" sz="2000" b="0" i="1" dirty="0">
                <a:solidFill>
                  <a:srgbClr val="444444"/>
                </a:solidFill>
                <a:effectLst/>
                <a:latin typeface="Roboto" panose="02000000000000000000" pitchFamily="2" charset="0"/>
              </a:rPr>
              <a:t>Сетевая форма обеспечивает возможность освоения обучающимся образовательной программы с использованием ресурсов нескольких организаций, осуществляющих образовательную деятельность на основании договора между организациями.</a:t>
            </a:r>
            <a:endParaRPr lang="ru-RU" sz="2000" b="0" i="0" dirty="0">
              <a:solidFill>
                <a:srgbClr val="444444"/>
              </a:solidFill>
              <a:effectLst/>
              <a:latin typeface="Roboto" panose="02000000000000000000" pitchFamily="2" charset="0"/>
            </a:endParaRPr>
          </a:p>
          <a:p>
            <a:pPr algn="just"/>
            <a:r>
              <a:rPr lang="ru-RU" sz="2000" b="0" i="0" dirty="0">
                <a:solidFill>
                  <a:srgbClr val="444444"/>
                </a:solidFill>
                <a:effectLst/>
                <a:latin typeface="Roboto" panose="02000000000000000000" pitchFamily="2" charset="0"/>
              </a:rPr>
              <a:t> </a:t>
            </a:r>
          </a:p>
          <a:p>
            <a:pPr algn="just"/>
            <a:r>
              <a:rPr lang="ru-RU" sz="2000" b="0" i="0" dirty="0">
                <a:solidFill>
                  <a:srgbClr val="444444"/>
                </a:solidFill>
                <a:effectLst/>
                <a:latin typeface="Roboto" panose="02000000000000000000" pitchFamily="2" charset="0"/>
              </a:rPr>
              <a:t>При этом часть учебных предметов и коррекционных курсов может быть освоена </a:t>
            </a:r>
            <a:r>
              <a:rPr lang="ru-RU" sz="2000" b="1" i="0" dirty="0">
                <a:solidFill>
                  <a:srgbClr val="444444"/>
                </a:solidFill>
                <a:effectLst/>
                <a:latin typeface="Roboto" panose="02000000000000000000" pitchFamily="2" charset="0"/>
              </a:rPr>
              <a:t>применением дистанционных образовательных технологий и электронного обучения,</a:t>
            </a:r>
            <a:r>
              <a:rPr lang="ru-RU" sz="2000" b="0" i="0" dirty="0">
                <a:solidFill>
                  <a:srgbClr val="444444"/>
                </a:solidFill>
                <a:effectLst/>
                <a:latin typeface="Roboto" panose="02000000000000000000" pitchFamily="2" charset="0"/>
              </a:rPr>
              <a:t> а в случае, если состояние здоровья ребенка позволяет посещать образовательную организацию, </a:t>
            </a:r>
            <a:r>
              <a:rPr lang="ru-RU" sz="2000" b="1" i="0" dirty="0">
                <a:solidFill>
                  <a:srgbClr val="444444"/>
                </a:solidFill>
                <a:effectLst/>
                <a:latin typeface="Roboto" panose="02000000000000000000" pitchFamily="2" charset="0"/>
              </a:rPr>
              <a:t>часть учебных предметов и коррекционных курсов может быть освоена ребенком в стенах школы</a:t>
            </a:r>
            <a:r>
              <a:rPr lang="ru-RU" sz="2000" b="0" i="0" dirty="0">
                <a:solidFill>
                  <a:srgbClr val="444444"/>
                </a:solidFill>
                <a:effectLst/>
                <a:latin typeface="Roboto" panose="02000000000000000000" pitchFamily="2" charset="0"/>
              </a:rPr>
              <a:t>.</a:t>
            </a:r>
          </a:p>
        </p:txBody>
      </p:sp>
      <p:sp>
        <p:nvSpPr>
          <p:cNvPr id="4" name="TextBox 3">
            <a:extLst>
              <a:ext uri="{FF2B5EF4-FFF2-40B4-BE49-F238E27FC236}">
                <a16:creationId xmlns:a16="http://schemas.microsoft.com/office/drawing/2014/main" id="{A4121DC5-2746-4348-B503-6F8C594DC7E2}"/>
              </a:ext>
            </a:extLst>
          </p:cNvPr>
          <p:cNvSpPr txBox="1"/>
          <p:nvPr/>
        </p:nvSpPr>
        <p:spPr>
          <a:xfrm>
            <a:off x="963225" y="369761"/>
            <a:ext cx="9792070" cy="584775"/>
          </a:xfrm>
          <a:prstGeom prst="rect">
            <a:avLst/>
          </a:prstGeom>
          <a:noFill/>
        </p:spPr>
        <p:txBody>
          <a:bodyPr wrap="square" rtlCol="0">
            <a:spAutoFit/>
          </a:bodyPr>
          <a:lstStyle/>
          <a:p>
            <a:pPr algn="ctr"/>
            <a:r>
              <a:rPr lang="ru-RU" sz="3200" b="1" dirty="0">
                <a:solidFill>
                  <a:srgbClr val="C00000"/>
                </a:solidFill>
              </a:rPr>
              <a:t>Обучение на дому:  сетевая форма  реализации</a:t>
            </a:r>
          </a:p>
        </p:txBody>
      </p:sp>
    </p:spTree>
    <p:extLst>
      <p:ext uri="{BB962C8B-B14F-4D97-AF65-F5344CB8AC3E}">
        <p14:creationId xmlns:p14="http://schemas.microsoft.com/office/powerpoint/2010/main" val="178758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1541" y="1653364"/>
            <a:ext cx="7649308" cy="461665"/>
          </a:xfrm>
          <a:prstGeom prst="rect">
            <a:avLst/>
          </a:prstGeom>
          <a:noFill/>
        </p:spPr>
        <p:txBody>
          <a:bodyPr wrap="square" rtlCol="0">
            <a:spAutoFit/>
          </a:bodyPr>
          <a:lstStyle/>
          <a:p>
            <a:pPr algn="ctr"/>
            <a:r>
              <a:rPr lang="ru-RU" sz="2400" b="1" i="1" dirty="0">
                <a:solidFill>
                  <a:srgbClr val="C00000"/>
                </a:solidFill>
              </a:rPr>
              <a:t>Формы обучения и формы получения образования</a:t>
            </a:r>
          </a:p>
        </p:txBody>
      </p:sp>
      <p:sp>
        <p:nvSpPr>
          <p:cNvPr id="5" name="Прямоугольник 4"/>
          <p:cNvSpPr/>
          <p:nvPr/>
        </p:nvSpPr>
        <p:spPr>
          <a:xfrm>
            <a:off x="888025" y="2424910"/>
            <a:ext cx="10761784" cy="4093428"/>
          </a:xfrm>
          <a:prstGeom prst="rect">
            <a:avLst/>
          </a:prstGeom>
        </p:spPr>
        <p:txBody>
          <a:bodyPr wrap="square">
            <a:spAutoFit/>
          </a:bodyPr>
          <a:lstStyle/>
          <a:p>
            <a:r>
              <a:rPr lang="ru-RU" sz="2000" dirty="0"/>
              <a:t>В Российской Федерации образование может быть получено:</a:t>
            </a:r>
          </a:p>
          <a:p>
            <a:r>
              <a:rPr lang="ru-RU" sz="2000" dirty="0"/>
              <a:t>1) в организациях, осуществляющих образовательную деятельность;</a:t>
            </a:r>
          </a:p>
          <a:p>
            <a:r>
              <a:rPr lang="ru-RU" sz="2000" dirty="0"/>
              <a:t>2) </a:t>
            </a:r>
            <a:r>
              <a:rPr lang="ru-RU" sz="2000" b="1" dirty="0"/>
              <a:t>вне организаций, осуществляющих образовательную деятельность (в форме семейного образования и самообразования).</a:t>
            </a:r>
          </a:p>
          <a:p>
            <a:r>
              <a:rPr lang="ru-RU" sz="2000" b="1" dirty="0">
                <a:hlinkClick r:id="rId2" tooltip="Часть 2"/>
              </a:rPr>
              <a:t>2</a:t>
            </a:r>
            <a:r>
              <a:rPr lang="ru-RU" sz="2000" dirty="0"/>
              <a:t>. Обучение в организациях, осуществляющих образовательную деятельность, с учётом потребностей, возможностей личности и в зависимости </a:t>
            </a:r>
            <a:r>
              <a:rPr lang="ru-RU" sz="2000" b="1" dirty="0">
                <a:solidFill>
                  <a:srgbClr val="C00000"/>
                </a:solidFill>
              </a:rPr>
              <a:t>от объема обязательных занятий педагогического работника с обучающимися осуществляется в очной, </a:t>
            </a:r>
            <a:r>
              <a:rPr lang="ru-RU" sz="2000" b="1" dirty="0" err="1">
                <a:solidFill>
                  <a:srgbClr val="C00000"/>
                </a:solidFill>
              </a:rPr>
              <a:t>очно-заочной</a:t>
            </a:r>
            <a:r>
              <a:rPr lang="ru-RU" sz="2000" b="1" dirty="0">
                <a:solidFill>
                  <a:srgbClr val="C00000"/>
                </a:solidFill>
              </a:rPr>
              <a:t> или заочной форме</a:t>
            </a:r>
            <a:r>
              <a:rPr lang="ru-RU" sz="2000" dirty="0"/>
              <a:t>.</a:t>
            </a:r>
          </a:p>
          <a:p>
            <a:r>
              <a:rPr lang="ru-RU" sz="2000" b="1" dirty="0">
                <a:hlinkClick r:id="rId3" tooltip="Часть 3"/>
              </a:rPr>
              <a:t>3</a:t>
            </a:r>
            <a:r>
              <a:rPr lang="ru-RU" sz="2000" dirty="0"/>
              <a:t>. Обучение в форме семейного образования и самообразования осуществляется с правом последующего прохождения в соответствии с частью 3 </a:t>
            </a:r>
            <a:r>
              <a:rPr lang="ru-RU" sz="2000" dirty="0">
                <a:hlinkClick r:id="rId4"/>
              </a:rPr>
              <a:t>статьи 34</a:t>
            </a:r>
            <a:r>
              <a:rPr lang="ru-RU" sz="2000" dirty="0"/>
              <a:t> настоящего Федерального закона промежуточной и государственной итоговой аттестации в организациях, осуществляющих образовательную деятельность.</a:t>
            </a:r>
          </a:p>
          <a:p>
            <a:r>
              <a:rPr lang="ru-RU" sz="2000" b="1" dirty="0">
                <a:hlinkClick r:id="rId5" tooltip="Часть 4"/>
              </a:rPr>
              <a:t>4</a:t>
            </a:r>
            <a:r>
              <a:rPr lang="ru-RU" sz="2000" dirty="0"/>
              <a:t>. Допускается сочетание различных форм получения образования и форм обучения.</a:t>
            </a:r>
          </a:p>
        </p:txBody>
      </p:sp>
      <p:sp>
        <p:nvSpPr>
          <p:cNvPr id="6" name="TextBox 5"/>
          <p:cNvSpPr txBox="1"/>
          <p:nvPr/>
        </p:nvSpPr>
        <p:spPr>
          <a:xfrm>
            <a:off x="888025" y="1897480"/>
            <a:ext cx="3461349" cy="369332"/>
          </a:xfrm>
          <a:prstGeom prst="rect">
            <a:avLst/>
          </a:prstGeom>
          <a:noFill/>
        </p:spPr>
        <p:txBody>
          <a:bodyPr wrap="square" rtlCol="0">
            <a:spAutoFit/>
          </a:bodyPr>
          <a:lstStyle/>
          <a:p>
            <a:r>
              <a:rPr lang="ru-RU" b="1" dirty="0">
                <a:solidFill>
                  <a:srgbClr val="C00000"/>
                </a:solidFill>
              </a:rPr>
              <a:t>Ст. 17 ФЗ № 273</a:t>
            </a:r>
          </a:p>
        </p:txBody>
      </p:sp>
      <p:sp>
        <p:nvSpPr>
          <p:cNvPr id="7" name="TextBox 6">
            <a:extLst>
              <a:ext uri="{FF2B5EF4-FFF2-40B4-BE49-F238E27FC236}">
                <a16:creationId xmlns:a16="http://schemas.microsoft.com/office/drawing/2014/main" id="{DA5D2EA5-2400-4A5E-92E1-8F95B914EE65}"/>
              </a:ext>
            </a:extLst>
          </p:cNvPr>
          <p:cNvSpPr txBox="1"/>
          <p:nvPr/>
        </p:nvSpPr>
        <p:spPr>
          <a:xfrm>
            <a:off x="963225" y="369761"/>
            <a:ext cx="9792070" cy="584775"/>
          </a:xfrm>
          <a:prstGeom prst="rect">
            <a:avLst/>
          </a:prstGeom>
          <a:noFill/>
        </p:spPr>
        <p:txBody>
          <a:bodyPr wrap="square" rtlCol="0">
            <a:spAutoFit/>
          </a:bodyPr>
          <a:lstStyle/>
          <a:p>
            <a:pPr algn="ctr"/>
            <a:r>
              <a:rPr lang="ru-RU" sz="3200" b="1" dirty="0">
                <a:solidFill>
                  <a:srgbClr val="C00000"/>
                </a:solidFill>
              </a:rPr>
              <a:t>Обучение на дому:  </a:t>
            </a:r>
            <a:r>
              <a:rPr lang="ru-RU" sz="3200" b="1" dirty="0" smtClean="0">
                <a:solidFill>
                  <a:srgbClr val="C00000"/>
                </a:solidFill>
              </a:rPr>
              <a:t>формы обучения</a:t>
            </a:r>
            <a:endParaRPr lang="ru-RU" sz="3200" b="1" dirty="0">
              <a:solidFill>
                <a:srgbClr val="C00000"/>
              </a:solidFill>
            </a:endParaRPr>
          </a:p>
        </p:txBody>
      </p:sp>
    </p:spTree>
    <p:extLst>
      <p:ext uri="{BB962C8B-B14F-4D97-AF65-F5344CB8AC3E}">
        <p14:creationId xmlns:p14="http://schemas.microsoft.com/office/powerpoint/2010/main" val="748738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7ED170-5BCF-49C6-8CE8-5196FD7D094E}"/>
              </a:ext>
            </a:extLst>
          </p:cNvPr>
          <p:cNvSpPr txBox="1"/>
          <p:nvPr/>
        </p:nvSpPr>
        <p:spPr>
          <a:xfrm>
            <a:off x="541538" y="781871"/>
            <a:ext cx="10804124" cy="5078313"/>
          </a:xfrm>
          <a:prstGeom prst="rect">
            <a:avLst/>
          </a:prstGeom>
          <a:noFill/>
        </p:spPr>
        <p:txBody>
          <a:bodyPr wrap="square">
            <a:spAutoFit/>
          </a:bodyPr>
          <a:lstStyle/>
          <a:p>
            <a:pPr algn="just"/>
            <a:r>
              <a:rPr lang="ru-RU" b="0" i="0" dirty="0">
                <a:solidFill>
                  <a:srgbClr val="444444"/>
                </a:solidFill>
                <a:effectLst/>
                <a:latin typeface="Roboto" panose="02000000000000000000" pitchFamily="2" charset="0"/>
              </a:rPr>
              <a:t>Разъясняется, что обучение учащихся, осваивающих основные общеобразовательные программы на дому, осуществляется </a:t>
            </a:r>
            <a:r>
              <a:rPr lang="ru-RU" b="1" i="0" dirty="0">
                <a:solidFill>
                  <a:srgbClr val="444444"/>
                </a:solidFill>
                <a:effectLst/>
                <a:latin typeface="Roboto" panose="02000000000000000000" pitchFamily="2" charset="0"/>
              </a:rPr>
              <a:t>по индивидуальным учебным планам в порядке, установленном локальными</a:t>
            </a:r>
            <a:r>
              <a:rPr lang="ru-RU" b="0" i="0" dirty="0">
                <a:solidFill>
                  <a:srgbClr val="444444"/>
                </a:solidFill>
                <a:effectLst/>
                <a:latin typeface="Roboto" panose="02000000000000000000" pitchFamily="2" charset="0"/>
              </a:rPr>
              <a:t> нормативными актами </a:t>
            </a:r>
            <a:r>
              <a:rPr lang="ru-RU" b="1" i="0" dirty="0">
                <a:solidFill>
                  <a:srgbClr val="444444"/>
                </a:solidFill>
                <a:effectLst/>
                <a:latin typeface="Roboto" panose="02000000000000000000" pitchFamily="2" charset="0"/>
              </a:rPr>
              <a:t>организации</a:t>
            </a:r>
            <a:r>
              <a:rPr lang="ru-RU" b="0" i="0" dirty="0">
                <a:solidFill>
                  <a:srgbClr val="444444"/>
                </a:solidFill>
                <a:effectLst/>
                <a:latin typeface="Roboto" panose="02000000000000000000" pitchFamily="2" charset="0"/>
              </a:rPr>
              <a:t>, осуществляющей образовательную деятельность (далее – организация).</a:t>
            </a:r>
          </a:p>
          <a:p>
            <a:pPr algn="just"/>
            <a:endParaRPr lang="ru-RU" b="0" i="0" dirty="0">
              <a:solidFill>
                <a:srgbClr val="444444"/>
              </a:solidFill>
              <a:effectLst/>
              <a:latin typeface="Roboto" panose="02000000000000000000" pitchFamily="2" charset="0"/>
            </a:endParaRPr>
          </a:p>
          <a:p>
            <a:pPr algn="just"/>
            <a:r>
              <a:rPr lang="ru-RU" b="0" i="1" dirty="0">
                <a:solidFill>
                  <a:srgbClr val="444444"/>
                </a:solidFill>
                <a:effectLst/>
                <a:latin typeface="Roboto" panose="02000000000000000000" pitchFamily="2" charset="0"/>
              </a:rPr>
              <a:t>Индивидуальный учебный план</a:t>
            </a:r>
            <a:r>
              <a:rPr lang="ru-RU" b="0" i="0" dirty="0">
                <a:solidFill>
                  <a:srgbClr val="444444"/>
                </a:solidFill>
                <a:effectLst/>
                <a:latin typeface="Roboto" panose="02000000000000000000" pitchFamily="2" charset="0"/>
              </a:rPr>
              <a:t> </a:t>
            </a:r>
            <a:r>
              <a:rPr lang="ru-RU" b="1" i="0" dirty="0">
                <a:solidFill>
                  <a:srgbClr val="444444"/>
                </a:solidFill>
                <a:effectLst/>
                <a:latin typeface="Roboto" panose="02000000000000000000" pitchFamily="2" charset="0"/>
              </a:rPr>
              <a:t>(</a:t>
            </a:r>
            <a:r>
              <a:rPr lang="ru-RU" b="0" i="0" dirty="0">
                <a:solidFill>
                  <a:srgbClr val="444444"/>
                </a:solidFill>
                <a:effectLst/>
                <a:latin typeface="Roboto" panose="02000000000000000000" pitchFamily="2" charset="0"/>
              </a:rPr>
              <a:t>далее – ИУП</a:t>
            </a:r>
            <a:r>
              <a:rPr lang="ru-RU" b="1" i="0" dirty="0">
                <a:solidFill>
                  <a:srgbClr val="444444"/>
                </a:solidFill>
                <a:effectLst/>
                <a:latin typeface="Roboto" panose="02000000000000000000" pitchFamily="2" charset="0"/>
              </a:rPr>
              <a:t>)</a:t>
            </a:r>
            <a:r>
              <a:rPr lang="ru-RU" b="0" i="0" dirty="0">
                <a:solidFill>
                  <a:srgbClr val="444444"/>
                </a:solidFill>
                <a:effectLst/>
                <a:latin typeface="Roboto" panose="02000000000000000000" pitchFamily="2" charset="0"/>
              </a:rPr>
              <a:t> </a:t>
            </a:r>
            <a:r>
              <a:rPr lang="ru-RU" b="0" i="1" dirty="0">
                <a:solidFill>
                  <a:srgbClr val="444444"/>
                </a:solidFill>
                <a:effectLst/>
                <a:latin typeface="Roboto" panose="02000000000000000000" pitchFamily="2" charset="0"/>
              </a:rPr>
              <a:t>— учебный план,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 Обучение по ИУП, в том числе ускоренное, ст.34 ФЗ об образовании отнесено к академическим правам обучающегося.</a:t>
            </a:r>
            <a:endParaRPr lang="ru-RU" b="0" i="0" dirty="0">
              <a:solidFill>
                <a:srgbClr val="444444"/>
              </a:solidFill>
              <a:effectLst/>
              <a:latin typeface="Roboto" panose="02000000000000000000" pitchFamily="2" charset="0"/>
            </a:endParaRPr>
          </a:p>
          <a:p>
            <a:pPr algn="just"/>
            <a:r>
              <a:rPr lang="ru-RU" b="0" i="0" dirty="0">
                <a:solidFill>
                  <a:srgbClr val="444444"/>
                </a:solidFill>
                <a:effectLst/>
                <a:latin typeface="Roboto" panose="02000000000000000000" pitchFamily="2" charset="0"/>
              </a:rPr>
              <a:t> </a:t>
            </a:r>
          </a:p>
          <a:p>
            <a:pPr algn="just"/>
            <a:r>
              <a:rPr lang="ru-RU" b="0" i="0" dirty="0">
                <a:solidFill>
                  <a:srgbClr val="444444"/>
                </a:solidFill>
                <a:effectLst/>
                <a:latin typeface="Roboto" panose="02000000000000000000" pitchFamily="2" charset="0"/>
              </a:rPr>
              <a:t>ИУП разрабатываются с учетом </a:t>
            </a:r>
            <a:r>
              <a:rPr lang="ru-RU" b="1" i="0" dirty="0">
                <a:solidFill>
                  <a:srgbClr val="444444"/>
                </a:solidFill>
                <a:effectLst/>
                <a:latin typeface="Roboto" panose="02000000000000000000" pitchFamily="2" charset="0"/>
              </a:rPr>
              <a:t>федеральных основных, в том числе адаптированных</a:t>
            </a:r>
            <a:r>
              <a:rPr lang="ru-RU" b="0" i="0" dirty="0">
                <a:solidFill>
                  <a:srgbClr val="444444"/>
                </a:solidFill>
                <a:effectLst/>
                <a:latin typeface="Roboto" panose="02000000000000000000" pitchFamily="2" charset="0"/>
              </a:rPr>
              <a:t>, образовательных программ начального, основного и среднего общего образования, а также примерных основных общеобразовательных программ обучающихся с умственной отсталостью (интеллектуальными нарушениями) </a:t>
            </a:r>
            <a:r>
              <a:rPr lang="ru-RU" b="1" i="0" dirty="0">
                <a:solidFill>
                  <a:srgbClr val="444444"/>
                </a:solidFill>
                <a:effectLst/>
                <a:latin typeface="Roboto" panose="02000000000000000000" pitchFamily="2" charset="0"/>
              </a:rPr>
              <a:t>в соответствии с ФГОС</a:t>
            </a:r>
            <a:r>
              <a:rPr lang="ru-RU" b="0" i="0" dirty="0">
                <a:solidFill>
                  <a:srgbClr val="444444"/>
                </a:solidFill>
                <a:effectLst/>
                <a:latin typeface="Roboto" panose="02000000000000000000" pitchFamily="2" charset="0"/>
              </a:rPr>
              <a:t> общего образования.</a:t>
            </a:r>
          </a:p>
          <a:p>
            <a:pPr algn="just"/>
            <a:r>
              <a:rPr lang="ru-RU" b="0" i="0" dirty="0">
                <a:solidFill>
                  <a:srgbClr val="444444"/>
                </a:solidFill>
                <a:effectLst/>
                <a:latin typeface="Roboto" panose="02000000000000000000" pitchFamily="2" charset="0"/>
              </a:rPr>
              <a:t> </a:t>
            </a:r>
          </a:p>
          <a:p>
            <a:pPr algn="just"/>
            <a:r>
              <a:rPr lang="ru-RU" b="1" i="0" dirty="0">
                <a:solidFill>
                  <a:srgbClr val="444444"/>
                </a:solidFill>
                <a:effectLst/>
                <a:latin typeface="Roboto" panose="02000000000000000000" pitchFamily="2" charset="0"/>
              </a:rPr>
              <a:t>ИУП разрабатываются и утверждаются организациями самостоятельно</a:t>
            </a:r>
            <a:r>
              <a:rPr lang="ru-RU" b="0" i="0" dirty="0">
                <a:solidFill>
                  <a:srgbClr val="444444"/>
                </a:solidFill>
                <a:effectLst/>
                <a:latin typeface="Roboto" panose="02000000000000000000" pitchFamily="2" charset="0"/>
              </a:rPr>
              <a:t>; при реализации общеобразовательных программ с использованием сетевой формы —</a:t>
            </a:r>
            <a:r>
              <a:rPr lang="ru-RU" b="1" i="0" dirty="0">
                <a:solidFill>
                  <a:srgbClr val="444444"/>
                </a:solidFill>
                <a:effectLst/>
                <a:latin typeface="Roboto" panose="02000000000000000000" pitchFamily="2" charset="0"/>
              </a:rPr>
              <a:t> совместно</a:t>
            </a:r>
            <a:r>
              <a:rPr lang="ru-RU" b="0" i="0" dirty="0">
                <a:solidFill>
                  <a:srgbClr val="444444"/>
                </a:solidFill>
                <a:effectLst/>
                <a:latin typeface="Roboto" panose="02000000000000000000" pitchFamily="2" charset="0"/>
              </a:rPr>
              <a:t> всеми организациями, участвующими в осуществлении образовательной деятельности.</a:t>
            </a:r>
          </a:p>
        </p:txBody>
      </p:sp>
      <p:sp>
        <p:nvSpPr>
          <p:cNvPr id="6" name="TextBox 5">
            <a:extLst>
              <a:ext uri="{FF2B5EF4-FFF2-40B4-BE49-F238E27FC236}">
                <a16:creationId xmlns:a16="http://schemas.microsoft.com/office/drawing/2014/main" id="{05A54A74-D08E-481D-9017-8B1308B39DEA}"/>
              </a:ext>
            </a:extLst>
          </p:cNvPr>
          <p:cNvSpPr txBox="1"/>
          <p:nvPr/>
        </p:nvSpPr>
        <p:spPr>
          <a:xfrm>
            <a:off x="936592" y="67921"/>
            <a:ext cx="9792070" cy="584775"/>
          </a:xfrm>
          <a:prstGeom prst="rect">
            <a:avLst/>
          </a:prstGeom>
          <a:noFill/>
        </p:spPr>
        <p:txBody>
          <a:bodyPr wrap="square" rtlCol="0">
            <a:spAutoFit/>
          </a:bodyPr>
          <a:lstStyle/>
          <a:p>
            <a:pPr algn="ctr"/>
            <a:r>
              <a:rPr lang="ru-RU" sz="3200" b="1" dirty="0">
                <a:solidFill>
                  <a:srgbClr val="C00000"/>
                </a:solidFill>
              </a:rPr>
              <a:t>Обучение на дому:  разработка ИУП</a:t>
            </a:r>
          </a:p>
        </p:txBody>
      </p:sp>
    </p:spTree>
    <p:extLst>
      <p:ext uri="{BB962C8B-B14F-4D97-AF65-F5344CB8AC3E}">
        <p14:creationId xmlns:p14="http://schemas.microsoft.com/office/powerpoint/2010/main" val="3343378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75520" y="2276873"/>
            <a:ext cx="8670510" cy="830997"/>
          </a:xfrm>
          <a:prstGeom prst="rect">
            <a:avLst/>
          </a:prstGeom>
        </p:spPr>
        <p:txBody>
          <a:bodyPr wrap="square">
            <a:spAutoFit/>
          </a:bodyPr>
          <a:lstStyle/>
          <a:p>
            <a:pPr algn="just"/>
            <a:r>
              <a:rPr lang="ru-RU" sz="1600" dirty="0">
                <a:latin typeface="Times New Roman" panose="02020603050405020304" pitchFamily="18" charset="0"/>
                <a:ea typeface="Times New Roman" panose="02020603050405020304" pitchFamily="18" charset="0"/>
                <a:cs typeface="Times New Roman" panose="02020603050405020304" pitchFamily="18" charset="0"/>
              </a:rPr>
              <a:t> 23) индивидуальный учебный  план  -  учебный  план,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a:t>
            </a:r>
            <a:endParaRPr lang="ru-RU" sz="1600" dirty="0">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863405" y="1113711"/>
            <a:ext cx="9188526" cy="923330"/>
          </a:xfrm>
          <a:prstGeom prst="rect">
            <a:avLst/>
          </a:prstGeom>
          <a:noFill/>
          <a:ln w="9525">
            <a:noFill/>
            <a:miter lim="800000"/>
            <a:headEnd/>
            <a:tailEnd/>
          </a:ln>
          <a:effectLst/>
        </p:spPr>
        <p:txBody>
          <a:bodyPr wrap="square" anchor="ctr">
            <a:spAutoFit/>
          </a:bodyPr>
          <a:lstStyle/>
          <a:p>
            <a:r>
              <a:rPr lang="ru-RU" altLang="ru-RU" b="1" dirty="0">
                <a:solidFill>
                  <a:srgbClr val="800000"/>
                </a:solidFill>
              </a:rPr>
              <a:t>     Федеральный закон от 29 декабря 2012 г. N 273-ФЗ</a:t>
            </a:r>
          </a:p>
          <a:p>
            <a:r>
              <a:rPr lang="ru-RU" altLang="ru-RU" b="1" dirty="0">
                <a:solidFill>
                  <a:srgbClr val="800000"/>
                </a:solidFill>
              </a:rPr>
              <a:t>    «Об образовании в Российской Федерации»</a:t>
            </a:r>
          </a:p>
          <a:p>
            <a:r>
              <a:rPr lang="ru-RU" altLang="ru-RU" b="1" dirty="0">
                <a:solidFill>
                  <a:srgbClr val="800000"/>
                </a:solidFill>
              </a:rPr>
              <a:t>     </a:t>
            </a:r>
          </a:p>
        </p:txBody>
      </p:sp>
      <p:sp>
        <p:nvSpPr>
          <p:cNvPr id="7" name="Rectangle 6"/>
          <p:cNvSpPr>
            <a:spLocks noChangeArrowheads="1"/>
          </p:cNvSpPr>
          <p:nvPr/>
        </p:nvSpPr>
        <p:spPr bwMode="auto">
          <a:xfrm>
            <a:off x="1923655" y="1854185"/>
            <a:ext cx="7915670" cy="369332"/>
          </a:xfrm>
          <a:prstGeom prst="rect">
            <a:avLst/>
          </a:prstGeom>
          <a:noFill/>
          <a:ln w="9525">
            <a:noFill/>
            <a:miter lim="800000"/>
            <a:headEnd/>
            <a:tailEnd/>
          </a:ln>
          <a:effectLst/>
        </p:spPr>
        <p:txBody>
          <a:bodyPr wrap="square" anchor="ctr">
            <a:spAutoFit/>
          </a:bodyPr>
          <a:lstStyle/>
          <a:p>
            <a:r>
              <a:rPr lang="ru-RU" altLang="ru-RU" dirty="0"/>
              <a:t>     </a:t>
            </a:r>
            <a:r>
              <a:rPr lang="ru-RU" altLang="ru-RU" dirty="0">
                <a:solidFill>
                  <a:srgbClr val="800000"/>
                </a:solidFill>
              </a:rPr>
              <a:t>Статья 2. </a:t>
            </a:r>
          </a:p>
        </p:txBody>
      </p:sp>
      <p:sp>
        <p:nvSpPr>
          <p:cNvPr id="8" name="Прямоугольник 7"/>
          <p:cNvSpPr/>
          <p:nvPr/>
        </p:nvSpPr>
        <p:spPr>
          <a:xfrm>
            <a:off x="1728423" y="3465782"/>
            <a:ext cx="8453803" cy="1077218"/>
          </a:xfrm>
          <a:prstGeom prst="rect">
            <a:avLst/>
          </a:prstGeom>
        </p:spPr>
        <p:txBody>
          <a:bodyPr wrap="square">
            <a:spAutoFit/>
          </a:bodyPr>
          <a:lstStyle/>
          <a:p>
            <a:r>
              <a:rPr lang="ru-RU" sz="1600" dirty="0">
                <a:latin typeface="Courier New" panose="02070309020205020404" pitchFamily="49" charset="0"/>
                <a:ea typeface="Times New Roman" panose="02020603050405020304" pitchFamily="18" charset="0"/>
              </a:rPr>
              <a:t>1</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Обучающимся предоставляются академические права на:</a:t>
            </a:r>
          </a:p>
          <a:p>
            <a:pPr algn="just"/>
            <a:r>
              <a:rPr lang="ru-RU" sz="1600" dirty="0">
                <a:latin typeface="Times New Roman" panose="02020603050405020304" pitchFamily="18" charset="0"/>
                <a:ea typeface="Times New Roman" panose="02020603050405020304" pitchFamily="18" charset="0"/>
                <a:cs typeface="Times New Roman" panose="02020603050405020304" pitchFamily="18" charset="0"/>
              </a:rPr>
              <a:t>3)  обучение  по  индивидуальному  учебному  плану,  в     том числе ускоренное обучение, в пределах осваиваемой образовательной программы   в порядке, установленном локальными нормативными актами;</a:t>
            </a:r>
            <a:endParaRPr lang="ru-RU" sz="1600" dirty="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1863404" y="3123286"/>
            <a:ext cx="7915670" cy="369332"/>
          </a:xfrm>
          <a:prstGeom prst="rect">
            <a:avLst/>
          </a:prstGeom>
          <a:noFill/>
          <a:ln w="9525">
            <a:noFill/>
            <a:miter lim="800000"/>
            <a:headEnd/>
            <a:tailEnd/>
          </a:ln>
          <a:effectLst/>
        </p:spPr>
        <p:txBody>
          <a:bodyPr wrap="square" anchor="ctr">
            <a:spAutoFit/>
          </a:bodyPr>
          <a:lstStyle/>
          <a:p>
            <a:r>
              <a:rPr lang="ru-RU" altLang="ru-RU" dirty="0"/>
              <a:t>     </a:t>
            </a:r>
            <a:r>
              <a:rPr lang="ru-RU" altLang="ru-RU" dirty="0">
                <a:solidFill>
                  <a:srgbClr val="800000"/>
                </a:solidFill>
              </a:rPr>
              <a:t>Статья 34. </a:t>
            </a:r>
          </a:p>
        </p:txBody>
      </p:sp>
      <p:sp>
        <p:nvSpPr>
          <p:cNvPr id="10" name="Прямоугольник 9"/>
          <p:cNvSpPr/>
          <p:nvPr/>
        </p:nvSpPr>
        <p:spPr>
          <a:xfrm>
            <a:off x="1728422" y="4919008"/>
            <a:ext cx="8563312" cy="1569660"/>
          </a:xfrm>
          <a:prstGeom prst="rect">
            <a:avLst/>
          </a:prstGeom>
        </p:spPr>
        <p:txBody>
          <a:bodyPr wrap="square">
            <a:spAutoFit/>
          </a:bodyPr>
          <a:lstStyle/>
          <a:p>
            <a:r>
              <a:rPr lang="ru-RU" sz="1600" dirty="0">
                <a:latin typeface="Courier New" panose="02070309020205020404" pitchFamily="49" charset="0"/>
                <a:ea typeface="Times New Roman" panose="02020603050405020304" pitchFamily="18" charset="0"/>
              </a:rPr>
              <a:t>1.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Обучающиеся обязаны:</a:t>
            </a:r>
          </a:p>
          <a:p>
            <a:pPr algn="just"/>
            <a:r>
              <a:rPr lang="ru-RU" sz="1600" dirty="0">
                <a:latin typeface="Times New Roman" panose="02020603050405020304" pitchFamily="18" charset="0"/>
                <a:ea typeface="Times New Roman" panose="02020603050405020304" pitchFamily="18" charset="0"/>
                <a:cs typeface="Times New Roman" panose="02020603050405020304" pitchFamily="18" charset="0"/>
              </a:rPr>
              <a:t>     1) добросовестно  осваивать  образовательную  программу,   выполнять индивидуальный учебный план, в том числе посещать предусмотренные учебным планом или индивидуальным учебным планом учебные  занятия,   осуществлять самостоятельную  подготовку  к  занятиям,  выполнять  задания,     данные педагогическими работниками в рамках образовательной программ</a:t>
            </a:r>
            <a:endParaRPr lang="ru-RU" sz="1600" dirty="0">
              <a:latin typeface="Times New Roman" panose="02020603050405020304" pitchFamily="18" charset="0"/>
              <a:cs typeface="Times New Roman" panose="02020603050405020304" pitchFamily="18" charset="0"/>
            </a:endParaRPr>
          </a:p>
        </p:txBody>
      </p:sp>
      <p:sp>
        <p:nvSpPr>
          <p:cNvPr id="11" name="Rectangle 6"/>
          <p:cNvSpPr>
            <a:spLocks noChangeArrowheads="1"/>
          </p:cNvSpPr>
          <p:nvPr/>
        </p:nvSpPr>
        <p:spPr bwMode="auto">
          <a:xfrm>
            <a:off x="1863404" y="4549676"/>
            <a:ext cx="7915670" cy="369332"/>
          </a:xfrm>
          <a:prstGeom prst="rect">
            <a:avLst/>
          </a:prstGeom>
          <a:noFill/>
          <a:ln w="9525">
            <a:noFill/>
            <a:miter lim="800000"/>
            <a:headEnd/>
            <a:tailEnd/>
          </a:ln>
          <a:effectLst/>
        </p:spPr>
        <p:txBody>
          <a:bodyPr wrap="square" anchor="ctr">
            <a:spAutoFit/>
          </a:bodyPr>
          <a:lstStyle/>
          <a:p>
            <a:r>
              <a:rPr lang="ru-RU" altLang="ru-RU" dirty="0"/>
              <a:t>     </a:t>
            </a:r>
            <a:r>
              <a:rPr lang="ru-RU" altLang="ru-RU" dirty="0">
                <a:solidFill>
                  <a:srgbClr val="800000"/>
                </a:solidFill>
              </a:rPr>
              <a:t>Статья 43. </a:t>
            </a:r>
          </a:p>
        </p:txBody>
      </p:sp>
      <p:sp>
        <p:nvSpPr>
          <p:cNvPr id="13" name="TextBox 12">
            <a:extLst>
              <a:ext uri="{FF2B5EF4-FFF2-40B4-BE49-F238E27FC236}">
                <a16:creationId xmlns:a16="http://schemas.microsoft.com/office/drawing/2014/main" id="{05A54A74-D08E-481D-9017-8B1308B39DEA}"/>
              </a:ext>
            </a:extLst>
          </p:cNvPr>
          <p:cNvSpPr txBox="1"/>
          <p:nvPr/>
        </p:nvSpPr>
        <p:spPr>
          <a:xfrm>
            <a:off x="985455" y="357688"/>
            <a:ext cx="9792070" cy="584775"/>
          </a:xfrm>
          <a:prstGeom prst="rect">
            <a:avLst/>
          </a:prstGeom>
          <a:noFill/>
        </p:spPr>
        <p:txBody>
          <a:bodyPr wrap="square" rtlCol="0">
            <a:spAutoFit/>
          </a:bodyPr>
          <a:lstStyle/>
          <a:p>
            <a:pPr algn="ctr"/>
            <a:r>
              <a:rPr lang="ru-RU" sz="3200" b="1" dirty="0">
                <a:solidFill>
                  <a:srgbClr val="C00000"/>
                </a:solidFill>
              </a:rPr>
              <a:t>Обучение на дому:  </a:t>
            </a:r>
            <a:r>
              <a:rPr lang="ru-RU" sz="3200" b="1" dirty="0" smtClean="0">
                <a:solidFill>
                  <a:srgbClr val="C00000"/>
                </a:solidFill>
              </a:rPr>
              <a:t>обучение по </a:t>
            </a:r>
            <a:r>
              <a:rPr lang="ru-RU" sz="3200" b="1" dirty="0">
                <a:solidFill>
                  <a:srgbClr val="C00000"/>
                </a:solidFill>
              </a:rPr>
              <a:t>ИУП</a:t>
            </a:r>
          </a:p>
        </p:txBody>
      </p:sp>
    </p:spTree>
    <p:extLst>
      <p:ext uri="{BB962C8B-B14F-4D97-AF65-F5344CB8AC3E}">
        <p14:creationId xmlns:p14="http://schemas.microsoft.com/office/powerpoint/2010/main" val="48462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7007" y="1700809"/>
            <a:ext cx="10840915" cy="923330"/>
          </a:xfrm>
          <a:prstGeom prst="rect">
            <a:avLst/>
          </a:prstGeom>
        </p:spPr>
        <p:txBody>
          <a:bodyPr wrap="square">
            <a:spAutoFit/>
          </a:bodyPr>
          <a:lstStyle/>
          <a:p>
            <a:pPr algn="just"/>
            <a:r>
              <a:rPr lang="ru-RU" dirty="0"/>
              <a:t>Индивидуальный учебный план формируется с учетом требований федерального государственного образовательного стандарта общего образования соответствующего уровня, в том числе к перечню учебных предметов, обязательных для изучения.</a:t>
            </a:r>
          </a:p>
        </p:txBody>
      </p:sp>
      <p:sp>
        <p:nvSpPr>
          <p:cNvPr id="3" name="Прямоугольник 2"/>
          <p:cNvSpPr/>
          <p:nvPr/>
        </p:nvSpPr>
        <p:spPr>
          <a:xfrm>
            <a:off x="2110408" y="188641"/>
            <a:ext cx="8424936" cy="1400383"/>
          </a:xfrm>
          <a:prstGeom prst="rect">
            <a:avLst/>
          </a:prstGeom>
        </p:spPr>
        <p:txBody>
          <a:bodyPr wrap="square">
            <a:spAutoFit/>
          </a:bodyPr>
          <a:lstStyle/>
          <a:p>
            <a:pPr algn="ctr"/>
            <a:r>
              <a:rPr lang="ru-RU" sz="1700" b="1" dirty="0">
                <a:solidFill>
                  <a:srgbClr val="C00000"/>
                </a:solidFill>
              </a:rPr>
              <a:t>Приказ Министерства просвещения РФ от 22 марта 2021 г. N 115</a:t>
            </a:r>
            <a:r>
              <a:rPr lang="ru-RU" sz="1700" b="1" dirty="0"/>
              <a:t> </a:t>
            </a:r>
          </a:p>
          <a:p>
            <a:pPr algn="ctr"/>
            <a:r>
              <a:rPr lang="ru-RU" sz="1700" b="1" dirty="0"/>
              <a:t>«Об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«(с изменениями и дополнениями от 11 февраля, 7 октября, 5 декабря 2022 г., 3 августа, 29 сентября 2023 г.) </a:t>
            </a:r>
          </a:p>
        </p:txBody>
      </p:sp>
      <p:sp>
        <p:nvSpPr>
          <p:cNvPr id="4" name="Прямоугольник 3"/>
          <p:cNvSpPr/>
          <p:nvPr/>
        </p:nvSpPr>
        <p:spPr>
          <a:xfrm>
            <a:off x="1195753" y="3018864"/>
            <a:ext cx="8918331" cy="646331"/>
          </a:xfrm>
          <a:prstGeom prst="rect">
            <a:avLst/>
          </a:prstGeom>
        </p:spPr>
        <p:txBody>
          <a:bodyPr wrap="square">
            <a:spAutoFit/>
          </a:bodyPr>
          <a:lstStyle/>
          <a:p>
            <a:pPr algn="ctr"/>
            <a:r>
              <a:rPr lang="ru-RU" b="1" dirty="0"/>
              <a:t>Письмо Министерства просвещения РФ от 26 февраля 2021 г. N 03-205 </a:t>
            </a:r>
          </a:p>
          <a:p>
            <a:pPr algn="ctr"/>
            <a:r>
              <a:rPr lang="ru-RU" b="1" dirty="0"/>
              <a:t>"О методических рекомендациях"</a:t>
            </a:r>
          </a:p>
        </p:txBody>
      </p:sp>
      <p:sp>
        <p:nvSpPr>
          <p:cNvPr id="5" name="Прямоугольник 4"/>
          <p:cNvSpPr/>
          <p:nvPr/>
        </p:nvSpPr>
        <p:spPr>
          <a:xfrm>
            <a:off x="911210" y="3901853"/>
            <a:ext cx="10823331" cy="646331"/>
          </a:xfrm>
          <a:prstGeom prst="rect">
            <a:avLst/>
          </a:prstGeom>
        </p:spPr>
        <p:txBody>
          <a:bodyPr wrap="square">
            <a:spAutoFit/>
          </a:bodyPr>
          <a:lstStyle/>
          <a:p>
            <a:pPr algn="ctr"/>
            <a:r>
              <a:rPr lang="ru-RU" b="1" dirty="0"/>
              <a:t>Методические рекомендации по обеспечению возможности освоения основных образовательных программ обучающимися 5-11 классов по индивидуальному учебному плану</a:t>
            </a:r>
          </a:p>
        </p:txBody>
      </p:sp>
      <p:sp>
        <p:nvSpPr>
          <p:cNvPr id="7" name="Прямоугольник 6"/>
          <p:cNvSpPr/>
          <p:nvPr/>
        </p:nvSpPr>
        <p:spPr>
          <a:xfrm>
            <a:off x="911210" y="4942909"/>
            <a:ext cx="11025554" cy="923330"/>
          </a:xfrm>
          <a:prstGeom prst="rect">
            <a:avLst/>
          </a:prstGeom>
        </p:spPr>
        <p:txBody>
          <a:bodyPr wrap="square">
            <a:spAutoFit/>
          </a:bodyPr>
          <a:lstStyle/>
          <a:p>
            <a:pPr algn="ctr"/>
            <a:r>
              <a:rPr lang="ru-RU" dirty="0"/>
              <a:t>ИУП составляется, как правило, на один учебный год, </a:t>
            </a:r>
            <a:r>
              <a:rPr lang="ru-RU" dirty="0">
                <a:solidFill>
                  <a:srgbClr val="C00000"/>
                </a:solidFill>
              </a:rPr>
              <a:t>либо на иной срок, указанный в заявлении обучающегося или его родителей (законных представителей) </a:t>
            </a:r>
            <a:r>
              <a:rPr lang="ru-RU" dirty="0"/>
              <a:t>об обучении по индивидуальному учебному плану.</a:t>
            </a:r>
          </a:p>
        </p:txBody>
      </p:sp>
    </p:spTree>
    <p:extLst>
      <p:ext uri="{BB962C8B-B14F-4D97-AF65-F5344CB8AC3E}">
        <p14:creationId xmlns:p14="http://schemas.microsoft.com/office/powerpoint/2010/main" val="171317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70437" y="116261"/>
            <a:ext cx="10462847" cy="1477328"/>
          </a:xfrm>
          <a:prstGeom prst="rect">
            <a:avLst/>
          </a:prstGeom>
        </p:spPr>
        <p:txBody>
          <a:bodyPr wrap="square">
            <a:spAutoFit/>
          </a:bodyPr>
          <a:lstStyle/>
          <a:p>
            <a:r>
              <a:rPr lang="ru-RU" dirty="0"/>
              <a:t>В заявлении указываются срок, на который обучающемуся предоставляется ИУП, а также </a:t>
            </a:r>
            <a:r>
              <a:rPr lang="ru-RU" dirty="0">
                <a:solidFill>
                  <a:srgbClr val="C00000"/>
                </a:solidFill>
              </a:rPr>
              <a:t>могут содержаться пожелания обучающегося или родителей (законных представителей) несовершеннолетнего обучающегося по индивидуализации содержания образовательной программы (включение дополнительных учебных предметов (курсов), углубленное изучение отдельных учебных предметов (курсов), сокращение сроков освоения образовательных программ и др.).</a:t>
            </a:r>
          </a:p>
        </p:txBody>
      </p:sp>
      <p:sp>
        <p:nvSpPr>
          <p:cNvPr id="5" name="Прямоугольник 4"/>
          <p:cNvSpPr/>
          <p:nvPr/>
        </p:nvSpPr>
        <p:spPr>
          <a:xfrm>
            <a:off x="870437" y="1870588"/>
            <a:ext cx="10462847" cy="2308324"/>
          </a:xfrm>
          <a:prstGeom prst="rect">
            <a:avLst/>
          </a:prstGeom>
        </p:spPr>
        <p:txBody>
          <a:bodyPr wrap="square">
            <a:spAutoFit/>
          </a:bodyPr>
          <a:lstStyle/>
          <a:p>
            <a:r>
              <a:rPr lang="ru-RU" dirty="0"/>
              <a:t>Заявления о переводе на обучение по ИУП принимаются в течение учебного года </a:t>
            </a:r>
            <a:r>
              <a:rPr lang="ru-RU" b="1" dirty="0">
                <a:solidFill>
                  <a:srgbClr val="C00000"/>
                </a:solidFill>
              </a:rPr>
              <a:t>до 15 мая (</a:t>
            </a:r>
            <a:r>
              <a:rPr lang="ru-RU" b="1" u="sng" dirty="0">
                <a:solidFill>
                  <a:srgbClr val="C00000"/>
                </a:solidFill>
              </a:rPr>
              <a:t>можно установить иную дату, дающую возможность и обучающемуся, и организации спланировать и организовать обучение по ИУП</a:t>
            </a:r>
            <a:r>
              <a:rPr lang="ru-RU" b="1" dirty="0">
                <a:solidFill>
                  <a:srgbClr val="C00000"/>
                </a:solidFill>
              </a:rPr>
              <a:t>).</a:t>
            </a:r>
          </a:p>
          <a:p>
            <a:r>
              <a:rPr lang="ru-RU" dirty="0"/>
              <a:t>Обучение по ИУП начинается, как правило, с начала учебного года.</a:t>
            </a:r>
          </a:p>
          <a:p>
            <a:r>
              <a:rPr lang="ru-RU" dirty="0">
                <a:solidFill>
                  <a:srgbClr val="C00000"/>
                </a:solidFill>
              </a:rPr>
              <a:t>Разработка ИУП осуществляется организацией в течение двух недель</a:t>
            </a:r>
            <a:r>
              <a:rPr lang="ru-RU" dirty="0"/>
              <a:t> с момента поступления заявления совершеннолетнего обучающегося или родителей (законных представителей) несовершеннолетнего обучающегося. Если обоснованием для ИУП является состояние здоровья обучающегося, </a:t>
            </a:r>
            <a:r>
              <a:rPr lang="ru-RU" dirty="0">
                <a:solidFill>
                  <a:srgbClr val="C00000"/>
                </a:solidFill>
              </a:rPr>
              <a:t>срок составляет не более 5 рабочих дней.</a:t>
            </a:r>
          </a:p>
        </p:txBody>
      </p:sp>
      <p:sp>
        <p:nvSpPr>
          <p:cNvPr id="8" name="Прямоугольник 7"/>
          <p:cNvSpPr/>
          <p:nvPr/>
        </p:nvSpPr>
        <p:spPr>
          <a:xfrm>
            <a:off x="870437" y="4455911"/>
            <a:ext cx="10744199" cy="1200329"/>
          </a:xfrm>
          <a:prstGeom prst="rect">
            <a:avLst/>
          </a:prstGeom>
        </p:spPr>
        <p:txBody>
          <a:bodyPr wrap="square">
            <a:spAutoFit/>
          </a:bodyPr>
          <a:lstStyle/>
          <a:p>
            <a:r>
              <a:rPr lang="ru-RU" dirty="0"/>
              <a:t>Перевод на обучение по ИУП </a:t>
            </a:r>
            <a:r>
              <a:rPr lang="ru-RU" dirty="0">
                <a:solidFill>
                  <a:srgbClr val="C00000"/>
                </a:solidFill>
              </a:rPr>
              <a:t>оформляется приказом руководителя организации</a:t>
            </a:r>
            <a:r>
              <a:rPr lang="ru-RU" dirty="0"/>
              <a:t>. ИУП </a:t>
            </a:r>
            <a:r>
              <a:rPr lang="ru-RU" dirty="0">
                <a:solidFill>
                  <a:srgbClr val="C00000"/>
                </a:solidFill>
              </a:rPr>
              <a:t>утверждается решением педагогического совета организации</a:t>
            </a:r>
            <a:r>
              <a:rPr lang="ru-RU" dirty="0"/>
              <a:t>. Индивидуальное расписание занятий, перечень программ обучения по учебным предметам, количество часов, формы и сроки текущего и итогового контроля, педагоги, ведущие обучение, оформляются приказом руководителя организации.</a:t>
            </a:r>
          </a:p>
        </p:txBody>
      </p:sp>
    </p:spTree>
    <p:extLst>
      <p:ext uri="{BB962C8B-B14F-4D97-AF65-F5344CB8AC3E}">
        <p14:creationId xmlns:p14="http://schemas.microsoft.com/office/powerpoint/2010/main" val="265659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3624" y="931710"/>
            <a:ext cx="11756789" cy="5291509"/>
          </a:xfrm>
        </p:spPr>
        <p:txBody>
          <a:bodyPr>
            <a:noAutofit/>
          </a:bodyPr>
          <a:lstStyle/>
          <a:p>
            <a:pPr marL="0" indent="0">
              <a:buNone/>
            </a:pPr>
            <a:r>
              <a:rPr lang="ru-RU" sz="2000" dirty="0"/>
              <a:t>«…</a:t>
            </a:r>
            <a:r>
              <a:rPr lang="ru-RU" sz="2000" b="1" dirty="0"/>
              <a:t>Обучение на дому</a:t>
            </a:r>
            <a:r>
              <a:rPr lang="ru-RU" sz="2000" dirty="0"/>
              <a:t> — освоение общеобразовательных и профессиональных образовательных программ лицом, по состоянию здоровья временно или постоянно </a:t>
            </a:r>
            <a:br>
              <a:rPr lang="ru-RU" sz="2000" dirty="0"/>
            </a:br>
            <a:r>
              <a:rPr lang="ru-RU" sz="2000" dirty="0"/>
              <a:t>не посещающим образовательное учреждение, при котором обучение осуществляется </a:t>
            </a:r>
            <a:br>
              <a:rPr lang="ru-RU" sz="2000" dirty="0"/>
            </a:br>
            <a:r>
              <a:rPr lang="ru-RU" sz="2000" dirty="0"/>
              <a:t>на дому педагогическими работниками соответствующих образовательных учреждений, </a:t>
            </a:r>
            <a:br>
              <a:rPr lang="ru-RU" sz="2000" dirty="0"/>
            </a:br>
            <a:r>
              <a:rPr lang="ru-RU" sz="2000" dirty="0"/>
              <a:t>в том числе с использованием дистанционных средств обучения…» </a:t>
            </a:r>
          </a:p>
          <a:p>
            <a:pPr marL="0" indent="0" algn="r">
              <a:buNone/>
            </a:pPr>
            <a:r>
              <a:rPr lang="ru-RU" sz="2000" i="1" dirty="0" err="1"/>
              <a:t>КонсультантПлюс</a:t>
            </a:r>
            <a:r>
              <a:rPr lang="ru-RU" sz="2000" i="1" dirty="0"/>
              <a:t> (</a:t>
            </a:r>
            <a:r>
              <a:rPr lang="ru-RU" sz="2000" i="1" dirty="0">
                <a:hlinkClick r:id="rId2"/>
              </a:rPr>
              <a:t>https://www.consultant.ru/law/ref/ju_dict/word/obuchenie_na_domu/</a:t>
            </a:r>
            <a:r>
              <a:rPr lang="ru-RU" sz="2000" i="1" dirty="0"/>
              <a:t>)</a:t>
            </a:r>
          </a:p>
          <a:p>
            <a:pPr marL="0" indent="0">
              <a:buNone/>
            </a:pPr>
            <a:r>
              <a:rPr lang="ru-RU" sz="2000" dirty="0"/>
              <a:t>«…Обучение таких детей, а также детей-инвалидов, которые по состоянию здоровья </a:t>
            </a:r>
            <a:br>
              <a:rPr lang="ru-RU" sz="2000" dirty="0"/>
            </a:br>
            <a:r>
              <a:rPr lang="ru-RU" sz="2000" dirty="0"/>
              <a:t>не могут посещать образовательные организации, может быть также организовано образовательными организациями на дому или в медицинских организациях.»</a:t>
            </a:r>
          </a:p>
          <a:p>
            <a:pPr marL="0" indent="0" algn="r">
              <a:buNone/>
            </a:pPr>
            <a:r>
              <a:rPr lang="ru-RU" sz="2000" i="1" dirty="0"/>
              <a:t>Федеральный закон от 29.12.2012 N 273-ФЗ «Об образовании в Российской Федерации»</a:t>
            </a:r>
          </a:p>
          <a:p>
            <a:pPr marL="0" indent="0">
              <a:buNone/>
            </a:pPr>
            <a:r>
              <a:rPr lang="ru-RU" sz="2000" i="1" dirty="0"/>
              <a:t>Домашнее обучение (обучение на дому) — это не форма получения образования или обучения, а условие организации учебного процесса для особых детей. </a:t>
            </a:r>
            <a:endParaRPr lang="ru-RU" altLang="ru-RU" sz="2000" i="1" dirty="0"/>
          </a:p>
        </p:txBody>
      </p:sp>
      <p:sp>
        <p:nvSpPr>
          <p:cNvPr id="7" name="TextBox 6">
            <a:extLst>
              <a:ext uri="{FF2B5EF4-FFF2-40B4-BE49-F238E27FC236}">
                <a16:creationId xmlns:a16="http://schemas.microsoft.com/office/drawing/2014/main" id="{EF2B549D-A339-4538-92DA-EA365B0342BA}"/>
              </a:ext>
            </a:extLst>
          </p:cNvPr>
          <p:cNvSpPr txBox="1"/>
          <p:nvPr/>
        </p:nvSpPr>
        <p:spPr>
          <a:xfrm>
            <a:off x="1199965" y="346935"/>
            <a:ext cx="9792070" cy="584775"/>
          </a:xfrm>
          <a:prstGeom prst="rect">
            <a:avLst/>
          </a:prstGeom>
          <a:noFill/>
        </p:spPr>
        <p:txBody>
          <a:bodyPr wrap="square" rtlCol="0">
            <a:spAutoFit/>
          </a:bodyPr>
          <a:lstStyle/>
          <a:p>
            <a:pPr algn="ctr"/>
            <a:r>
              <a:rPr lang="ru-RU" sz="3200" b="1" dirty="0">
                <a:solidFill>
                  <a:srgbClr val="C00000"/>
                </a:solidFill>
              </a:rPr>
              <a:t>Обучение на дому:  основные понятия</a:t>
            </a:r>
          </a:p>
        </p:txBody>
      </p:sp>
      <p:graphicFrame>
        <p:nvGraphicFramePr>
          <p:cNvPr id="8" name="Таблица 7">
            <a:extLst>
              <a:ext uri="{FF2B5EF4-FFF2-40B4-BE49-F238E27FC236}">
                <a16:creationId xmlns:a16="http://schemas.microsoft.com/office/drawing/2014/main" id="{524FBA6C-E052-471E-98EE-33AA390B04F7}"/>
              </a:ext>
            </a:extLst>
          </p:cNvPr>
          <p:cNvGraphicFramePr>
            <a:graphicFrameLocks noGrp="1"/>
          </p:cNvGraphicFramePr>
          <p:nvPr>
            <p:extLst>
              <p:ext uri="{D42A27DB-BD31-4B8C-83A1-F6EECF244321}">
                <p14:modId xmlns:p14="http://schemas.microsoft.com/office/powerpoint/2010/main" val="3413367914"/>
              </p:ext>
            </p:extLst>
          </p:nvPr>
        </p:nvGraphicFramePr>
        <p:xfrm>
          <a:off x="631795" y="4897096"/>
          <a:ext cx="10431262" cy="1504950"/>
        </p:xfrm>
        <a:graphic>
          <a:graphicData uri="http://schemas.openxmlformats.org/drawingml/2006/table">
            <a:tbl>
              <a:tblPr/>
              <a:tblGrid>
                <a:gridCol w="10431262">
                  <a:extLst>
                    <a:ext uri="{9D8B030D-6E8A-4147-A177-3AD203B41FA5}">
                      <a16:colId xmlns:a16="http://schemas.microsoft.com/office/drawing/2014/main" val="2664846478"/>
                    </a:ext>
                  </a:extLst>
                </a:gridCol>
              </a:tblGrid>
              <a:tr h="1395386">
                <a:tc>
                  <a:txBody>
                    <a:bodyPr/>
                    <a:lstStyle/>
                    <a:p>
                      <a:pPr marL="0" marR="0" algn="just">
                        <a:spcBef>
                          <a:spcPts val="0"/>
                        </a:spcBef>
                        <a:spcAft>
                          <a:spcPts val="0"/>
                        </a:spcAft>
                      </a:pPr>
                      <a:r>
                        <a:rPr lang="ru-RU" sz="2000" b="1" u="sng" dirty="0">
                          <a:effectLst/>
                        </a:rPr>
                        <a:t>Обучения на дому возможно для детей:</a:t>
                      </a:r>
                    </a:p>
                    <a:p>
                      <a:pPr marL="285750" marR="0" indent="-285750" algn="just">
                        <a:spcBef>
                          <a:spcPts val="0"/>
                        </a:spcBef>
                        <a:spcAft>
                          <a:spcPts val="0"/>
                        </a:spcAft>
                        <a:buFontTx/>
                        <a:buChar char="-"/>
                      </a:pPr>
                      <a:r>
                        <a:rPr lang="ru-RU" sz="2000" b="0" dirty="0">
                          <a:effectLst/>
                        </a:rPr>
                        <a:t>нуждающихся в длительном лечении, </a:t>
                      </a:r>
                    </a:p>
                    <a:p>
                      <a:pPr marL="285750" marR="0" indent="-285750" algn="just">
                        <a:spcBef>
                          <a:spcPts val="0"/>
                        </a:spcBef>
                        <a:spcAft>
                          <a:spcPts val="0"/>
                        </a:spcAft>
                        <a:buFontTx/>
                        <a:buChar char="-"/>
                      </a:pPr>
                      <a:r>
                        <a:rPr lang="ru-RU" sz="2000" b="0" dirty="0">
                          <a:effectLst/>
                        </a:rPr>
                        <a:t>детей-инвалидов и обучающихся с ОВЗ, которые не могут посещать образовательные организации по состоянию здоровья.</a:t>
                      </a:r>
                    </a:p>
                  </a:txBody>
                  <a:tcPr marL="228600" marR="228600" marT="142875" marB="142875">
                    <a:lnL w="38100" cap="flat" cmpd="sng" algn="ctr">
                      <a:solidFill>
                        <a:srgbClr val="FE9500"/>
                      </a:solidFill>
                      <a:prstDash val="solid"/>
                      <a:round/>
                      <a:headEnd type="none" w="med" len="med"/>
                      <a:tailEnd type="none" w="med" len="med"/>
                    </a:lnL>
                    <a:lnR>
                      <a:noFill/>
                    </a:lnR>
                    <a:lnT>
                      <a:noFill/>
                    </a:lnT>
                    <a:lnB>
                      <a:noFill/>
                    </a:lnB>
                    <a:solidFill>
                      <a:srgbClr val="F2F4E6"/>
                    </a:solidFill>
                  </a:tcPr>
                </a:tc>
                <a:extLst>
                  <a:ext uri="{0D108BD9-81ED-4DB2-BD59-A6C34878D82A}">
                    <a16:rowId xmlns:a16="http://schemas.microsoft.com/office/drawing/2014/main" val="151312331"/>
                  </a:ext>
                </a:extLst>
              </a:tr>
            </a:tbl>
          </a:graphicData>
        </a:graphic>
      </p:graphicFrame>
    </p:spTree>
    <p:extLst>
      <p:ext uri="{BB962C8B-B14F-4D97-AF65-F5344CB8AC3E}">
        <p14:creationId xmlns:p14="http://schemas.microsoft.com/office/powerpoint/2010/main" val="19877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08891" y="1033798"/>
            <a:ext cx="10541977" cy="1477328"/>
          </a:xfrm>
          <a:prstGeom prst="rect">
            <a:avLst/>
          </a:prstGeom>
        </p:spPr>
        <p:txBody>
          <a:bodyPr wrap="square">
            <a:spAutoFit/>
          </a:bodyPr>
          <a:lstStyle/>
          <a:p>
            <a:r>
              <a:rPr lang="ru-RU" dirty="0">
                <a:solidFill>
                  <a:srgbClr val="C00000"/>
                </a:solidFill>
              </a:rPr>
              <a:t>ИУП изменяет последовательность и распределение по периодам обучения учебных предметов, курсов, дисциплин (модулей), </a:t>
            </a:r>
            <a:r>
              <a:rPr lang="ru-RU" dirty="0"/>
              <a:t>практики, иных видов учебной деятельности, </a:t>
            </a:r>
            <a:r>
              <a:rPr lang="ru-RU" dirty="0">
                <a:solidFill>
                  <a:srgbClr val="C00000"/>
                </a:solidFill>
              </a:rPr>
              <a:t>формы промежуточной аттестации</a:t>
            </a:r>
            <a:r>
              <a:rPr lang="ru-RU" dirty="0"/>
              <a:t>, предусмотренные учебным планом образовательной программы соответствующего уровня, с целью обеспечения индивидуализации содержания образовательной программы и ее освоения с учетом особенностей и образовательных потребностей обучающегося.</a:t>
            </a:r>
          </a:p>
        </p:txBody>
      </p:sp>
      <p:sp>
        <p:nvSpPr>
          <p:cNvPr id="5" name="Прямоугольник 4"/>
          <p:cNvSpPr/>
          <p:nvPr/>
        </p:nvSpPr>
        <p:spPr>
          <a:xfrm>
            <a:off x="738552" y="3942287"/>
            <a:ext cx="10541977" cy="646331"/>
          </a:xfrm>
          <a:prstGeom prst="rect">
            <a:avLst/>
          </a:prstGeom>
        </p:spPr>
        <p:txBody>
          <a:bodyPr wrap="square">
            <a:spAutoFit/>
          </a:bodyPr>
          <a:lstStyle/>
          <a:p>
            <a:r>
              <a:rPr lang="ru-RU" dirty="0"/>
              <a:t> </a:t>
            </a:r>
            <a:r>
              <a:rPr lang="ru-RU" dirty="0">
                <a:solidFill>
                  <a:srgbClr val="C00000"/>
                </a:solidFill>
              </a:rPr>
              <a:t>Могут быть выделены часы на консультирование с </a:t>
            </a:r>
            <a:r>
              <a:rPr lang="ru-RU" dirty="0" err="1">
                <a:solidFill>
                  <a:srgbClr val="C00000"/>
                </a:solidFill>
              </a:rPr>
              <a:t>тьютором</a:t>
            </a:r>
            <a:r>
              <a:rPr lang="ru-RU" dirty="0">
                <a:solidFill>
                  <a:srgbClr val="C00000"/>
                </a:solidFill>
              </a:rPr>
              <a:t>, психологом, учителем, руководителем организации</a:t>
            </a:r>
            <a:r>
              <a:rPr lang="ru-RU" dirty="0"/>
              <a:t>.</a:t>
            </a:r>
          </a:p>
        </p:txBody>
      </p:sp>
      <p:sp>
        <p:nvSpPr>
          <p:cNvPr id="6" name="Прямоугольник 5"/>
          <p:cNvSpPr/>
          <p:nvPr/>
        </p:nvSpPr>
        <p:spPr>
          <a:xfrm>
            <a:off x="738553" y="2511126"/>
            <a:ext cx="10612315" cy="1200329"/>
          </a:xfrm>
          <a:prstGeom prst="rect">
            <a:avLst/>
          </a:prstGeom>
        </p:spPr>
        <p:txBody>
          <a:bodyPr wrap="square">
            <a:spAutoFit/>
          </a:bodyPr>
          <a:lstStyle/>
          <a:p>
            <a:r>
              <a:rPr lang="ru-RU" dirty="0"/>
              <a:t>ИУП предусматривает </a:t>
            </a:r>
            <a:r>
              <a:rPr lang="ru-RU" dirty="0">
                <a:solidFill>
                  <a:srgbClr val="C00000"/>
                </a:solidFill>
              </a:rPr>
              <a:t>изменение последовательности и распределения по периодам обучения, предоставление права самостоятельного изучения, предоставление углубленного изучения в пределах имеющейся трудоемкости (без дополнительных материально-технических ресурсов), включение в перечень дополнительного элективного предмета при условии самостоятельного изучения</a:t>
            </a:r>
            <a:r>
              <a:rPr lang="ru-RU" dirty="0"/>
              <a:t>.</a:t>
            </a:r>
          </a:p>
        </p:txBody>
      </p:sp>
      <p:sp>
        <p:nvSpPr>
          <p:cNvPr id="9" name="Прямоугольник 8"/>
          <p:cNvSpPr/>
          <p:nvPr/>
        </p:nvSpPr>
        <p:spPr>
          <a:xfrm>
            <a:off x="808891" y="296671"/>
            <a:ext cx="10480428" cy="646331"/>
          </a:xfrm>
          <a:prstGeom prst="rect">
            <a:avLst/>
          </a:prstGeom>
        </p:spPr>
        <p:txBody>
          <a:bodyPr wrap="square">
            <a:spAutoFit/>
          </a:bodyPr>
          <a:lstStyle/>
          <a:p>
            <a:r>
              <a:rPr lang="ru-RU" dirty="0"/>
              <a:t>ИУП может предусматривать уменьшение указанного срока за счет ускоренного обучения. </a:t>
            </a:r>
            <a:r>
              <a:rPr lang="ru-RU" dirty="0">
                <a:solidFill>
                  <a:srgbClr val="C00000"/>
                </a:solidFill>
              </a:rPr>
              <a:t>Рекомендуемое уменьшение срока освоения образовательной программы составляет не более 1 года.</a:t>
            </a:r>
          </a:p>
        </p:txBody>
      </p:sp>
      <p:sp>
        <p:nvSpPr>
          <p:cNvPr id="10" name="Прямоугольник 9"/>
          <p:cNvSpPr/>
          <p:nvPr/>
        </p:nvSpPr>
        <p:spPr>
          <a:xfrm>
            <a:off x="694591" y="4625825"/>
            <a:ext cx="10366131" cy="923330"/>
          </a:xfrm>
          <a:prstGeom prst="rect">
            <a:avLst/>
          </a:prstGeom>
        </p:spPr>
        <p:txBody>
          <a:bodyPr wrap="square">
            <a:spAutoFit/>
          </a:bodyPr>
          <a:lstStyle/>
          <a:p>
            <a:r>
              <a:rPr lang="ru-RU" dirty="0"/>
              <a:t>Перечень и трудоемкость учебных предметов, курсов, дисциплин (модулей), практики, иных видов учебной деятельности </a:t>
            </a:r>
            <a:r>
              <a:rPr lang="ru-RU" dirty="0">
                <a:solidFill>
                  <a:srgbClr val="C00000"/>
                </a:solidFill>
              </a:rPr>
              <a:t>допускается изменять в случае, если это не приведет к несоответствию образовательных результатов разработанной образовательной программы.</a:t>
            </a:r>
          </a:p>
        </p:txBody>
      </p:sp>
      <p:sp>
        <p:nvSpPr>
          <p:cNvPr id="11" name="Прямоугольник 10"/>
          <p:cNvSpPr/>
          <p:nvPr/>
        </p:nvSpPr>
        <p:spPr>
          <a:xfrm>
            <a:off x="694591" y="5586362"/>
            <a:ext cx="10700237" cy="923330"/>
          </a:xfrm>
          <a:prstGeom prst="rect">
            <a:avLst/>
          </a:prstGeom>
        </p:spPr>
        <p:txBody>
          <a:bodyPr wrap="square">
            <a:spAutoFit/>
          </a:bodyPr>
          <a:lstStyle/>
          <a:p>
            <a:r>
              <a:rPr lang="ru-RU" dirty="0"/>
              <a:t>Текущий контроль успеваемости и промежуточная аттестация обучающихся, переведенных на обучение по ИУП, </a:t>
            </a:r>
            <a:r>
              <a:rPr lang="ru-RU" dirty="0">
                <a:solidFill>
                  <a:srgbClr val="C00000"/>
                </a:solidFill>
              </a:rPr>
              <a:t>осуществляются в соответствии с Положением о текущем контроле успеваемости и промежуточной аттестации обучающихся организации.</a:t>
            </a:r>
          </a:p>
        </p:txBody>
      </p:sp>
    </p:spTree>
    <p:extLst>
      <p:ext uri="{BB962C8B-B14F-4D97-AF65-F5344CB8AC3E}">
        <p14:creationId xmlns:p14="http://schemas.microsoft.com/office/powerpoint/2010/main" val="131479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29762" y="163796"/>
            <a:ext cx="10656276" cy="3693319"/>
          </a:xfrm>
          <a:prstGeom prst="rect">
            <a:avLst/>
          </a:prstGeom>
        </p:spPr>
        <p:txBody>
          <a:bodyPr wrap="square">
            <a:spAutoFit/>
          </a:bodyPr>
          <a:lstStyle/>
          <a:p>
            <a:r>
              <a:rPr lang="ru-RU" b="1" u="sng" dirty="0">
                <a:solidFill>
                  <a:srgbClr val="C00000"/>
                </a:solidFill>
              </a:rPr>
              <a:t>Индивидуальный учебный план предусмотрен для обучающихся:</a:t>
            </a:r>
          </a:p>
          <a:p>
            <a:endParaRPr lang="ru-RU" u="sng" dirty="0">
              <a:solidFill>
                <a:srgbClr val="C00000"/>
              </a:solidFill>
            </a:endParaRPr>
          </a:p>
          <a:p>
            <a:pPr marL="285750" indent="-285750">
              <a:buFont typeface="Arial" panose="020B0604020202020204" pitchFamily="34" charset="0"/>
              <a:buChar char="•"/>
            </a:pPr>
            <a:r>
              <a:rPr lang="ru-RU" dirty="0"/>
              <a:t>осваивающих ООП в заочной, </a:t>
            </a:r>
            <a:r>
              <a:rPr lang="ru-RU" dirty="0" err="1"/>
              <a:t>очно-заочной</a:t>
            </a:r>
            <a:r>
              <a:rPr lang="ru-RU" dirty="0"/>
              <a:t> форме, либо сочетающих различные формы обучения и формы получения образования,</a:t>
            </a:r>
          </a:p>
          <a:p>
            <a:pPr marL="285750" indent="-285750">
              <a:buFont typeface="Arial" panose="020B0604020202020204" pitchFamily="34" charset="0"/>
              <a:buChar char="•"/>
            </a:pPr>
            <a:r>
              <a:rPr lang="ru-RU" b="1" u="sng" dirty="0">
                <a:solidFill>
                  <a:srgbClr val="FF0000"/>
                </a:solidFill>
              </a:rPr>
              <a:t>осваивающих ООП в условиях на дому,</a:t>
            </a:r>
          </a:p>
          <a:p>
            <a:pPr marL="285750" indent="-285750">
              <a:buFont typeface="Arial" panose="020B0604020202020204" pitchFamily="34" charset="0"/>
              <a:buChar char="•"/>
            </a:pPr>
            <a:r>
              <a:rPr lang="ru-RU" dirty="0"/>
              <a:t>с ограниченными возможностями здоровья ( в рамках адаптированной общеобразовательной программы),</a:t>
            </a:r>
          </a:p>
          <a:p>
            <a:pPr marL="285750" indent="-285750">
              <a:buFont typeface="Arial" panose="020B0604020202020204" pitchFamily="34" charset="0"/>
              <a:buChar char="•"/>
            </a:pPr>
            <a:r>
              <a:rPr lang="ru-RU" dirty="0"/>
              <a:t>осваивающих ООП  в условиях ускоренного обучения,</a:t>
            </a:r>
          </a:p>
          <a:p>
            <a:pPr marL="285750" indent="-285750">
              <a:buFont typeface="Arial" panose="020B0604020202020204" pitchFamily="34" charset="0"/>
              <a:buChar char="•"/>
            </a:pPr>
            <a:r>
              <a:rPr lang="ru-RU" dirty="0"/>
              <a:t>имеющим индивидуальные образовательные потребности (с устойчивой </a:t>
            </a:r>
            <a:r>
              <a:rPr lang="ru-RU" dirty="0" err="1"/>
              <a:t>дезадаптацией</a:t>
            </a:r>
            <a:r>
              <a:rPr lang="ru-RU" dirty="0"/>
              <a:t> к школе и неспособностью к усвоению образовательных программ в условиях большого детского коллектива;  с высокой степенью успешности в освоении программ; индивидуальной профильной направленностью или углубленным изучением предметов  и др.),</a:t>
            </a:r>
          </a:p>
          <a:p>
            <a:pPr marL="285750" indent="-285750">
              <a:buFont typeface="Arial" panose="020B0604020202020204" pitchFamily="34" charset="0"/>
              <a:buChar char="•"/>
            </a:pPr>
            <a:r>
              <a:rPr lang="ru-RU" dirty="0"/>
              <a:t>не ликвидировавшим академическую задолженность в установленные сроки.</a:t>
            </a:r>
          </a:p>
        </p:txBody>
      </p:sp>
      <p:sp>
        <p:nvSpPr>
          <p:cNvPr id="5" name="Прямоугольник 4"/>
          <p:cNvSpPr/>
          <p:nvPr/>
        </p:nvSpPr>
        <p:spPr>
          <a:xfrm>
            <a:off x="940777" y="4036188"/>
            <a:ext cx="10322169" cy="707886"/>
          </a:xfrm>
          <a:prstGeom prst="rect">
            <a:avLst/>
          </a:prstGeom>
        </p:spPr>
        <p:txBody>
          <a:bodyPr wrap="square">
            <a:spAutoFit/>
          </a:bodyPr>
          <a:lstStyle/>
          <a:p>
            <a:pPr algn="ctr"/>
            <a:r>
              <a:rPr lang="ru-RU" sz="2000" b="1" dirty="0">
                <a:solidFill>
                  <a:srgbClr val="C00000"/>
                </a:solidFill>
              </a:rPr>
              <a:t>Формирование ИУП – компетенция ОУ по запросу/ согласованию с обучающимися и родителями (законными представителями)</a:t>
            </a:r>
          </a:p>
        </p:txBody>
      </p:sp>
      <p:sp>
        <p:nvSpPr>
          <p:cNvPr id="6" name="Прямоугольник 5"/>
          <p:cNvSpPr/>
          <p:nvPr/>
        </p:nvSpPr>
        <p:spPr>
          <a:xfrm>
            <a:off x="729762" y="4923148"/>
            <a:ext cx="9580243" cy="1477328"/>
          </a:xfrm>
          <a:prstGeom prst="rect">
            <a:avLst/>
          </a:prstGeom>
        </p:spPr>
        <p:txBody>
          <a:bodyPr wrap="square">
            <a:spAutoFit/>
          </a:bodyPr>
          <a:lstStyle/>
          <a:p>
            <a:pPr marL="285750" indent="-285750" algn="just">
              <a:buFont typeface="Arial" panose="020B0604020202020204" pitchFamily="34" charset="0"/>
              <a:buChar char="•"/>
            </a:pPr>
            <a:r>
              <a:rPr lang="ru-RU" dirty="0"/>
              <a:t>Индивидуальный учебный план разрабатывается для отдельного обучающегося </a:t>
            </a:r>
            <a:r>
              <a:rPr lang="ru-RU" b="1" dirty="0">
                <a:solidFill>
                  <a:srgbClr val="C00000"/>
                </a:solidFill>
              </a:rPr>
              <a:t>на основе учебного плана школы.</a:t>
            </a:r>
          </a:p>
          <a:p>
            <a:pPr marL="285750" indent="-285750" algn="just">
              <a:buFont typeface="Arial" panose="020B0604020202020204" pitchFamily="34" charset="0"/>
              <a:buChar char="•"/>
            </a:pPr>
            <a:r>
              <a:rPr lang="ru-RU" dirty="0"/>
              <a:t>Порядок осуществления обучения по индивидуальному учебному плану определяется образовательной организацией самостоятельно, а реализация индивидуального учебного плана осуществляется в </a:t>
            </a:r>
            <a:r>
              <a:rPr lang="ru-RU" b="1" dirty="0">
                <a:solidFill>
                  <a:srgbClr val="C00000"/>
                </a:solidFill>
              </a:rPr>
              <a:t>пределах осваиваемой образовательной программы. </a:t>
            </a:r>
          </a:p>
        </p:txBody>
      </p:sp>
    </p:spTree>
    <p:extLst>
      <p:ext uri="{BB962C8B-B14F-4D97-AF65-F5344CB8AC3E}">
        <p14:creationId xmlns:p14="http://schemas.microsoft.com/office/powerpoint/2010/main" val="956618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11015" y="991762"/>
            <a:ext cx="11139853" cy="1569660"/>
          </a:xfrm>
          <a:prstGeom prst="rect">
            <a:avLst/>
          </a:prstGeom>
        </p:spPr>
        <p:txBody>
          <a:bodyPr wrap="square">
            <a:spAutoFit/>
          </a:bodyPr>
          <a:lstStyle/>
          <a:p>
            <a:pPr marL="285750" indent="-285750">
              <a:buFont typeface="Arial" panose="020B0604020202020204" pitchFamily="34" charset="0"/>
              <a:buChar char="•"/>
            </a:pPr>
            <a:r>
              <a:rPr lang="ru-RU" sz="1600" dirty="0"/>
              <a:t>В ИУП </a:t>
            </a:r>
            <a:r>
              <a:rPr lang="ru-RU" sz="1600" b="1" dirty="0">
                <a:solidFill>
                  <a:srgbClr val="C00000"/>
                </a:solidFill>
              </a:rPr>
              <a:t>должны входить </a:t>
            </a:r>
            <a:r>
              <a:rPr lang="ru-RU" sz="1600" dirty="0"/>
              <a:t>предметы обязательной части УП </a:t>
            </a:r>
          </a:p>
          <a:p>
            <a:pPr marL="285750" indent="-285750">
              <a:buFont typeface="Arial" panose="020B0604020202020204" pitchFamily="34" charset="0"/>
              <a:buChar char="•"/>
            </a:pPr>
            <a:r>
              <a:rPr lang="ru-RU" sz="1600" dirty="0"/>
              <a:t>В ИУП </a:t>
            </a:r>
            <a:r>
              <a:rPr lang="ru-RU" sz="1600" b="1" dirty="0">
                <a:solidFill>
                  <a:srgbClr val="C00000"/>
                </a:solidFill>
              </a:rPr>
              <a:t>должны входить (по запросу обучающихся и родителей (законных представителей) </a:t>
            </a:r>
            <a:r>
              <a:rPr lang="ru-RU" sz="1600" dirty="0"/>
              <a:t>предметы части  УП, формируемой участниками образовательных отношений</a:t>
            </a:r>
          </a:p>
          <a:p>
            <a:pPr marL="285750" indent="-285750">
              <a:buFont typeface="Arial" panose="020B0604020202020204" pitchFamily="34" charset="0"/>
              <a:buChar char="•"/>
            </a:pPr>
            <a:r>
              <a:rPr lang="ru-RU" sz="1600" dirty="0"/>
              <a:t>В ИУП </a:t>
            </a:r>
            <a:r>
              <a:rPr lang="ru-RU" sz="1600" b="1" dirty="0">
                <a:solidFill>
                  <a:srgbClr val="C00000"/>
                </a:solidFill>
              </a:rPr>
              <a:t>должны быть определены </a:t>
            </a:r>
            <a:r>
              <a:rPr lang="ru-RU" sz="1600" dirty="0"/>
              <a:t>формы </a:t>
            </a:r>
            <a:r>
              <a:rPr lang="ru-RU" sz="1600" b="1" dirty="0">
                <a:solidFill>
                  <a:srgbClr val="C00000"/>
                </a:solidFill>
              </a:rPr>
              <a:t>промежуточной аттестации </a:t>
            </a:r>
            <a:r>
              <a:rPr lang="ru-RU" sz="1600" dirty="0"/>
              <a:t>по всем предметам ИУП и сроки промежуточной аттестации.</a:t>
            </a:r>
          </a:p>
          <a:p>
            <a:pPr marL="285750" indent="-285750">
              <a:buFont typeface="Arial" panose="020B0604020202020204" pitchFamily="34" charset="0"/>
              <a:buChar char="•"/>
            </a:pPr>
            <a:r>
              <a:rPr lang="ru-RU" sz="1600" b="1" dirty="0">
                <a:solidFill>
                  <a:srgbClr val="C00000"/>
                </a:solidFill>
              </a:rPr>
              <a:t>ИУП разрабатывается на уровень образования.</a:t>
            </a:r>
          </a:p>
        </p:txBody>
      </p:sp>
      <p:sp>
        <p:nvSpPr>
          <p:cNvPr id="11" name="TextBox 10"/>
          <p:cNvSpPr txBox="1"/>
          <p:nvPr/>
        </p:nvSpPr>
        <p:spPr>
          <a:xfrm>
            <a:off x="7536161" y="34144"/>
            <a:ext cx="3224579" cy="461665"/>
          </a:xfrm>
          <a:prstGeom prst="rect">
            <a:avLst/>
          </a:prstGeom>
          <a:noFill/>
        </p:spPr>
        <p:txBody>
          <a:bodyPr wrap="square" rtlCol="0">
            <a:spAutoFit/>
          </a:bodyPr>
          <a:lstStyle/>
          <a:p>
            <a:r>
              <a:rPr lang="ru-RU" sz="2400" b="1" dirty="0">
                <a:solidFill>
                  <a:srgbClr val="C00000"/>
                </a:solidFill>
              </a:rPr>
              <a:t>Важно помнить:</a:t>
            </a:r>
          </a:p>
        </p:txBody>
      </p:sp>
      <p:sp>
        <p:nvSpPr>
          <p:cNvPr id="4" name="Прямоугольник 3"/>
          <p:cNvSpPr/>
          <p:nvPr/>
        </p:nvSpPr>
        <p:spPr>
          <a:xfrm>
            <a:off x="483577" y="409599"/>
            <a:ext cx="10524392" cy="923330"/>
          </a:xfrm>
          <a:prstGeom prst="rect">
            <a:avLst/>
          </a:prstGeom>
        </p:spPr>
        <p:txBody>
          <a:bodyPr wrap="square">
            <a:spAutoFit/>
          </a:bodyPr>
          <a:lstStyle/>
          <a:p>
            <a:pPr marL="285750" indent="-285750" algn="just">
              <a:buFont typeface="Arial" panose="020B0604020202020204" pitchFamily="34" charset="0"/>
              <a:buChar char="•"/>
            </a:pPr>
            <a:r>
              <a:rPr lang="ru-RU" dirty="0"/>
              <a:t>На обучение по индивидуальному учебному плану </a:t>
            </a:r>
            <a:r>
              <a:rPr lang="ru-RU" dirty="0">
                <a:solidFill>
                  <a:srgbClr val="C00000"/>
                </a:solidFill>
              </a:rPr>
              <a:t>распространяются ФГОС, в том числе при определении </a:t>
            </a:r>
            <a:r>
              <a:rPr lang="ru-RU" b="1" u="sng" dirty="0">
                <a:solidFill>
                  <a:srgbClr val="C00000"/>
                </a:solidFill>
              </a:rPr>
              <a:t>объемных показателей учебной нагрузки</a:t>
            </a:r>
            <a:r>
              <a:rPr lang="ru-RU" dirty="0">
                <a:solidFill>
                  <a:srgbClr val="C00000"/>
                </a:solidFill>
              </a:rPr>
              <a:t>.</a:t>
            </a:r>
            <a:endParaRPr lang="ru-RU" b="1" dirty="0"/>
          </a:p>
          <a:p>
            <a:endParaRPr lang="ru-RU" dirty="0"/>
          </a:p>
        </p:txBody>
      </p:sp>
      <p:sp>
        <p:nvSpPr>
          <p:cNvPr id="12" name="TextBox 11"/>
          <p:cNvSpPr txBox="1"/>
          <p:nvPr/>
        </p:nvSpPr>
        <p:spPr>
          <a:xfrm>
            <a:off x="430823" y="2795316"/>
            <a:ext cx="11201400" cy="2831544"/>
          </a:xfrm>
          <a:prstGeom prst="rect">
            <a:avLst/>
          </a:prstGeom>
          <a:noFill/>
        </p:spPr>
        <p:txBody>
          <a:bodyPr wrap="square" rtlCol="0">
            <a:spAutoFit/>
          </a:bodyPr>
          <a:lstStyle/>
          <a:p>
            <a:pPr marL="342900" indent="-342900">
              <a:buAutoNum type="arabicPeriod"/>
            </a:pPr>
            <a:r>
              <a:rPr lang="ru-RU" sz="2000" dirty="0"/>
              <a:t>Заявление родителей (законных представителей).</a:t>
            </a:r>
          </a:p>
          <a:p>
            <a:pPr marL="342900" indent="-342900">
              <a:buAutoNum type="arabicPeriod"/>
            </a:pPr>
            <a:r>
              <a:rPr lang="ru-RU" sz="2000" i="1" u="sng" dirty="0"/>
              <a:t>Договор ОУ с родителями (законными представителями) – при необходимости.</a:t>
            </a:r>
          </a:p>
          <a:p>
            <a:pPr marL="342900" indent="-342900">
              <a:buAutoNum type="arabicPeriod"/>
            </a:pPr>
            <a:r>
              <a:rPr lang="ru-RU" sz="2000" dirty="0"/>
              <a:t>Заключение ПМПК (для обучающихся с ОВЗ), медицинское заключение (для обучающихся в условиях на дому).</a:t>
            </a:r>
          </a:p>
          <a:p>
            <a:pPr marL="342900" indent="-342900">
              <a:buAutoNum type="arabicPeriod"/>
            </a:pPr>
            <a:r>
              <a:rPr lang="ru-RU" sz="2000" dirty="0"/>
              <a:t>Решение педагогического совета о рассмотрении (принятии) ИУП.</a:t>
            </a:r>
          </a:p>
          <a:p>
            <a:pPr marL="342900" indent="-342900">
              <a:buAutoNum type="arabicPeriod"/>
            </a:pPr>
            <a:r>
              <a:rPr lang="ru-RU" sz="2000" dirty="0"/>
              <a:t>Приказ директора о переводе на обучение по ИУП и об утверждении ИУП.</a:t>
            </a:r>
          </a:p>
          <a:p>
            <a:endParaRPr lang="ru-RU" sz="2000" dirty="0"/>
          </a:p>
          <a:p>
            <a:pPr marL="342900" indent="-342900">
              <a:buAutoNum type="arabicPeriod"/>
            </a:pPr>
            <a:endParaRPr lang="ru-RU" sz="2000" dirty="0"/>
          </a:p>
          <a:p>
            <a:pPr marL="342900" indent="-342900">
              <a:buAutoNum type="arabicPeriod"/>
            </a:pPr>
            <a:endParaRPr lang="ru-RU" dirty="0"/>
          </a:p>
        </p:txBody>
      </p:sp>
      <p:sp>
        <p:nvSpPr>
          <p:cNvPr id="13" name="TextBox 12"/>
          <p:cNvSpPr txBox="1"/>
          <p:nvPr/>
        </p:nvSpPr>
        <p:spPr>
          <a:xfrm>
            <a:off x="879230" y="2454149"/>
            <a:ext cx="10383716" cy="461665"/>
          </a:xfrm>
          <a:prstGeom prst="rect">
            <a:avLst/>
          </a:prstGeom>
          <a:noFill/>
        </p:spPr>
        <p:txBody>
          <a:bodyPr wrap="square" rtlCol="0">
            <a:spAutoFit/>
          </a:bodyPr>
          <a:lstStyle/>
          <a:p>
            <a:pPr algn="ctr"/>
            <a:r>
              <a:rPr lang="ru-RU" sz="2400" b="1" dirty="0">
                <a:solidFill>
                  <a:srgbClr val="C00000"/>
                </a:solidFill>
              </a:rPr>
              <a:t>Документальное сопровождение перехода на обучение по ИУП</a:t>
            </a:r>
          </a:p>
        </p:txBody>
      </p:sp>
      <p:sp>
        <p:nvSpPr>
          <p:cNvPr id="14" name="TextBox 13"/>
          <p:cNvSpPr txBox="1"/>
          <p:nvPr/>
        </p:nvSpPr>
        <p:spPr>
          <a:xfrm>
            <a:off x="320919" y="4580453"/>
            <a:ext cx="11421208" cy="2000548"/>
          </a:xfrm>
          <a:prstGeom prst="rect">
            <a:avLst/>
          </a:prstGeom>
          <a:noFill/>
        </p:spPr>
        <p:txBody>
          <a:bodyPr wrap="square" rtlCol="0">
            <a:spAutoFit/>
          </a:bodyPr>
          <a:lstStyle/>
          <a:p>
            <a:pPr algn="ctr"/>
            <a:r>
              <a:rPr lang="ru-RU" sz="2400" b="1" dirty="0">
                <a:solidFill>
                  <a:srgbClr val="C00000"/>
                </a:solidFill>
              </a:rPr>
              <a:t>Документальное сопровождение обучения по </a:t>
            </a:r>
            <a:r>
              <a:rPr lang="ru-RU" sz="2400" b="1" dirty="0" smtClean="0">
                <a:solidFill>
                  <a:srgbClr val="C00000"/>
                </a:solidFill>
              </a:rPr>
              <a:t>ИУП</a:t>
            </a:r>
            <a:endParaRPr lang="ru-RU" b="1" dirty="0">
              <a:solidFill>
                <a:srgbClr val="C00000"/>
              </a:solidFill>
            </a:endParaRPr>
          </a:p>
          <a:p>
            <a:pPr marL="342900" indent="-342900">
              <a:buAutoNum type="arabicPeriod"/>
            </a:pPr>
            <a:r>
              <a:rPr lang="ru-RU" sz="2000" dirty="0"/>
              <a:t>Корректировка  рабочих программ, календарно-тематических планов на количество учебных часов, установленных в ИУП.</a:t>
            </a:r>
          </a:p>
          <a:p>
            <a:r>
              <a:rPr lang="ru-RU" sz="2000" dirty="0"/>
              <a:t>2.   Ведение журналов обучения по ИУП.</a:t>
            </a:r>
          </a:p>
          <a:p>
            <a:r>
              <a:rPr lang="ru-RU" sz="2000" dirty="0"/>
              <a:t>3.   Ведомости, протоколы промежуточной аттестации (если установлены иные формы и сроки, чем для остальных обучающихся.)   </a:t>
            </a:r>
          </a:p>
        </p:txBody>
      </p:sp>
    </p:spTree>
    <p:extLst>
      <p:ext uri="{BB962C8B-B14F-4D97-AF65-F5344CB8AC3E}">
        <p14:creationId xmlns:p14="http://schemas.microsoft.com/office/powerpoint/2010/main" val="2670118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6BA2D9-A391-4187-9E53-C465276242C2}"/>
              </a:ext>
            </a:extLst>
          </p:cNvPr>
          <p:cNvSpPr txBox="1"/>
          <p:nvPr/>
        </p:nvSpPr>
        <p:spPr>
          <a:xfrm>
            <a:off x="816744" y="1250712"/>
            <a:ext cx="9721049" cy="3139321"/>
          </a:xfrm>
          <a:prstGeom prst="rect">
            <a:avLst/>
          </a:prstGeom>
          <a:noFill/>
        </p:spPr>
        <p:txBody>
          <a:bodyPr wrap="square">
            <a:spAutoFit/>
          </a:bodyPr>
          <a:lstStyle/>
          <a:p>
            <a:pPr algn="just"/>
            <a:r>
              <a:rPr lang="ru-RU" b="0" i="0" dirty="0">
                <a:solidFill>
                  <a:srgbClr val="444444"/>
                </a:solidFill>
                <a:effectLst/>
                <a:latin typeface="Roboto" panose="02000000000000000000" pitchFamily="2" charset="0"/>
              </a:rPr>
              <a:t>Индивидуальный учебный план, график занятий, необходимых для реализации образовательной программы при организации обучения на дому, </a:t>
            </a:r>
            <a:r>
              <a:rPr lang="ru-RU" b="1" i="0" dirty="0">
                <a:solidFill>
                  <a:srgbClr val="444444"/>
                </a:solidFill>
                <a:effectLst/>
                <a:latin typeface="Roboto" panose="02000000000000000000" pitchFamily="2" charset="0"/>
              </a:rPr>
              <a:t>согласовываются организацией с родителями</a:t>
            </a:r>
            <a:r>
              <a:rPr lang="ru-RU" b="0" i="0" dirty="0">
                <a:solidFill>
                  <a:srgbClr val="444444"/>
                </a:solidFill>
                <a:effectLst/>
                <a:latin typeface="Roboto" panose="02000000000000000000" pitchFamily="2" charset="0"/>
              </a:rPr>
              <a:t> (законными представителями) учащихся, осваивающих основные общеобразовательные программы на дому.</a:t>
            </a:r>
          </a:p>
          <a:p>
            <a:pPr algn="just"/>
            <a:r>
              <a:rPr lang="ru-RU" b="0" i="0" dirty="0">
                <a:solidFill>
                  <a:srgbClr val="444444"/>
                </a:solidFill>
                <a:effectLst/>
                <a:latin typeface="Roboto" panose="02000000000000000000" pitchFamily="2" charset="0"/>
              </a:rPr>
              <a:t>При прохождении обучения в соответствии с ИУП </a:t>
            </a:r>
            <a:r>
              <a:rPr lang="ru-RU" b="1" i="0" dirty="0">
                <a:solidFill>
                  <a:srgbClr val="444444"/>
                </a:solidFill>
                <a:effectLst/>
                <a:latin typeface="Roboto" panose="02000000000000000000" pitchFamily="2" charset="0"/>
              </a:rPr>
              <a:t>график его реализации может быть изменен</a:t>
            </a:r>
            <a:r>
              <a:rPr lang="ru-RU" b="0" i="0" dirty="0">
                <a:solidFill>
                  <a:srgbClr val="444444"/>
                </a:solidFill>
                <a:effectLst/>
                <a:latin typeface="Roboto" panose="02000000000000000000" pitchFamily="2" charset="0"/>
              </a:rPr>
              <a:t> организацией </a:t>
            </a:r>
            <a:r>
              <a:rPr lang="ru-RU" b="1" i="0" dirty="0">
                <a:solidFill>
                  <a:srgbClr val="444444"/>
                </a:solidFill>
                <a:effectLst/>
                <a:latin typeface="Roboto" panose="02000000000000000000" pitchFamily="2" charset="0"/>
              </a:rPr>
              <a:t>с учетом состояния здоровья</a:t>
            </a:r>
            <a:r>
              <a:rPr lang="ru-RU" b="0" i="0" dirty="0">
                <a:solidFill>
                  <a:srgbClr val="444444"/>
                </a:solidFill>
                <a:effectLst/>
                <a:latin typeface="Roboto" panose="02000000000000000000" pitchFamily="2" charset="0"/>
              </a:rPr>
              <a:t> учащегося и назначенного ему лечения при согласовании с родителями (законными представителями) учащегося.</a:t>
            </a:r>
            <a:r>
              <a:rPr lang="ru-RU" b="1" i="0" dirty="0">
                <a:solidFill>
                  <a:srgbClr val="444444"/>
                </a:solidFill>
                <a:effectLst/>
                <a:latin typeface="Roboto" panose="02000000000000000000" pitchFamily="2" charset="0"/>
              </a:rPr>
              <a:t> Максимальный общий объем недельной образовательной нагрузки</a:t>
            </a:r>
            <a:r>
              <a:rPr lang="ru-RU" b="0" i="0" dirty="0">
                <a:solidFill>
                  <a:srgbClr val="444444"/>
                </a:solidFill>
                <a:effectLst/>
                <a:latin typeface="Roboto" panose="02000000000000000000" pitchFamily="2" charset="0"/>
              </a:rPr>
              <a:t> (количество учебных занятий) учащихся </a:t>
            </a:r>
            <a:r>
              <a:rPr lang="ru-RU" b="1" i="0" dirty="0">
                <a:solidFill>
                  <a:srgbClr val="444444"/>
                </a:solidFill>
                <a:effectLst/>
                <a:latin typeface="Roboto" panose="02000000000000000000" pitchFamily="2" charset="0"/>
              </a:rPr>
              <a:t>не должен превышать</a:t>
            </a:r>
            <a:r>
              <a:rPr lang="ru-RU" b="0" i="0" dirty="0">
                <a:solidFill>
                  <a:srgbClr val="444444"/>
                </a:solidFill>
                <a:effectLst/>
                <a:latin typeface="Roboto" panose="02000000000000000000" pitchFamily="2" charset="0"/>
              </a:rPr>
              <a:t> гигиенические требования к максимальному общему объему недельной нагрузки обучающихся, определенных </a:t>
            </a:r>
            <a:r>
              <a:rPr lang="ru-RU" b="1" i="0" dirty="0">
                <a:solidFill>
                  <a:srgbClr val="444444"/>
                </a:solidFill>
                <a:effectLst/>
                <a:latin typeface="Roboto" panose="02000000000000000000" pitchFamily="2" charset="0"/>
              </a:rPr>
              <a:t>СанПиН 2.4.2.2821-10 и СанПиН 2.4.2.3286-15</a:t>
            </a:r>
            <a:r>
              <a:rPr lang="ru-RU" b="0" i="0" dirty="0">
                <a:solidFill>
                  <a:srgbClr val="444444"/>
                </a:solidFill>
                <a:effectLst/>
                <a:latin typeface="Roboto" panose="02000000000000000000" pitchFamily="2" charset="0"/>
              </a:rPr>
              <a:t>.</a:t>
            </a:r>
          </a:p>
        </p:txBody>
      </p:sp>
      <p:sp>
        <p:nvSpPr>
          <p:cNvPr id="5" name="TextBox 4">
            <a:extLst>
              <a:ext uri="{FF2B5EF4-FFF2-40B4-BE49-F238E27FC236}">
                <a16:creationId xmlns:a16="http://schemas.microsoft.com/office/drawing/2014/main" id="{DBB8430D-7794-44E3-9AE0-11CDC2EE5DC4}"/>
              </a:ext>
            </a:extLst>
          </p:cNvPr>
          <p:cNvSpPr txBox="1"/>
          <p:nvPr/>
        </p:nvSpPr>
        <p:spPr>
          <a:xfrm>
            <a:off x="1342747" y="4903095"/>
            <a:ext cx="8804430" cy="923330"/>
          </a:xfrm>
          <a:prstGeom prst="rect">
            <a:avLst/>
          </a:prstGeom>
          <a:noFill/>
        </p:spPr>
        <p:txBody>
          <a:bodyPr wrap="square">
            <a:spAutoFit/>
          </a:bodyPr>
          <a:lstStyle/>
          <a:p>
            <a:pPr algn="ctr"/>
            <a:r>
              <a:rPr lang="ru-RU" b="0" i="0" dirty="0">
                <a:solidFill>
                  <a:srgbClr val="C00000"/>
                </a:solidFill>
                <a:effectLst/>
                <a:latin typeface="Roboto" panose="02000000000000000000" pitchFamily="2" charset="0"/>
              </a:rPr>
              <a:t>Учащиеся, получающие образование на дому, </a:t>
            </a:r>
            <a:r>
              <a:rPr lang="ru-RU" b="1" i="0" dirty="0">
                <a:solidFill>
                  <a:srgbClr val="C00000"/>
                </a:solidFill>
                <a:effectLst/>
                <a:latin typeface="Roboto" panose="02000000000000000000" pitchFamily="2" charset="0"/>
              </a:rPr>
              <a:t>включаются во внеурочную деятельность</a:t>
            </a:r>
            <a:r>
              <a:rPr lang="ru-RU" b="0" i="0" dirty="0">
                <a:solidFill>
                  <a:srgbClr val="C00000"/>
                </a:solidFill>
                <a:effectLst/>
                <a:latin typeface="Roboto" panose="02000000000000000000" pitchFamily="2" charset="0"/>
              </a:rPr>
              <a:t> (в том числе коррекционно-развивающей направленности) и </a:t>
            </a:r>
            <a:r>
              <a:rPr lang="ru-RU" b="1" i="0" dirty="0">
                <a:solidFill>
                  <a:srgbClr val="C00000"/>
                </a:solidFill>
                <a:effectLst/>
                <a:latin typeface="Roboto" panose="02000000000000000000" pitchFamily="2" charset="0"/>
              </a:rPr>
              <a:t>занятия в рамках дополнительного образования</a:t>
            </a:r>
            <a:r>
              <a:rPr lang="ru-RU" b="0" i="0" dirty="0">
                <a:solidFill>
                  <a:srgbClr val="C00000"/>
                </a:solidFill>
                <a:effectLst/>
                <a:latin typeface="Roboto" panose="02000000000000000000" pitchFamily="2" charset="0"/>
              </a:rPr>
              <a:t>.</a:t>
            </a:r>
            <a:endParaRPr lang="ru-RU" dirty="0">
              <a:solidFill>
                <a:srgbClr val="C00000"/>
              </a:solidFill>
            </a:endParaRPr>
          </a:p>
        </p:txBody>
      </p:sp>
      <p:sp>
        <p:nvSpPr>
          <p:cNvPr id="6" name="TextBox 5">
            <a:extLst>
              <a:ext uri="{FF2B5EF4-FFF2-40B4-BE49-F238E27FC236}">
                <a16:creationId xmlns:a16="http://schemas.microsoft.com/office/drawing/2014/main" id="{FE8118DA-04B6-453F-B11C-A10B5E6A771A}"/>
              </a:ext>
            </a:extLst>
          </p:cNvPr>
          <p:cNvSpPr txBox="1"/>
          <p:nvPr/>
        </p:nvSpPr>
        <p:spPr>
          <a:xfrm>
            <a:off x="945470" y="445262"/>
            <a:ext cx="9792070" cy="584775"/>
          </a:xfrm>
          <a:prstGeom prst="rect">
            <a:avLst/>
          </a:prstGeom>
          <a:noFill/>
        </p:spPr>
        <p:txBody>
          <a:bodyPr wrap="square" rtlCol="0">
            <a:spAutoFit/>
          </a:bodyPr>
          <a:lstStyle/>
          <a:p>
            <a:pPr algn="ctr"/>
            <a:r>
              <a:rPr lang="ru-RU" sz="3200" b="1" dirty="0">
                <a:solidFill>
                  <a:srgbClr val="C00000"/>
                </a:solidFill>
              </a:rPr>
              <a:t>Обучение на дому:  разработка ИУП</a:t>
            </a:r>
          </a:p>
        </p:txBody>
      </p:sp>
    </p:spTree>
    <p:extLst>
      <p:ext uri="{BB962C8B-B14F-4D97-AF65-F5344CB8AC3E}">
        <p14:creationId xmlns:p14="http://schemas.microsoft.com/office/powerpoint/2010/main" val="3411860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44C84A-5240-429B-938E-7F57FCFF5156}"/>
              </a:ext>
            </a:extLst>
          </p:cNvPr>
          <p:cNvSpPr txBox="1"/>
          <p:nvPr/>
        </p:nvSpPr>
        <p:spPr>
          <a:xfrm>
            <a:off x="523782" y="1415806"/>
            <a:ext cx="10990556" cy="4093428"/>
          </a:xfrm>
          <a:prstGeom prst="rect">
            <a:avLst/>
          </a:prstGeom>
          <a:noFill/>
        </p:spPr>
        <p:txBody>
          <a:bodyPr wrap="square">
            <a:spAutoFit/>
          </a:bodyPr>
          <a:lstStyle/>
          <a:p>
            <a:pPr algn="ctr"/>
            <a:r>
              <a:rPr lang="ru-RU" sz="2000" b="0" i="0" dirty="0">
                <a:solidFill>
                  <a:srgbClr val="444444"/>
                </a:solidFill>
                <a:effectLst/>
                <a:latin typeface="Roboto" panose="02000000000000000000" pitchFamily="2" charset="0"/>
              </a:rPr>
              <a:t>В случае организации начального общего образования учащегося с ОВЗ и образования учащегося с умственной отсталостью (интеллектуальными нарушениями), в том числе по специальной индивидуальной программе развития (СИПР), часть индивидуального учебного плана, формируемая участниками образовательных отношений, должна включать часы на внеурочную деятельность (до 10 часов в неделю), предназначенные для реализации направлений </a:t>
            </a:r>
            <a:r>
              <a:rPr lang="ru-RU" sz="2000" b="1" i="0" dirty="0">
                <a:solidFill>
                  <a:srgbClr val="444444"/>
                </a:solidFill>
                <a:effectLst/>
                <a:latin typeface="Roboto" panose="02000000000000000000" pitchFamily="2" charset="0"/>
              </a:rPr>
              <a:t>внеурочной деятельности</a:t>
            </a:r>
            <a:r>
              <a:rPr lang="ru-RU" sz="2000" b="0" i="0" dirty="0">
                <a:solidFill>
                  <a:srgbClr val="444444"/>
                </a:solidFill>
                <a:effectLst/>
                <a:latin typeface="Roboto" panose="02000000000000000000" pitchFamily="2" charset="0"/>
              </a:rPr>
              <a:t> (не более 5 часов в неделю), и часы на коррекционно-развивающую область (не менее 5 часов в неделю), в рамках которой реализуются коррекционные курсы и индивидуальная/подгрупповая работа дефектолога (</a:t>
            </a:r>
            <a:r>
              <a:rPr lang="ru-RU" sz="2000" b="0" i="0" dirty="0" err="1">
                <a:solidFill>
                  <a:srgbClr val="444444"/>
                </a:solidFill>
                <a:effectLst/>
                <a:latin typeface="Roboto" panose="02000000000000000000" pitchFamily="2" charset="0"/>
              </a:rPr>
              <a:t>олигофренопедагога</a:t>
            </a:r>
            <a:r>
              <a:rPr lang="ru-RU" sz="2000" b="0" i="0" dirty="0">
                <a:solidFill>
                  <a:srgbClr val="444444"/>
                </a:solidFill>
                <a:effectLst/>
                <a:latin typeface="Roboto" panose="02000000000000000000" pitchFamily="2" charset="0"/>
              </a:rPr>
              <a:t>, тифлопедагога, сурдопедагога), логопеда, психолога.</a:t>
            </a:r>
          </a:p>
          <a:p>
            <a:pPr algn="ctr"/>
            <a:r>
              <a:rPr lang="ru-RU" sz="2000" b="0" i="0" dirty="0">
                <a:solidFill>
                  <a:srgbClr val="444444"/>
                </a:solidFill>
                <a:effectLst/>
                <a:latin typeface="Roboto" panose="02000000000000000000" pitchFamily="2" charset="0"/>
              </a:rPr>
              <a:t> </a:t>
            </a:r>
          </a:p>
          <a:p>
            <a:pPr algn="ctr"/>
            <a:r>
              <a:rPr lang="ru-RU" sz="2000" dirty="0">
                <a:latin typeface="Roboto" panose="02000000000000000000" pitchFamily="2" charset="0"/>
              </a:rPr>
              <a:t>Н</a:t>
            </a:r>
            <a:r>
              <a:rPr lang="ru-RU" sz="2000" b="1" i="0" dirty="0">
                <a:effectLst/>
                <a:latin typeface="Roboto" panose="02000000000000000000" pitchFamily="2" charset="0"/>
              </a:rPr>
              <a:t>едопустимо преподавания всех учебных предметов учебного плана</a:t>
            </a:r>
            <a:r>
              <a:rPr lang="ru-RU" sz="2000" b="0" i="0" dirty="0">
                <a:effectLst/>
                <a:latin typeface="Roboto" panose="02000000000000000000" pitchFamily="2" charset="0"/>
              </a:rPr>
              <a:t> основного общего и среднего общего образования </a:t>
            </a:r>
            <a:r>
              <a:rPr lang="ru-RU" sz="2000" b="1" i="0" dirty="0">
                <a:effectLst/>
                <a:latin typeface="Roboto" panose="02000000000000000000" pitchFamily="2" charset="0"/>
              </a:rPr>
              <a:t>одним учителем-предметником.</a:t>
            </a:r>
            <a:endParaRPr lang="ru-RU" sz="2000" b="0" i="0" dirty="0">
              <a:effectLst/>
              <a:latin typeface="Roboto" panose="02000000000000000000" pitchFamily="2" charset="0"/>
            </a:endParaRPr>
          </a:p>
          <a:p>
            <a:pPr algn="ctr"/>
            <a:r>
              <a:rPr lang="ru-RU" sz="2000" b="0" i="0" dirty="0">
                <a:effectLst/>
                <a:latin typeface="Roboto" panose="02000000000000000000" pitchFamily="2" charset="0"/>
              </a:rPr>
              <a:t> </a:t>
            </a:r>
          </a:p>
        </p:txBody>
      </p:sp>
      <p:sp>
        <p:nvSpPr>
          <p:cNvPr id="4" name="TextBox 3">
            <a:extLst>
              <a:ext uri="{FF2B5EF4-FFF2-40B4-BE49-F238E27FC236}">
                <a16:creationId xmlns:a16="http://schemas.microsoft.com/office/drawing/2014/main" id="{B2BC5D4B-9A3C-48B1-8D00-3266904FA376}"/>
              </a:ext>
            </a:extLst>
          </p:cNvPr>
          <p:cNvSpPr txBox="1"/>
          <p:nvPr/>
        </p:nvSpPr>
        <p:spPr>
          <a:xfrm>
            <a:off x="688017" y="405273"/>
            <a:ext cx="9792070" cy="584775"/>
          </a:xfrm>
          <a:prstGeom prst="rect">
            <a:avLst/>
          </a:prstGeom>
          <a:noFill/>
        </p:spPr>
        <p:txBody>
          <a:bodyPr wrap="square" rtlCol="0">
            <a:spAutoFit/>
          </a:bodyPr>
          <a:lstStyle/>
          <a:p>
            <a:pPr algn="ctr"/>
            <a:r>
              <a:rPr lang="ru-RU" sz="3200" b="1" dirty="0">
                <a:solidFill>
                  <a:srgbClr val="C00000"/>
                </a:solidFill>
              </a:rPr>
              <a:t>Обучение на дому:  разработка ИУП</a:t>
            </a:r>
          </a:p>
        </p:txBody>
      </p:sp>
    </p:spTree>
    <p:extLst>
      <p:ext uri="{BB962C8B-B14F-4D97-AF65-F5344CB8AC3E}">
        <p14:creationId xmlns:p14="http://schemas.microsoft.com/office/powerpoint/2010/main" val="3061401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38938" y="1662334"/>
            <a:ext cx="9273234" cy="4320480"/>
          </a:xfrm>
        </p:spPr>
        <p:txBody>
          <a:bodyPr>
            <a:normAutofit/>
          </a:bodyPr>
          <a:lstStyle/>
          <a:p>
            <a:pPr marL="0" indent="0" algn="just">
              <a:buNone/>
            </a:pPr>
            <a:r>
              <a:rPr lang="ru-RU" dirty="0">
                <a:solidFill>
                  <a:schemeClr val="tx1"/>
                </a:solidFill>
                <a:latin typeface="Times New Roman" panose="02020603050405020304" pitchFamily="18" charset="0"/>
                <a:cs typeface="Times New Roman" panose="02020603050405020304" pitchFamily="18" charset="0"/>
              </a:rPr>
              <a:t>- получение образования в пределах федеральных государственных образовательных стандартов;</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 на бесплатное использование библиотечно-информационными ресурсами ОО;</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 на объективную оценку знаний и умений;</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 на учет особенностей психофизического состояния;</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 на иные права, предусмотренные действующим законодательством РФ, Уставом ОО и иными локальными нормативными актами ОО.</a:t>
            </a:r>
          </a:p>
          <a:p>
            <a:endParaRPr lang="ru-RU" dirty="0"/>
          </a:p>
        </p:txBody>
      </p:sp>
      <p:sp>
        <p:nvSpPr>
          <p:cNvPr id="5" name="TextBox 4">
            <a:extLst>
              <a:ext uri="{FF2B5EF4-FFF2-40B4-BE49-F238E27FC236}">
                <a16:creationId xmlns:a16="http://schemas.microsoft.com/office/drawing/2014/main" id="{FA4CE5E3-8BAB-4DED-95E4-1B3042EA7725}"/>
              </a:ext>
            </a:extLst>
          </p:cNvPr>
          <p:cNvSpPr txBox="1"/>
          <p:nvPr/>
        </p:nvSpPr>
        <p:spPr>
          <a:xfrm>
            <a:off x="963225" y="609459"/>
            <a:ext cx="9792070" cy="584775"/>
          </a:xfrm>
          <a:prstGeom prst="rect">
            <a:avLst/>
          </a:prstGeom>
          <a:noFill/>
        </p:spPr>
        <p:txBody>
          <a:bodyPr wrap="square" rtlCol="0">
            <a:spAutoFit/>
          </a:bodyPr>
          <a:lstStyle/>
          <a:p>
            <a:pPr algn="ctr"/>
            <a:r>
              <a:rPr lang="ru-RU" sz="3200" b="1" dirty="0">
                <a:solidFill>
                  <a:srgbClr val="C00000"/>
                </a:solidFill>
              </a:rPr>
              <a:t>Обучение на дому:  права обучающегося</a:t>
            </a:r>
          </a:p>
        </p:txBody>
      </p:sp>
    </p:spTree>
    <p:extLst>
      <p:ext uri="{BB962C8B-B14F-4D97-AF65-F5344CB8AC3E}">
        <p14:creationId xmlns:p14="http://schemas.microsoft.com/office/powerpoint/2010/main" val="153803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09600" y="1691432"/>
            <a:ext cx="10972800" cy="6120680"/>
          </a:xfrm>
        </p:spPr>
        <p:txBody>
          <a:bodyPr>
            <a:normAutofit/>
          </a:bodyPr>
          <a:lstStyle/>
          <a:p>
            <a:pPr marL="0" indent="0" algn="just">
              <a:buNone/>
            </a:pPr>
            <a:r>
              <a:rPr lang="ru-RU" sz="2000" dirty="0">
                <a:solidFill>
                  <a:schemeClr val="tx1"/>
                </a:solidFill>
                <a:latin typeface="Times New Roman"/>
                <a:ea typeface="Times New Roman"/>
              </a:rPr>
              <a:t>- организует образовательный процесс с учетом психофизического развития, состояния здоровья и индивидуальных возможностей обучающихся;</a:t>
            </a:r>
            <a:endParaRPr lang="ru-RU" sz="2000" dirty="0">
              <a:latin typeface="Times New Roman"/>
              <a:ea typeface="Times New Roman"/>
            </a:endParaRPr>
          </a:p>
          <a:p>
            <a:pPr marL="0" indent="0" algn="just">
              <a:buNone/>
            </a:pPr>
            <a:r>
              <a:rPr lang="ru-RU" sz="2000" dirty="0">
                <a:solidFill>
                  <a:schemeClr val="tx1"/>
                </a:solidFill>
                <a:latin typeface="Times New Roman"/>
                <a:ea typeface="Times New Roman"/>
              </a:rPr>
              <a:t>- оказывает методическую и консультативную помощь родителям (законным представителям), необходимую для освоения образовательных программ;</a:t>
            </a:r>
            <a:endParaRPr lang="ru-RU" sz="2000" dirty="0">
              <a:latin typeface="Times New Roman"/>
              <a:ea typeface="Times New Roman"/>
            </a:endParaRPr>
          </a:p>
          <a:p>
            <a:pPr marL="0" indent="0" algn="just">
              <a:buNone/>
            </a:pPr>
            <a:r>
              <a:rPr lang="ru-RU" sz="2000" dirty="0">
                <a:solidFill>
                  <a:schemeClr val="tx1"/>
                </a:solidFill>
                <a:latin typeface="Times New Roman"/>
                <a:ea typeface="Times New Roman"/>
              </a:rPr>
              <a:t>- организует промежуточную аттестацию обучающихся, устанавливает их форму, периодичность и порядок проведения (промежуточная аттестация проводится в формах, определенных учебным планом, и в порядке, установленном локальным нормативным актом ОО);</a:t>
            </a:r>
            <a:endParaRPr lang="ru-RU" sz="2000" dirty="0">
              <a:latin typeface="Times New Roman"/>
              <a:ea typeface="Times New Roman"/>
            </a:endParaRPr>
          </a:p>
          <a:p>
            <a:pPr marL="0" indent="0" algn="just">
              <a:buNone/>
            </a:pPr>
            <a:r>
              <a:rPr lang="ru-RU" sz="2000" dirty="0">
                <a:solidFill>
                  <a:schemeClr val="tx1"/>
                </a:solidFill>
                <a:latin typeface="Times New Roman"/>
                <a:ea typeface="Times New Roman"/>
              </a:rPr>
              <a:t>- осуществляет контроль реализации в полном объеме образовательных программ в соответствии с индивидуальным учебным планом в части качества предоставляемых обучающимся образовательных услуг, количества и своевременности проведенных занятий в соответствии с утвержденным расписанием занятий; </a:t>
            </a:r>
            <a:endParaRPr lang="ru-RU" sz="2000" dirty="0">
              <a:latin typeface="Times New Roman"/>
              <a:ea typeface="Times New Roman"/>
            </a:endParaRPr>
          </a:p>
          <a:p>
            <a:pPr marL="0" indent="0" algn="just">
              <a:buNone/>
            </a:pPr>
            <a:r>
              <a:rPr lang="ru-RU" sz="2000" dirty="0">
                <a:solidFill>
                  <a:schemeClr val="tx1"/>
                </a:solidFill>
                <a:latin typeface="Times New Roman"/>
                <a:ea typeface="Times New Roman"/>
              </a:rPr>
              <a:t>- организует итоговую аттестацию;</a:t>
            </a:r>
            <a:endParaRPr lang="ru-RU" sz="2000" dirty="0">
              <a:latin typeface="Times New Roman"/>
              <a:ea typeface="Times New Roman"/>
            </a:endParaRPr>
          </a:p>
          <a:p>
            <a:pPr marL="0" indent="0" algn="just">
              <a:buNone/>
            </a:pPr>
            <a:r>
              <a:rPr lang="ru-RU" sz="2000" dirty="0">
                <a:solidFill>
                  <a:schemeClr val="tx1"/>
                </a:solidFill>
                <a:latin typeface="Times New Roman"/>
                <a:ea typeface="Times New Roman"/>
              </a:rPr>
              <a:t>- выдает прошедшим итоговую аттестацию документ об образовании.</a:t>
            </a:r>
            <a:endParaRPr lang="ru-RU" sz="2000" dirty="0">
              <a:latin typeface="Times New Roman"/>
              <a:ea typeface="Times New Roman"/>
            </a:endParaRPr>
          </a:p>
          <a:p>
            <a:endParaRPr lang="ru-RU" sz="2000" dirty="0"/>
          </a:p>
        </p:txBody>
      </p:sp>
      <p:sp>
        <p:nvSpPr>
          <p:cNvPr id="3" name="TextBox 2">
            <a:extLst>
              <a:ext uri="{FF2B5EF4-FFF2-40B4-BE49-F238E27FC236}">
                <a16:creationId xmlns:a16="http://schemas.microsoft.com/office/drawing/2014/main" id="{3BBE1820-F189-4234-96C0-98F9CD265F3E}"/>
              </a:ext>
            </a:extLst>
          </p:cNvPr>
          <p:cNvSpPr txBox="1"/>
          <p:nvPr/>
        </p:nvSpPr>
        <p:spPr>
          <a:xfrm>
            <a:off x="963225" y="609459"/>
            <a:ext cx="9792070" cy="584775"/>
          </a:xfrm>
          <a:prstGeom prst="rect">
            <a:avLst/>
          </a:prstGeom>
          <a:noFill/>
        </p:spPr>
        <p:txBody>
          <a:bodyPr wrap="square" rtlCol="0">
            <a:spAutoFit/>
          </a:bodyPr>
          <a:lstStyle/>
          <a:p>
            <a:pPr algn="ctr"/>
            <a:r>
              <a:rPr lang="ru-RU" sz="3200" b="1" dirty="0">
                <a:solidFill>
                  <a:srgbClr val="C00000"/>
                </a:solidFill>
              </a:rPr>
              <a:t>Обучение на дому:  обязанности ОО </a:t>
            </a:r>
          </a:p>
        </p:txBody>
      </p:sp>
    </p:spTree>
    <p:extLst>
      <p:ext uri="{BB962C8B-B14F-4D97-AF65-F5344CB8AC3E}">
        <p14:creationId xmlns:p14="http://schemas.microsoft.com/office/powerpoint/2010/main" val="1240079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43379" y="1590333"/>
            <a:ext cx="10182688" cy="4065315"/>
          </a:xfrm>
        </p:spPr>
        <p:txBody>
          <a:bodyPr>
            <a:normAutofit/>
          </a:bodyPr>
          <a:lstStyle/>
          <a:p>
            <a:pPr marL="0" indent="0" algn="just">
              <a:buNone/>
            </a:pPr>
            <a:r>
              <a:rPr lang="ru-RU" dirty="0">
                <a:solidFill>
                  <a:schemeClr val="tx1"/>
                </a:solidFill>
                <a:latin typeface="Times New Roman" panose="02020603050405020304" pitchFamily="18" charset="0"/>
                <a:cs typeface="Times New Roman" panose="02020603050405020304" pitchFamily="18" charset="0"/>
              </a:rPr>
              <a:t>При невозможности организовать обучение на дому по следующим причинам: неудовлетворительные жилищно-бытовые условия, наличие в доме агрессивных животных возможно осуществление индивидуального обучения в ОО, иных объективных обстоятельств (при наличии разрешения медицинской организации на посещение ОО). В данном случае родитель (законный представитель) обучающегося подает заявление в ОО об организации учебных занятий в учебных помещениях ОО с указанием причины. </a:t>
            </a:r>
          </a:p>
        </p:txBody>
      </p:sp>
      <p:sp>
        <p:nvSpPr>
          <p:cNvPr id="3" name="TextBox 2">
            <a:extLst>
              <a:ext uri="{FF2B5EF4-FFF2-40B4-BE49-F238E27FC236}">
                <a16:creationId xmlns:a16="http://schemas.microsoft.com/office/drawing/2014/main" id="{BC5D94CF-65CA-4A94-99B5-7F8012BEFAC6}"/>
              </a:ext>
            </a:extLst>
          </p:cNvPr>
          <p:cNvSpPr txBox="1"/>
          <p:nvPr/>
        </p:nvSpPr>
        <p:spPr>
          <a:xfrm>
            <a:off x="963225" y="609459"/>
            <a:ext cx="9792070" cy="584775"/>
          </a:xfrm>
          <a:prstGeom prst="rect">
            <a:avLst/>
          </a:prstGeom>
          <a:noFill/>
        </p:spPr>
        <p:txBody>
          <a:bodyPr wrap="square" rtlCol="0">
            <a:spAutoFit/>
          </a:bodyPr>
          <a:lstStyle/>
          <a:p>
            <a:pPr algn="ctr"/>
            <a:r>
              <a:rPr lang="ru-RU" sz="3200" b="1" dirty="0">
                <a:solidFill>
                  <a:srgbClr val="C00000"/>
                </a:solidFill>
              </a:rPr>
              <a:t>Обучение на дому:  посещение ОО </a:t>
            </a:r>
          </a:p>
        </p:txBody>
      </p:sp>
    </p:spTree>
    <p:extLst>
      <p:ext uri="{BB962C8B-B14F-4D97-AF65-F5344CB8AC3E}">
        <p14:creationId xmlns:p14="http://schemas.microsoft.com/office/powerpoint/2010/main" val="741780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2660" y="1124744"/>
            <a:ext cx="11194742" cy="5184576"/>
          </a:xfrm>
        </p:spPr>
        <p:txBody>
          <a:bodyPr>
            <a:normAutofit fontScale="85000" lnSpcReduction="20000"/>
          </a:bodyPr>
          <a:lstStyle/>
          <a:p>
            <a:pPr marL="0" indent="0" algn="just">
              <a:buNone/>
            </a:pPr>
            <a:r>
              <a:rPr lang="ru-RU" dirty="0">
                <a:latin typeface="Times New Roman" panose="02020603050405020304" pitchFamily="18" charset="0"/>
                <a:cs typeface="Times New Roman" panose="02020603050405020304" pitchFamily="18" charset="0"/>
              </a:rPr>
              <a:t>- знать специфику заболевания, особенности режима и организации обучения на дому, не допускать утомления ребенка;</a:t>
            </a:r>
          </a:p>
          <a:p>
            <a:pPr marL="0" indent="0" algn="just">
              <a:buNone/>
            </a:pPr>
            <a:r>
              <a:rPr lang="ru-RU" dirty="0">
                <a:latin typeface="Times New Roman" panose="02020603050405020304" pitchFamily="18" charset="0"/>
                <a:cs typeface="Times New Roman" panose="02020603050405020304" pitchFamily="18" charset="0"/>
              </a:rPr>
              <a:t>- выполнять рабочие программы с учетом физиологических возможностей, интеллектуальных способностей и интересов детей;</a:t>
            </a:r>
          </a:p>
          <a:p>
            <a:pPr marL="0" indent="0" algn="just">
              <a:buNone/>
            </a:pPr>
            <a:r>
              <a:rPr lang="ru-RU" dirty="0">
                <a:latin typeface="Times New Roman" panose="02020603050405020304" pitchFamily="18" charset="0"/>
                <a:cs typeface="Times New Roman" panose="02020603050405020304" pitchFamily="18" charset="0"/>
              </a:rPr>
              <a:t>- проводить занятия с обучающимся на дому строго по утвержденному расписанию;</a:t>
            </a:r>
          </a:p>
          <a:p>
            <a:pPr marL="0" indent="0" algn="just">
              <a:buNone/>
            </a:pPr>
            <a:r>
              <a:rPr lang="ru-RU" dirty="0">
                <a:latin typeface="Times New Roman" panose="02020603050405020304" pitchFamily="18" charset="0"/>
                <a:cs typeface="Times New Roman" panose="02020603050405020304" pitchFamily="18" charset="0"/>
              </a:rPr>
              <a:t>- вести в произвольной форме поурочное планирование, позволяющее при проведении контрольно-проверочных мероприятий, определить уровень качества обучения и оптимальность выбора методов и дидактических приемов реализации образовательных программ;</a:t>
            </a:r>
          </a:p>
          <a:p>
            <a:pPr marL="0" indent="0" algn="just">
              <a:buNone/>
            </a:pPr>
            <a:r>
              <a:rPr lang="ru-RU" dirty="0">
                <a:latin typeface="Times New Roman" panose="02020603050405020304" pitchFamily="18" charset="0"/>
                <a:cs typeface="Times New Roman" panose="02020603050405020304" pitchFamily="18" charset="0"/>
              </a:rPr>
              <a:t>- своевременно заполнять журнал учебных занятий на дому, заполнять электронный журнал;</a:t>
            </a:r>
          </a:p>
          <a:p>
            <a:pPr marL="0" indent="0" algn="just">
              <a:buNone/>
            </a:pPr>
            <a:r>
              <a:rPr lang="ru-RU" dirty="0">
                <a:latin typeface="Times New Roman" panose="02020603050405020304" pitchFamily="18" charset="0"/>
                <a:cs typeface="Times New Roman" panose="02020603050405020304" pitchFamily="18" charset="0"/>
              </a:rPr>
              <a:t>- контролировать ведение дневника учеником;</a:t>
            </a:r>
          </a:p>
          <a:p>
            <a:pPr marL="0" indent="0" algn="just">
              <a:buNone/>
            </a:pPr>
            <a:r>
              <a:rPr lang="ru-RU" dirty="0">
                <a:latin typeface="Times New Roman" panose="02020603050405020304" pitchFamily="18" charset="0"/>
                <a:cs typeface="Times New Roman" panose="02020603050405020304" pitchFamily="18" charset="0"/>
              </a:rPr>
              <a:t>- обеспечивать безопасность жизни и здоровья обучающегося во время проведения учебных занятий на дому и в ОО; </a:t>
            </a:r>
          </a:p>
          <a:p>
            <a:pPr marL="0" indent="0" algn="just">
              <a:buNone/>
            </a:pPr>
            <a:r>
              <a:rPr lang="ru-RU" dirty="0">
                <a:latin typeface="Times New Roman" panose="02020603050405020304" pitchFamily="18" charset="0"/>
                <a:cs typeface="Times New Roman" panose="02020603050405020304" pitchFamily="18" charset="0"/>
              </a:rPr>
              <a:t>- соблюдать конфиденциальность персональных данных обучающихся.</a:t>
            </a:r>
          </a:p>
          <a:p>
            <a:endParaRPr lang="ru-RU" dirty="0"/>
          </a:p>
        </p:txBody>
      </p:sp>
      <p:sp>
        <p:nvSpPr>
          <p:cNvPr id="6" name="TextBox 5">
            <a:extLst>
              <a:ext uri="{FF2B5EF4-FFF2-40B4-BE49-F238E27FC236}">
                <a16:creationId xmlns:a16="http://schemas.microsoft.com/office/drawing/2014/main" id="{44F98462-1607-4928-AF33-69F9DE5312D1}"/>
              </a:ext>
            </a:extLst>
          </p:cNvPr>
          <p:cNvSpPr txBox="1"/>
          <p:nvPr/>
        </p:nvSpPr>
        <p:spPr>
          <a:xfrm>
            <a:off x="972103" y="256292"/>
            <a:ext cx="9792070" cy="584775"/>
          </a:xfrm>
          <a:prstGeom prst="rect">
            <a:avLst/>
          </a:prstGeom>
          <a:noFill/>
        </p:spPr>
        <p:txBody>
          <a:bodyPr wrap="square" rtlCol="0">
            <a:spAutoFit/>
          </a:bodyPr>
          <a:lstStyle/>
          <a:p>
            <a:pPr algn="ctr"/>
            <a:r>
              <a:rPr lang="ru-RU" sz="3200" b="1" dirty="0">
                <a:solidFill>
                  <a:srgbClr val="C00000"/>
                </a:solidFill>
              </a:rPr>
              <a:t>Обучение на дому:  обязанности педагогов </a:t>
            </a:r>
          </a:p>
        </p:txBody>
      </p:sp>
    </p:spTree>
    <p:extLst>
      <p:ext uri="{BB962C8B-B14F-4D97-AF65-F5344CB8AC3E}">
        <p14:creationId xmlns:p14="http://schemas.microsoft.com/office/powerpoint/2010/main" val="4077044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7605" y="1026752"/>
            <a:ext cx="11756789" cy="5390364"/>
          </a:xfrm>
        </p:spPr>
        <p:txBody>
          <a:bodyPr>
            <a:noAutofit/>
          </a:bodyPr>
          <a:lstStyle/>
          <a:p>
            <a:pPr marL="0" indent="0">
              <a:buNone/>
            </a:pPr>
            <a:r>
              <a:rPr lang="ru-RU" sz="2000" b="1" dirty="0"/>
              <a:t>Педагогам важно учитывать следую принципы при работе с детьми:</a:t>
            </a:r>
          </a:p>
          <a:p>
            <a:pPr>
              <a:spcBef>
                <a:spcPts val="0"/>
              </a:spcBef>
            </a:pPr>
            <a:r>
              <a:rPr lang="ru-RU" sz="2000" dirty="0"/>
              <a:t>Принцип </a:t>
            </a:r>
            <a:r>
              <a:rPr lang="ru-RU" sz="2000" b="1" dirty="0"/>
              <a:t>индивидуализации</a:t>
            </a:r>
            <a:r>
              <a:rPr lang="ru-RU" sz="2000" dirty="0"/>
              <a:t> – а) обеспечение режима учебных занятий по состоянию здоровья (интеллектуальная активность в течение дня, приём медицинских препаратов и процедур)</a:t>
            </a:r>
          </a:p>
          <a:p>
            <a:pPr marL="185738" indent="0">
              <a:spcBef>
                <a:spcPts val="0"/>
              </a:spcBef>
              <a:buNone/>
            </a:pPr>
            <a:r>
              <a:rPr lang="ru-RU" sz="2000" dirty="0"/>
              <a:t>б) составление дидактического материала в соответствии с особенностями восприятия, с уровнем доступности и сложности изучаемого содержания.</a:t>
            </a:r>
          </a:p>
          <a:p>
            <a:r>
              <a:rPr lang="ru-RU" sz="2000" dirty="0"/>
              <a:t>Принцип </a:t>
            </a:r>
            <a:r>
              <a:rPr lang="ru-RU" sz="2000" b="1" dirty="0"/>
              <a:t>сотрудничества</a:t>
            </a:r>
            <a:r>
              <a:rPr lang="ru-RU" sz="2000" dirty="0"/>
              <a:t> – совместное (учитель с родителями, членами семьи, </a:t>
            </a:r>
            <a:r>
              <a:rPr lang="ru-RU" sz="2000" dirty="0" err="1"/>
              <a:t>тьютором</a:t>
            </a:r>
            <a:r>
              <a:rPr lang="ru-RU" sz="2000" dirty="0"/>
              <a:t>, волонтёром) планирование, организация учебных занятий, методическое сопровождение выполнения заданий.</a:t>
            </a:r>
          </a:p>
          <a:p>
            <a:r>
              <a:rPr lang="ru-RU" sz="2000" dirty="0"/>
              <a:t>Принцип </a:t>
            </a:r>
            <a:r>
              <a:rPr lang="ru-RU" sz="2000" b="1" dirty="0"/>
              <a:t>самостоятельности</a:t>
            </a:r>
            <a:r>
              <a:rPr lang="ru-RU" sz="2000" dirty="0"/>
              <a:t> – большая часть учебной деятельности организуется в индивидуально-обособленной форме выполнения учебных заданий.</a:t>
            </a:r>
          </a:p>
          <a:p>
            <a:r>
              <a:rPr lang="ru-RU" sz="2000" dirty="0"/>
              <a:t>Принцип </a:t>
            </a:r>
            <a:r>
              <a:rPr lang="ru-RU" sz="2000" b="1" dirty="0"/>
              <a:t>адаптации</a:t>
            </a:r>
            <a:r>
              <a:rPr lang="ru-RU" sz="2000" dirty="0"/>
              <a:t> – учебный материал порционно подбирается, структурируется и корректируется </a:t>
            </a:r>
            <a:br>
              <a:rPr lang="ru-RU" sz="2000" dirty="0"/>
            </a:br>
            <a:r>
              <a:rPr lang="ru-RU" sz="2000" dirty="0"/>
              <a:t>в зависимости от состояния восприятия ученика и, наоборот, состояние ученика готовится под уровень сложности учебного материала (интеллектуальный разогрев, актуализация мышления, подключение воображения, </a:t>
            </a:r>
            <a:r>
              <a:rPr lang="ru-RU" sz="2000" dirty="0" err="1"/>
              <a:t>проблематизация</a:t>
            </a:r>
            <a:r>
              <a:rPr lang="ru-RU" sz="2000" dirty="0"/>
              <a:t>, снятие психологических барьеров и излишнего напряжения и т.п.)</a:t>
            </a:r>
          </a:p>
          <a:p>
            <a:r>
              <a:rPr lang="ru-RU" sz="2000" dirty="0"/>
              <a:t>Принцип </a:t>
            </a:r>
            <a:r>
              <a:rPr lang="ru-RU" sz="2000" b="1" dirty="0"/>
              <a:t>учёта ситуации </a:t>
            </a:r>
            <a:r>
              <a:rPr lang="ru-RU" sz="2000" dirty="0"/>
              <a:t>– учитывается темп и характер изучения (усвоения) учебного материала (дидактические паузы, возникающие и организуемые рефлексивные остановки).</a:t>
            </a:r>
          </a:p>
          <a:p>
            <a:r>
              <a:rPr lang="ru-RU" sz="2000" dirty="0"/>
              <a:t>Принцип </a:t>
            </a:r>
            <a:r>
              <a:rPr lang="ru-RU" sz="2000" b="1" dirty="0"/>
              <a:t>логической точки </a:t>
            </a:r>
            <a:r>
              <a:rPr lang="ru-RU" sz="2000" dirty="0"/>
              <a:t>– освоение учебного материала определяет не время, а завершённость изучения порции и возможность остановки в логике освоения учебного материала.</a:t>
            </a:r>
          </a:p>
        </p:txBody>
      </p:sp>
      <p:pic>
        <p:nvPicPr>
          <p:cNvPr id="7" name="Рисунок 6">
            <a:extLst>
              <a:ext uri="{FF2B5EF4-FFF2-40B4-BE49-F238E27FC236}">
                <a16:creationId xmlns:a16="http://schemas.microsoft.com/office/drawing/2014/main" id="{8D5DB3F2-7FBB-4BFC-9656-0EB535931C8B}"/>
              </a:ext>
            </a:extLst>
          </p:cNvPr>
          <p:cNvPicPr>
            <a:picLocks noChangeAspect="1"/>
          </p:cNvPicPr>
          <p:nvPr/>
        </p:nvPicPr>
        <p:blipFill>
          <a:blip r:embed="rId2"/>
          <a:stretch>
            <a:fillRect/>
          </a:stretch>
        </p:blipFill>
        <p:spPr>
          <a:xfrm>
            <a:off x="549369" y="11078"/>
            <a:ext cx="9797121" cy="859611"/>
          </a:xfrm>
          <a:prstGeom prst="rect">
            <a:avLst/>
          </a:prstGeom>
        </p:spPr>
      </p:pic>
    </p:spTree>
    <p:extLst>
      <p:ext uri="{BB962C8B-B14F-4D97-AF65-F5344CB8AC3E}">
        <p14:creationId xmlns:p14="http://schemas.microsoft.com/office/powerpoint/2010/main" val="30110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862" y="901629"/>
            <a:ext cx="8856984" cy="573155"/>
          </a:xfrm>
        </p:spPr>
        <p:txBody>
          <a:bodyPr>
            <a:normAutofit/>
          </a:bodyPr>
          <a:lstStyle/>
          <a:p>
            <a:pPr algn="l"/>
            <a:r>
              <a:rPr lang="ru-RU" sz="2400" b="1" dirty="0"/>
              <a:t>ИНДИВИДУАЛЬНОЕ ОБУЧЕНИЕ НА ДОМУ - </a:t>
            </a:r>
          </a:p>
        </p:txBody>
      </p:sp>
      <p:sp>
        <p:nvSpPr>
          <p:cNvPr id="3" name="Содержимое 2"/>
          <p:cNvSpPr>
            <a:spLocks noGrp="1"/>
          </p:cNvSpPr>
          <p:nvPr>
            <p:ph idx="1"/>
          </p:nvPr>
        </p:nvSpPr>
        <p:spPr>
          <a:xfrm>
            <a:off x="372862" y="1474784"/>
            <a:ext cx="11141476" cy="1296144"/>
          </a:xfrm>
        </p:spPr>
        <p:txBody>
          <a:bodyPr>
            <a:normAutofit/>
          </a:bodyPr>
          <a:lstStyle/>
          <a:p>
            <a:pPr marL="0" indent="0" algn="just">
              <a:buNone/>
            </a:pPr>
            <a:r>
              <a:rPr lang="ru-RU" dirty="0"/>
              <a:t>способ организации обучения ребенка, осуществляемый по индивидуальному учебному плану в домашних условиях.</a:t>
            </a:r>
          </a:p>
        </p:txBody>
      </p:sp>
      <p:sp>
        <p:nvSpPr>
          <p:cNvPr id="5" name="Содержимое 2"/>
          <p:cNvSpPr txBox="1">
            <a:spLocks/>
          </p:cNvSpPr>
          <p:nvPr/>
        </p:nvSpPr>
        <p:spPr>
          <a:xfrm>
            <a:off x="266330" y="2857119"/>
            <a:ext cx="11354540" cy="367240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ru-RU" dirty="0"/>
              <a:t>Индивидуальное обучение на дому регламентируется Федеральным законом «Об образовании в Российской Федерации»</a:t>
            </a:r>
          </a:p>
          <a:p>
            <a:pPr marL="0" indent="0" algn="just">
              <a:buNone/>
            </a:pPr>
            <a:endParaRPr lang="ru-RU" dirty="0"/>
          </a:p>
          <a:p>
            <a:pPr marL="0" indent="0" algn="just">
              <a:buNone/>
            </a:pPr>
            <a:r>
              <a:rPr lang="ru-RU" dirty="0"/>
              <a:t>Согласно ч. 5 ст. 41  установлено, что для обучающихся, осваивающих основные общеобразовательные программы и нуждающихся в длительном лечении, создаются образовательные организации, в т. ч. санаторные, в которых проводятся необходимые лечебные, реабилитационные и оздоровительные мероприятия. </a:t>
            </a:r>
            <a:r>
              <a:rPr lang="ru-RU" b="1" dirty="0"/>
              <a:t>Обучение таких детей, а также детей-инвалидов, которые по состоянию здоровья не могут посещать образовательную организацию, может быть также организовано образовательными организациями на дому или в медицинских организациях.</a:t>
            </a:r>
          </a:p>
        </p:txBody>
      </p:sp>
      <p:sp>
        <p:nvSpPr>
          <p:cNvPr id="6" name="TextBox 5">
            <a:extLst>
              <a:ext uri="{FF2B5EF4-FFF2-40B4-BE49-F238E27FC236}">
                <a16:creationId xmlns:a16="http://schemas.microsoft.com/office/drawing/2014/main" id="{E3F1CB8E-7E17-4804-9BF2-5ED3AF9E1081}"/>
              </a:ext>
            </a:extLst>
          </p:cNvPr>
          <p:cNvSpPr txBox="1"/>
          <p:nvPr/>
        </p:nvSpPr>
        <p:spPr>
          <a:xfrm>
            <a:off x="1199965" y="230663"/>
            <a:ext cx="9792070" cy="584775"/>
          </a:xfrm>
          <a:prstGeom prst="rect">
            <a:avLst/>
          </a:prstGeom>
          <a:noFill/>
        </p:spPr>
        <p:txBody>
          <a:bodyPr wrap="square" rtlCol="0">
            <a:spAutoFit/>
          </a:bodyPr>
          <a:lstStyle/>
          <a:p>
            <a:pPr algn="ctr"/>
            <a:r>
              <a:rPr lang="ru-RU" sz="3200" b="1" dirty="0">
                <a:solidFill>
                  <a:srgbClr val="C00000"/>
                </a:solidFill>
              </a:rPr>
              <a:t>Обучение на дому:  основные понятия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9E91CA-A224-46AC-AFE5-380DB4C54F9A}"/>
              </a:ext>
            </a:extLst>
          </p:cNvPr>
          <p:cNvSpPr txBox="1"/>
          <p:nvPr/>
        </p:nvSpPr>
        <p:spPr>
          <a:xfrm>
            <a:off x="679140" y="1023437"/>
            <a:ext cx="10377995" cy="5632311"/>
          </a:xfrm>
          <a:prstGeom prst="rect">
            <a:avLst/>
          </a:prstGeom>
          <a:noFill/>
        </p:spPr>
        <p:txBody>
          <a:bodyPr wrap="square">
            <a:spAutoFit/>
          </a:bodyPr>
          <a:lstStyle/>
          <a:p>
            <a:r>
              <a:rPr lang="ru-RU" sz="2400" dirty="0"/>
              <a:t>Учащимся, осваивающим основные общеобразовательные программы на дому, не имеющим академической задолженности и в полном объеме выполнившим учебный план или индивидуальный учебный план, должны быть созданы условия сдачи ГИА на дому (при их желании).</a:t>
            </a:r>
          </a:p>
          <a:p>
            <a:endParaRPr lang="ru-RU" sz="2400" dirty="0"/>
          </a:p>
          <a:p>
            <a:endParaRPr lang="ru-RU" sz="2400" dirty="0"/>
          </a:p>
          <a:p>
            <a:r>
              <a:rPr lang="ru-RU" sz="2400" dirty="0"/>
              <a:t>Разъяснено, что в соответствии с приказом Минобрнауки России от 14 февраля 2014 г. N 115 » в графе «Наименование учебных предметов» указываются сведения о результатах освоения выпускником образовательной программы соответствующего уровня, в частности, наименования учебных предметов в соответствии с учебным планом образовательной программы соответствующего уровня. Форма получения образования в аттестате и приложению к нему не указывается.</a:t>
            </a:r>
          </a:p>
          <a:p>
            <a:endParaRPr lang="ru-RU" sz="2400" dirty="0"/>
          </a:p>
          <a:p>
            <a:r>
              <a:rPr lang="ru-RU" sz="2400" dirty="0"/>
              <a:t> </a:t>
            </a:r>
          </a:p>
        </p:txBody>
      </p:sp>
      <p:sp>
        <p:nvSpPr>
          <p:cNvPr id="4" name="TextBox 3">
            <a:extLst>
              <a:ext uri="{FF2B5EF4-FFF2-40B4-BE49-F238E27FC236}">
                <a16:creationId xmlns:a16="http://schemas.microsoft.com/office/drawing/2014/main" id="{0F3F908A-FCA5-40EE-9635-923A103CF784}"/>
              </a:ext>
            </a:extLst>
          </p:cNvPr>
          <p:cNvSpPr txBox="1"/>
          <p:nvPr/>
        </p:nvSpPr>
        <p:spPr>
          <a:xfrm>
            <a:off x="972103" y="256292"/>
            <a:ext cx="9792070" cy="584775"/>
          </a:xfrm>
          <a:prstGeom prst="rect">
            <a:avLst/>
          </a:prstGeom>
          <a:noFill/>
        </p:spPr>
        <p:txBody>
          <a:bodyPr wrap="square" rtlCol="0">
            <a:spAutoFit/>
          </a:bodyPr>
          <a:lstStyle/>
          <a:p>
            <a:pPr algn="ctr"/>
            <a:r>
              <a:rPr lang="ru-RU" sz="3200" b="1" dirty="0">
                <a:solidFill>
                  <a:srgbClr val="C00000"/>
                </a:solidFill>
              </a:rPr>
              <a:t>Обучение на дому:  ГИА</a:t>
            </a:r>
          </a:p>
        </p:txBody>
      </p:sp>
    </p:spTree>
    <p:extLst>
      <p:ext uri="{BB962C8B-B14F-4D97-AF65-F5344CB8AC3E}">
        <p14:creationId xmlns:p14="http://schemas.microsoft.com/office/powerpoint/2010/main" val="2035781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CC918B-0251-4E33-8590-9E6776E7E49E}"/>
              </a:ext>
            </a:extLst>
          </p:cNvPr>
          <p:cNvSpPr txBox="1"/>
          <p:nvPr/>
        </p:nvSpPr>
        <p:spPr>
          <a:xfrm>
            <a:off x="346228" y="1140521"/>
            <a:ext cx="11123721" cy="5355312"/>
          </a:xfrm>
          <a:prstGeom prst="rect">
            <a:avLst/>
          </a:prstGeom>
          <a:noFill/>
        </p:spPr>
        <p:txBody>
          <a:bodyPr wrap="square">
            <a:spAutoFit/>
          </a:bodyPr>
          <a:lstStyle/>
          <a:p>
            <a:pPr algn="just"/>
            <a:r>
              <a:rPr lang="ru-RU" b="1" i="0" dirty="0">
                <a:solidFill>
                  <a:srgbClr val="444444"/>
                </a:solidFill>
                <a:effectLst/>
                <a:latin typeface="Roboto" panose="02000000000000000000" pitchFamily="2" charset="0"/>
              </a:rPr>
              <a:t>Экзамен на дому</a:t>
            </a:r>
            <a:r>
              <a:rPr lang="ru-RU" b="0" i="0" dirty="0">
                <a:solidFill>
                  <a:srgbClr val="444444"/>
                </a:solidFill>
                <a:effectLst/>
                <a:latin typeface="Roboto" panose="02000000000000000000" pitchFamily="2" charset="0"/>
              </a:rPr>
              <a:t>. Согласно приказам </a:t>
            </a:r>
            <a:r>
              <a:rPr lang="ru-RU" b="0" i="0" dirty="0" err="1">
                <a:solidFill>
                  <a:srgbClr val="444444"/>
                </a:solidFill>
                <a:effectLst/>
                <a:latin typeface="Roboto" panose="02000000000000000000" pitchFamily="2" charset="0"/>
              </a:rPr>
              <a:t>Минпросвещения</a:t>
            </a:r>
            <a:r>
              <a:rPr lang="ru-RU" b="0" i="0" dirty="0">
                <a:solidFill>
                  <a:srgbClr val="444444"/>
                </a:solidFill>
                <a:effectLst/>
                <a:latin typeface="Roboto" panose="02000000000000000000" pitchFamily="2" charset="0"/>
              </a:rPr>
              <a:t> России и Рособрнадзора от 7 ноября 2018 г. N 189/1513 «Об утверждении Порядка проведения государственной итоговой аттестации по образовательным программам основного общего образования» и от 07 ноября 2018 г. №190/1512 «Об утверждении Порядка проведения государственной итоговой аттестации по образовательным программам среднего общего образования» для обучающихся, имеющих медицинские показания для обучения на дому и соответствующие рекомендации психолого-медико-педагогической комиссии, </a:t>
            </a:r>
            <a:r>
              <a:rPr lang="ru-RU" b="1" i="0" dirty="0">
                <a:solidFill>
                  <a:srgbClr val="444444"/>
                </a:solidFill>
                <a:effectLst/>
                <a:latin typeface="Roboto" panose="02000000000000000000" pitchFamily="2" charset="0"/>
              </a:rPr>
              <a:t>экзамен организуется на дому</a:t>
            </a:r>
            <a:r>
              <a:rPr lang="ru-RU" b="0" i="0" dirty="0">
                <a:solidFill>
                  <a:srgbClr val="444444"/>
                </a:solidFill>
                <a:effectLst/>
                <a:latin typeface="Roboto" panose="02000000000000000000" pitchFamily="2" charset="0"/>
              </a:rPr>
              <a:t>.</a:t>
            </a:r>
          </a:p>
          <a:p>
            <a:pPr algn="just"/>
            <a:r>
              <a:rPr lang="ru-RU" b="1" i="0" dirty="0">
                <a:solidFill>
                  <a:srgbClr val="444444"/>
                </a:solidFill>
                <a:effectLst/>
                <a:latin typeface="Roboto" panose="02000000000000000000" pitchFamily="2" charset="0"/>
              </a:rPr>
              <a:t> </a:t>
            </a:r>
            <a:endParaRPr lang="ru-RU" b="0" i="0" dirty="0">
              <a:solidFill>
                <a:srgbClr val="444444"/>
              </a:solidFill>
              <a:effectLst/>
              <a:latin typeface="Roboto" panose="02000000000000000000" pitchFamily="2" charset="0"/>
            </a:endParaRPr>
          </a:p>
          <a:p>
            <a:pPr algn="just"/>
            <a:r>
              <a:rPr lang="ru-RU" b="0" i="0" dirty="0">
                <a:solidFill>
                  <a:srgbClr val="444444"/>
                </a:solidFill>
                <a:effectLst/>
                <a:latin typeface="Roboto" panose="02000000000000000000" pitchFamily="2" charset="0"/>
              </a:rPr>
              <a:t>Для этого родителям (законным представителям) </a:t>
            </a:r>
            <a:r>
              <a:rPr lang="ru-RU" b="0" i="0" dirty="0" err="1">
                <a:solidFill>
                  <a:srgbClr val="444444"/>
                </a:solidFill>
                <a:effectLst/>
                <a:latin typeface="Roboto" panose="02000000000000000000" pitchFamily="2" charset="0"/>
              </a:rPr>
              <a:t>ребѐнка</a:t>
            </a:r>
            <a:r>
              <a:rPr lang="ru-RU" b="0" i="0" dirty="0">
                <a:solidFill>
                  <a:srgbClr val="444444"/>
                </a:solidFill>
                <a:effectLst/>
                <a:latin typeface="Roboto" panose="02000000000000000000" pitchFamily="2" charset="0"/>
              </a:rPr>
              <a:t> необходимо вместе с подачей заявления на прохождение ГИА-9 (ГИА-11) представить заключение медицинской организации и копию рекомендаций психолого-медико-педагогической комиссии.</a:t>
            </a:r>
          </a:p>
          <a:p>
            <a:pPr algn="just"/>
            <a:r>
              <a:rPr lang="ru-RU" b="1" i="0" dirty="0">
                <a:solidFill>
                  <a:srgbClr val="444444"/>
                </a:solidFill>
                <a:effectLst/>
                <a:latin typeface="Roboto" panose="02000000000000000000" pitchFamily="2" charset="0"/>
              </a:rPr>
              <a:t> </a:t>
            </a:r>
            <a:endParaRPr lang="ru-RU" b="0" i="0" dirty="0">
              <a:solidFill>
                <a:srgbClr val="444444"/>
              </a:solidFill>
              <a:effectLst/>
              <a:latin typeface="Roboto" panose="02000000000000000000" pitchFamily="2" charset="0"/>
            </a:endParaRPr>
          </a:p>
          <a:p>
            <a:pPr algn="just"/>
            <a:r>
              <a:rPr lang="ru-RU" b="0" i="0" dirty="0">
                <a:solidFill>
                  <a:srgbClr val="444444"/>
                </a:solidFill>
                <a:effectLst/>
                <a:latin typeface="Roboto" panose="02000000000000000000" pitchFamily="2" charset="0"/>
              </a:rPr>
              <a:t>Во время экзамена для обучающихся на дому обеспечиваются специальные условия, учитывающие состояние их здоровья, особенности психофизического развития, в том числе присутствие ассистентов, использование на ГИА необходимых для выполнения заданий технических средств; выполнение письменной экзаменационной работы на компьютере по желанию экзаменующегося; увеличение продолжительности экзамена по учебному предмету на 1,5 часа; организация питания и перерывов для проведения необходимых лечебных и профилактических мероприятий во время проведения экзамена и другие условия.</a:t>
            </a:r>
          </a:p>
        </p:txBody>
      </p:sp>
      <p:sp>
        <p:nvSpPr>
          <p:cNvPr id="4" name="TextBox 3">
            <a:extLst>
              <a:ext uri="{FF2B5EF4-FFF2-40B4-BE49-F238E27FC236}">
                <a16:creationId xmlns:a16="http://schemas.microsoft.com/office/drawing/2014/main" id="{E35DCBB4-AC20-427F-A07A-6654477969F2}"/>
              </a:ext>
            </a:extLst>
          </p:cNvPr>
          <p:cNvSpPr txBox="1"/>
          <p:nvPr/>
        </p:nvSpPr>
        <p:spPr>
          <a:xfrm>
            <a:off x="972103" y="256292"/>
            <a:ext cx="9792070" cy="584775"/>
          </a:xfrm>
          <a:prstGeom prst="rect">
            <a:avLst/>
          </a:prstGeom>
          <a:noFill/>
        </p:spPr>
        <p:txBody>
          <a:bodyPr wrap="square" rtlCol="0">
            <a:spAutoFit/>
          </a:bodyPr>
          <a:lstStyle/>
          <a:p>
            <a:pPr algn="ctr"/>
            <a:r>
              <a:rPr lang="ru-RU" sz="3200" b="1" dirty="0">
                <a:solidFill>
                  <a:srgbClr val="C00000"/>
                </a:solidFill>
              </a:rPr>
              <a:t>Обучение на дому:  ГИА</a:t>
            </a:r>
          </a:p>
        </p:txBody>
      </p:sp>
    </p:spTree>
    <p:extLst>
      <p:ext uri="{BB962C8B-B14F-4D97-AF65-F5344CB8AC3E}">
        <p14:creationId xmlns:p14="http://schemas.microsoft.com/office/powerpoint/2010/main" val="3493067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5A04D2-117B-45CA-B214-5F5AB48EED55}"/>
              </a:ext>
            </a:extLst>
          </p:cNvPr>
          <p:cNvSpPr txBox="1"/>
          <p:nvPr/>
        </p:nvSpPr>
        <p:spPr>
          <a:xfrm>
            <a:off x="554852" y="881238"/>
            <a:ext cx="11230253" cy="3785652"/>
          </a:xfrm>
          <a:prstGeom prst="rect">
            <a:avLst/>
          </a:prstGeom>
          <a:noFill/>
        </p:spPr>
        <p:txBody>
          <a:bodyPr wrap="square">
            <a:spAutoFit/>
          </a:bodyPr>
          <a:lstStyle/>
          <a:p>
            <a:r>
              <a:rPr lang="ru-RU" sz="1600" dirty="0"/>
              <a:t>Согласно ст. 19 Федерального закона от 24 ноября 1995 г. N 181-ФЗ (с изменениями) размеры компенсации затрат родителей (законных представителей) детей-инвалидов в части организации обучения по основным общеобразовательным программам на дому определяются законами и иными нормативными правовыми актами субъектов РФ и являются расходными обязательствами субъектов Российской Федерации. Минобрнауки России письмом от 14 января 2016 г. N 07-81 «Об осуществлении выплат компенсации родителям (законным представителям) детей, обучающихся на дому» разъяснило следующее.</a:t>
            </a:r>
          </a:p>
          <a:p>
            <a:endParaRPr lang="ru-RU" sz="1600" dirty="0"/>
          </a:p>
          <a:p>
            <a:r>
              <a:rPr lang="ru-RU" sz="1600" dirty="0"/>
              <a:t>В соответствии со статьей 35 ФЗ об образовании учебники и учебные пособия, а также учебно-методические материалы, средства обучения и воспитания детям, обучающимся на дому, предоставляются в пользование на время получения образования бесплатно.</a:t>
            </a:r>
          </a:p>
          <a:p>
            <a:r>
              <a:rPr lang="ru-RU" sz="1600" dirty="0"/>
              <a:t> </a:t>
            </a:r>
          </a:p>
          <a:p>
            <a:r>
              <a:rPr lang="ru-RU" sz="1600" dirty="0"/>
              <a:t>Согласно части 7 статьи 79 ФЗ об образовании, обучающиеся с ОВЗ обеспечиваются бесплатным двухразовым питанием.</a:t>
            </a:r>
          </a:p>
          <a:p>
            <a:endParaRPr lang="ru-RU" sz="1600" dirty="0"/>
          </a:p>
          <a:p>
            <a:r>
              <a:rPr lang="ru-RU" sz="1600" dirty="0"/>
              <a:t>Дети-инвалиды, как имеющие статус обучающихся с ОВЗ, получающие образование на дому, должны обеспечиваться сухим пайком или получать компенсацию за питание в денежном эквиваленте.</a:t>
            </a:r>
          </a:p>
        </p:txBody>
      </p:sp>
      <p:sp>
        <p:nvSpPr>
          <p:cNvPr id="4" name="TextBox 3">
            <a:extLst>
              <a:ext uri="{FF2B5EF4-FFF2-40B4-BE49-F238E27FC236}">
                <a16:creationId xmlns:a16="http://schemas.microsoft.com/office/drawing/2014/main" id="{E9DAC8F6-5E04-4C52-AE47-C1FC1B1CB880}"/>
              </a:ext>
            </a:extLst>
          </p:cNvPr>
          <p:cNvSpPr txBox="1"/>
          <p:nvPr/>
        </p:nvSpPr>
        <p:spPr>
          <a:xfrm>
            <a:off x="1273944" y="85676"/>
            <a:ext cx="9792070" cy="584775"/>
          </a:xfrm>
          <a:prstGeom prst="rect">
            <a:avLst/>
          </a:prstGeom>
          <a:noFill/>
        </p:spPr>
        <p:txBody>
          <a:bodyPr wrap="square" rtlCol="0">
            <a:spAutoFit/>
          </a:bodyPr>
          <a:lstStyle/>
          <a:p>
            <a:pPr algn="ctr"/>
            <a:r>
              <a:rPr lang="ru-RU" sz="3200" b="1" dirty="0">
                <a:solidFill>
                  <a:srgbClr val="C00000"/>
                </a:solidFill>
              </a:rPr>
              <a:t>Обучение на дому:  материальная компенсация</a:t>
            </a:r>
          </a:p>
        </p:txBody>
      </p:sp>
      <p:graphicFrame>
        <p:nvGraphicFramePr>
          <p:cNvPr id="5" name="Объект 4">
            <a:extLst>
              <a:ext uri="{FF2B5EF4-FFF2-40B4-BE49-F238E27FC236}">
                <a16:creationId xmlns:a16="http://schemas.microsoft.com/office/drawing/2014/main" id="{79F4EE0D-A065-494B-AC0B-13F0EF633811}"/>
              </a:ext>
            </a:extLst>
          </p:cNvPr>
          <p:cNvGraphicFramePr>
            <a:graphicFrameLocks noChangeAspect="1"/>
          </p:cNvGraphicFramePr>
          <p:nvPr>
            <p:extLst>
              <p:ext uri="{D42A27DB-BD31-4B8C-83A1-F6EECF244321}">
                <p14:modId xmlns:p14="http://schemas.microsoft.com/office/powerpoint/2010/main" val="2481314987"/>
              </p:ext>
            </p:extLst>
          </p:nvPr>
        </p:nvGraphicFramePr>
        <p:xfrm>
          <a:off x="9994729" y="4367813"/>
          <a:ext cx="1452347" cy="2226802"/>
        </p:xfrm>
        <a:graphic>
          <a:graphicData uri="http://schemas.openxmlformats.org/presentationml/2006/ole">
            <mc:AlternateContent xmlns:mc="http://schemas.openxmlformats.org/markup-compatibility/2006">
              <mc:Choice xmlns:v="urn:schemas-microsoft-com:vml" Requires="v">
                <p:oleObj spid="_x0000_s6152" name="Document" r:id="rId3" imgW="5938880" imgH="9105940" progId="Word.Document.8">
                  <p:embed/>
                </p:oleObj>
              </mc:Choice>
              <mc:Fallback>
                <p:oleObj name="Document" r:id="rId3" imgW="5938880" imgH="9105940" progId="Word.Document.8">
                  <p:embed/>
                  <p:pic>
                    <p:nvPicPr>
                      <p:cNvPr id="0" name=""/>
                      <p:cNvPicPr/>
                      <p:nvPr/>
                    </p:nvPicPr>
                    <p:blipFill>
                      <a:blip r:embed="rId4"/>
                      <a:stretch>
                        <a:fillRect/>
                      </a:stretch>
                    </p:blipFill>
                    <p:spPr>
                      <a:xfrm>
                        <a:off x="9994729" y="4367813"/>
                        <a:ext cx="1452347" cy="2226802"/>
                      </a:xfrm>
                      <a:prstGeom prst="rect">
                        <a:avLst/>
                      </a:prstGeom>
                    </p:spPr>
                  </p:pic>
                </p:oleObj>
              </mc:Fallback>
            </mc:AlternateContent>
          </a:graphicData>
        </a:graphic>
      </p:graphicFrame>
    </p:spTree>
    <p:extLst>
      <p:ext uri="{BB962C8B-B14F-4D97-AF65-F5344CB8AC3E}">
        <p14:creationId xmlns:p14="http://schemas.microsoft.com/office/powerpoint/2010/main" val="1255015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6501" y="1433700"/>
            <a:ext cx="9397044" cy="3970318"/>
          </a:xfrm>
          <a:prstGeom prst="rect">
            <a:avLst/>
          </a:prstGeom>
          <a:noFill/>
        </p:spPr>
        <p:txBody>
          <a:bodyPr wrap="square" rtlCol="0">
            <a:spAutoFit/>
          </a:bodyPr>
          <a:lstStyle/>
          <a:p>
            <a:r>
              <a:rPr lang="ru-RU" sz="6000" b="1" dirty="0">
                <a:solidFill>
                  <a:srgbClr val="002060"/>
                </a:solidFill>
              </a:rPr>
              <a:t> </a:t>
            </a:r>
            <a:r>
              <a:rPr lang="ru-RU" sz="6000" b="1" dirty="0">
                <a:solidFill>
                  <a:srgbClr val="C00000"/>
                </a:solidFill>
              </a:rPr>
              <a:t>Благодарю за внимание!</a:t>
            </a:r>
          </a:p>
          <a:p>
            <a:endParaRPr lang="ru-RU" sz="6000" b="1" dirty="0">
              <a:solidFill>
                <a:srgbClr val="002060"/>
              </a:solidFill>
            </a:endParaRPr>
          </a:p>
          <a:p>
            <a:endParaRPr lang="ru-RU" sz="6000" dirty="0">
              <a:solidFill>
                <a:srgbClr val="002060"/>
              </a:solidFill>
            </a:endParaRPr>
          </a:p>
          <a:p>
            <a:r>
              <a:rPr lang="ru-RU" sz="2400" b="1" dirty="0">
                <a:solidFill>
                  <a:srgbClr val="002060"/>
                </a:solidFill>
              </a:rPr>
              <a:t>Контактная информация:</a:t>
            </a:r>
          </a:p>
          <a:p>
            <a:r>
              <a:rPr lang="ru-RU" sz="2400" dirty="0">
                <a:solidFill>
                  <a:srgbClr val="002060"/>
                </a:solidFill>
              </a:rPr>
              <a:t>Телефон: </a:t>
            </a:r>
            <a:r>
              <a:rPr lang="ru-RU" sz="2400" dirty="0" smtClean="0">
                <a:solidFill>
                  <a:srgbClr val="002060"/>
                </a:solidFill>
              </a:rPr>
              <a:t>229-10-19</a:t>
            </a:r>
            <a:endParaRPr lang="ru-RU" sz="2400" dirty="0">
              <a:solidFill>
                <a:srgbClr val="002060"/>
              </a:solidFill>
            </a:endParaRPr>
          </a:p>
          <a:p>
            <a:r>
              <a:rPr lang="ru-RU" sz="2400" dirty="0">
                <a:solidFill>
                  <a:srgbClr val="002060"/>
                </a:solidFill>
              </a:rPr>
              <a:t> эл. адрес: </a:t>
            </a:r>
            <a:r>
              <a:rPr lang="en-US" sz="2400" dirty="0">
                <a:solidFill>
                  <a:srgbClr val="002060"/>
                </a:solidFill>
              </a:rPr>
              <a:t>ISuvorova@admnsk.ru</a:t>
            </a:r>
            <a:endParaRPr lang="ru-RU" sz="2400" dirty="0">
              <a:solidFill>
                <a:srgbClr val="002060"/>
              </a:solidFill>
            </a:endParaRPr>
          </a:p>
        </p:txBody>
      </p:sp>
    </p:spTree>
    <p:extLst>
      <p:ext uri="{BB962C8B-B14F-4D97-AF65-F5344CB8AC3E}">
        <p14:creationId xmlns:p14="http://schemas.microsoft.com/office/powerpoint/2010/main" val="357510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9235" y="1356426"/>
            <a:ext cx="11756789" cy="5291509"/>
          </a:xfrm>
        </p:spPr>
        <p:txBody>
          <a:bodyPr>
            <a:noAutofit/>
          </a:bodyPr>
          <a:lstStyle/>
          <a:p>
            <a:pPr marL="0" indent="0">
              <a:buNone/>
            </a:pPr>
            <a:r>
              <a:rPr lang="ru-RU" sz="2300" dirty="0"/>
              <a:t>Решаемые задачи:</a:t>
            </a:r>
          </a:p>
          <a:p>
            <a:r>
              <a:rPr lang="ru-RU" sz="2400" dirty="0"/>
              <a:t>обеспечение доступа к образованию с учетом разнообразия особых образовательных потребностей и индивидуальных возможностей обучающегося;</a:t>
            </a:r>
          </a:p>
          <a:p>
            <a:r>
              <a:rPr lang="ru-RU" sz="2300" dirty="0"/>
              <a:t>возможность учителя адаптировать содержательную часть образования, способы подачи материала, ориентируясь на возможности и потребности ученика, корректируя действия и контролируя затраты его сил.</a:t>
            </a:r>
          </a:p>
          <a:p>
            <a:pPr marL="0" indent="0">
              <a:buNone/>
            </a:pPr>
            <a:endParaRPr lang="ru-RU" sz="2300" dirty="0"/>
          </a:p>
          <a:p>
            <a:pPr marL="0" indent="0">
              <a:buNone/>
            </a:pPr>
            <a:r>
              <a:rPr lang="ru-RU" sz="2400" dirty="0"/>
              <a:t>Проблемная область:</a:t>
            </a:r>
          </a:p>
          <a:p>
            <a:r>
              <a:rPr lang="ru-RU" sz="2400" dirty="0"/>
              <a:t>обучающийся не социализируется, не учится общаться и работать в команде, </a:t>
            </a:r>
            <a:br>
              <a:rPr lang="ru-RU" sz="2400" dirty="0"/>
            </a:br>
            <a:r>
              <a:rPr lang="ru-RU" sz="2400" dirty="0"/>
              <a:t>не приобретает опыт выступления на публике, отстаивания своего мнения перед сверстниками, вследствие чего в будущем у него могут возникнуть сложности </a:t>
            </a:r>
            <a:br>
              <a:rPr lang="ru-RU" sz="2400" dirty="0"/>
            </a:br>
            <a:r>
              <a:rPr lang="ru-RU" sz="2400" dirty="0"/>
              <a:t>с адаптацией к дальнейшей учебе и поиском работы.</a:t>
            </a:r>
            <a:endParaRPr lang="ru-RU" sz="2300" dirty="0"/>
          </a:p>
        </p:txBody>
      </p:sp>
      <p:sp>
        <p:nvSpPr>
          <p:cNvPr id="8" name="TextBox 7">
            <a:extLst>
              <a:ext uri="{FF2B5EF4-FFF2-40B4-BE49-F238E27FC236}">
                <a16:creationId xmlns:a16="http://schemas.microsoft.com/office/drawing/2014/main" id="{29545ED4-AB25-4B28-BB2D-AFEFDF6C20F0}"/>
              </a:ext>
            </a:extLst>
          </p:cNvPr>
          <p:cNvSpPr txBox="1"/>
          <p:nvPr/>
        </p:nvSpPr>
        <p:spPr>
          <a:xfrm>
            <a:off x="1199965" y="230663"/>
            <a:ext cx="9792070" cy="584775"/>
          </a:xfrm>
          <a:prstGeom prst="rect">
            <a:avLst/>
          </a:prstGeom>
          <a:noFill/>
        </p:spPr>
        <p:txBody>
          <a:bodyPr wrap="square" rtlCol="0">
            <a:spAutoFit/>
          </a:bodyPr>
          <a:lstStyle/>
          <a:p>
            <a:pPr algn="ctr"/>
            <a:r>
              <a:rPr lang="ru-RU" sz="3200" b="1" dirty="0">
                <a:solidFill>
                  <a:srgbClr val="C00000"/>
                </a:solidFill>
              </a:rPr>
              <a:t>Обучение на дому:  задачи и проблемы</a:t>
            </a:r>
          </a:p>
        </p:txBody>
      </p:sp>
    </p:spTree>
    <p:extLst>
      <p:ext uri="{BB962C8B-B14F-4D97-AF65-F5344CB8AC3E}">
        <p14:creationId xmlns:p14="http://schemas.microsoft.com/office/powerpoint/2010/main" val="405438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247899-6973-442B-A816-405C5142D825}"/>
              </a:ext>
            </a:extLst>
          </p:cNvPr>
          <p:cNvSpPr txBox="1"/>
          <p:nvPr/>
        </p:nvSpPr>
        <p:spPr>
          <a:xfrm>
            <a:off x="452762" y="718027"/>
            <a:ext cx="11558726" cy="5909310"/>
          </a:xfrm>
          <a:prstGeom prst="rect">
            <a:avLst/>
          </a:prstGeom>
          <a:noFill/>
        </p:spPr>
        <p:txBody>
          <a:bodyPr wrap="square">
            <a:spAutoFit/>
          </a:bodyPr>
          <a:lstStyle/>
          <a:p>
            <a:pPr marL="285750" indent="-285750">
              <a:buFont typeface="Arial" panose="020B0604020202020204" pitchFamily="34" charset="0"/>
              <a:buChar char="•"/>
            </a:pPr>
            <a:r>
              <a:rPr lang="ru-RU" dirty="0"/>
              <a:t>Федеральный закон от 29 декабря 2012 г. N 273-ФЗ "Об образовании в Российской Федерации";</a:t>
            </a:r>
          </a:p>
          <a:p>
            <a:pPr marL="285750" indent="-285750">
              <a:buFont typeface="Arial" panose="020B0604020202020204" pitchFamily="34" charset="0"/>
              <a:buChar char="•"/>
            </a:pPr>
            <a:r>
              <a:rPr lang="ru-RU" dirty="0"/>
              <a:t> Федеральный закон от 24 июня 1998 г. N 124-ФЗ "Об основных гарантиях прав ребенка в Российской Федерации";</a:t>
            </a:r>
          </a:p>
          <a:p>
            <a:pPr marL="285750" indent="-285750">
              <a:buFont typeface="Arial" panose="020B0604020202020204" pitchFamily="34" charset="0"/>
              <a:buChar char="•"/>
            </a:pPr>
            <a:r>
              <a:rPr lang="ru-RU" dirty="0"/>
              <a:t>Федеральный закон от 24 ноября 1995 г. N 181-ФЗ "О социальной защите инвалидов в Российской Федерации";</a:t>
            </a:r>
          </a:p>
          <a:p>
            <a:pPr marL="285750" indent="-285750">
              <a:buFont typeface="Arial" panose="020B0604020202020204" pitchFamily="34" charset="0"/>
              <a:buChar char="•"/>
            </a:pPr>
            <a:r>
              <a:rPr lang="ru-RU" dirty="0"/>
              <a:t>Приказ Министерства здравоохранения Российской Федерации от 30 июня 2016 г. N 436н "Об утверждении перечня заболеваний, наличие которых дает право на обучение по основным общеобразовательным программа на дому";</a:t>
            </a:r>
          </a:p>
          <a:p>
            <a:pPr marL="285750" indent="-285750">
              <a:buFont typeface="Arial" panose="020B0604020202020204" pitchFamily="34" charset="0"/>
              <a:buChar char="•"/>
            </a:pPr>
            <a:r>
              <a:rPr lang="ru-RU" dirty="0"/>
              <a:t>Постановление Главного санитарного врача Российской Федерации от 28 сентября 2020 г. N 28 "Об утверждении санитарных правил СП 2.4.3648-20 "Санитарно-эпидемиологические требования к организации воспитания и обучения, отдыха и оздоровления детей и молодежи";</a:t>
            </a:r>
          </a:p>
          <a:p>
            <a:pPr marL="285750" indent="-285750">
              <a:buFont typeface="Arial" panose="020B0604020202020204" pitchFamily="34" charset="0"/>
              <a:buChar char="•"/>
            </a:pPr>
            <a:r>
              <a:rPr lang="ru-RU" dirty="0"/>
              <a:t>Постановление Главного санитарного врача Российской Федерации от 28 января 2021 г. N 2 "Об утверждении санитарных правил и норм СанПиН 1.2.3685-21 "Гигиенические нормативы и требования к обеспечению безопасности и (или) безвредности для человека факторов среды обитания";</a:t>
            </a:r>
          </a:p>
          <a:p>
            <a:pPr marL="285750" indent="-285750">
              <a:buFont typeface="Arial" panose="020B0604020202020204" pitchFamily="34" charset="0"/>
              <a:buChar char="•"/>
            </a:pPr>
            <a:r>
              <a:rPr lang="ru-RU" dirty="0"/>
              <a:t>Приказ Министерства просвещения Российской Федерации от 22 марта 2021 г. N 115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a:t>
            </a:r>
          </a:p>
          <a:p>
            <a:pPr marL="285750" indent="-285750">
              <a:buFont typeface="Arial" panose="020B0604020202020204" pitchFamily="34" charset="0"/>
              <a:buChar char="•"/>
            </a:pPr>
            <a:r>
              <a:rPr lang="ru-RU" dirty="0"/>
              <a:t>Приказ Министерства просвещения Российской Федерации от 23 августа 2017 г. N 816 "Об утверждении Порядка 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a:t>
            </a:r>
          </a:p>
          <a:p>
            <a:pPr marL="285750" indent="-285750">
              <a:buFont typeface="Arial" panose="020B0604020202020204" pitchFamily="34" charset="0"/>
              <a:buChar char="•"/>
            </a:pPr>
            <a:r>
              <a:rPr lang="ru-RU" dirty="0"/>
              <a:t>Распоряжение </a:t>
            </a:r>
            <a:r>
              <a:rPr lang="ru-RU" dirty="0" err="1"/>
              <a:t>Минпросвещения</a:t>
            </a:r>
            <a:r>
              <a:rPr lang="ru-RU" dirty="0"/>
              <a:t> России от 9 сентября 2019 г. N Р-93 "Об утверждении примерного Положения о психолого-педагогическом консилиуме образовательной организации";</a:t>
            </a:r>
          </a:p>
        </p:txBody>
      </p:sp>
      <p:sp>
        <p:nvSpPr>
          <p:cNvPr id="6" name="TextBox 5">
            <a:extLst>
              <a:ext uri="{FF2B5EF4-FFF2-40B4-BE49-F238E27FC236}">
                <a16:creationId xmlns:a16="http://schemas.microsoft.com/office/drawing/2014/main" id="{301C305B-35A7-4480-9390-FD04D385E794}"/>
              </a:ext>
            </a:extLst>
          </p:cNvPr>
          <p:cNvSpPr txBox="1"/>
          <p:nvPr/>
        </p:nvSpPr>
        <p:spPr>
          <a:xfrm>
            <a:off x="1199965" y="230663"/>
            <a:ext cx="9792070" cy="584775"/>
          </a:xfrm>
          <a:prstGeom prst="rect">
            <a:avLst/>
          </a:prstGeom>
          <a:noFill/>
        </p:spPr>
        <p:txBody>
          <a:bodyPr wrap="square" rtlCol="0">
            <a:spAutoFit/>
          </a:bodyPr>
          <a:lstStyle/>
          <a:p>
            <a:pPr algn="ctr"/>
            <a:r>
              <a:rPr lang="ru-RU" sz="3200" b="1" dirty="0">
                <a:solidFill>
                  <a:srgbClr val="C00000"/>
                </a:solidFill>
              </a:rPr>
              <a:t>Обучение на дому:  нормативные основания</a:t>
            </a:r>
          </a:p>
        </p:txBody>
      </p:sp>
    </p:spTree>
    <p:extLst>
      <p:ext uri="{BB962C8B-B14F-4D97-AF65-F5344CB8AC3E}">
        <p14:creationId xmlns:p14="http://schemas.microsoft.com/office/powerpoint/2010/main" val="163665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2"/>
          <p:cNvSpPr txBox="1">
            <a:spLocks/>
          </p:cNvSpPr>
          <p:nvPr/>
        </p:nvSpPr>
        <p:spPr>
          <a:xfrm>
            <a:off x="390617" y="764704"/>
            <a:ext cx="10830758"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000" dirty="0">
                <a:solidFill>
                  <a:schemeClr val="tx1"/>
                </a:solidFill>
              </a:rPr>
              <a:t>Приказ Министерства здравоохранения России от 30 июня 2016г. № 436н «Об утверждении перечня заболеваний, наличие которых дает право на обучение по основным общеобразовательным программам на дому»</a:t>
            </a:r>
          </a:p>
          <a:p>
            <a:pPr algn="just"/>
            <a:r>
              <a:rPr lang="ru-RU" sz="2000" dirty="0">
                <a:solidFill>
                  <a:schemeClr val="tx1"/>
                </a:solidFill>
              </a:rPr>
              <a:t>Письмо Министерства здравоохранения РФ от 14.09.2016 №15-3/10/2-5810 «О медицинских показаниях  для обучения по основным общеобразовательным программам на дому»</a:t>
            </a:r>
          </a:p>
        </p:txBody>
      </p:sp>
      <p:sp>
        <p:nvSpPr>
          <p:cNvPr id="7" name="TextBox 6">
            <a:extLst>
              <a:ext uri="{FF2B5EF4-FFF2-40B4-BE49-F238E27FC236}">
                <a16:creationId xmlns:a16="http://schemas.microsoft.com/office/drawing/2014/main" id="{EEA683A1-074E-47CB-B1E2-A62A1F12CA33}"/>
              </a:ext>
            </a:extLst>
          </p:cNvPr>
          <p:cNvSpPr txBox="1"/>
          <p:nvPr/>
        </p:nvSpPr>
        <p:spPr>
          <a:xfrm>
            <a:off x="1199965" y="230663"/>
            <a:ext cx="9792070" cy="584775"/>
          </a:xfrm>
          <a:prstGeom prst="rect">
            <a:avLst/>
          </a:prstGeom>
          <a:noFill/>
        </p:spPr>
        <p:txBody>
          <a:bodyPr wrap="square" rtlCol="0">
            <a:spAutoFit/>
          </a:bodyPr>
          <a:lstStyle/>
          <a:p>
            <a:pPr algn="ctr"/>
            <a:r>
              <a:rPr lang="ru-RU" sz="3200" b="1" dirty="0">
                <a:solidFill>
                  <a:srgbClr val="C00000"/>
                </a:solidFill>
              </a:rPr>
              <a:t>Обучение на дому:  нормативные основания</a:t>
            </a:r>
          </a:p>
        </p:txBody>
      </p:sp>
      <p:graphicFrame>
        <p:nvGraphicFramePr>
          <p:cNvPr id="4" name="Объект 3">
            <a:extLst>
              <a:ext uri="{FF2B5EF4-FFF2-40B4-BE49-F238E27FC236}">
                <a16:creationId xmlns:a16="http://schemas.microsoft.com/office/drawing/2014/main" id="{264FC296-0E8F-4D51-9B58-790CA4C285D0}"/>
              </a:ext>
            </a:extLst>
          </p:cNvPr>
          <p:cNvGraphicFramePr>
            <a:graphicFrameLocks noChangeAspect="1"/>
          </p:cNvGraphicFramePr>
          <p:nvPr>
            <p:extLst>
              <p:ext uri="{D42A27DB-BD31-4B8C-83A1-F6EECF244321}">
                <p14:modId xmlns:p14="http://schemas.microsoft.com/office/powerpoint/2010/main" val="2162219529"/>
              </p:ext>
            </p:extLst>
          </p:nvPr>
        </p:nvGraphicFramePr>
        <p:xfrm>
          <a:off x="1394767" y="2597335"/>
          <a:ext cx="2646870" cy="3960441"/>
        </p:xfrm>
        <a:graphic>
          <a:graphicData uri="http://schemas.openxmlformats.org/presentationml/2006/ole">
            <mc:AlternateContent xmlns:mc="http://schemas.openxmlformats.org/markup-compatibility/2006">
              <mc:Choice xmlns:v="urn:schemas-microsoft-com:vml" Requires="v">
                <p:oleObj spid="_x0000_s3087" name="Document" r:id="rId3" imgW="6142949" imgH="9192478" progId="Word.Document.12">
                  <p:embed/>
                </p:oleObj>
              </mc:Choice>
              <mc:Fallback>
                <p:oleObj name="Document" r:id="rId3" imgW="6142949" imgH="9192478" progId="Word.Document.12">
                  <p:embed/>
                  <p:pic>
                    <p:nvPicPr>
                      <p:cNvPr id="0" name=""/>
                      <p:cNvPicPr/>
                      <p:nvPr/>
                    </p:nvPicPr>
                    <p:blipFill>
                      <a:blip r:embed="rId4"/>
                      <a:stretch>
                        <a:fillRect/>
                      </a:stretch>
                    </p:blipFill>
                    <p:spPr>
                      <a:xfrm>
                        <a:off x="1394767" y="2597335"/>
                        <a:ext cx="2646870" cy="3960441"/>
                      </a:xfrm>
                      <a:prstGeom prst="rect">
                        <a:avLst/>
                      </a:prstGeom>
                    </p:spPr>
                  </p:pic>
                </p:oleObj>
              </mc:Fallback>
            </mc:AlternateContent>
          </a:graphicData>
        </a:graphic>
      </p:graphicFrame>
      <p:graphicFrame>
        <p:nvGraphicFramePr>
          <p:cNvPr id="8" name="Объект 7">
            <a:extLst>
              <a:ext uri="{FF2B5EF4-FFF2-40B4-BE49-F238E27FC236}">
                <a16:creationId xmlns:a16="http://schemas.microsoft.com/office/drawing/2014/main" id="{3F2B8996-9866-4AE8-A192-77D99E6715C8}"/>
              </a:ext>
            </a:extLst>
          </p:cNvPr>
          <p:cNvGraphicFramePr>
            <a:graphicFrameLocks noChangeAspect="1"/>
          </p:cNvGraphicFramePr>
          <p:nvPr>
            <p:extLst>
              <p:ext uri="{D42A27DB-BD31-4B8C-83A1-F6EECF244321}">
                <p14:modId xmlns:p14="http://schemas.microsoft.com/office/powerpoint/2010/main" val="1618740790"/>
              </p:ext>
            </p:extLst>
          </p:nvPr>
        </p:nvGraphicFramePr>
        <p:xfrm>
          <a:off x="7028235" y="2455517"/>
          <a:ext cx="3207934" cy="4539254"/>
        </p:xfrm>
        <a:graphic>
          <a:graphicData uri="http://schemas.openxmlformats.org/presentationml/2006/ole">
            <mc:AlternateContent xmlns:mc="http://schemas.openxmlformats.org/markup-compatibility/2006">
              <mc:Choice xmlns:v="urn:schemas-microsoft-com:vml" Requires="v">
                <p:oleObj spid="_x0000_s3088" name="Acrobat Document" r:id="rId5" imgW="5667214" imgH="8019731" progId="AcroExch.Document.DC">
                  <p:embed/>
                </p:oleObj>
              </mc:Choice>
              <mc:Fallback>
                <p:oleObj name="Acrobat Document" r:id="rId5" imgW="5667214" imgH="8019731" progId="AcroExch.Document.DC">
                  <p:embed/>
                  <p:pic>
                    <p:nvPicPr>
                      <p:cNvPr id="0" name=""/>
                      <p:cNvPicPr/>
                      <p:nvPr/>
                    </p:nvPicPr>
                    <p:blipFill>
                      <a:blip r:embed="rId6"/>
                      <a:stretch>
                        <a:fillRect/>
                      </a:stretch>
                    </p:blipFill>
                    <p:spPr>
                      <a:xfrm>
                        <a:off x="7028235" y="2455517"/>
                        <a:ext cx="3207934" cy="4539254"/>
                      </a:xfrm>
                      <a:prstGeom prst="rect">
                        <a:avLst/>
                      </a:prstGeom>
                    </p:spPr>
                  </p:pic>
                </p:oleObj>
              </mc:Fallback>
            </mc:AlternateContent>
          </a:graphicData>
        </a:graphic>
      </p:graphicFrame>
    </p:spTree>
    <p:extLst>
      <p:ext uri="{BB962C8B-B14F-4D97-AF65-F5344CB8AC3E}">
        <p14:creationId xmlns:p14="http://schemas.microsoft.com/office/powerpoint/2010/main" val="208641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A1074-5662-4051-9C62-FA179367246C}"/>
              </a:ext>
            </a:extLst>
          </p:cNvPr>
          <p:cNvSpPr txBox="1"/>
          <p:nvPr/>
        </p:nvSpPr>
        <p:spPr>
          <a:xfrm>
            <a:off x="844858" y="1530865"/>
            <a:ext cx="10502284" cy="4401205"/>
          </a:xfrm>
          <a:prstGeom prst="rect">
            <a:avLst/>
          </a:prstGeom>
          <a:noFill/>
        </p:spPr>
        <p:txBody>
          <a:bodyPr wrap="square">
            <a:spAutoFit/>
          </a:bodyPr>
          <a:lstStyle/>
          <a:p>
            <a:pPr algn="ctr"/>
            <a:r>
              <a:rPr lang="ru-RU" sz="2000" b="0" i="0" dirty="0">
                <a:solidFill>
                  <a:srgbClr val="000000"/>
                </a:solidFill>
                <a:effectLst/>
                <a:latin typeface="Arial" panose="020B0604020202020204" pitchFamily="34" charset="0"/>
              </a:rPr>
              <a:t>В приказ  Министерства здравоохранения России от 30 июня 2016г. № 436н были внесены 60 групп наиболее часто встречающихся заболеваний у детей с указанием особенностей течения заболевания, которые действительно препятствуют обучению в условиях массовой школы.</a:t>
            </a:r>
          </a:p>
          <a:p>
            <a:pPr algn="ctr"/>
            <a:endParaRPr lang="ru-RU" sz="2000" b="0" i="0" dirty="0">
              <a:solidFill>
                <a:srgbClr val="000000"/>
              </a:solidFill>
              <a:effectLst/>
              <a:latin typeface="Arial" panose="020B0604020202020204" pitchFamily="34" charset="0"/>
            </a:endParaRPr>
          </a:p>
          <a:p>
            <a:pPr algn="ctr"/>
            <a:r>
              <a:rPr lang="ru-RU" sz="2000" b="0" i="0" dirty="0">
                <a:solidFill>
                  <a:srgbClr val="000000"/>
                </a:solidFill>
                <a:effectLst/>
                <a:latin typeface="Arial" panose="020B0604020202020204" pitchFamily="34" charset="0"/>
              </a:rPr>
              <a:t>Вместе с тем врачебная комиссия медицинской организации, в которой наблюдается ребенок, может принять решение о наличии медицинских показаний у ребенка для обучения по основным образовательным программам на дому исходя из индивидуальных особенностей состояния здоровья ребенка вне зависимости от того внесено заболевание или нет в вышеуказанный перечень.</a:t>
            </a:r>
          </a:p>
          <a:p>
            <a:pPr algn="ctr"/>
            <a:endParaRPr lang="ru-RU" sz="2000" b="0" i="0" dirty="0">
              <a:solidFill>
                <a:srgbClr val="000000"/>
              </a:solidFill>
              <a:effectLst/>
              <a:latin typeface="Arial" panose="020B0604020202020204" pitchFamily="34" charset="0"/>
            </a:endParaRPr>
          </a:p>
          <a:p>
            <a:pPr algn="ctr"/>
            <a:r>
              <a:rPr lang="ru-RU" sz="2000" b="0" i="0" dirty="0">
                <a:solidFill>
                  <a:srgbClr val="000000"/>
                </a:solidFill>
                <a:effectLst/>
                <a:latin typeface="Arial" panose="020B0604020202020204" pitchFamily="34" charset="0"/>
              </a:rPr>
              <a:t>Так, например, все состояния, требующие соблюдения длительного (более 1 месяца) постельного режима, после перенесенных травм, хирургических вмешательств, должны быть отнесены к медицинским показаниям для обучения на дому.</a:t>
            </a:r>
          </a:p>
        </p:txBody>
      </p:sp>
      <p:sp>
        <p:nvSpPr>
          <p:cNvPr id="3" name="TextBox 2">
            <a:extLst>
              <a:ext uri="{FF2B5EF4-FFF2-40B4-BE49-F238E27FC236}">
                <a16:creationId xmlns:a16="http://schemas.microsoft.com/office/drawing/2014/main" id="{FFBC382E-4DDE-49CF-9C3C-97D20A2906D2}"/>
              </a:ext>
            </a:extLst>
          </p:cNvPr>
          <p:cNvSpPr txBox="1"/>
          <p:nvPr/>
        </p:nvSpPr>
        <p:spPr>
          <a:xfrm>
            <a:off x="1199965" y="230663"/>
            <a:ext cx="9792070" cy="584775"/>
          </a:xfrm>
          <a:prstGeom prst="rect">
            <a:avLst/>
          </a:prstGeom>
          <a:noFill/>
        </p:spPr>
        <p:txBody>
          <a:bodyPr wrap="square" rtlCol="0">
            <a:spAutoFit/>
          </a:bodyPr>
          <a:lstStyle/>
          <a:p>
            <a:pPr algn="ctr"/>
            <a:r>
              <a:rPr lang="ru-RU" sz="3200" b="1" dirty="0">
                <a:solidFill>
                  <a:srgbClr val="C00000"/>
                </a:solidFill>
              </a:rPr>
              <a:t>Обучение на дому:  нормативные основания</a:t>
            </a:r>
          </a:p>
        </p:txBody>
      </p:sp>
    </p:spTree>
    <p:extLst>
      <p:ext uri="{BB962C8B-B14F-4D97-AF65-F5344CB8AC3E}">
        <p14:creationId xmlns:p14="http://schemas.microsoft.com/office/powerpoint/2010/main" val="185617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A34268-7BE6-420D-963C-6AFBC92B8578}"/>
              </a:ext>
            </a:extLst>
          </p:cNvPr>
          <p:cNvSpPr txBox="1"/>
          <p:nvPr/>
        </p:nvSpPr>
        <p:spPr>
          <a:xfrm>
            <a:off x="987640" y="1023514"/>
            <a:ext cx="10464553" cy="923330"/>
          </a:xfrm>
          <a:prstGeom prst="rect">
            <a:avLst/>
          </a:prstGeom>
          <a:noFill/>
        </p:spPr>
        <p:txBody>
          <a:bodyPr wrap="square">
            <a:spAutoFit/>
          </a:bodyPr>
          <a:lstStyle/>
          <a:p>
            <a:pPr algn="ctr"/>
            <a:r>
              <a:rPr lang="ru-RU" dirty="0"/>
              <a:t>Согласно действующему законодательству  порядок организации обучения по основным общеобразовательным программам на дому определяется нормативным правовым актом органа госвласти субъекта РФ.</a:t>
            </a:r>
          </a:p>
        </p:txBody>
      </p:sp>
      <p:sp>
        <p:nvSpPr>
          <p:cNvPr id="4" name="TextBox 3">
            <a:extLst>
              <a:ext uri="{FF2B5EF4-FFF2-40B4-BE49-F238E27FC236}">
                <a16:creationId xmlns:a16="http://schemas.microsoft.com/office/drawing/2014/main" id="{7D302DB0-2289-4C4C-AA5B-A7BC7B212F55}"/>
              </a:ext>
            </a:extLst>
          </p:cNvPr>
          <p:cNvSpPr txBox="1"/>
          <p:nvPr/>
        </p:nvSpPr>
        <p:spPr>
          <a:xfrm>
            <a:off x="1199965" y="230663"/>
            <a:ext cx="9792070" cy="584775"/>
          </a:xfrm>
          <a:prstGeom prst="rect">
            <a:avLst/>
          </a:prstGeom>
          <a:noFill/>
        </p:spPr>
        <p:txBody>
          <a:bodyPr wrap="square" rtlCol="0">
            <a:spAutoFit/>
          </a:bodyPr>
          <a:lstStyle/>
          <a:p>
            <a:pPr algn="ctr"/>
            <a:r>
              <a:rPr lang="ru-RU" sz="3200" b="1" dirty="0">
                <a:solidFill>
                  <a:srgbClr val="C00000"/>
                </a:solidFill>
              </a:rPr>
              <a:t>Обучение на дому:  нормативные основания</a:t>
            </a:r>
          </a:p>
        </p:txBody>
      </p:sp>
      <p:graphicFrame>
        <p:nvGraphicFramePr>
          <p:cNvPr id="5" name="Объект 4">
            <a:extLst>
              <a:ext uri="{FF2B5EF4-FFF2-40B4-BE49-F238E27FC236}">
                <a16:creationId xmlns:a16="http://schemas.microsoft.com/office/drawing/2014/main" id="{C684AE0E-8BFE-47DE-B3CD-7A34A44704AD}"/>
              </a:ext>
            </a:extLst>
          </p:cNvPr>
          <p:cNvGraphicFramePr>
            <a:graphicFrameLocks noChangeAspect="1"/>
          </p:cNvGraphicFramePr>
          <p:nvPr>
            <p:extLst>
              <p:ext uri="{D42A27DB-BD31-4B8C-83A1-F6EECF244321}">
                <p14:modId xmlns:p14="http://schemas.microsoft.com/office/powerpoint/2010/main" val="3590494131"/>
              </p:ext>
            </p:extLst>
          </p:nvPr>
        </p:nvGraphicFramePr>
        <p:xfrm>
          <a:off x="7951152" y="1946844"/>
          <a:ext cx="3181446" cy="4492459"/>
        </p:xfrm>
        <a:graphic>
          <a:graphicData uri="http://schemas.openxmlformats.org/presentationml/2006/ole">
            <mc:AlternateContent xmlns:mc="http://schemas.openxmlformats.org/markup-compatibility/2006">
              <mc:Choice xmlns:v="urn:schemas-microsoft-com:vml" Requires="v">
                <p:oleObj spid="_x0000_s4104" name="Acrobat Document" r:id="rId3" imgW="7886571" imgH="11134387" progId="AcroExch.Document.DC">
                  <p:embed/>
                </p:oleObj>
              </mc:Choice>
              <mc:Fallback>
                <p:oleObj name="Acrobat Document" r:id="rId3" imgW="7886571" imgH="11134387" progId="AcroExch.Document.DC">
                  <p:embed/>
                  <p:pic>
                    <p:nvPicPr>
                      <p:cNvPr id="0" name=""/>
                      <p:cNvPicPr/>
                      <p:nvPr/>
                    </p:nvPicPr>
                    <p:blipFill>
                      <a:blip r:embed="rId4"/>
                      <a:stretch>
                        <a:fillRect/>
                      </a:stretch>
                    </p:blipFill>
                    <p:spPr>
                      <a:xfrm>
                        <a:off x="7951152" y="1946844"/>
                        <a:ext cx="3181446" cy="449245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4845652-5A79-478F-A75E-AFCA3B39AAAA}"/>
              </a:ext>
            </a:extLst>
          </p:cNvPr>
          <p:cNvSpPr txBox="1"/>
          <p:nvPr/>
        </p:nvSpPr>
        <p:spPr>
          <a:xfrm>
            <a:off x="1129683" y="2369170"/>
            <a:ext cx="6094520" cy="3693319"/>
          </a:xfrm>
          <a:prstGeom prst="rect">
            <a:avLst/>
          </a:prstGeom>
          <a:noFill/>
        </p:spPr>
        <p:txBody>
          <a:bodyPr wrap="square">
            <a:spAutoFit/>
          </a:bodyPr>
          <a:lstStyle/>
          <a:p>
            <a:r>
              <a:rPr lang="ru-RU" dirty="0"/>
              <a:t>В Новосибирской области таким документом является </a:t>
            </a:r>
          </a:p>
          <a:p>
            <a:r>
              <a:rPr lang="ru-RU" b="1" dirty="0"/>
              <a:t>приказ Минобразования Новосибирской области от 17.05.2027 г. № 1090 «Об определении порядка регламентации и оформления отношений</a:t>
            </a:r>
          </a:p>
          <a:p>
            <a:r>
              <a:rPr lang="ru-RU" b="1" dirty="0"/>
              <a:t>государственной образовательной организации Новосибирской области и муниципальной образовательной организации и родителей (законных представителей) обучающихся, нуждающихся в длительном лечении, а также детей-инвалидов в части организации обучения по основным общеобразовательным программам на дому или</a:t>
            </a:r>
          </a:p>
          <a:p>
            <a:r>
              <a:rPr lang="ru-RU" b="1" dirty="0"/>
              <a:t>в медицинских организациях»</a:t>
            </a:r>
          </a:p>
          <a:p>
            <a:endParaRPr lang="ru-RU" dirty="0"/>
          </a:p>
        </p:txBody>
      </p:sp>
      <p:sp>
        <p:nvSpPr>
          <p:cNvPr id="8" name="TextBox 7">
            <a:extLst>
              <a:ext uri="{FF2B5EF4-FFF2-40B4-BE49-F238E27FC236}">
                <a16:creationId xmlns:a16="http://schemas.microsoft.com/office/drawing/2014/main" id="{AD2EEB77-A3A9-4E3C-9392-AC74AA3F8152}"/>
              </a:ext>
            </a:extLst>
          </p:cNvPr>
          <p:cNvSpPr txBox="1"/>
          <p:nvPr/>
        </p:nvSpPr>
        <p:spPr>
          <a:xfrm>
            <a:off x="1199965" y="210736"/>
            <a:ext cx="9792070" cy="584775"/>
          </a:xfrm>
          <a:prstGeom prst="rect">
            <a:avLst/>
          </a:prstGeom>
          <a:noFill/>
        </p:spPr>
        <p:txBody>
          <a:bodyPr wrap="square" rtlCol="0">
            <a:spAutoFit/>
          </a:bodyPr>
          <a:lstStyle/>
          <a:p>
            <a:pPr algn="ctr"/>
            <a:r>
              <a:rPr lang="ru-RU" sz="3200" b="1" dirty="0">
                <a:solidFill>
                  <a:srgbClr val="C00000"/>
                </a:solidFill>
              </a:rPr>
              <a:t>Обучение на дому:  нормативные основания</a:t>
            </a:r>
          </a:p>
        </p:txBody>
      </p:sp>
    </p:spTree>
    <p:extLst>
      <p:ext uri="{BB962C8B-B14F-4D97-AF65-F5344CB8AC3E}">
        <p14:creationId xmlns:p14="http://schemas.microsoft.com/office/powerpoint/2010/main" val="116693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2"/>
          <p:cNvSpPr txBox="1">
            <a:spLocks/>
          </p:cNvSpPr>
          <p:nvPr/>
        </p:nvSpPr>
        <p:spPr>
          <a:xfrm>
            <a:off x="596283" y="880499"/>
            <a:ext cx="10999433" cy="34273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2000" dirty="0">
                <a:solidFill>
                  <a:schemeClr val="tx1"/>
                </a:solidFill>
              </a:rPr>
              <a:t>Письмо Федеральной службы по надзору в сфере образования и науки от 07 августа 2018г. №05-283 «Об обучении лиц, находящихся на домашнем обучении»;</a:t>
            </a:r>
          </a:p>
          <a:p>
            <a:pPr algn="just"/>
            <a:r>
              <a:rPr lang="ru-RU" sz="2000" dirty="0">
                <a:solidFill>
                  <a:schemeClr val="tx1"/>
                </a:solidFill>
              </a:rPr>
              <a:t>Письмо Министерства просвещения РФ от 13 июня 2019г. № ТС – 1391/07 «Об организации образования учащихся на дому»;</a:t>
            </a:r>
          </a:p>
          <a:p>
            <a:pPr algn="just"/>
            <a:r>
              <a:rPr lang="ru-RU" sz="2000" dirty="0">
                <a:solidFill>
                  <a:schemeClr val="tx1"/>
                </a:solidFill>
              </a:rPr>
              <a:t>Методические рекомендации об организации обучения детей, которые находятся на длительном лечении и не могут по состоянию здоровья посещать образовательные организации (утверждены Минздравом России 17.10.2019, </a:t>
            </a:r>
            <a:r>
              <a:rPr lang="ru-RU" sz="2000" dirty="0" err="1">
                <a:solidFill>
                  <a:schemeClr val="tx1"/>
                </a:solidFill>
              </a:rPr>
              <a:t>Минпросвещением</a:t>
            </a:r>
            <a:r>
              <a:rPr lang="ru-RU" sz="2000" dirty="0">
                <a:solidFill>
                  <a:schemeClr val="tx1"/>
                </a:solidFill>
              </a:rPr>
              <a:t> России 14.10.2019);</a:t>
            </a:r>
          </a:p>
          <a:p>
            <a:pPr algn="just"/>
            <a:r>
              <a:rPr lang="ru-RU" sz="2000" dirty="0">
                <a:solidFill>
                  <a:schemeClr val="tx1"/>
                </a:solidFill>
              </a:rPr>
              <a:t>Письмо </a:t>
            </a:r>
            <a:r>
              <a:rPr lang="ru-RU" sz="2000" dirty="0" err="1">
                <a:solidFill>
                  <a:schemeClr val="tx1"/>
                </a:solidFill>
              </a:rPr>
              <a:t>Минпросвещения</a:t>
            </a:r>
            <a:r>
              <a:rPr lang="ru-RU" sz="2000" dirty="0">
                <a:solidFill>
                  <a:schemeClr val="tx1"/>
                </a:solidFill>
              </a:rPr>
              <a:t> России от 24.11.2021 N ДГ-2121/07  "О направлении методических рекомендаций« (вместе с "Методическими рекомендациями об организации обучения на дому обучающихся с ограниченными возможностями здоровья, с инвалидностью")</a:t>
            </a:r>
          </a:p>
        </p:txBody>
      </p:sp>
      <p:sp>
        <p:nvSpPr>
          <p:cNvPr id="9" name="TextBox 8">
            <a:extLst>
              <a:ext uri="{FF2B5EF4-FFF2-40B4-BE49-F238E27FC236}">
                <a16:creationId xmlns:a16="http://schemas.microsoft.com/office/drawing/2014/main" id="{E852DE2B-DE56-41E3-9396-9D9AA0715C6B}"/>
              </a:ext>
            </a:extLst>
          </p:cNvPr>
          <p:cNvSpPr txBox="1"/>
          <p:nvPr/>
        </p:nvSpPr>
        <p:spPr>
          <a:xfrm>
            <a:off x="1199965" y="230663"/>
            <a:ext cx="9792070" cy="584775"/>
          </a:xfrm>
          <a:prstGeom prst="rect">
            <a:avLst/>
          </a:prstGeom>
          <a:noFill/>
        </p:spPr>
        <p:txBody>
          <a:bodyPr wrap="square" rtlCol="0">
            <a:spAutoFit/>
          </a:bodyPr>
          <a:lstStyle/>
          <a:p>
            <a:pPr algn="ctr"/>
            <a:r>
              <a:rPr lang="ru-RU" sz="3200" b="1" dirty="0">
                <a:solidFill>
                  <a:srgbClr val="C00000"/>
                </a:solidFill>
              </a:rPr>
              <a:t>Обучение на дому:  методические рекомендации</a:t>
            </a:r>
          </a:p>
        </p:txBody>
      </p:sp>
      <p:graphicFrame>
        <p:nvGraphicFramePr>
          <p:cNvPr id="10" name="Объект 9">
            <a:extLst>
              <a:ext uri="{FF2B5EF4-FFF2-40B4-BE49-F238E27FC236}">
                <a16:creationId xmlns:a16="http://schemas.microsoft.com/office/drawing/2014/main" id="{DA16239F-5BED-44B7-A434-A4D3B26453BE}"/>
              </a:ext>
            </a:extLst>
          </p:cNvPr>
          <p:cNvGraphicFramePr>
            <a:graphicFrameLocks noChangeAspect="1"/>
          </p:cNvGraphicFramePr>
          <p:nvPr>
            <p:extLst>
              <p:ext uri="{D42A27DB-BD31-4B8C-83A1-F6EECF244321}">
                <p14:modId xmlns:p14="http://schemas.microsoft.com/office/powerpoint/2010/main" val="319108460"/>
              </p:ext>
            </p:extLst>
          </p:nvPr>
        </p:nvGraphicFramePr>
        <p:xfrm>
          <a:off x="6602027" y="4372951"/>
          <a:ext cx="1683688" cy="2254385"/>
        </p:xfrm>
        <a:graphic>
          <a:graphicData uri="http://schemas.openxmlformats.org/presentationml/2006/ole">
            <mc:AlternateContent xmlns:mc="http://schemas.openxmlformats.org/markup-compatibility/2006">
              <mc:Choice xmlns:v="urn:schemas-microsoft-com:vml" Requires="v">
                <p:oleObj spid="_x0000_s5144" name="Document" r:id="rId3" imgW="6923594" imgH="9271083" progId="Word.Document.8">
                  <p:embed/>
                </p:oleObj>
              </mc:Choice>
              <mc:Fallback>
                <p:oleObj name="Document" r:id="rId3" imgW="6923594" imgH="9271083" progId="Word.Document.8">
                  <p:embed/>
                  <p:pic>
                    <p:nvPicPr>
                      <p:cNvPr id="0" name=""/>
                      <p:cNvPicPr/>
                      <p:nvPr/>
                    </p:nvPicPr>
                    <p:blipFill>
                      <a:blip r:embed="rId4"/>
                      <a:stretch>
                        <a:fillRect/>
                      </a:stretch>
                    </p:blipFill>
                    <p:spPr>
                      <a:xfrm>
                        <a:off x="6602027" y="4372951"/>
                        <a:ext cx="1683688" cy="2254385"/>
                      </a:xfrm>
                      <a:prstGeom prst="rect">
                        <a:avLst/>
                      </a:prstGeom>
                    </p:spPr>
                  </p:pic>
                </p:oleObj>
              </mc:Fallback>
            </mc:AlternateContent>
          </a:graphicData>
        </a:graphic>
      </p:graphicFrame>
      <p:graphicFrame>
        <p:nvGraphicFramePr>
          <p:cNvPr id="11" name="Объект 10">
            <a:extLst>
              <a:ext uri="{FF2B5EF4-FFF2-40B4-BE49-F238E27FC236}">
                <a16:creationId xmlns:a16="http://schemas.microsoft.com/office/drawing/2014/main" id="{B7313DB8-D438-4C24-87FE-9FB5AFE8BC56}"/>
              </a:ext>
            </a:extLst>
          </p:cNvPr>
          <p:cNvGraphicFramePr>
            <a:graphicFrameLocks noChangeAspect="1"/>
          </p:cNvGraphicFramePr>
          <p:nvPr>
            <p:extLst>
              <p:ext uri="{D42A27DB-BD31-4B8C-83A1-F6EECF244321}">
                <p14:modId xmlns:p14="http://schemas.microsoft.com/office/powerpoint/2010/main" val="3849185009"/>
              </p:ext>
            </p:extLst>
          </p:nvPr>
        </p:nvGraphicFramePr>
        <p:xfrm>
          <a:off x="967666" y="4372952"/>
          <a:ext cx="1657319" cy="2345120"/>
        </p:xfrm>
        <a:graphic>
          <a:graphicData uri="http://schemas.openxmlformats.org/presentationml/2006/ole">
            <mc:AlternateContent xmlns:mc="http://schemas.openxmlformats.org/markup-compatibility/2006">
              <mc:Choice xmlns:v="urn:schemas-microsoft-com:vml" Requires="v">
                <p:oleObj spid="_x0000_s5145" name="Acrobat Document" r:id="rId5" imgW="5667214" imgH="8019731" progId="AcroExch.Document.DC">
                  <p:embed/>
                </p:oleObj>
              </mc:Choice>
              <mc:Fallback>
                <p:oleObj name="Acrobat Document" r:id="rId5" imgW="5667214" imgH="8019731" progId="AcroExch.Document.DC">
                  <p:embed/>
                  <p:pic>
                    <p:nvPicPr>
                      <p:cNvPr id="0" name=""/>
                      <p:cNvPicPr/>
                      <p:nvPr/>
                    </p:nvPicPr>
                    <p:blipFill>
                      <a:blip r:embed="rId6"/>
                      <a:stretch>
                        <a:fillRect/>
                      </a:stretch>
                    </p:blipFill>
                    <p:spPr>
                      <a:xfrm>
                        <a:off x="967666" y="4372952"/>
                        <a:ext cx="1657319" cy="2345120"/>
                      </a:xfrm>
                      <a:prstGeom prst="rect">
                        <a:avLst/>
                      </a:prstGeom>
                    </p:spPr>
                  </p:pic>
                </p:oleObj>
              </mc:Fallback>
            </mc:AlternateContent>
          </a:graphicData>
        </a:graphic>
      </p:graphicFrame>
      <p:graphicFrame>
        <p:nvGraphicFramePr>
          <p:cNvPr id="12" name="Объект 11">
            <a:extLst>
              <a:ext uri="{FF2B5EF4-FFF2-40B4-BE49-F238E27FC236}">
                <a16:creationId xmlns:a16="http://schemas.microsoft.com/office/drawing/2014/main" id="{E6BFAEC9-C6D8-43D4-BF1C-A1E27B57AADC}"/>
              </a:ext>
            </a:extLst>
          </p:cNvPr>
          <p:cNvGraphicFramePr>
            <a:graphicFrameLocks noChangeAspect="1"/>
          </p:cNvGraphicFramePr>
          <p:nvPr>
            <p:extLst>
              <p:ext uri="{D42A27DB-BD31-4B8C-83A1-F6EECF244321}">
                <p14:modId xmlns:p14="http://schemas.microsoft.com/office/powerpoint/2010/main" val="1201374175"/>
              </p:ext>
            </p:extLst>
          </p:nvPr>
        </p:nvGraphicFramePr>
        <p:xfrm>
          <a:off x="3689481" y="4572232"/>
          <a:ext cx="1657320" cy="2145840"/>
        </p:xfrm>
        <a:graphic>
          <a:graphicData uri="http://schemas.openxmlformats.org/presentationml/2006/ole">
            <mc:AlternateContent xmlns:mc="http://schemas.openxmlformats.org/markup-compatibility/2006">
              <mc:Choice xmlns:v="urn:schemas-microsoft-com:vml" Requires="v">
                <p:oleObj spid="_x0000_s5146" name="Document" r:id="rId7" imgW="6600395" imgH="8546689" progId="Word.Document.8">
                  <p:embed/>
                </p:oleObj>
              </mc:Choice>
              <mc:Fallback>
                <p:oleObj name="Document" r:id="rId7" imgW="6600395" imgH="8546689" progId="Word.Document.8">
                  <p:embed/>
                  <p:pic>
                    <p:nvPicPr>
                      <p:cNvPr id="0" name=""/>
                      <p:cNvPicPr/>
                      <p:nvPr/>
                    </p:nvPicPr>
                    <p:blipFill>
                      <a:blip r:embed="rId8"/>
                      <a:stretch>
                        <a:fillRect/>
                      </a:stretch>
                    </p:blipFill>
                    <p:spPr>
                      <a:xfrm>
                        <a:off x="3689481" y="4572232"/>
                        <a:ext cx="1657320" cy="2145840"/>
                      </a:xfrm>
                      <a:prstGeom prst="rect">
                        <a:avLst/>
                      </a:prstGeom>
                    </p:spPr>
                  </p:pic>
                </p:oleObj>
              </mc:Fallback>
            </mc:AlternateContent>
          </a:graphicData>
        </a:graphic>
      </p:graphicFrame>
      <p:graphicFrame>
        <p:nvGraphicFramePr>
          <p:cNvPr id="13" name="Объект 12">
            <a:extLst>
              <a:ext uri="{FF2B5EF4-FFF2-40B4-BE49-F238E27FC236}">
                <a16:creationId xmlns:a16="http://schemas.microsoft.com/office/drawing/2014/main" id="{AF994FD7-A697-45B8-A70E-177E0C3EF22C}"/>
              </a:ext>
            </a:extLst>
          </p:cNvPr>
          <p:cNvGraphicFramePr>
            <a:graphicFrameLocks noChangeAspect="1"/>
          </p:cNvGraphicFramePr>
          <p:nvPr>
            <p:extLst>
              <p:ext uri="{D42A27DB-BD31-4B8C-83A1-F6EECF244321}">
                <p14:modId xmlns:p14="http://schemas.microsoft.com/office/powerpoint/2010/main" val="1663672543"/>
              </p:ext>
            </p:extLst>
          </p:nvPr>
        </p:nvGraphicFramePr>
        <p:xfrm>
          <a:off x="9828346" y="4217229"/>
          <a:ext cx="1767370" cy="2500843"/>
        </p:xfrm>
        <a:graphic>
          <a:graphicData uri="http://schemas.openxmlformats.org/presentationml/2006/ole">
            <mc:AlternateContent xmlns:mc="http://schemas.openxmlformats.org/markup-compatibility/2006">
              <mc:Choice xmlns:v="urn:schemas-microsoft-com:vml" Requires="v">
                <p:oleObj spid="_x0000_s5147" name="Acrobat Document" r:id="rId9" imgW="5667214" imgH="8019731" progId="AcroExch.Document.DC">
                  <p:embed/>
                </p:oleObj>
              </mc:Choice>
              <mc:Fallback>
                <p:oleObj name="Acrobat Document" r:id="rId9" imgW="5667214" imgH="8019731" progId="AcroExch.Document.DC">
                  <p:embed/>
                  <p:pic>
                    <p:nvPicPr>
                      <p:cNvPr id="0" name=""/>
                      <p:cNvPicPr/>
                      <p:nvPr/>
                    </p:nvPicPr>
                    <p:blipFill>
                      <a:blip r:embed="rId10"/>
                      <a:stretch>
                        <a:fillRect/>
                      </a:stretch>
                    </p:blipFill>
                    <p:spPr>
                      <a:xfrm>
                        <a:off x="9828346" y="4217229"/>
                        <a:ext cx="1767370" cy="2500843"/>
                      </a:xfrm>
                      <a:prstGeom prst="rect">
                        <a:avLst/>
                      </a:prstGeom>
                    </p:spPr>
                  </p:pic>
                </p:oleObj>
              </mc:Fallback>
            </mc:AlternateContent>
          </a:graphicData>
        </a:graphic>
      </p:graphicFrame>
    </p:spTree>
    <p:extLst>
      <p:ext uri="{BB962C8B-B14F-4D97-AF65-F5344CB8AC3E}">
        <p14:creationId xmlns:p14="http://schemas.microsoft.com/office/powerpoint/2010/main" val="185553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4442</Words>
  <Application>Microsoft Office PowerPoint</Application>
  <PresentationFormat>Широкоэкранный</PresentationFormat>
  <Paragraphs>247</Paragraphs>
  <Slides>33</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33</vt:i4>
      </vt:variant>
    </vt:vector>
  </HeadingPairs>
  <TitlesOfParts>
    <vt:vector size="43" baseType="lpstr">
      <vt:lpstr>Arial</vt:lpstr>
      <vt:lpstr>Calibri</vt:lpstr>
      <vt:lpstr>Calibri Light</vt:lpstr>
      <vt:lpstr>Courier New</vt:lpstr>
      <vt:lpstr>Roboto</vt:lpstr>
      <vt:lpstr>Tahoma</vt:lpstr>
      <vt:lpstr>Times New Roman</vt:lpstr>
      <vt:lpstr>Тема Office</vt:lpstr>
      <vt:lpstr>Document</vt:lpstr>
      <vt:lpstr>Acrobat Document</vt:lpstr>
      <vt:lpstr>Обучение на дому: подходы к организации и реализации</vt:lpstr>
      <vt:lpstr>Презентация PowerPoint</vt:lpstr>
      <vt:lpstr>ИНДИВИДУАЛЬНОЕ ОБУЧЕНИЕ НА ДОМУ -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Irija</dc:creator>
  <cp:lastModifiedBy>Суворова Ирина Николаевна</cp:lastModifiedBy>
  <cp:revision>18</cp:revision>
  <dcterms:created xsi:type="dcterms:W3CDTF">2024-11-21T22:51:25Z</dcterms:created>
  <dcterms:modified xsi:type="dcterms:W3CDTF">2024-11-22T02:47:14Z</dcterms:modified>
</cp:coreProperties>
</file>