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9" r:id="rId4"/>
    <p:sldId id="267" r:id="rId5"/>
    <p:sldId id="266" r:id="rId6"/>
    <p:sldId id="260" r:id="rId7"/>
    <p:sldId id="271" r:id="rId8"/>
    <p:sldId id="261" r:id="rId9"/>
    <p:sldId id="285" r:id="rId10"/>
    <p:sldId id="270" r:id="rId11"/>
    <p:sldId id="286" r:id="rId12"/>
    <p:sldId id="272" r:id="rId13"/>
    <p:sldId id="273" r:id="rId14"/>
    <p:sldId id="277" r:id="rId15"/>
    <p:sldId id="280" r:id="rId16"/>
    <p:sldId id="279" r:id="rId17"/>
    <p:sldId id="281" r:id="rId18"/>
    <p:sldId id="283" r:id="rId19"/>
    <p:sldId id="284" r:id="rId20"/>
    <p:sldId id="312" r:id="rId21"/>
    <p:sldId id="315" r:id="rId22"/>
    <p:sldId id="316" r:id="rId23"/>
    <p:sldId id="313" r:id="rId24"/>
    <p:sldId id="287" r:id="rId25"/>
    <p:sldId id="289" r:id="rId26"/>
    <p:sldId id="291" r:id="rId27"/>
    <p:sldId id="293" r:id="rId28"/>
    <p:sldId id="290" r:id="rId29"/>
    <p:sldId id="294" r:id="rId30"/>
    <p:sldId id="295" r:id="rId31"/>
    <p:sldId id="296" r:id="rId32"/>
    <p:sldId id="298" r:id="rId33"/>
    <p:sldId id="299" r:id="rId34"/>
    <p:sldId id="300" r:id="rId35"/>
    <p:sldId id="301" r:id="rId36"/>
    <p:sldId id="304" r:id="rId37"/>
    <p:sldId id="305" r:id="rId38"/>
    <p:sldId id="302" r:id="rId39"/>
    <p:sldId id="303" r:id="rId40"/>
    <p:sldId id="308" r:id="rId41"/>
    <p:sldId id="309" r:id="rId42"/>
    <p:sldId id="306" r:id="rId43"/>
    <p:sldId id="307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40A80-1670-4183-9FEB-A02D2A599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2395C-D5FB-46C0-8058-09CF6B13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56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395C-D5FB-46C0-8058-09CF6B1336A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53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395C-D5FB-46C0-8058-09CF6B1336A7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384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395C-D5FB-46C0-8058-09CF6B1336A7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106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2395C-D5FB-46C0-8058-09CF6B1336A7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106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C614-1E7E-43B1-99AB-8BC60ECBC726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537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27FFC-2757-46BB-8AD6-D8224BDE1925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6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85139-0E4C-4102-9A36-A1240AF58627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9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4D1C7-B572-4BB3-AFAD-B8BD4F50B0AE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20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BA47-6E6B-4ABF-86DA-1688D870E32D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3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DAD5-739A-463B-8DAB-8E15B83C518D}" type="datetime1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59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A12F-6A67-466E-83CE-1E2698787AAE}" type="datetime1">
              <a:rPr lang="ru-RU" smtClean="0"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05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B6AA-7F0A-4126-B4F0-FFC378B74C09}" type="datetime1">
              <a:rPr lang="ru-RU" smtClean="0"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63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97F6-A91F-4CCF-ABFF-D9125469EF53}" type="datetime1">
              <a:rPr lang="ru-RU" smtClean="0"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0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F8BBD-A390-47BB-B173-16A25AAB6AAB}" type="datetime1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0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4405-D08B-41B3-986C-2BABA30516C1}" type="datetime1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32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0C33F-1269-4736-ADC1-69C9D153EAA7}" type="datetime1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06647-F3E7-489C-8631-66BDB83676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46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em.msu.ru/rus/handbook/redox/welcom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em.msu.ru/rus/handbook/redox/welcome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8002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«ОВР и РИО </a:t>
            </a:r>
            <a:br>
              <a:rPr lang="ru-RU" sz="3600" b="1" dirty="0" smtClean="0"/>
            </a:br>
            <a:r>
              <a:rPr lang="ru-RU" sz="3600" b="1" dirty="0" smtClean="0"/>
              <a:t>в заданиях 29 и 30  ЕГЭ по химии»</a:t>
            </a:r>
            <a:br>
              <a:rPr lang="ru-RU" sz="3600" b="1" dirty="0" smtClean="0"/>
            </a:br>
            <a:r>
              <a:rPr lang="ru-RU" sz="2400" dirty="0" smtClean="0"/>
              <a:t>(</a:t>
            </a:r>
            <a:r>
              <a:rPr lang="ru-RU" sz="2400" dirty="0" smtClean="0">
                <a:solidFill>
                  <a:schemeClr val="tx1"/>
                </a:solidFill>
              </a:rPr>
              <a:t>обучающий </a:t>
            </a:r>
            <a:r>
              <a:rPr lang="ru-RU" sz="2400" dirty="0" err="1" smtClean="0">
                <a:solidFill>
                  <a:schemeClr val="tx1"/>
                </a:solidFill>
              </a:rPr>
              <a:t>вебинар</a:t>
            </a:r>
            <a:r>
              <a:rPr lang="ru-RU" sz="2400" dirty="0"/>
              <a:t>)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453336"/>
            <a:ext cx="6400800" cy="38864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19.01.2026, Новосибирская область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403648" y="116632"/>
            <a:ext cx="64008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Муниципальное автономное учреждение дополнительного профессионального образования</a:t>
            </a:r>
          </a:p>
          <a:p>
            <a:pPr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</a:rPr>
              <a:t>«Новосибирский </a:t>
            </a:r>
            <a:r>
              <a:rPr lang="ru-RU" sz="1800" dirty="0">
                <a:solidFill>
                  <a:schemeClr val="tx1"/>
                </a:solidFill>
              </a:rPr>
              <a:t>И</a:t>
            </a:r>
            <a:r>
              <a:rPr lang="ru-RU" sz="1800" dirty="0" smtClean="0">
                <a:solidFill>
                  <a:schemeClr val="tx1"/>
                </a:solidFill>
              </a:rPr>
              <a:t>нститут Современного Образования»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3988221"/>
            <a:ext cx="4752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Бредихин Роман Андреевич</a:t>
            </a:r>
            <a:r>
              <a:rPr lang="ru-RU" dirty="0" smtClean="0"/>
              <a:t>,</a:t>
            </a:r>
          </a:p>
          <a:p>
            <a:r>
              <a:rPr lang="ru-RU" sz="1600" dirty="0" smtClean="0"/>
              <a:t>ученый секретарь НИОХ СО РАН</a:t>
            </a:r>
          </a:p>
          <a:p>
            <a:r>
              <a:rPr lang="ru-RU" sz="1600" dirty="0" smtClean="0"/>
              <a:t>доцент кафедры химии СУНЦ НГУ</a:t>
            </a:r>
          </a:p>
          <a:p>
            <a:r>
              <a:rPr lang="ru-RU" sz="1600" dirty="0" smtClean="0"/>
              <a:t>старший эксперт предметной комиссии по проверке экзаменационных работ участников ГИА, к.х.н.</a:t>
            </a:r>
          </a:p>
        </p:txBody>
      </p:sp>
      <p:sp>
        <p:nvSpPr>
          <p:cNvPr id="7" name="Номер слайда 3"/>
          <p:cNvSpPr txBox="1">
            <a:spLocks/>
          </p:cNvSpPr>
          <p:nvPr/>
        </p:nvSpPr>
        <p:spPr>
          <a:xfrm>
            <a:off x="7020272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pPr/>
              <a:t>1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2514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2NaMnO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</a:t>
            </a:r>
            <a:r>
              <a:rPr lang="en-US" b="1" dirty="0" smtClean="0">
                <a:solidFill>
                  <a:schemeClr val="tx1"/>
                </a:solidFill>
              </a:rPr>
              <a:t>2H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2NaCl.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15816" y="508518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436096" y="5107786"/>
            <a:ext cx="3707904" cy="112952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Должны быть выбраны вещества из перечня! Замена катиона (</a:t>
            </a:r>
            <a:r>
              <a:rPr lang="en-US" dirty="0" smtClean="0">
                <a:solidFill>
                  <a:schemeClr val="tx1"/>
                </a:solidFill>
              </a:rPr>
              <a:t>NaMnO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вместо </a:t>
            </a:r>
            <a:r>
              <a:rPr lang="en-US" dirty="0" smtClean="0">
                <a:solidFill>
                  <a:schemeClr val="tx1"/>
                </a:solidFill>
              </a:rPr>
              <a:t>KMnO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считается ошибкой!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10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63888" y="5867980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513" y="197874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63889" y="3103926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5336" y="476672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chemeClr val="tx1"/>
                </a:solidFill>
              </a:rPr>
              <a:t>+4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chemeClr val="tx1"/>
                </a:solidFill>
              </a:rPr>
              <a:t>+4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59712" y="1601854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436098" y="476671"/>
            <a:ext cx="3707904" cy="4248473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u-RU" dirty="0" smtClean="0">
                <a:solidFill>
                  <a:schemeClr val="tx1"/>
                </a:solidFill>
              </a:rPr>
              <a:t>Формат записи. </a:t>
            </a:r>
            <a:r>
              <a:rPr lang="ru-RU" b="1" dirty="0" smtClean="0">
                <a:solidFill>
                  <a:schemeClr val="tx1"/>
                </a:solidFill>
              </a:rPr>
              <a:t>Совет: в задании достаточно указать только вещество-окислитель и вещество-восстановитель</a:t>
            </a:r>
            <a:r>
              <a:rPr lang="ru-RU" dirty="0" smtClean="0">
                <a:solidFill>
                  <a:schemeClr val="tx1"/>
                </a:solidFill>
              </a:rPr>
              <a:t>, не указывая элемент-окислитель и элемент-восстановитель.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Если все же Вы указываете, то Вы должны указывать именно ту степень окисления, которую имеет элемент-окислитель в молекуле окислителя и элемент-восстановитель в молекуле восстановителя и никак иначе. Другие формы записи считаются неграмотными!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8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2514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chemeClr val="tx1"/>
                </a:solidFill>
              </a:rPr>
              <a:t>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</a:t>
            </a:r>
            <a:r>
              <a:rPr lang="en-US" b="1" dirty="0" smtClean="0">
                <a:solidFill>
                  <a:schemeClr val="tx1"/>
                </a:solidFill>
              </a:rPr>
              <a:t>2H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chemeClr val="tx1"/>
                </a:solidFill>
              </a:rPr>
              <a:t>Cl.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15816" y="508518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436096" y="5107786"/>
            <a:ext cx="3707904" cy="112952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5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Должны быть выбраны вещества из перечня! Замена катиона (</a:t>
            </a:r>
            <a:r>
              <a:rPr lang="en-US" dirty="0" smtClean="0">
                <a:solidFill>
                  <a:schemeClr val="tx1"/>
                </a:solidFill>
              </a:rPr>
              <a:t>NaMnO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вместо </a:t>
            </a:r>
            <a:r>
              <a:rPr lang="en-US" dirty="0" smtClean="0">
                <a:solidFill>
                  <a:schemeClr val="tx1"/>
                </a:solidFill>
              </a:rPr>
              <a:t>KMnO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считается ошибкой!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11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63888" y="5854670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513" y="197874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Mn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Mn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63889" y="3103926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5336" y="476672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Mn</a:t>
            </a:r>
            <a:r>
              <a:rPr lang="ru-RU" b="1" baseline="30000" dirty="0" smtClean="0">
                <a:solidFill>
                  <a:srgbClr val="FF0000"/>
                </a:solidFill>
              </a:rPr>
              <a:t>+4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Mn</a:t>
            </a:r>
            <a:r>
              <a:rPr lang="ru-RU" b="1" baseline="30000" dirty="0" smtClean="0">
                <a:solidFill>
                  <a:srgbClr val="FF0000"/>
                </a:solidFill>
              </a:rPr>
              <a:t>+4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59712" y="1601854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436098" y="476671"/>
            <a:ext cx="3707904" cy="4248473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u-RU" dirty="0" smtClean="0">
                <a:solidFill>
                  <a:schemeClr val="tx1"/>
                </a:solidFill>
              </a:rPr>
              <a:t>Формат записи. </a:t>
            </a:r>
            <a:r>
              <a:rPr lang="ru-RU" b="1" dirty="0" smtClean="0">
                <a:solidFill>
                  <a:schemeClr val="tx1"/>
                </a:solidFill>
              </a:rPr>
              <a:t>Совет: в задании достаточно указать только вещество-окислитель и вещество-восстановитель</a:t>
            </a:r>
            <a:r>
              <a:rPr lang="ru-RU" dirty="0" smtClean="0">
                <a:solidFill>
                  <a:schemeClr val="tx1"/>
                </a:solidFill>
              </a:rPr>
              <a:t>, не указывая элемент-окислитель и элемент-восстановитель.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Если все же Вы указываете, то Вы должны указывать именно ту степень окисления, которую имеет элемент-окислитель в молекуле окислителя и элемент-восстановитель в молекуле восстановителя и никак иначе. Другие формы записи считаются неграмотными!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94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Формулировка и требования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сульфид натрия, соляная кислота, бром, оксид хрома</a:t>
            </a:r>
            <a:r>
              <a:rPr lang="en-US" sz="2400" b="1" dirty="0" smtClean="0"/>
              <a:t>(VI)</a:t>
            </a:r>
            <a:r>
              <a:rPr lang="ru-RU" sz="2400" b="1" dirty="0" smtClean="0"/>
              <a:t>, нитрат серебра, гидроксид натрия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окислитель и восстановитель, реакция между которыми в соответствующей среде сопровождается образованием осадка. Известно, что вещество-окислитель содержит элемент в высшей степени окисления. </a:t>
            </a:r>
          </a:p>
          <a:p>
            <a:pPr marL="0" indent="0" algn="just">
              <a:buNone/>
            </a:pPr>
            <a:r>
              <a:rPr lang="ru-RU" sz="2400" dirty="0" smtClean="0"/>
              <a:t>В ответе запишите уравнение только одной из возможных </a:t>
            </a:r>
            <a:r>
              <a:rPr lang="ru-RU" sz="2400" dirty="0" err="1" smtClean="0"/>
              <a:t>окислительно</a:t>
            </a:r>
            <a:r>
              <a:rPr lang="ru-RU" sz="24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12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9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Анализ условия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</a:t>
            </a:r>
            <a:r>
              <a:rPr lang="ru-RU" sz="2000" u="sng" dirty="0" smtClean="0">
                <a:solidFill>
                  <a:srgbClr val="0000FF"/>
                </a:solidFill>
              </a:rPr>
              <a:t>выберите окислитель и восстановитель, реакция между которыми</a:t>
            </a:r>
            <a:r>
              <a:rPr lang="ru-RU" sz="2000" dirty="0" smtClean="0"/>
              <a:t> в соответствующей среде </a:t>
            </a:r>
            <a:r>
              <a:rPr lang="ru-RU" sz="2000" u="sng" dirty="0" smtClean="0">
                <a:solidFill>
                  <a:srgbClr val="9900FF"/>
                </a:solidFill>
              </a:rPr>
              <a:t>сопровождается образованием осадка</a:t>
            </a:r>
            <a:r>
              <a:rPr lang="ru-RU" sz="2000" dirty="0" smtClean="0"/>
              <a:t>. Известно, что </a:t>
            </a:r>
            <a:r>
              <a:rPr lang="ru-RU" sz="2000" u="sng" dirty="0" smtClean="0">
                <a:solidFill>
                  <a:srgbClr val="FF0000"/>
                </a:solidFill>
              </a:rPr>
              <a:t>вещество-окислитель содержит элемент в высшей степени окисления</a:t>
            </a:r>
            <a:r>
              <a:rPr lang="ru-RU" sz="2000" dirty="0" smtClean="0"/>
              <a:t>. 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13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069913" y="1340768"/>
            <a:ext cx="6084168" cy="504056"/>
          </a:xfrm>
          <a:prstGeom prst="wedgeRectCallout">
            <a:avLst>
              <a:gd name="adj1" fmla="val -20528"/>
              <a:gd name="adj2" fmla="val 102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Должны быть выбраны 2 вещества, </a:t>
            </a:r>
          </a:p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условие исключает реакции </a:t>
            </a:r>
            <a:r>
              <a:rPr lang="ru-RU" b="1" i="1" dirty="0" err="1" smtClean="0">
                <a:solidFill>
                  <a:srgbClr val="0000FF"/>
                </a:solidFill>
              </a:rPr>
              <a:t>диспропорционирования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07504" y="3291930"/>
            <a:ext cx="3312368" cy="288032"/>
          </a:xfrm>
          <a:prstGeom prst="wedgeRectCallout">
            <a:avLst>
              <a:gd name="adj1" fmla="val 13646"/>
              <a:gd name="adj2" fmla="val -7578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9900FF"/>
                </a:solidFill>
              </a:rPr>
              <a:t>Условие на признак реакции</a:t>
            </a:r>
            <a:endParaRPr lang="ru-RU" b="1" i="1" dirty="0">
              <a:solidFill>
                <a:srgbClr val="9900FF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652120" y="3291930"/>
            <a:ext cx="3404306" cy="288032"/>
          </a:xfrm>
          <a:prstGeom prst="wedgeRectCallout">
            <a:avLst>
              <a:gd name="adj1" fmla="val 18912"/>
              <a:gd name="adj2" fmla="val -1895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Требование к выбору реагента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50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Рассуждения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</a:t>
            </a:r>
            <a:r>
              <a:rPr lang="ru-RU" sz="2000" u="sng" dirty="0" smtClean="0">
                <a:solidFill>
                  <a:srgbClr val="0000FF"/>
                </a:solidFill>
              </a:rPr>
              <a:t>выберите окислитель и восстановитель, реакция между которыми</a:t>
            </a:r>
            <a:r>
              <a:rPr lang="ru-RU" sz="2000" dirty="0" smtClean="0"/>
              <a:t> в соответствующей среде </a:t>
            </a:r>
            <a:r>
              <a:rPr lang="ru-RU" sz="2000" u="sng" dirty="0" smtClean="0">
                <a:solidFill>
                  <a:srgbClr val="9900FF"/>
                </a:solidFill>
              </a:rPr>
              <a:t>сопровождается образованием осадка</a:t>
            </a:r>
            <a:r>
              <a:rPr lang="ru-RU" sz="2000" dirty="0" smtClean="0"/>
              <a:t>. Известно, что </a:t>
            </a:r>
            <a:r>
              <a:rPr lang="ru-RU" sz="2000" u="sng" dirty="0" smtClean="0">
                <a:solidFill>
                  <a:srgbClr val="FF0000"/>
                </a:solidFill>
              </a:rPr>
              <a:t>вещество-окислитель содержит элемент в высшей степени окисления</a:t>
            </a:r>
            <a:r>
              <a:rPr lang="ru-RU" sz="2000" dirty="0" smtClean="0"/>
              <a:t>. 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14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4067944" y="1340768"/>
            <a:ext cx="5076056" cy="1440160"/>
          </a:xfrm>
          <a:prstGeom prst="wedgeRectCallout">
            <a:avLst>
              <a:gd name="adj1" fmla="val -20386"/>
              <a:gd name="adj2" fmla="val 740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rgbClr val="0000FF"/>
                </a:solidFill>
              </a:rPr>
              <a:t>Вещества: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S,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CrO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AgNO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en-US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Окислители: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</a:t>
            </a:r>
            <a:r>
              <a:rPr lang="en-US" b="1" i="1" dirty="0" err="1" smtClean="0">
                <a:solidFill>
                  <a:srgbClr val="0000FF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Br</a:t>
            </a:r>
            <a:r>
              <a:rPr lang="en-US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Cr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AgN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Восстановители: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FF0000"/>
                </a:solidFill>
              </a:rPr>
              <a:t>S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H</a:t>
            </a:r>
            <a:r>
              <a:rPr lang="en-US" b="1" i="1" dirty="0" err="1" smtClean="0">
                <a:solidFill>
                  <a:srgbClr val="FF0000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chemeClr val="tx1"/>
                </a:solidFill>
              </a:rPr>
              <a:t>?</a:t>
            </a:r>
            <a:r>
              <a:rPr lang="en-US" b="1" i="1" dirty="0" smtClean="0">
                <a:solidFill>
                  <a:srgbClr val="0000FF"/>
                </a:solidFill>
              </a:rPr>
              <a:t>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</a:p>
          <a:p>
            <a:r>
              <a:rPr lang="ru-RU" b="1" i="1" dirty="0" smtClean="0">
                <a:solidFill>
                  <a:srgbClr val="0000FF"/>
                </a:solidFill>
              </a:rPr>
              <a:t>Не проявляют выраженных ОВ свойств: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Среда:</a:t>
            </a:r>
            <a:r>
              <a:rPr lang="en-US" b="1" i="1" dirty="0" smtClean="0">
                <a:solidFill>
                  <a:srgbClr val="0000FF"/>
                </a:solidFill>
              </a:rPr>
              <a:t>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0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Рассуждения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</a:t>
            </a:r>
            <a:r>
              <a:rPr lang="ru-RU" sz="2000" u="sng" dirty="0" smtClean="0">
                <a:solidFill>
                  <a:srgbClr val="0000FF"/>
                </a:solidFill>
              </a:rPr>
              <a:t>выберите окислитель и восстановитель, реакция между которыми</a:t>
            </a:r>
            <a:r>
              <a:rPr lang="ru-RU" sz="2000" dirty="0" smtClean="0"/>
              <a:t> в соответствующей среде </a:t>
            </a:r>
            <a:r>
              <a:rPr lang="ru-RU" sz="2000" u="sng" dirty="0" smtClean="0">
                <a:solidFill>
                  <a:srgbClr val="9900FF"/>
                </a:solidFill>
              </a:rPr>
              <a:t>сопровождается образованием осадка</a:t>
            </a:r>
            <a:r>
              <a:rPr lang="ru-RU" sz="2000" dirty="0" smtClean="0"/>
              <a:t>. Известно, что </a:t>
            </a:r>
            <a:r>
              <a:rPr lang="ru-RU" sz="2000" u="sng" dirty="0" smtClean="0">
                <a:solidFill>
                  <a:srgbClr val="FF0000"/>
                </a:solidFill>
              </a:rPr>
              <a:t>вещество-окислитель содержит элемент в высшей степени окисления</a:t>
            </a:r>
            <a:r>
              <a:rPr lang="ru-RU" sz="2000" dirty="0" smtClean="0"/>
              <a:t>. 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15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4067944" y="1340768"/>
            <a:ext cx="5076056" cy="1440160"/>
          </a:xfrm>
          <a:prstGeom prst="wedgeRectCallout">
            <a:avLst>
              <a:gd name="adj1" fmla="val -20386"/>
              <a:gd name="adj2" fmla="val 740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rgbClr val="0000FF"/>
                </a:solidFill>
              </a:rPr>
              <a:t>Вещества: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S,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CrO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AgNO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en-US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Окислители: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</a:t>
            </a:r>
            <a:r>
              <a:rPr lang="en-US" b="1" i="1" dirty="0" err="1" smtClean="0">
                <a:solidFill>
                  <a:srgbClr val="0000FF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Br</a:t>
            </a:r>
            <a:r>
              <a:rPr lang="en-US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Cr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AgN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Восстановители: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FF0000"/>
                </a:solidFill>
              </a:rPr>
              <a:t>S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H</a:t>
            </a:r>
            <a:r>
              <a:rPr lang="en-US" b="1" i="1" dirty="0" err="1" smtClean="0">
                <a:solidFill>
                  <a:srgbClr val="FF0000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chemeClr val="tx1"/>
                </a:solidFill>
              </a:rPr>
              <a:t>?</a:t>
            </a:r>
            <a:r>
              <a:rPr lang="en-US" b="1" i="1" dirty="0" smtClean="0">
                <a:solidFill>
                  <a:srgbClr val="0000FF"/>
                </a:solidFill>
              </a:rPr>
              <a:t>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</a:p>
          <a:p>
            <a:r>
              <a:rPr lang="ru-RU" b="1" i="1" dirty="0" smtClean="0">
                <a:solidFill>
                  <a:srgbClr val="0000FF"/>
                </a:solidFill>
              </a:rPr>
              <a:t>Не проявляют выраженных ОВ свойств: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Среда:</a:t>
            </a:r>
            <a:r>
              <a:rPr lang="en-US" b="1" i="1" dirty="0" smtClean="0">
                <a:solidFill>
                  <a:srgbClr val="0000FF"/>
                </a:solidFill>
              </a:rPr>
              <a:t>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107504" y="1772816"/>
            <a:ext cx="3960440" cy="1080120"/>
          </a:xfrm>
          <a:prstGeom prst="wedgeEllipseCallout">
            <a:avLst>
              <a:gd name="adj1" fmla="val 12068"/>
              <a:gd name="adj2" fmla="val 137773"/>
            </a:avLst>
          </a:prstGeom>
          <a:solidFill>
            <a:srgbClr val="92D05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H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+1</a:t>
            </a:r>
            <a:r>
              <a:rPr lang="en-US" sz="2400" b="1" i="1" dirty="0" smtClean="0">
                <a:solidFill>
                  <a:srgbClr val="0000FF"/>
                </a:solidFill>
              </a:rPr>
              <a:t>Cl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-1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chemeClr val="tx1"/>
                </a:solidFill>
              </a:rPr>
              <a:t>Br</a:t>
            </a:r>
            <a:r>
              <a:rPr lang="en-US" sz="2400" b="1" i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i="1" baseline="30000" dirty="0" smtClean="0">
                <a:solidFill>
                  <a:schemeClr val="tx1"/>
                </a:solidFill>
              </a:rPr>
              <a:t>0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rgbClr val="FF0000"/>
                </a:solidFill>
              </a:rPr>
              <a:t>Cr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+6</a:t>
            </a:r>
            <a:r>
              <a:rPr lang="en-US" sz="2400" b="1" i="1" dirty="0" smtClean="0">
                <a:solidFill>
                  <a:srgbClr val="0000FF"/>
                </a:solidFill>
              </a:rPr>
              <a:t>O</a:t>
            </a:r>
            <a:r>
              <a:rPr lang="en-US" sz="2400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-2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rgbClr val="FF0000"/>
                </a:solidFill>
              </a:rPr>
              <a:t>Ag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+1</a:t>
            </a:r>
            <a:r>
              <a:rPr lang="en-US" sz="2400" b="1" i="1" dirty="0" smtClean="0">
                <a:solidFill>
                  <a:srgbClr val="FF0000"/>
                </a:solidFill>
              </a:rPr>
              <a:t>N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+5</a:t>
            </a:r>
            <a:r>
              <a:rPr lang="en-US" sz="2400" b="1" i="1" dirty="0" smtClean="0">
                <a:solidFill>
                  <a:srgbClr val="0000FF"/>
                </a:solidFill>
              </a:rPr>
              <a:t>O</a:t>
            </a:r>
            <a:r>
              <a:rPr lang="en-US" sz="2400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-2</a:t>
            </a:r>
            <a:endParaRPr lang="ru-RU" sz="2400" b="1" i="1" baseline="30000" dirty="0" smtClean="0">
              <a:solidFill>
                <a:srgbClr val="0000FF"/>
              </a:solidFill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1619672" y="1664804"/>
            <a:ext cx="576064" cy="396044"/>
          </a:xfrm>
          <a:prstGeom prst="mathMultiply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80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Рассуждения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</a:t>
            </a:r>
            <a:r>
              <a:rPr lang="ru-RU" sz="2000" u="sng" dirty="0" smtClean="0">
                <a:solidFill>
                  <a:srgbClr val="0000FF"/>
                </a:solidFill>
              </a:rPr>
              <a:t>выберите окислитель и восстановитель, реакция между которыми</a:t>
            </a:r>
            <a:r>
              <a:rPr lang="ru-RU" sz="2000" dirty="0" smtClean="0"/>
              <a:t> в соответствующей среде </a:t>
            </a:r>
            <a:r>
              <a:rPr lang="ru-RU" sz="2000" u="sng" dirty="0" smtClean="0">
                <a:solidFill>
                  <a:srgbClr val="9900FF"/>
                </a:solidFill>
              </a:rPr>
              <a:t>сопровождается образованием осадка</a:t>
            </a:r>
            <a:r>
              <a:rPr lang="ru-RU" sz="2000" dirty="0" smtClean="0"/>
              <a:t>. Известно, что </a:t>
            </a:r>
            <a:r>
              <a:rPr lang="ru-RU" sz="2000" u="sng" dirty="0" smtClean="0">
                <a:solidFill>
                  <a:srgbClr val="FF0000"/>
                </a:solidFill>
              </a:rPr>
              <a:t>вещество-окислитель содержит элемент в высшей степени окисления</a:t>
            </a:r>
            <a:r>
              <a:rPr lang="ru-RU" sz="2000" dirty="0" smtClean="0"/>
              <a:t>. </a:t>
            </a:r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endParaRPr lang="en-US" sz="2000" dirty="0" smtClean="0"/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16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4067944" y="1340768"/>
            <a:ext cx="5076056" cy="1440160"/>
          </a:xfrm>
          <a:prstGeom prst="wedgeRectCallout">
            <a:avLst>
              <a:gd name="adj1" fmla="val -20386"/>
              <a:gd name="adj2" fmla="val 740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rgbClr val="0000FF"/>
                </a:solidFill>
              </a:rPr>
              <a:t>Вещества: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S,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CrO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AgNO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en-US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Окислители: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</a:t>
            </a:r>
            <a:r>
              <a:rPr lang="en-US" b="1" i="1" dirty="0" err="1" smtClean="0">
                <a:solidFill>
                  <a:srgbClr val="0000FF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Br</a:t>
            </a:r>
            <a:r>
              <a:rPr lang="en-US" b="1" i="1" baseline="-25000" dirty="0" smtClean="0">
                <a:solidFill>
                  <a:srgbClr val="FF0000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Cr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rgbClr val="FF0000"/>
                </a:solidFill>
              </a:rPr>
              <a:t>AgN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Восстановители: </a:t>
            </a:r>
            <a:r>
              <a:rPr lang="en-US" b="1" i="1" dirty="0" smtClean="0">
                <a:solidFill>
                  <a:srgbClr val="0000FF"/>
                </a:solidFill>
              </a:rPr>
              <a:t>Na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FF0000"/>
                </a:solidFill>
              </a:rPr>
              <a:t>S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H</a:t>
            </a:r>
            <a:r>
              <a:rPr lang="en-US" b="1" i="1" dirty="0" err="1" smtClean="0">
                <a:solidFill>
                  <a:srgbClr val="FF0000"/>
                </a:solidFill>
              </a:rPr>
              <a:t>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smtClean="0">
                <a:solidFill>
                  <a:schemeClr val="tx1"/>
                </a:solidFill>
              </a:rPr>
              <a:t>?</a:t>
            </a:r>
            <a:r>
              <a:rPr lang="en-US" b="1" i="1" dirty="0" smtClean="0">
                <a:solidFill>
                  <a:srgbClr val="0000FF"/>
                </a:solidFill>
              </a:rPr>
              <a:t>Br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</a:p>
          <a:p>
            <a:r>
              <a:rPr lang="ru-RU" b="1" i="1" dirty="0" smtClean="0">
                <a:solidFill>
                  <a:srgbClr val="0000FF"/>
                </a:solidFill>
              </a:rPr>
              <a:t>Не проявляют выраженных ОВ свойств: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dirty="0" smtClean="0">
                <a:solidFill>
                  <a:srgbClr val="0000FF"/>
                </a:solidFill>
              </a:rPr>
              <a:t>Среда:</a:t>
            </a:r>
            <a:r>
              <a:rPr lang="en-US" b="1" i="1" dirty="0" smtClean="0">
                <a:solidFill>
                  <a:srgbClr val="0000FF"/>
                </a:solidFill>
              </a:rPr>
              <a:t>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O, </a:t>
            </a:r>
            <a:r>
              <a:rPr lang="en-US" b="1" i="1" dirty="0" err="1" smtClean="0">
                <a:solidFill>
                  <a:srgbClr val="0000FF"/>
                </a:solidFill>
              </a:rPr>
              <a:t>HCl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107504" y="1772816"/>
            <a:ext cx="3960440" cy="1080120"/>
          </a:xfrm>
          <a:prstGeom prst="wedgeEllipseCallout">
            <a:avLst>
              <a:gd name="adj1" fmla="val 12068"/>
              <a:gd name="adj2" fmla="val 137773"/>
            </a:avLst>
          </a:prstGeom>
          <a:solidFill>
            <a:srgbClr val="92D05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H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+1</a:t>
            </a:r>
            <a:r>
              <a:rPr lang="en-US" sz="2400" b="1" i="1" dirty="0" smtClean="0">
                <a:solidFill>
                  <a:srgbClr val="0000FF"/>
                </a:solidFill>
              </a:rPr>
              <a:t>Cl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-1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chemeClr val="tx1"/>
                </a:solidFill>
              </a:rPr>
              <a:t>Br</a:t>
            </a:r>
            <a:r>
              <a:rPr lang="en-US" sz="2400" b="1" i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i="1" baseline="30000" dirty="0" smtClean="0">
                <a:solidFill>
                  <a:schemeClr val="tx1"/>
                </a:solidFill>
              </a:rPr>
              <a:t>0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rgbClr val="FF0000"/>
                </a:solidFill>
              </a:rPr>
              <a:t>Cr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+6</a:t>
            </a:r>
            <a:r>
              <a:rPr lang="en-US" sz="2400" b="1" i="1" dirty="0" smtClean="0">
                <a:solidFill>
                  <a:srgbClr val="0000FF"/>
                </a:solidFill>
              </a:rPr>
              <a:t>O</a:t>
            </a:r>
            <a:r>
              <a:rPr lang="en-US" sz="2400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-2</a:t>
            </a:r>
            <a:r>
              <a:rPr lang="en-US" sz="2400" b="1" i="1" dirty="0" smtClean="0">
                <a:solidFill>
                  <a:srgbClr val="0000FF"/>
                </a:solidFill>
              </a:rPr>
              <a:t>, </a:t>
            </a:r>
            <a:r>
              <a:rPr lang="en-US" sz="2400" b="1" i="1" dirty="0" smtClean="0">
                <a:solidFill>
                  <a:srgbClr val="FF0000"/>
                </a:solidFill>
              </a:rPr>
              <a:t>Ag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+1</a:t>
            </a:r>
            <a:r>
              <a:rPr lang="en-US" sz="2400" b="1" i="1" dirty="0" smtClean="0">
                <a:solidFill>
                  <a:srgbClr val="FF0000"/>
                </a:solidFill>
              </a:rPr>
              <a:t>N</a:t>
            </a:r>
            <a:r>
              <a:rPr lang="en-US" sz="2400" b="1" i="1" baseline="30000" dirty="0" smtClean="0">
                <a:solidFill>
                  <a:srgbClr val="FF0000"/>
                </a:solidFill>
              </a:rPr>
              <a:t>+5</a:t>
            </a:r>
            <a:r>
              <a:rPr lang="en-US" sz="2400" b="1" i="1" dirty="0" smtClean="0">
                <a:solidFill>
                  <a:srgbClr val="0000FF"/>
                </a:solidFill>
              </a:rPr>
              <a:t>O</a:t>
            </a:r>
            <a:r>
              <a:rPr lang="en-US" sz="2400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i="1" baseline="30000" dirty="0" smtClean="0">
                <a:solidFill>
                  <a:srgbClr val="0000FF"/>
                </a:solidFill>
              </a:rPr>
              <a:t>-2</a:t>
            </a:r>
            <a:endParaRPr lang="ru-RU" sz="2400" b="1" i="1" baseline="30000" dirty="0" smtClean="0">
              <a:solidFill>
                <a:srgbClr val="0000FF"/>
              </a:solidFill>
            </a:endParaRPr>
          </a:p>
        </p:txBody>
      </p:sp>
      <p:sp>
        <p:nvSpPr>
          <p:cNvPr id="8" name="Умножение 7"/>
          <p:cNvSpPr/>
          <p:nvPr/>
        </p:nvSpPr>
        <p:spPr>
          <a:xfrm>
            <a:off x="1619672" y="1664804"/>
            <a:ext cx="576064" cy="396044"/>
          </a:xfrm>
          <a:prstGeom prst="mathMultiply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2008" y="4365104"/>
            <a:ext cx="9036496" cy="144016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Br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ru-RU" sz="2400" dirty="0" smtClean="0">
                <a:solidFill>
                  <a:schemeClr val="tx1"/>
                </a:solidFill>
              </a:rPr>
              <a:t> из окислителей исключаем по условию (не высшая ст. </a:t>
            </a:r>
            <a:r>
              <a:rPr lang="ru-RU" sz="2400" dirty="0" err="1" smtClean="0">
                <a:solidFill>
                  <a:schemeClr val="tx1"/>
                </a:solidFill>
              </a:rPr>
              <a:t>ок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HCl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из окислителей исключаем (реакции с металлами, гидридами)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AgNO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 + </a:t>
            </a:r>
            <a:r>
              <a:rPr lang="en-US" sz="2400" dirty="0" err="1" smtClean="0">
                <a:solidFill>
                  <a:schemeClr val="tx1"/>
                </a:solidFill>
              </a:rPr>
              <a:t>HCl</a:t>
            </a:r>
            <a:r>
              <a:rPr lang="en-US" sz="2400" dirty="0" smtClean="0">
                <a:solidFill>
                  <a:schemeClr val="tx1"/>
                </a:solidFill>
              </a:rPr>
              <a:t>, AgNO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 + Na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ru-RU" sz="2400" dirty="0" smtClean="0">
                <a:solidFill>
                  <a:schemeClr val="tx1"/>
                </a:solidFill>
              </a:rPr>
              <a:t> – классические РИО (не ОВР)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Таким образом, окислитель – </a:t>
            </a:r>
            <a:r>
              <a:rPr lang="en-US" sz="2400" dirty="0" smtClean="0">
                <a:solidFill>
                  <a:schemeClr val="tx1"/>
                </a:solidFill>
              </a:rPr>
              <a:t>CrO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восстановитель – </a:t>
            </a:r>
            <a:r>
              <a:rPr lang="en-US" sz="2400" dirty="0" smtClean="0">
                <a:solidFill>
                  <a:schemeClr val="tx1"/>
                </a:solidFill>
              </a:rPr>
              <a:t>Na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S </a:t>
            </a:r>
            <a:r>
              <a:rPr lang="ru-RU" sz="2400" dirty="0" smtClean="0">
                <a:solidFill>
                  <a:schemeClr val="tx1"/>
                </a:solidFill>
              </a:rPr>
              <a:t>или </a:t>
            </a:r>
            <a:r>
              <a:rPr lang="en-US" sz="2400" dirty="0" err="1" smtClean="0">
                <a:solidFill>
                  <a:schemeClr val="tx1"/>
                </a:solidFill>
              </a:rPr>
              <a:t>HCl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93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08" y="0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Рассуждения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окислитель и восстановитель, реакция между которыми в соответствующей среде сопровождается образованием осадка. Известно, что вещество-окислитель содержит элемент в высшей степени окисления.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17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107504" y="3861048"/>
            <a:ext cx="9036496" cy="1080120"/>
          </a:xfrm>
          <a:prstGeom prst="wedgeRectCallout">
            <a:avLst>
              <a:gd name="adj1" fmla="val -8451"/>
              <a:gd name="adj2" fmla="val -461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u="sng" dirty="0" smtClean="0">
                <a:solidFill>
                  <a:srgbClr val="0000FF"/>
                </a:solidFill>
              </a:rPr>
              <a:t>Восстановление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CrO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 + 6H</a:t>
            </a:r>
            <a:r>
              <a:rPr lang="en-US" b="1" i="1" baseline="30000" dirty="0" smtClean="0">
                <a:solidFill>
                  <a:srgbClr val="0000FF"/>
                </a:solidFill>
              </a:rPr>
              <a:t>+ </a:t>
            </a:r>
            <a:r>
              <a:rPr lang="ru-RU" b="1" i="1" dirty="0" smtClean="0">
                <a:solidFill>
                  <a:srgbClr val="0000FF"/>
                </a:solidFill>
              </a:rPr>
              <a:t>+ </a:t>
            </a:r>
            <a:r>
              <a:rPr lang="en-US" b="1" i="1" dirty="0" smtClean="0">
                <a:solidFill>
                  <a:srgbClr val="0000FF"/>
                </a:solidFill>
              </a:rPr>
              <a:t>3e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Cr</a:t>
            </a:r>
            <a:r>
              <a:rPr lang="en-US" b="1" i="1" baseline="30000" dirty="0" smtClean="0">
                <a:solidFill>
                  <a:srgbClr val="0000FF"/>
                </a:solidFill>
              </a:rPr>
              <a:t>3+</a:t>
            </a:r>
            <a:r>
              <a:rPr lang="en-US" b="1" i="1" dirty="0" smtClean="0">
                <a:solidFill>
                  <a:srgbClr val="0000FF"/>
                </a:solidFill>
              </a:rPr>
              <a:t> + 3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O.</a:t>
            </a:r>
            <a:r>
              <a:rPr lang="en-US" b="1" i="1" baseline="30000" dirty="0" smtClean="0">
                <a:solidFill>
                  <a:srgbClr val="0000FF"/>
                </a:solidFill>
              </a:rPr>
              <a:t>       		</a:t>
            </a:r>
            <a:r>
              <a:rPr lang="en-US" b="1" i="1" dirty="0" smtClean="0">
                <a:solidFill>
                  <a:srgbClr val="0000FF"/>
                </a:solidFill>
              </a:rPr>
              <a:t>3	2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u="sng" dirty="0" smtClean="0">
                <a:solidFill>
                  <a:srgbClr val="0000FF"/>
                </a:solidFill>
              </a:rPr>
              <a:t>Окисление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2Cl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- 2e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Cl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baseline="30000" dirty="0" smtClean="0">
                <a:solidFill>
                  <a:srgbClr val="0000FF"/>
                </a:solidFill>
              </a:rPr>
              <a:t>0				</a:t>
            </a:r>
            <a:r>
              <a:rPr lang="en-US" b="1" i="1" dirty="0" smtClean="0">
                <a:solidFill>
                  <a:srgbClr val="0000FF"/>
                </a:solidFill>
              </a:rPr>
              <a:t>2	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2 CrO</a:t>
            </a:r>
            <a:r>
              <a:rPr lang="en-US" b="1" baseline="-25000" dirty="0" smtClean="0">
                <a:solidFill>
                  <a:srgbClr val="0000FF"/>
                </a:solidFill>
              </a:rPr>
              <a:t>3</a:t>
            </a:r>
            <a:r>
              <a:rPr lang="en-US" b="1" dirty="0" smtClean="0">
                <a:solidFill>
                  <a:srgbClr val="0000FF"/>
                </a:solidFill>
              </a:rPr>
              <a:t> + 12 </a:t>
            </a:r>
            <a:r>
              <a:rPr lang="en-US" b="1" dirty="0" err="1" smtClean="0">
                <a:solidFill>
                  <a:srgbClr val="0000FF"/>
                </a:solidFill>
              </a:rPr>
              <a:t>HCl</a:t>
            </a:r>
            <a:r>
              <a:rPr lang="en-US" b="1" dirty="0" smtClean="0">
                <a:solidFill>
                  <a:srgbClr val="0000FF"/>
                </a:solidFill>
              </a:rPr>
              <a:t> = 2 CrCl</a:t>
            </a:r>
            <a:r>
              <a:rPr lang="en-US" b="1" baseline="-25000" dirty="0" smtClean="0">
                <a:solidFill>
                  <a:srgbClr val="0000FF"/>
                </a:solidFill>
              </a:rPr>
              <a:t>3</a:t>
            </a:r>
            <a:r>
              <a:rPr lang="en-US" b="1" dirty="0" smtClean="0">
                <a:solidFill>
                  <a:srgbClr val="0000FF"/>
                </a:solidFill>
              </a:rPr>
              <a:t> + 3 Cl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+ 6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O. </a:t>
            </a:r>
            <a:endParaRPr lang="ru-RU" b="1" dirty="0">
              <a:solidFill>
                <a:srgbClr val="0000FF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Решения нет</a:t>
            </a:r>
            <a:r>
              <a:rPr lang="ru-RU" b="1" dirty="0" smtClean="0">
                <a:solidFill>
                  <a:srgbClr val="0000FF"/>
                </a:solidFill>
              </a:rPr>
              <a:t>. Состав продуктов реакции </a:t>
            </a:r>
            <a:r>
              <a:rPr lang="ru-RU" b="1" dirty="0" smtClean="0">
                <a:solidFill>
                  <a:srgbClr val="FF0000"/>
                </a:solidFill>
              </a:rPr>
              <a:t>не соответствует условию </a:t>
            </a:r>
            <a:r>
              <a:rPr lang="ru-RU" b="1" dirty="0" smtClean="0">
                <a:solidFill>
                  <a:srgbClr val="0000FF"/>
                </a:solidFill>
              </a:rPr>
              <a:t>(нет осадка)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372200" y="3861048"/>
            <a:ext cx="0" cy="5400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ая выноска 11"/>
          <p:cNvSpPr/>
          <p:nvPr/>
        </p:nvSpPr>
        <p:spPr>
          <a:xfrm>
            <a:off x="107504" y="4941168"/>
            <a:ext cx="9036496" cy="1080120"/>
          </a:xfrm>
          <a:prstGeom prst="wedgeRectCallout">
            <a:avLst>
              <a:gd name="adj1" fmla="val -8451"/>
              <a:gd name="adj2" fmla="val -461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u="sng" dirty="0" smtClean="0">
                <a:solidFill>
                  <a:srgbClr val="0000FF"/>
                </a:solidFill>
              </a:rPr>
              <a:t>Восстановление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CrO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 + 3 H</a:t>
            </a:r>
            <a:r>
              <a:rPr lang="ru-RU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30000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+ </a:t>
            </a:r>
            <a:r>
              <a:rPr lang="en-US" b="1" i="1" dirty="0" smtClean="0">
                <a:solidFill>
                  <a:srgbClr val="0000FF"/>
                </a:solidFill>
              </a:rPr>
              <a:t>3e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[Cr(OH)</a:t>
            </a:r>
            <a:r>
              <a:rPr lang="en-US" b="1" i="1" baseline="-25000" dirty="0" smtClean="0">
                <a:solidFill>
                  <a:srgbClr val="0000FF"/>
                </a:solidFill>
              </a:rPr>
              <a:t>6</a:t>
            </a:r>
            <a:r>
              <a:rPr lang="en-US" b="1" i="1" dirty="0" smtClean="0">
                <a:solidFill>
                  <a:srgbClr val="0000FF"/>
                </a:solidFill>
              </a:rPr>
              <a:t>]</a:t>
            </a:r>
            <a:r>
              <a:rPr lang="en-US" b="1" i="1" baseline="30000" dirty="0" smtClean="0">
                <a:solidFill>
                  <a:srgbClr val="0000FF"/>
                </a:solidFill>
              </a:rPr>
              <a:t>3-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i="1" baseline="30000" dirty="0" smtClean="0">
                <a:solidFill>
                  <a:srgbClr val="0000FF"/>
                </a:solidFill>
              </a:rPr>
              <a:t>		</a:t>
            </a:r>
            <a:r>
              <a:rPr lang="en-US" b="1" i="1" dirty="0" smtClean="0">
                <a:solidFill>
                  <a:srgbClr val="0000FF"/>
                </a:solidFill>
              </a:rPr>
              <a:t>3	</a:t>
            </a:r>
            <a:r>
              <a:rPr lang="ru-RU" b="1" i="1" dirty="0" smtClean="0">
                <a:solidFill>
                  <a:srgbClr val="0000FF"/>
                </a:solidFill>
              </a:rPr>
              <a:t>2</a:t>
            </a:r>
          </a:p>
          <a:p>
            <a:r>
              <a:rPr lang="ru-RU" b="1" i="1" u="sng" dirty="0" smtClean="0">
                <a:solidFill>
                  <a:srgbClr val="0000FF"/>
                </a:solidFill>
              </a:rPr>
              <a:t>Окисление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S</a:t>
            </a:r>
            <a:r>
              <a:rPr lang="en-US" b="1" i="1" baseline="30000" dirty="0" smtClean="0">
                <a:solidFill>
                  <a:srgbClr val="0000FF"/>
                </a:solidFill>
              </a:rPr>
              <a:t>2-</a:t>
            </a:r>
            <a:r>
              <a:rPr lang="en-US" b="1" i="1" dirty="0" smtClean="0">
                <a:solidFill>
                  <a:srgbClr val="0000FF"/>
                </a:solidFill>
              </a:rPr>
              <a:t> – 2e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S</a:t>
            </a:r>
            <a:r>
              <a:rPr lang="en-US" b="1" i="1" baseline="30000" dirty="0">
                <a:solidFill>
                  <a:srgbClr val="0000FF"/>
                </a:solidFill>
              </a:rPr>
              <a:t>0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  <a:r>
              <a:rPr lang="en-US" b="1" i="1" baseline="30000" dirty="0" smtClean="0">
                <a:solidFill>
                  <a:srgbClr val="0000FF"/>
                </a:solidFill>
              </a:rPr>
              <a:t>				</a:t>
            </a:r>
            <a:r>
              <a:rPr lang="ru-RU" b="1" i="1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	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2 CrO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 + 3 Na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S + 6 H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 = 2 Na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[Cr(OH)</a:t>
            </a:r>
            <a:r>
              <a:rPr lang="en-US" b="1" baseline="-25000" dirty="0" smtClean="0">
                <a:solidFill>
                  <a:srgbClr val="FF0000"/>
                </a:solidFill>
              </a:rPr>
              <a:t>6</a:t>
            </a:r>
            <a:r>
              <a:rPr lang="en-US" b="1" dirty="0" smtClean="0">
                <a:solidFill>
                  <a:srgbClr val="FF0000"/>
                </a:solidFill>
              </a:rPr>
              <a:t>] + 3 S.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Окислитель: </a:t>
            </a:r>
            <a:r>
              <a:rPr lang="en-US" b="1" dirty="0" smtClean="0">
                <a:solidFill>
                  <a:srgbClr val="FF0000"/>
                </a:solidFill>
              </a:rPr>
              <a:t>CrO</a:t>
            </a:r>
            <a:r>
              <a:rPr lang="en-US" b="1" baseline="-25000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; </a:t>
            </a:r>
            <a:r>
              <a:rPr lang="ru-RU" b="1" dirty="0" smtClean="0">
                <a:solidFill>
                  <a:srgbClr val="FF0000"/>
                </a:solidFill>
              </a:rPr>
              <a:t>Восстановитель: </a:t>
            </a:r>
            <a:r>
              <a:rPr lang="en-US" b="1" dirty="0" smtClean="0">
                <a:solidFill>
                  <a:srgbClr val="FF0000"/>
                </a:solidFill>
              </a:rPr>
              <a:t>Na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395723" y="4941168"/>
            <a:ext cx="0" cy="5400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91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сульфид натрия, соляная кислота, бром, оксид хрома</a:t>
            </a:r>
            <a:r>
              <a:rPr lang="en-US" sz="2000" b="1" dirty="0" smtClean="0"/>
              <a:t>(VI)</a:t>
            </a:r>
            <a:r>
              <a:rPr lang="ru-RU" sz="2000" b="1" dirty="0" smtClean="0"/>
              <a:t>, нитрат серебра, гидроксид натрия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окислитель и восстановитель, реакция между которыми в соответствующей среде сопровождается образованием осадка. Известно, что вещество-окислитель содержит элемент в высшей степени окисления.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 </a:t>
            </a:r>
            <a:r>
              <a:rPr lang="ru-RU" sz="2000" b="1" dirty="0" smtClean="0">
                <a:solidFill>
                  <a:srgbClr val="FF0000"/>
                </a:solidFill>
              </a:rPr>
              <a:t>Предполагаемый вид решения:</a:t>
            </a:r>
          </a:p>
          <a:p>
            <a:pPr marL="0" indent="0" algn="just">
              <a:buNone/>
            </a:pPr>
            <a:r>
              <a:rPr lang="pt-BR" sz="2000" b="1" dirty="0" smtClean="0">
                <a:solidFill>
                  <a:srgbClr val="0000FF"/>
                </a:solidFill>
              </a:rPr>
              <a:t>2 CrO</a:t>
            </a:r>
            <a:r>
              <a:rPr lang="pt-BR" sz="2000" b="1" baseline="-25000" dirty="0" smtClean="0">
                <a:solidFill>
                  <a:srgbClr val="0000FF"/>
                </a:solidFill>
              </a:rPr>
              <a:t>3</a:t>
            </a:r>
            <a:r>
              <a:rPr lang="pt-BR" sz="2000" b="1" dirty="0" smtClean="0">
                <a:solidFill>
                  <a:srgbClr val="0000FF"/>
                </a:solidFill>
              </a:rPr>
              <a:t> + 3 Na</a:t>
            </a:r>
            <a:r>
              <a:rPr lang="pt-BR" sz="2000" b="1" baseline="-25000" dirty="0" smtClean="0">
                <a:solidFill>
                  <a:srgbClr val="0000FF"/>
                </a:solidFill>
              </a:rPr>
              <a:t>2</a:t>
            </a:r>
            <a:r>
              <a:rPr lang="pt-BR" sz="2000" b="1" dirty="0" smtClean="0">
                <a:solidFill>
                  <a:srgbClr val="0000FF"/>
                </a:solidFill>
              </a:rPr>
              <a:t>S + 6 H</a:t>
            </a:r>
            <a:r>
              <a:rPr lang="pt-BR" sz="2000" b="1" baseline="-25000" dirty="0" smtClean="0">
                <a:solidFill>
                  <a:srgbClr val="0000FF"/>
                </a:solidFill>
              </a:rPr>
              <a:t>2</a:t>
            </a:r>
            <a:r>
              <a:rPr lang="pt-BR" sz="2000" b="1" dirty="0" smtClean="0">
                <a:solidFill>
                  <a:srgbClr val="0000FF"/>
                </a:solidFill>
              </a:rPr>
              <a:t>O = 2 Na</a:t>
            </a:r>
            <a:r>
              <a:rPr lang="pt-BR" sz="2000" b="1" baseline="-25000" dirty="0" smtClean="0">
                <a:solidFill>
                  <a:srgbClr val="0000FF"/>
                </a:solidFill>
              </a:rPr>
              <a:t>3</a:t>
            </a:r>
            <a:r>
              <a:rPr lang="pt-BR" sz="2000" b="1" dirty="0" smtClean="0">
                <a:solidFill>
                  <a:srgbClr val="0000FF"/>
                </a:solidFill>
              </a:rPr>
              <a:t>[Cr(OH)</a:t>
            </a:r>
            <a:r>
              <a:rPr lang="pt-BR" sz="2000" b="1" baseline="-25000" dirty="0" smtClean="0">
                <a:solidFill>
                  <a:srgbClr val="0000FF"/>
                </a:solidFill>
              </a:rPr>
              <a:t>6</a:t>
            </a:r>
            <a:r>
              <a:rPr lang="pt-BR" sz="2000" b="1" dirty="0" smtClean="0">
                <a:solidFill>
                  <a:srgbClr val="0000FF"/>
                </a:solidFill>
              </a:rPr>
              <a:t>] + 3 S.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Cr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+6</a:t>
            </a:r>
            <a:r>
              <a:rPr lang="en-US" sz="2000" b="1" dirty="0" smtClean="0">
                <a:solidFill>
                  <a:srgbClr val="0000FF"/>
                </a:solidFill>
              </a:rPr>
              <a:t> + 3e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000" b="1" dirty="0" smtClean="0">
                <a:solidFill>
                  <a:srgbClr val="0000FF"/>
                </a:solidFill>
              </a:rPr>
              <a:t> = Cr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+3		</a:t>
            </a:r>
            <a:r>
              <a:rPr lang="en-US" sz="2000" b="1" dirty="0" smtClean="0">
                <a:solidFill>
                  <a:srgbClr val="0000FF"/>
                </a:solidFill>
              </a:rPr>
              <a:t>3	2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2000" b="1" baseline="30000" dirty="0">
                <a:solidFill>
                  <a:srgbClr val="0000FF"/>
                </a:solidFill>
              </a:rPr>
              <a:t>-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– 2e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000" b="1" dirty="0" smtClean="0">
                <a:solidFill>
                  <a:srgbClr val="0000FF"/>
                </a:solidFill>
              </a:rPr>
              <a:t> = S</a:t>
            </a:r>
            <a:r>
              <a:rPr lang="en-US" sz="2000" b="1" baseline="30000" dirty="0">
                <a:solidFill>
                  <a:srgbClr val="0000FF"/>
                </a:solidFill>
              </a:rPr>
              <a:t>0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		</a:t>
            </a:r>
            <a:r>
              <a:rPr lang="en-US" sz="2000" b="1" dirty="0" smtClean="0">
                <a:solidFill>
                  <a:srgbClr val="0000FF"/>
                </a:solidFill>
              </a:rPr>
              <a:t>2	3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0000FF"/>
                </a:solidFill>
              </a:rPr>
              <a:t>Окислитель: </a:t>
            </a:r>
            <a:r>
              <a:rPr lang="en-US" sz="2000" b="1" dirty="0" smtClean="0">
                <a:solidFill>
                  <a:srgbClr val="0000FF"/>
                </a:solidFill>
              </a:rPr>
              <a:t>CrO</a:t>
            </a:r>
            <a:r>
              <a:rPr lang="en-US" sz="2000" b="1" baseline="-25000" dirty="0">
                <a:solidFill>
                  <a:srgbClr val="0000FF"/>
                </a:solidFill>
              </a:rPr>
              <a:t>3</a:t>
            </a:r>
            <a:endParaRPr lang="en-US" sz="2000" b="1" baseline="-25000" dirty="0" smtClean="0">
              <a:solidFill>
                <a:srgbClr val="0000FF"/>
              </a:solidFill>
            </a:endParaRP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0000FF"/>
                </a:solidFill>
              </a:rPr>
              <a:t>Восстановитель: </a:t>
            </a:r>
            <a:r>
              <a:rPr lang="en-US" sz="2000" b="1" dirty="0" smtClean="0">
                <a:solidFill>
                  <a:srgbClr val="0000FF"/>
                </a:solidFill>
              </a:rPr>
              <a:t>Na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S.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7697" y="4077072"/>
            <a:ext cx="5724128" cy="1944216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Решение</a:t>
            </a:r>
            <a:endParaRPr lang="ru-RU" sz="24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627784" y="4509120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18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62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Ошибки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6938392" y="642086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19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0466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b="1" dirty="0" smtClean="0">
                <a:solidFill>
                  <a:schemeClr val="tx1"/>
                </a:solidFill>
              </a:rPr>
              <a:t>8 CrO</a:t>
            </a:r>
            <a:r>
              <a:rPr lang="pt-BR" b="1" baseline="-25000" dirty="0" smtClean="0">
                <a:solidFill>
                  <a:schemeClr val="tx1"/>
                </a:solidFill>
              </a:rPr>
              <a:t>3</a:t>
            </a:r>
            <a:r>
              <a:rPr lang="pt-BR" b="1" dirty="0" smtClean="0">
                <a:solidFill>
                  <a:schemeClr val="tx1"/>
                </a:solidFill>
              </a:rPr>
              <a:t> + 3 Na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S + 12 H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 = 8 Cr(OH)</a:t>
            </a:r>
            <a:r>
              <a:rPr lang="pt-BR" b="1" baseline="-25000" dirty="0" smtClean="0">
                <a:solidFill>
                  <a:schemeClr val="tx1"/>
                </a:solidFill>
              </a:rPr>
              <a:t>3</a:t>
            </a:r>
            <a:r>
              <a:rPr lang="pt-BR" b="1" dirty="0" smtClean="0">
                <a:solidFill>
                  <a:schemeClr val="tx1"/>
                </a:solidFill>
              </a:rPr>
              <a:t> + 3 Na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SO</a:t>
            </a:r>
            <a:r>
              <a:rPr lang="pt-BR" b="1" baseline="-25000" dirty="0" smtClean="0">
                <a:solidFill>
                  <a:schemeClr val="tx1"/>
                </a:solidFill>
              </a:rPr>
              <a:t>4</a:t>
            </a:r>
            <a:r>
              <a:rPr lang="pt-BR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30000" dirty="0" smtClean="0">
                <a:solidFill>
                  <a:schemeClr val="tx1"/>
                </a:solidFill>
              </a:rPr>
              <a:t>+6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Cr</a:t>
            </a:r>
            <a:r>
              <a:rPr lang="en-US" b="1" baseline="30000" dirty="0" smtClean="0">
                <a:solidFill>
                  <a:schemeClr val="tx1"/>
                </a:solidFill>
              </a:rPr>
              <a:t>+3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1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-2</a:t>
            </a:r>
            <a:r>
              <a:rPr lang="en-US" b="1" dirty="0" smtClean="0">
                <a:solidFill>
                  <a:schemeClr val="tx1"/>
                </a:solidFill>
              </a:rPr>
              <a:t> – 8e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S</a:t>
            </a:r>
            <a:r>
              <a:rPr lang="en-US" b="1" baseline="30000" dirty="0" smtClean="0">
                <a:solidFill>
                  <a:schemeClr val="tx1"/>
                </a:solidFill>
              </a:rPr>
              <a:t>+6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	1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Na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43808" y="76470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15228" y="1891353"/>
            <a:ext cx="8956764" cy="4894639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Считаем, что предложенное решение не может быть засчитано как верное.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Известно, что </a:t>
            </a:r>
            <a:r>
              <a:rPr lang="en-US" dirty="0" smtClean="0">
                <a:solidFill>
                  <a:schemeClr val="tx1"/>
                </a:solidFill>
              </a:rPr>
              <a:t>Cr</a:t>
            </a:r>
            <a:r>
              <a:rPr lang="ru-RU" baseline="30000" dirty="0" smtClean="0">
                <a:solidFill>
                  <a:schemeClr val="tx1"/>
                </a:solidFill>
              </a:rPr>
              <a:t>+6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проявляет окислительные свойства в кислой среде.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Сравните: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https://www.chem.msu.ru/rus/handbook/redox/welcome.html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Cr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</a:t>
            </a:r>
            <a:r>
              <a:rPr lang="pt-BR" b="1" baseline="-25000" dirty="0" smtClean="0">
                <a:solidFill>
                  <a:schemeClr val="tx1"/>
                </a:solidFill>
              </a:rPr>
              <a:t>7</a:t>
            </a:r>
            <a:r>
              <a:rPr lang="pt-BR" b="1" baseline="30000" dirty="0" smtClean="0">
                <a:solidFill>
                  <a:schemeClr val="tx1"/>
                </a:solidFill>
              </a:rPr>
              <a:t>2-</a:t>
            </a:r>
            <a:r>
              <a:rPr lang="pt-BR" b="1" dirty="0" smtClean="0">
                <a:solidFill>
                  <a:schemeClr val="tx1"/>
                </a:solidFill>
              </a:rPr>
              <a:t> + 14H</a:t>
            </a:r>
            <a:r>
              <a:rPr lang="pt-BR" b="1" baseline="30000" dirty="0" smtClean="0">
                <a:solidFill>
                  <a:schemeClr val="tx1"/>
                </a:solidFill>
              </a:rPr>
              <a:t>+</a:t>
            </a:r>
            <a:r>
              <a:rPr lang="pt-BR" b="1" dirty="0" smtClean="0">
                <a:solidFill>
                  <a:schemeClr val="tx1"/>
                </a:solidFill>
              </a:rPr>
              <a:t> + 6e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pt-BR" b="1" dirty="0" smtClean="0">
                <a:solidFill>
                  <a:schemeClr val="tx1"/>
                </a:solidFill>
              </a:rPr>
              <a:t> = 2Cr</a:t>
            </a:r>
            <a:r>
              <a:rPr lang="pt-BR" b="1" baseline="30000" dirty="0" smtClean="0">
                <a:solidFill>
                  <a:schemeClr val="tx1"/>
                </a:solidFill>
              </a:rPr>
              <a:t>3+</a:t>
            </a:r>
            <a:r>
              <a:rPr lang="pt-BR" b="1" dirty="0" smtClean="0">
                <a:solidFill>
                  <a:schemeClr val="tx1"/>
                </a:solidFill>
              </a:rPr>
              <a:t> + 7H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</a:t>
            </a:r>
            <a:r>
              <a:rPr lang="ru-RU" b="1" dirty="0" smtClean="0">
                <a:solidFill>
                  <a:schemeClr val="tx1"/>
                </a:solidFill>
              </a:rPr>
              <a:t>. Стандартный потенциал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en-US" b="1" baseline="30000" dirty="0" smtClean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 = +1,33 </a:t>
            </a:r>
            <a:r>
              <a:rPr lang="ru-RU" b="1" dirty="0" smtClean="0">
                <a:solidFill>
                  <a:schemeClr val="tx1"/>
                </a:solidFill>
              </a:rPr>
              <a:t>В.</a:t>
            </a:r>
          </a:p>
          <a:p>
            <a:pPr algn="just"/>
            <a:r>
              <a:rPr lang="pt-BR" b="1" dirty="0">
                <a:solidFill>
                  <a:schemeClr val="tx1"/>
                </a:solidFill>
              </a:rPr>
              <a:t>CrO</a:t>
            </a:r>
            <a:r>
              <a:rPr lang="pt-BR" b="1" baseline="-25000" dirty="0">
                <a:solidFill>
                  <a:schemeClr val="tx1"/>
                </a:solidFill>
              </a:rPr>
              <a:t>4</a:t>
            </a:r>
            <a:r>
              <a:rPr lang="pt-BR" b="1" baseline="30000" dirty="0">
                <a:solidFill>
                  <a:schemeClr val="tx1"/>
                </a:solidFill>
              </a:rPr>
              <a:t>2-</a:t>
            </a:r>
            <a:r>
              <a:rPr lang="pt-BR" b="1" dirty="0">
                <a:solidFill>
                  <a:schemeClr val="tx1"/>
                </a:solidFill>
              </a:rPr>
              <a:t> + 4H</a:t>
            </a:r>
            <a:r>
              <a:rPr lang="pt-BR" b="1" baseline="-25000" dirty="0">
                <a:solidFill>
                  <a:schemeClr val="tx1"/>
                </a:solidFill>
              </a:rPr>
              <a:t>2</a:t>
            </a:r>
            <a:r>
              <a:rPr lang="pt-BR" b="1" dirty="0">
                <a:solidFill>
                  <a:schemeClr val="tx1"/>
                </a:solidFill>
              </a:rPr>
              <a:t>O + </a:t>
            </a:r>
            <a:r>
              <a:rPr lang="pt-BR" b="1" dirty="0" smtClean="0">
                <a:solidFill>
                  <a:schemeClr val="tx1"/>
                </a:solidFill>
              </a:rPr>
              <a:t>3e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= Cr(OH)</a:t>
            </a:r>
            <a:r>
              <a:rPr lang="pt-BR" b="1" baseline="-25000" dirty="0">
                <a:solidFill>
                  <a:schemeClr val="tx1"/>
                </a:solidFill>
              </a:rPr>
              <a:t>3</a:t>
            </a:r>
            <a:r>
              <a:rPr lang="pt-BR" b="1" dirty="0">
                <a:solidFill>
                  <a:schemeClr val="tx1"/>
                </a:solidFill>
              </a:rPr>
              <a:t> + </a:t>
            </a:r>
            <a:r>
              <a:rPr lang="pt-BR" b="1" dirty="0" smtClean="0">
                <a:solidFill>
                  <a:schemeClr val="tx1"/>
                </a:solidFill>
              </a:rPr>
              <a:t>5OH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baseline="30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Стандартный потенциал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en-US" b="1" baseline="30000" dirty="0" smtClean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ru-RU" b="1" dirty="0" smtClean="0">
                <a:solidFill>
                  <a:schemeClr val="tx1"/>
                </a:solidFill>
              </a:rPr>
              <a:t>-</a:t>
            </a:r>
            <a:r>
              <a:rPr lang="ru-RU" b="1" dirty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  <a:r>
              <a:rPr lang="ru-RU" b="1" dirty="0" smtClean="0">
                <a:solidFill>
                  <a:schemeClr val="tx1"/>
                </a:solidFill>
              </a:rPr>
              <a:t>12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В.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В нейтральной среде значение потенциала даже меньше 0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 то же время в кислой среде на 1 дихромат-анион требуется 14 протонов.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Ясно, что такое количество протонов не может быть обеспечено сугубо за счет гидратации оксида хрома</a:t>
            </a:r>
            <a:r>
              <a:rPr lang="en-US" dirty="0" smtClean="0">
                <a:solidFill>
                  <a:schemeClr val="tx1"/>
                </a:solidFill>
              </a:rPr>
              <a:t>(VI)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Поэтому в лабораторной практике и используют хромовую смесь: раствор дихромата натрия/калия 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раствор серной кислоты.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 то же время, второй реагент, раствор сульфида натрия, напротив, имеет сильнощелочную среду вследствие гидролиза (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</a:t>
            </a:r>
            <a:r>
              <a:rPr lang="en-US" b="1" dirty="0" smtClean="0">
                <a:solidFill>
                  <a:schemeClr val="tx1"/>
                </a:solidFill>
                <a:sym typeface="Wingdings 3"/>
              </a:rPr>
              <a:t> HS</a:t>
            </a:r>
            <a:r>
              <a:rPr lang="en-US" b="1" baseline="30000" dirty="0" smtClean="0">
                <a:solidFill>
                  <a:schemeClr val="tx1"/>
                </a:solidFill>
                <a:sym typeface="Wingdings 3"/>
              </a:rPr>
              <a:t>-</a:t>
            </a:r>
            <a:r>
              <a:rPr lang="en-US" b="1" dirty="0" smtClean="0">
                <a:solidFill>
                  <a:schemeClr val="tx1"/>
                </a:solidFill>
                <a:sym typeface="Wingdings 3"/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  <a:sym typeface="Wingdings 3"/>
              </a:rPr>
              <a:t>-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Таким образом, учеником нарушена логика ОВР, а именно неверно предсказаны характер среды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и направление ОВР.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Ну а если добавить </a:t>
            </a:r>
            <a:r>
              <a:rPr lang="en-US" b="1" dirty="0" err="1" smtClean="0">
                <a:solidFill>
                  <a:srgbClr val="FF0000"/>
                </a:solidFill>
              </a:rPr>
              <a:t>HCl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как среду?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Если добавить </a:t>
            </a:r>
            <a:r>
              <a:rPr lang="en-US" dirty="0" err="1" smtClean="0">
                <a:solidFill>
                  <a:schemeClr val="tx1"/>
                </a:solidFill>
              </a:rPr>
              <a:t>HCl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en-US" dirty="0" smtClean="0">
                <a:solidFill>
                  <a:schemeClr val="tx1"/>
                </a:solidFill>
              </a:rPr>
              <a:t>CrO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, то идет ОВР с выделением хлора, а если добавить </a:t>
            </a:r>
            <a:r>
              <a:rPr lang="en-US" dirty="0" err="1" smtClean="0">
                <a:solidFill>
                  <a:schemeClr val="tx1"/>
                </a:solidFill>
              </a:rPr>
              <a:t>HCl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en-US" dirty="0" smtClean="0">
                <a:solidFill>
                  <a:schemeClr val="tx1"/>
                </a:solidFill>
              </a:rPr>
              <a:t>Na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ru-RU" dirty="0" smtClean="0">
                <a:solidFill>
                  <a:schemeClr val="tx1"/>
                </a:solidFill>
              </a:rPr>
              <a:t>, то идет РИО с выделением </a:t>
            </a:r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ru-RU" dirty="0" smtClean="0">
                <a:solidFill>
                  <a:schemeClr val="tx1"/>
                </a:solidFill>
              </a:rPr>
              <a:t>. Не выход.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3968" y="1534190"/>
            <a:ext cx="1080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 баллов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5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Демоверсия ЕГЭ2026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хлорид железа</a:t>
            </a:r>
            <a:r>
              <a:rPr lang="en-US" sz="2400" b="1" dirty="0" smtClean="0"/>
              <a:t>(II)</a:t>
            </a:r>
            <a:r>
              <a:rPr lang="ru-RU" sz="2400" b="1" dirty="0" smtClean="0"/>
              <a:t>, хлорид марганца(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оксид хрома</a:t>
            </a:r>
            <a:r>
              <a:rPr lang="en-US" sz="2400" b="1" dirty="0" smtClean="0"/>
              <a:t>(III)</a:t>
            </a:r>
            <a:r>
              <a:rPr lang="ru-RU" sz="2400" b="1" dirty="0" smtClean="0"/>
              <a:t>, нитрат цинка, гидроксид натрия, перманганат калия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вещество-окислитель и вещество-восстановитель, реакция между которыми в соответствующей среде протекает с образованием оксида, соли и кислоты. В качестве среды для протекания реакции можно использовать еще одно из веществ, приведенных в перечне, или воду. В ответе запишите уравнение только одной из возможных </a:t>
            </a:r>
            <a:r>
              <a:rPr lang="ru-RU" sz="2400" dirty="0" err="1" smtClean="0"/>
              <a:t>окислительно</a:t>
            </a:r>
            <a:r>
              <a:rPr lang="ru-RU" sz="2400" dirty="0" smtClean="0"/>
              <a:t>-восстановительных реакций с участием выбранных веществ. Запишите уравнения процессов окисления и восстановления, составьте электронный баланс, укажите окислитель и восстановитель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2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6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серная кислота, иодид кальция, оксид хрома(</a:t>
            </a:r>
            <a:r>
              <a:rPr lang="en-US" sz="2000" b="1" dirty="0" smtClean="0"/>
              <a:t>III)</a:t>
            </a:r>
            <a:r>
              <a:rPr lang="ru-RU" sz="2000" b="1" dirty="0" smtClean="0"/>
              <a:t>, нитрат натрия, </a:t>
            </a:r>
            <a:r>
              <a:rPr lang="ru-RU" sz="2000" b="1" dirty="0" err="1" smtClean="0"/>
              <a:t>гидрофосфат</a:t>
            </a:r>
            <a:r>
              <a:rPr lang="ru-RU" sz="2000" b="1" dirty="0" smtClean="0"/>
              <a:t> калия, перманганат калия.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вещества,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-восстановительная реакция между которыми в соответствующей среде приводит к образованию простого вещества и трех солей.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восстановитель.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3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20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3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серная кислота, иодид кальция, оксид хрома(</a:t>
            </a:r>
            <a:r>
              <a:rPr lang="en-US" sz="2000" b="1" dirty="0" smtClean="0"/>
              <a:t>III)</a:t>
            </a:r>
            <a:r>
              <a:rPr lang="ru-RU" sz="2000" b="1" dirty="0" smtClean="0"/>
              <a:t>, нитрат натрия, </a:t>
            </a:r>
            <a:r>
              <a:rPr lang="ru-RU" sz="2000" b="1" dirty="0" err="1" smtClean="0"/>
              <a:t>гидрофосфат</a:t>
            </a:r>
            <a:r>
              <a:rPr lang="ru-RU" sz="2000" b="1" dirty="0" smtClean="0"/>
              <a:t> калия, перманганат калия.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вещества,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-восстановительная реакция между которыми в соответствующей среде приводит к образованию простого вещества и трех солей.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восстановитель.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3. Рассуждения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21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96" y="3645025"/>
            <a:ext cx="2232248" cy="1512167"/>
          </a:xfrm>
          <a:prstGeom prst="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Окислитель: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KMnO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73219" y="3645022"/>
            <a:ext cx="2232248" cy="1512170"/>
          </a:xfrm>
          <a:prstGeom prst="rect">
            <a:avLst/>
          </a:prstGeom>
          <a:solidFill>
            <a:srgbClr val="92D05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Восстановитель: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CaI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05467" y="3645023"/>
            <a:ext cx="2232248" cy="1512169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Среда: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ru-RU" baseline="-25000" dirty="0" smtClean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37715" y="3645025"/>
            <a:ext cx="2232248" cy="1512167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Почти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не проявляют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ОВ свойств: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Cr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HPO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NaNO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ru-RU" baseline="-25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3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серная кислота, иодид кальция, оксид хрома(</a:t>
            </a:r>
            <a:r>
              <a:rPr lang="en-US" sz="2000" b="1" dirty="0" smtClean="0"/>
              <a:t>III)</a:t>
            </a:r>
            <a:r>
              <a:rPr lang="ru-RU" sz="2000" b="1" dirty="0" smtClean="0"/>
              <a:t>, нитрат натрия, </a:t>
            </a:r>
            <a:r>
              <a:rPr lang="ru-RU" sz="2000" b="1" dirty="0" err="1" smtClean="0"/>
              <a:t>гидрофосфат</a:t>
            </a:r>
            <a:r>
              <a:rPr lang="ru-RU" sz="2000" b="1" dirty="0" smtClean="0"/>
              <a:t> калия, перманганат калия.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вещества,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-восстановительная реакция между которыми в соответствующей среде приводит к образованию простого вещества и трех солей.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реакций. Составьте электронный баланс (запишите уравнения процессов окисления и восстановления), укажите окислитель и восстановитель.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3. Решение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22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35496" y="3501008"/>
            <a:ext cx="9036496" cy="864096"/>
          </a:xfrm>
          <a:prstGeom prst="wedgeRectCallout">
            <a:avLst>
              <a:gd name="adj1" fmla="val -8451"/>
              <a:gd name="adj2" fmla="val -461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u="sng" dirty="0" smtClean="0">
                <a:solidFill>
                  <a:srgbClr val="0000FF"/>
                </a:solidFill>
              </a:rPr>
              <a:t>Восстановление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2	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+ 8H</a:t>
            </a:r>
            <a:r>
              <a:rPr lang="en-US" b="1" i="1" baseline="30000" dirty="0" smtClean="0">
                <a:solidFill>
                  <a:srgbClr val="0000FF"/>
                </a:solidFill>
              </a:rPr>
              <a:t>+ </a:t>
            </a:r>
            <a:r>
              <a:rPr lang="ru-RU" b="1" i="1" dirty="0" smtClean="0">
                <a:solidFill>
                  <a:srgbClr val="0000FF"/>
                </a:solidFill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5</a:t>
            </a:r>
            <a:r>
              <a:rPr lang="en-US" b="1" i="1" dirty="0" smtClean="0">
                <a:solidFill>
                  <a:srgbClr val="0000FF"/>
                </a:solidFill>
              </a:rPr>
              <a:t>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Mn</a:t>
            </a:r>
            <a:r>
              <a:rPr lang="en-US" b="1" i="1" baseline="30000" dirty="0">
                <a:solidFill>
                  <a:srgbClr val="0000FF"/>
                </a:solidFill>
              </a:rPr>
              <a:t>2</a:t>
            </a:r>
            <a:r>
              <a:rPr lang="en-US" b="1" i="1" baseline="30000" dirty="0" smtClean="0">
                <a:solidFill>
                  <a:srgbClr val="0000FF"/>
                </a:solidFill>
              </a:rPr>
              <a:t>+</a:t>
            </a:r>
            <a:r>
              <a:rPr lang="en-US" b="1" i="1" dirty="0" smtClean="0">
                <a:solidFill>
                  <a:srgbClr val="0000FF"/>
                </a:solidFill>
              </a:rPr>
              <a:t> + 4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O.</a:t>
            </a:r>
            <a:r>
              <a:rPr lang="en-US" b="1" i="1" baseline="30000" dirty="0" smtClean="0">
                <a:solidFill>
                  <a:srgbClr val="0000FF"/>
                </a:solidFill>
              </a:rPr>
              <a:t>      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u="sng" dirty="0" smtClean="0">
                <a:solidFill>
                  <a:srgbClr val="0000FF"/>
                </a:solidFill>
              </a:rPr>
              <a:t>Окисление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5	2I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- 2e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I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baseline="30000" dirty="0" smtClean="0">
                <a:solidFill>
                  <a:srgbClr val="0000FF"/>
                </a:solidFill>
              </a:rPr>
              <a:t>0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2 KMnO</a:t>
            </a:r>
            <a:r>
              <a:rPr lang="en-US" b="1" baseline="-25000" dirty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+ 8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+ 5 CaI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= K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+ 2 MnSO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+ 5 CaSO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 5 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+ 8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O. 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67744" y="3501008"/>
            <a:ext cx="0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5496" y="4365104"/>
            <a:ext cx="6912768" cy="1224136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2 KMnO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+ 8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+ 5 CaI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= K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+ 2 MnSO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+ 5 CaSO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 5 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+ 8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O.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2	Mn</a:t>
            </a:r>
            <a:r>
              <a:rPr lang="en-US" b="1" baseline="30000" dirty="0" smtClean="0">
                <a:solidFill>
                  <a:srgbClr val="0000FF"/>
                </a:solidFill>
              </a:rPr>
              <a:t>+7</a:t>
            </a:r>
            <a:r>
              <a:rPr lang="en-US" b="1" dirty="0" smtClean="0">
                <a:solidFill>
                  <a:srgbClr val="0000FF"/>
                </a:solidFill>
              </a:rPr>
              <a:t> + 5 e</a:t>
            </a:r>
            <a:r>
              <a:rPr lang="en-US" b="1" baseline="30000" dirty="0" smtClean="0">
                <a:solidFill>
                  <a:srgbClr val="0000FF"/>
                </a:solidFill>
              </a:rPr>
              <a:t>-</a:t>
            </a:r>
            <a:r>
              <a:rPr lang="en-US" b="1" dirty="0" smtClean="0">
                <a:solidFill>
                  <a:srgbClr val="0000FF"/>
                </a:solidFill>
              </a:rPr>
              <a:t> = Mn</a:t>
            </a:r>
            <a:r>
              <a:rPr lang="en-US" b="1" baseline="30000" dirty="0" smtClean="0">
                <a:solidFill>
                  <a:srgbClr val="0000FF"/>
                </a:solidFill>
              </a:rPr>
              <a:t>+2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5	</a:t>
            </a:r>
            <a:r>
              <a:rPr lang="en-US" b="1" dirty="0" smtClean="0">
                <a:solidFill>
                  <a:srgbClr val="0000FF"/>
                </a:solidFill>
              </a:rPr>
              <a:t>2 I</a:t>
            </a:r>
            <a:r>
              <a:rPr lang="en-US" b="1" baseline="30000" dirty="0" smtClean="0">
                <a:solidFill>
                  <a:srgbClr val="0000FF"/>
                </a:solidFill>
              </a:rPr>
              <a:t>-1</a:t>
            </a:r>
            <a:r>
              <a:rPr lang="en-US" b="1" dirty="0" smtClean="0">
                <a:solidFill>
                  <a:srgbClr val="0000FF"/>
                </a:solidFill>
              </a:rPr>
              <a:t> – 2 e</a:t>
            </a:r>
            <a:r>
              <a:rPr lang="en-US" b="1" baseline="30000" dirty="0" smtClean="0">
                <a:solidFill>
                  <a:srgbClr val="0000FF"/>
                </a:solidFill>
              </a:rPr>
              <a:t>-</a:t>
            </a:r>
            <a:r>
              <a:rPr lang="en-US" b="1" dirty="0" smtClean="0">
                <a:solidFill>
                  <a:srgbClr val="0000FF"/>
                </a:solidFill>
              </a:rPr>
              <a:t> = I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baseline="30000" dirty="0" smtClean="0">
                <a:solidFill>
                  <a:srgbClr val="0000FF"/>
                </a:solidFill>
              </a:rPr>
              <a:t>0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Окислитель: </a:t>
            </a:r>
            <a:r>
              <a:rPr lang="en-US" b="1" dirty="0" smtClean="0">
                <a:solidFill>
                  <a:srgbClr val="0000FF"/>
                </a:solidFill>
              </a:rPr>
              <a:t>KMnO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ru-RU" b="1" baseline="-25000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0000FF"/>
                </a:solidFill>
              </a:rPr>
              <a:t>Восстановитель: </a:t>
            </a:r>
            <a:r>
              <a:rPr lang="en-US" b="1" dirty="0" smtClean="0">
                <a:solidFill>
                  <a:srgbClr val="0000FF"/>
                </a:solidFill>
              </a:rPr>
              <a:t>CaI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endParaRPr lang="ru-RU" b="1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99592" y="4725144"/>
            <a:ext cx="0" cy="4680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2580" y="5589240"/>
            <a:ext cx="5437112" cy="1086197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Примечание: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электронный баланс можно составлять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на 1 атом:		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0000FF"/>
                </a:solidFill>
              </a:rPr>
              <a:t>   </a:t>
            </a:r>
            <a:r>
              <a:rPr lang="en-US" b="1" dirty="0" smtClean="0">
                <a:solidFill>
                  <a:srgbClr val="0000FF"/>
                </a:solidFill>
              </a:rPr>
              <a:t>I</a:t>
            </a:r>
            <a:r>
              <a:rPr lang="en-US" b="1" baseline="30000" dirty="0" smtClean="0">
                <a:solidFill>
                  <a:srgbClr val="0000FF"/>
                </a:solidFill>
              </a:rPr>
              <a:t>-1</a:t>
            </a:r>
            <a:r>
              <a:rPr lang="en-US" b="1" dirty="0" smtClean="0">
                <a:solidFill>
                  <a:srgbClr val="0000FF"/>
                </a:solidFill>
              </a:rPr>
              <a:t> – </a:t>
            </a:r>
            <a:r>
              <a:rPr lang="ru-RU" b="1" dirty="0" smtClean="0">
                <a:solidFill>
                  <a:srgbClr val="0000FF"/>
                </a:solidFill>
              </a:rPr>
              <a:t>1</a:t>
            </a:r>
            <a:r>
              <a:rPr lang="en-US" b="1" dirty="0" smtClean="0">
                <a:solidFill>
                  <a:srgbClr val="0000FF"/>
                </a:solidFill>
              </a:rPr>
              <a:t> e</a:t>
            </a:r>
            <a:r>
              <a:rPr lang="en-US" b="1" baseline="30000" dirty="0" smtClean="0">
                <a:solidFill>
                  <a:srgbClr val="0000FF"/>
                </a:solidFill>
              </a:rPr>
              <a:t>-</a:t>
            </a:r>
            <a:r>
              <a:rPr lang="en-US" b="1" dirty="0" smtClean="0">
                <a:solidFill>
                  <a:srgbClr val="0000FF"/>
                </a:solidFill>
              </a:rPr>
              <a:t> = I</a:t>
            </a:r>
            <a:r>
              <a:rPr lang="en-US" b="1" baseline="30000" dirty="0" smtClean="0">
                <a:solidFill>
                  <a:srgbClr val="0000FF"/>
                </a:solidFill>
              </a:rPr>
              <a:t>0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а несколько атомов:	</a:t>
            </a:r>
            <a:r>
              <a:rPr lang="en-US" b="1" dirty="0" smtClean="0">
                <a:solidFill>
                  <a:srgbClr val="0000FF"/>
                </a:solidFill>
              </a:rPr>
              <a:t> 2 I</a:t>
            </a:r>
            <a:r>
              <a:rPr lang="en-US" b="1" baseline="30000" dirty="0" smtClean="0">
                <a:solidFill>
                  <a:srgbClr val="0000FF"/>
                </a:solidFill>
              </a:rPr>
              <a:t>-1</a:t>
            </a:r>
            <a:r>
              <a:rPr lang="en-US" b="1" dirty="0" smtClean="0">
                <a:solidFill>
                  <a:srgbClr val="0000FF"/>
                </a:solidFill>
              </a:rPr>
              <a:t> – 2 e</a:t>
            </a:r>
            <a:r>
              <a:rPr lang="en-US" b="1" baseline="30000" dirty="0" smtClean="0">
                <a:solidFill>
                  <a:srgbClr val="0000FF"/>
                </a:solidFill>
              </a:rPr>
              <a:t>-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ru-RU" b="1" dirty="0" smtClean="0">
                <a:solidFill>
                  <a:srgbClr val="0000FF"/>
                </a:solidFill>
              </a:rPr>
              <a:t>2 </a:t>
            </a:r>
            <a:r>
              <a:rPr lang="en-US" b="1" dirty="0" smtClean="0">
                <a:solidFill>
                  <a:srgbClr val="0000FF"/>
                </a:solidFill>
              </a:rPr>
              <a:t>I</a:t>
            </a:r>
            <a:r>
              <a:rPr lang="en-US" b="1" baseline="30000" dirty="0" smtClean="0">
                <a:solidFill>
                  <a:srgbClr val="0000FF"/>
                </a:solidFill>
              </a:rPr>
              <a:t>0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а 1 молекулу</a:t>
            </a:r>
            <a:r>
              <a:rPr lang="ru-RU" dirty="0">
                <a:solidFill>
                  <a:schemeClr val="tx1"/>
                </a:solidFill>
              </a:rPr>
              <a:t>:</a:t>
            </a:r>
            <a:r>
              <a:rPr lang="ru-RU" b="1" dirty="0" smtClean="0">
                <a:solidFill>
                  <a:srgbClr val="0000FF"/>
                </a:solidFill>
              </a:rPr>
              <a:t>		 </a:t>
            </a:r>
            <a:r>
              <a:rPr lang="en-US" b="1" dirty="0" smtClean="0">
                <a:solidFill>
                  <a:srgbClr val="0000FF"/>
                </a:solidFill>
              </a:rPr>
              <a:t>2 I</a:t>
            </a:r>
            <a:r>
              <a:rPr lang="en-US" b="1" baseline="30000" dirty="0" smtClean="0">
                <a:solidFill>
                  <a:srgbClr val="0000FF"/>
                </a:solidFill>
              </a:rPr>
              <a:t>-1</a:t>
            </a:r>
            <a:r>
              <a:rPr lang="en-US" b="1" dirty="0" smtClean="0">
                <a:solidFill>
                  <a:srgbClr val="0000FF"/>
                </a:solidFill>
              </a:rPr>
              <a:t> – 2 e</a:t>
            </a:r>
            <a:r>
              <a:rPr lang="en-US" b="1" baseline="30000" dirty="0" smtClean="0">
                <a:solidFill>
                  <a:srgbClr val="0000FF"/>
                </a:solidFill>
              </a:rPr>
              <a:t>-</a:t>
            </a:r>
            <a:r>
              <a:rPr lang="en-US" b="1" dirty="0" smtClean="0">
                <a:solidFill>
                  <a:srgbClr val="0000FF"/>
                </a:solidFill>
              </a:rPr>
              <a:t> = I</a:t>
            </a:r>
            <a:r>
              <a:rPr lang="ru-RU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baseline="30000" dirty="0" smtClean="0">
                <a:solidFill>
                  <a:srgbClr val="0000FF"/>
                </a:solidFill>
              </a:rPr>
              <a:t>0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3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Пример 2. Ошибки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6938392" y="642086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23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0466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b="1" dirty="0" smtClean="0">
                <a:solidFill>
                  <a:schemeClr val="tx1"/>
                </a:solidFill>
              </a:rPr>
              <a:t>8 CrO</a:t>
            </a:r>
            <a:r>
              <a:rPr lang="pt-BR" b="1" baseline="-25000" dirty="0" smtClean="0">
                <a:solidFill>
                  <a:schemeClr val="tx1"/>
                </a:solidFill>
              </a:rPr>
              <a:t>3</a:t>
            </a:r>
            <a:r>
              <a:rPr lang="pt-BR" b="1" dirty="0" smtClean="0">
                <a:solidFill>
                  <a:schemeClr val="tx1"/>
                </a:solidFill>
              </a:rPr>
              <a:t> + 3 Na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S + 12 H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 = 8 Cr(OH)</a:t>
            </a:r>
            <a:r>
              <a:rPr lang="pt-BR" b="1" baseline="-25000" dirty="0" smtClean="0">
                <a:solidFill>
                  <a:schemeClr val="tx1"/>
                </a:solidFill>
              </a:rPr>
              <a:t>3</a:t>
            </a:r>
            <a:r>
              <a:rPr lang="pt-BR" b="1" dirty="0" smtClean="0">
                <a:solidFill>
                  <a:schemeClr val="tx1"/>
                </a:solidFill>
              </a:rPr>
              <a:t> + 3 Na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SO</a:t>
            </a:r>
            <a:r>
              <a:rPr lang="pt-BR" b="1" baseline="-25000" dirty="0" smtClean="0">
                <a:solidFill>
                  <a:schemeClr val="tx1"/>
                </a:solidFill>
              </a:rPr>
              <a:t>4</a:t>
            </a:r>
            <a:r>
              <a:rPr lang="pt-BR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30000" dirty="0" smtClean="0">
                <a:solidFill>
                  <a:schemeClr val="tx1"/>
                </a:solidFill>
              </a:rPr>
              <a:t>+6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Cr</a:t>
            </a:r>
            <a:r>
              <a:rPr lang="en-US" b="1" baseline="30000" dirty="0" smtClean="0">
                <a:solidFill>
                  <a:schemeClr val="tx1"/>
                </a:solidFill>
              </a:rPr>
              <a:t>+3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1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-2</a:t>
            </a:r>
            <a:r>
              <a:rPr lang="en-US" b="1" dirty="0" smtClean="0">
                <a:solidFill>
                  <a:schemeClr val="tx1"/>
                </a:solidFill>
              </a:rPr>
              <a:t> – 8e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S</a:t>
            </a:r>
            <a:r>
              <a:rPr lang="en-US" b="1" baseline="30000" dirty="0" smtClean="0">
                <a:solidFill>
                  <a:schemeClr val="tx1"/>
                </a:solidFill>
              </a:rPr>
              <a:t>+6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	1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Na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43808" y="76470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15228" y="1891353"/>
            <a:ext cx="8956764" cy="4894639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Считаем, что предложенное решение не может быть засчитано как верное.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Известно, что </a:t>
            </a:r>
            <a:r>
              <a:rPr lang="en-US" dirty="0" smtClean="0">
                <a:solidFill>
                  <a:schemeClr val="tx1"/>
                </a:solidFill>
              </a:rPr>
              <a:t>Cr</a:t>
            </a:r>
            <a:r>
              <a:rPr lang="ru-RU" baseline="30000" dirty="0" smtClean="0">
                <a:solidFill>
                  <a:schemeClr val="tx1"/>
                </a:solidFill>
              </a:rPr>
              <a:t>+6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проявляет окислительные свойства в кислой среде.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Сравните: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https://www.chem.msu.ru/rus/handbook/redox/welcome.html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Cr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</a:t>
            </a:r>
            <a:r>
              <a:rPr lang="pt-BR" b="1" baseline="-25000" dirty="0" smtClean="0">
                <a:solidFill>
                  <a:schemeClr val="tx1"/>
                </a:solidFill>
              </a:rPr>
              <a:t>7</a:t>
            </a:r>
            <a:r>
              <a:rPr lang="pt-BR" b="1" baseline="30000" dirty="0" smtClean="0">
                <a:solidFill>
                  <a:schemeClr val="tx1"/>
                </a:solidFill>
              </a:rPr>
              <a:t>2-</a:t>
            </a:r>
            <a:r>
              <a:rPr lang="pt-BR" b="1" dirty="0" smtClean="0">
                <a:solidFill>
                  <a:schemeClr val="tx1"/>
                </a:solidFill>
              </a:rPr>
              <a:t> + 14H</a:t>
            </a:r>
            <a:r>
              <a:rPr lang="pt-BR" b="1" baseline="30000" dirty="0" smtClean="0">
                <a:solidFill>
                  <a:schemeClr val="tx1"/>
                </a:solidFill>
              </a:rPr>
              <a:t>+</a:t>
            </a:r>
            <a:r>
              <a:rPr lang="pt-BR" b="1" dirty="0" smtClean="0">
                <a:solidFill>
                  <a:schemeClr val="tx1"/>
                </a:solidFill>
              </a:rPr>
              <a:t> + 6e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pt-BR" b="1" dirty="0" smtClean="0">
                <a:solidFill>
                  <a:schemeClr val="tx1"/>
                </a:solidFill>
              </a:rPr>
              <a:t> = 2Cr</a:t>
            </a:r>
            <a:r>
              <a:rPr lang="pt-BR" b="1" baseline="30000" dirty="0" smtClean="0">
                <a:solidFill>
                  <a:schemeClr val="tx1"/>
                </a:solidFill>
              </a:rPr>
              <a:t>3+</a:t>
            </a:r>
            <a:r>
              <a:rPr lang="pt-BR" b="1" dirty="0" smtClean="0">
                <a:solidFill>
                  <a:schemeClr val="tx1"/>
                </a:solidFill>
              </a:rPr>
              <a:t> + 7H</a:t>
            </a:r>
            <a:r>
              <a:rPr lang="pt-BR" b="1" baseline="-25000" dirty="0" smtClean="0">
                <a:solidFill>
                  <a:schemeClr val="tx1"/>
                </a:solidFill>
              </a:rPr>
              <a:t>2</a:t>
            </a:r>
            <a:r>
              <a:rPr lang="pt-BR" b="1" dirty="0" smtClean="0">
                <a:solidFill>
                  <a:schemeClr val="tx1"/>
                </a:solidFill>
              </a:rPr>
              <a:t>O</a:t>
            </a:r>
            <a:r>
              <a:rPr lang="ru-RU" b="1" dirty="0" smtClean="0">
                <a:solidFill>
                  <a:schemeClr val="tx1"/>
                </a:solidFill>
              </a:rPr>
              <a:t>. Стандартный потенциал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en-US" b="1" baseline="30000" dirty="0" smtClean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 = +1,33 </a:t>
            </a:r>
            <a:r>
              <a:rPr lang="ru-RU" b="1" dirty="0" smtClean="0">
                <a:solidFill>
                  <a:schemeClr val="tx1"/>
                </a:solidFill>
              </a:rPr>
              <a:t>В.</a:t>
            </a:r>
          </a:p>
          <a:p>
            <a:pPr algn="just"/>
            <a:r>
              <a:rPr lang="pt-BR" b="1" dirty="0">
                <a:solidFill>
                  <a:schemeClr val="tx1"/>
                </a:solidFill>
              </a:rPr>
              <a:t>CrO</a:t>
            </a:r>
            <a:r>
              <a:rPr lang="pt-BR" b="1" baseline="-25000" dirty="0">
                <a:solidFill>
                  <a:schemeClr val="tx1"/>
                </a:solidFill>
              </a:rPr>
              <a:t>4</a:t>
            </a:r>
            <a:r>
              <a:rPr lang="pt-BR" b="1" baseline="30000" dirty="0">
                <a:solidFill>
                  <a:schemeClr val="tx1"/>
                </a:solidFill>
              </a:rPr>
              <a:t>2-</a:t>
            </a:r>
            <a:r>
              <a:rPr lang="pt-BR" b="1" dirty="0">
                <a:solidFill>
                  <a:schemeClr val="tx1"/>
                </a:solidFill>
              </a:rPr>
              <a:t> + 4H</a:t>
            </a:r>
            <a:r>
              <a:rPr lang="pt-BR" b="1" baseline="-25000" dirty="0">
                <a:solidFill>
                  <a:schemeClr val="tx1"/>
                </a:solidFill>
              </a:rPr>
              <a:t>2</a:t>
            </a:r>
            <a:r>
              <a:rPr lang="pt-BR" b="1" dirty="0">
                <a:solidFill>
                  <a:schemeClr val="tx1"/>
                </a:solidFill>
              </a:rPr>
              <a:t>O + </a:t>
            </a:r>
            <a:r>
              <a:rPr lang="pt-BR" b="1" dirty="0" smtClean="0">
                <a:solidFill>
                  <a:schemeClr val="tx1"/>
                </a:solidFill>
              </a:rPr>
              <a:t>3e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= Cr(OH)</a:t>
            </a:r>
            <a:r>
              <a:rPr lang="pt-BR" b="1" baseline="-25000" dirty="0">
                <a:solidFill>
                  <a:schemeClr val="tx1"/>
                </a:solidFill>
              </a:rPr>
              <a:t>3</a:t>
            </a:r>
            <a:r>
              <a:rPr lang="pt-BR" b="1" dirty="0">
                <a:solidFill>
                  <a:schemeClr val="tx1"/>
                </a:solidFill>
              </a:rPr>
              <a:t> + </a:t>
            </a:r>
            <a:r>
              <a:rPr lang="pt-BR" b="1" dirty="0" smtClean="0">
                <a:solidFill>
                  <a:schemeClr val="tx1"/>
                </a:solidFill>
              </a:rPr>
              <a:t>5OH</a:t>
            </a:r>
            <a:r>
              <a:rPr lang="pt-BR" b="1" baseline="30000" dirty="0" smtClean="0">
                <a:solidFill>
                  <a:schemeClr val="tx1"/>
                </a:solidFill>
              </a:rPr>
              <a:t>-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r>
              <a:rPr lang="ru-RU" b="1" baseline="30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Стандартный потенциал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en-US" b="1" baseline="30000" dirty="0" smtClean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ru-RU" b="1" dirty="0" smtClean="0">
                <a:solidFill>
                  <a:schemeClr val="tx1"/>
                </a:solidFill>
              </a:rPr>
              <a:t>-</a:t>
            </a:r>
            <a:r>
              <a:rPr lang="ru-RU" b="1" dirty="0">
                <a:solidFill>
                  <a:schemeClr val="tx1"/>
                </a:solidFill>
              </a:rPr>
              <a:t>0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  <a:r>
              <a:rPr lang="ru-RU" b="1" dirty="0" smtClean="0">
                <a:solidFill>
                  <a:schemeClr val="tx1"/>
                </a:solidFill>
              </a:rPr>
              <a:t>12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В.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В нейтральной среде значение потенциала даже меньше 0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 то же время в кислой среде на 1 дихромат-анион требуется 14 протонов.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Ясно, что такое количество протонов не может быть обеспечено сугубо за счет гидратации оксида хрома</a:t>
            </a:r>
            <a:r>
              <a:rPr lang="en-US" dirty="0" smtClean="0">
                <a:solidFill>
                  <a:schemeClr val="tx1"/>
                </a:solidFill>
              </a:rPr>
              <a:t>(VI)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Поэтому в лабораторной практике и используют хромовую смесь: раствор дихромата натрия/калия 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раствор серной кислоты.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 то же время, второй реагент, раствор сульфида натрия, напротив, имеет сильнощелочную среду вследствие гидролиза (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</a:t>
            </a:r>
            <a:r>
              <a:rPr lang="en-US" b="1" dirty="0" smtClean="0">
                <a:solidFill>
                  <a:schemeClr val="tx1"/>
                </a:solidFill>
                <a:sym typeface="Wingdings 3"/>
              </a:rPr>
              <a:t> HS</a:t>
            </a:r>
            <a:r>
              <a:rPr lang="en-US" b="1" baseline="30000" dirty="0" smtClean="0">
                <a:solidFill>
                  <a:schemeClr val="tx1"/>
                </a:solidFill>
                <a:sym typeface="Wingdings 3"/>
              </a:rPr>
              <a:t>-</a:t>
            </a:r>
            <a:r>
              <a:rPr lang="en-US" b="1" dirty="0" smtClean="0">
                <a:solidFill>
                  <a:schemeClr val="tx1"/>
                </a:solidFill>
                <a:sym typeface="Wingdings 3"/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  <a:sym typeface="Wingdings 3"/>
              </a:rPr>
              <a:t>-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Таким образом, учеником нарушена логика ОВР, а именно неверно предсказаны характер среды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и направление ОВР.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Ну а если добавить </a:t>
            </a:r>
            <a:r>
              <a:rPr lang="en-US" b="1" dirty="0" err="1" smtClean="0">
                <a:solidFill>
                  <a:srgbClr val="FF0000"/>
                </a:solidFill>
              </a:rPr>
              <a:t>HCl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как среду?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Если добавить </a:t>
            </a:r>
            <a:r>
              <a:rPr lang="en-US" dirty="0" err="1" smtClean="0">
                <a:solidFill>
                  <a:schemeClr val="tx1"/>
                </a:solidFill>
              </a:rPr>
              <a:t>HCl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en-US" dirty="0" smtClean="0">
                <a:solidFill>
                  <a:schemeClr val="tx1"/>
                </a:solidFill>
              </a:rPr>
              <a:t>CrO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, то идет ОВР с выделением хлора, а если добавить </a:t>
            </a:r>
            <a:r>
              <a:rPr lang="en-US" dirty="0" err="1" smtClean="0">
                <a:solidFill>
                  <a:schemeClr val="tx1"/>
                </a:solidFill>
              </a:rPr>
              <a:t>HCl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 </a:t>
            </a:r>
            <a:r>
              <a:rPr lang="en-US" dirty="0" smtClean="0">
                <a:solidFill>
                  <a:schemeClr val="tx1"/>
                </a:solidFill>
              </a:rPr>
              <a:t>Na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ru-RU" dirty="0" smtClean="0">
                <a:solidFill>
                  <a:schemeClr val="tx1"/>
                </a:solidFill>
              </a:rPr>
              <a:t>, то идет РИО с выделением </a:t>
            </a:r>
            <a:r>
              <a:rPr lang="en-US" dirty="0" smtClean="0">
                <a:solidFill>
                  <a:schemeClr val="tx1"/>
                </a:solidFill>
              </a:rPr>
              <a:t>H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ru-RU" dirty="0" smtClean="0">
                <a:solidFill>
                  <a:schemeClr val="tx1"/>
                </a:solidFill>
              </a:rPr>
              <a:t>. Не выход.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3968" y="1534190"/>
            <a:ext cx="1080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 баллов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14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 Демоверсия ЕГЭ2026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хлорид железа</a:t>
            </a:r>
            <a:r>
              <a:rPr lang="en-US" sz="2400" b="1" dirty="0" smtClean="0"/>
              <a:t>(II)</a:t>
            </a:r>
            <a:r>
              <a:rPr lang="ru-RU" sz="2400" b="1" dirty="0" smtClean="0"/>
              <a:t>, хлорид марганца(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оксид хрома</a:t>
            </a:r>
            <a:r>
              <a:rPr lang="en-US" sz="2400" b="1" dirty="0" smtClean="0"/>
              <a:t>(III)</a:t>
            </a:r>
            <a:r>
              <a:rPr lang="ru-RU" sz="2400" b="1" dirty="0" smtClean="0"/>
              <a:t>, нитрат цинка, гидроксид натрия, перманганат калия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между которыми возможна реакция ионного обмена, протекающая с образованием амфотерного гидроксида. Запишите молекулярное, полное и сокращенное ионные уравнения только одной возможной реакции.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24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39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789040"/>
            <a:ext cx="7164288" cy="1944216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 Решение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>
                <a:solidFill>
                  <a:srgbClr val="FF0000"/>
                </a:solidFill>
              </a:rPr>
              <a:t>хлорид железа</a:t>
            </a:r>
            <a:r>
              <a:rPr lang="en-US" sz="2400" b="1" dirty="0" smtClean="0">
                <a:solidFill>
                  <a:srgbClr val="FF0000"/>
                </a:solidFill>
              </a:rPr>
              <a:t>(II)</a:t>
            </a:r>
            <a:r>
              <a:rPr lang="ru-RU" sz="2400" b="1" dirty="0" smtClean="0">
                <a:solidFill>
                  <a:srgbClr val="FF0000"/>
                </a:solidFill>
              </a:rPr>
              <a:t>, хлорид марганца(</a:t>
            </a:r>
            <a:r>
              <a:rPr lang="en-US" sz="2400" b="1" dirty="0" smtClean="0">
                <a:solidFill>
                  <a:srgbClr val="FF0000"/>
                </a:solidFill>
              </a:rPr>
              <a:t>II)</a:t>
            </a:r>
            <a:r>
              <a:rPr lang="ru-RU" sz="2400" b="1" dirty="0" smtClean="0">
                <a:solidFill>
                  <a:srgbClr val="FF0000"/>
                </a:solidFill>
              </a:rPr>
              <a:t>,</a:t>
            </a:r>
            <a:r>
              <a:rPr lang="ru-RU" sz="2400" b="1" dirty="0" smtClean="0">
                <a:solidFill>
                  <a:srgbClr val="0000FF"/>
                </a:solidFill>
              </a:rPr>
              <a:t> </a:t>
            </a:r>
            <a:r>
              <a:rPr lang="ru-RU" sz="2400" b="1" dirty="0" smtClean="0"/>
              <a:t>оксид хрома</a:t>
            </a:r>
            <a:r>
              <a:rPr lang="en-US" sz="2400" b="1" dirty="0" smtClean="0"/>
              <a:t>(III)</a:t>
            </a:r>
            <a:r>
              <a:rPr lang="ru-RU" sz="2400" b="1" dirty="0" smtClean="0"/>
              <a:t>, </a:t>
            </a:r>
            <a:r>
              <a:rPr lang="ru-RU" sz="2400" b="1" dirty="0" smtClean="0">
                <a:solidFill>
                  <a:srgbClr val="0000FF"/>
                </a:solidFill>
              </a:rPr>
              <a:t>нитрат цинка, </a:t>
            </a:r>
            <a:r>
              <a:rPr lang="ru-RU" sz="2400" b="1" dirty="0" smtClean="0"/>
              <a:t>гидроксид натрия, перманганат калия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между которыми возможна реакция ионного обмена, протекающая с образованием амфотерного гидроксида. Запишите молекулярное, полное и сокращенное ионные уравнения только одной возможной реакции.</a:t>
            </a:r>
            <a:endParaRPr lang="en-US" sz="2400" dirty="0" smtClean="0"/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Предполагаемый ответ: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Zn(NO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dirty="0" smtClean="0">
                <a:solidFill>
                  <a:srgbClr val="0000FF"/>
                </a:solidFill>
              </a:rPr>
              <a:t>)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b="1" dirty="0" smtClean="0">
                <a:solidFill>
                  <a:srgbClr val="0000FF"/>
                </a:solidFill>
              </a:rPr>
              <a:t> + 2 </a:t>
            </a:r>
            <a:r>
              <a:rPr lang="en-US" sz="2400" b="1" dirty="0" err="1" smtClean="0">
                <a:solidFill>
                  <a:srgbClr val="0000FF"/>
                </a:solidFill>
              </a:rPr>
              <a:t>NaOH</a:t>
            </a:r>
            <a:r>
              <a:rPr lang="en-US" sz="2400" b="1" dirty="0" smtClean="0">
                <a:solidFill>
                  <a:srgbClr val="0000FF"/>
                </a:solidFill>
              </a:rPr>
              <a:t> = Zn(OH)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b="1" dirty="0" smtClean="0">
                <a:solidFill>
                  <a:srgbClr val="0000FF"/>
                </a:solidFill>
              </a:rPr>
              <a:t> + 2 NaNO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Zn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2+</a:t>
            </a:r>
            <a:r>
              <a:rPr lang="en-US" sz="2400" b="1" dirty="0" smtClean="0">
                <a:solidFill>
                  <a:srgbClr val="0000FF"/>
                </a:solidFill>
              </a:rPr>
              <a:t> + 2 NO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baseline="30000" dirty="0">
                <a:solidFill>
                  <a:srgbClr val="0000FF"/>
                </a:solidFill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</a:rPr>
              <a:t> + 2 Na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+</a:t>
            </a:r>
            <a:r>
              <a:rPr lang="en-US" sz="2400" b="1" dirty="0" smtClean="0">
                <a:solidFill>
                  <a:srgbClr val="0000FF"/>
                </a:solidFill>
              </a:rPr>
              <a:t> + 2 OH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</a:rPr>
              <a:t> = Zn(OH)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b="1" dirty="0" smtClean="0">
                <a:solidFill>
                  <a:srgbClr val="0000FF"/>
                </a:solidFill>
              </a:rPr>
              <a:t> + 2 Na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+</a:t>
            </a:r>
            <a:r>
              <a:rPr lang="en-US" sz="2400" b="1" dirty="0" smtClean="0">
                <a:solidFill>
                  <a:srgbClr val="0000FF"/>
                </a:solidFill>
              </a:rPr>
              <a:t> + 2 NO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3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Zn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2+</a:t>
            </a:r>
            <a:r>
              <a:rPr lang="en-US" sz="2400" b="1" dirty="0" smtClean="0">
                <a:solidFill>
                  <a:srgbClr val="0000FF"/>
                </a:solidFill>
              </a:rPr>
              <a:t> + 2 OH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</a:rPr>
              <a:t> = Zn(OH)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25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00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</a:t>
            </a:r>
            <a:r>
              <a:rPr lang="en-US" sz="2400" dirty="0" smtClean="0"/>
              <a:t>30</a:t>
            </a:r>
            <a:r>
              <a:rPr lang="ru-RU" sz="2400" dirty="0" smtClean="0"/>
              <a:t>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</a:t>
            </a:r>
            <a:r>
              <a:rPr lang="en-US" sz="2400" i="1" dirty="0" smtClean="0"/>
              <a:t> </a:t>
            </a:r>
            <a:r>
              <a:rPr lang="ru-RU" sz="2400" dirty="0" smtClean="0"/>
              <a:t>Лист 1.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26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1484784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2489883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3499416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Na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4507528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96136" y="476672"/>
            <a:ext cx="3240360" cy="619876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1. Выучите названия и формулы неорганических веществ, чтобы не путать сульфат с сульфидом.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Научитесь пользоваться таблицей растворимости солей, кислот и оснований в воде: какие ионы образуются при диссоциации электролитов?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Разберитесь с классификацией электролитов и их разделением на сильные (пишем в ионной форме) и слабые (пишем в молекулярной форме).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Будьте внимательны и проверяйте массовый баланс (атомы в левой и правой части) и зарядовый баланс (сумма зарядов в левой и правой части)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88953" y="5515640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baseline="30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baseline="30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 </a:t>
            </a:r>
            <a:r>
              <a:rPr lang="ru-RU" sz="2400" dirty="0" smtClean="0"/>
              <a:t>Лист 2.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27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1484784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 +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 + 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 +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2489883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OH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30000" dirty="0" smtClean="0">
                <a:solidFill>
                  <a:schemeClr val="tx1"/>
                </a:solidFill>
              </a:rPr>
              <a:t>3-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30000" dirty="0" smtClean="0">
                <a:solidFill>
                  <a:schemeClr val="tx1"/>
                </a:solidFill>
              </a:rPr>
              <a:t>3-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3499416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4507528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KOH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KNO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K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K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96136" y="476672"/>
            <a:ext cx="3240360" cy="619876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1. Выучите названия и формулы неорганических веществ, чтобы не путать сульфат с сульфидом.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Научитесь пользоваться таблицей растворимости солей, кислот и оснований в воде: какие ионы образуются при диссоциации электролитов?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Разберитесь с классификацией электролитов и их разделением на сильные (пишем в ионной форме) и слабые (пишем в молекулярной форме).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Будьте внимательны и проверяйте массовый баланс (атомы в левой и правой части) и зарядовый баланс (сумма зарядов в левой и правой части)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88953" y="5515640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Zn(NO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)</a:t>
            </a:r>
            <a:r>
              <a:rPr lang="ru-RU" sz="16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+ 4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NaOH</a:t>
            </a:r>
            <a:r>
              <a:rPr lang="en-US" sz="1600" b="1" dirty="0" smtClean="0">
                <a:solidFill>
                  <a:schemeClr val="tx1"/>
                </a:solidFill>
              </a:rPr>
              <a:t> = Na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Zn(OH)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4</a:t>
            </a:r>
            <a:r>
              <a:rPr lang="en-US" sz="1600" b="1" dirty="0" smtClean="0">
                <a:solidFill>
                  <a:schemeClr val="tx1"/>
                </a:solidFill>
              </a:rPr>
              <a:t> + </a:t>
            </a:r>
            <a:r>
              <a:rPr lang="ru-RU" sz="1600" b="1" dirty="0" smtClean="0">
                <a:solidFill>
                  <a:schemeClr val="tx1"/>
                </a:solidFill>
              </a:rPr>
              <a:t>2 </a:t>
            </a:r>
            <a:r>
              <a:rPr lang="en-US" sz="1600" b="1" dirty="0" smtClean="0">
                <a:solidFill>
                  <a:schemeClr val="tx1"/>
                </a:solidFill>
              </a:rPr>
              <a:t>NaNO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+ 2 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+ 4 Na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 + 4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OH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= [Zn(OH)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4</a:t>
            </a:r>
            <a:r>
              <a:rPr lang="en-US" sz="1600" b="1" dirty="0" smtClean="0">
                <a:solidFill>
                  <a:schemeClr val="tx1"/>
                </a:solidFill>
              </a:rPr>
              <a:t>]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2-</a:t>
            </a:r>
            <a:r>
              <a:rPr lang="en-US" sz="1600" b="1" dirty="0" smtClean="0">
                <a:solidFill>
                  <a:schemeClr val="tx1"/>
                </a:solidFill>
              </a:rPr>
              <a:t> + 4 Na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dirty="0" smtClean="0">
                <a:solidFill>
                  <a:schemeClr val="tx1"/>
                </a:solidFill>
              </a:rPr>
              <a:t> + 2 </a:t>
            </a:r>
            <a:r>
              <a:rPr lang="en-US" sz="1600" b="1" dirty="0" smtClean="0">
                <a:solidFill>
                  <a:schemeClr val="tx1"/>
                </a:solidFill>
              </a:rPr>
              <a:t>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+ 4 OH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= [Zn(OH)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4</a:t>
            </a:r>
            <a:r>
              <a:rPr lang="en-US" sz="1600" b="1" dirty="0" smtClean="0">
                <a:solidFill>
                  <a:schemeClr val="tx1"/>
                </a:solidFill>
              </a:rPr>
              <a:t>]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2-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41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 </a:t>
            </a:r>
            <a:r>
              <a:rPr lang="ru-RU" sz="2400" dirty="0" smtClean="0"/>
              <a:t>Лист 1. Ответы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</a:t>
            </a:r>
            <a:r>
              <a:rPr lang="en-US" b="1" dirty="0" err="1" smtClean="0">
                <a:solidFill>
                  <a:srgbClr val="FF0000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NaNO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28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1484784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OH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2489883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Zn(NO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3499416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rgbClr val="FF0000"/>
                </a:solidFill>
              </a:rPr>
              <a:t>Na</a:t>
            </a:r>
            <a:r>
              <a:rPr 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4507528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96136" y="476672"/>
            <a:ext cx="3240360" cy="619876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1. Выучите названия и формулы неорганических веществ, чтобы не путать сульфат с сульфидом.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Научитесь пользоваться таблицей растворимости солей, кислот и оснований в воде: какие ионы образуются при диссоциации электролитов?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Разберитесь с классификацией электролитов и их разделением на сильные (пишем в ионной форме) и слабые (пишем в молекулярной форме).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Будьте внимательны и проверяйте массовый баланс (атомы в левой и правой части) и зарядовый баланс (сумма зарядов в левой и правой части)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88953" y="5515640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ru-RU" b="1" baseline="30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ru-RU" b="1" baseline="30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639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 </a:t>
            </a:r>
            <a:r>
              <a:rPr lang="ru-RU" sz="2400" dirty="0" smtClean="0"/>
              <a:t>Лист 2. Ответы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</a:t>
            </a:r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</a:t>
            </a:r>
            <a:r>
              <a:rPr lang="en-US" b="1" dirty="0" err="1" smtClean="0">
                <a:solidFill>
                  <a:srgbClr val="FF0000"/>
                </a:solidFill>
              </a:rPr>
              <a:t>NO</a:t>
            </a:r>
            <a:r>
              <a:rPr 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29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1484784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Zn(NO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) + </a:t>
            </a:r>
            <a:r>
              <a:rPr lang="en-US" b="1" dirty="0" err="1" smtClean="0">
                <a:solidFill>
                  <a:srgbClr val="FF0000"/>
                </a:solidFill>
              </a:rPr>
              <a:t>NaOH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=</a:t>
            </a:r>
            <a:r>
              <a:rPr lang="en-US" b="1" dirty="0" smtClean="0">
                <a:solidFill>
                  <a:srgbClr val="FF0000"/>
                </a:solidFill>
              </a:rPr>
              <a:t> Zn(OH)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NaNO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+ Na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 + OH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= </a:t>
            </a:r>
            <a:r>
              <a:rPr lang="en-US" b="1" dirty="0" smtClean="0">
                <a:solidFill>
                  <a:srgbClr val="FF0000"/>
                </a:solidFill>
              </a:rPr>
              <a:t>Zn(OH)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Na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 + 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rgbClr val="FF0000"/>
                </a:solidFill>
              </a:rPr>
              <a:t>OH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= Zn(OH).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2489883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ZN(NO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</a:t>
            </a: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OH = </a:t>
            </a:r>
            <a:r>
              <a:rPr lang="en-US" b="1" dirty="0" smtClean="0">
                <a:solidFill>
                  <a:srgbClr val="FF0000"/>
                </a:solidFill>
              </a:rPr>
              <a:t>ZN(OH)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en-US" b="1" baseline="30000" dirty="0" smtClean="0">
                <a:solidFill>
                  <a:srgbClr val="FF0000"/>
                </a:solidFill>
              </a:rPr>
              <a:t>3-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ZN(OH)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en-US" b="1" baseline="30000" dirty="0" smtClean="0">
                <a:solidFill>
                  <a:srgbClr val="FF0000"/>
                </a:solidFill>
              </a:rPr>
              <a:t>3-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ZN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ZN(OH)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3499416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NaOH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Z(OH)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NaNO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Na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rgbClr val="FF0000"/>
                </a:solidFill>
              </a:rPr>
              <a:t>NO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4507528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Zn(NO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r>
              <a:rPr lang="ru-RU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rgbClr val="FF0000"/>
                </a:solidFill>
              </a:rPr>
              <a:t>K</a:t>
            </a:r>
            <a:r>
              <a:rPr lang="en-US" b="1" dirty="0" smtClean="0">
                <a:solidFill>
                  <a:schemeClr val="tx1"/>
                </a:solidFill>
              </a:rPr>
              <a:t>OH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rgbClr val="FF0000"/>
                </a:solidFill>
              </a:rPr>
              <a:t>K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rgbClr val="FF0000"/>
                </a:solidFill>
              </a:rPr>
              <a:t>K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</a:t>
            </a:r>
            <a:r>
              <a:rPr lang="ru-RU" b="1" dirty="0" smtClean="0">
                <a:solidFill>
                  <a:schemeClr val="tx1"/>
                </a:solidFill>
              </a:rPr>
              <a:t>2 </a:t>
            </a:r>
            <a:r>
              <a:rPr lang="en-US" b="1" dirty="0" smtClean="0">
                <a:solidFill>
                  <a:schemeClr val="tx1"/>
                </a:solidFill>
              </a:rPr>
              <a:t>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rgbClr val="FF0000"/>
                </a:solidFill>
              </a:rPr>
              <a:t>K</a:t>
            </a:r>
            <a:r>
              <a:rPr lang="ru-RU" b="1" baseline="30000" dirty="0" smtClean="0">
                <a:solidFill>
                  <a:srgbClr val="FF0000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 + 2 </a:t>
            </a:r>
            <a:r>
              <a:rPr lang="en-US" b="1" dirty="0" smtClean="0">
                <a:solidFill>
                  <a:schemeClr val="tx1"/>
                </a:solidFill>
              </a:rPr>
              <a:t>NO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Zn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 + 2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Zn(OH)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96136" y="476672"/>
            <a:ext cx="3240360" cy="619876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1. Выучите названия и формулы неорганических веществ, чтобы не путать сульфат с сульфидом.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Научитесь пользоваться таблицей растворимости солей, кислот и оснований в воде: какие ионы образуются при диссоциации электролитов?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3. Разберитесь с классификацией электролитов и их разделением на сильные (пишем в ионной форме) и слабые (пишем в молекулярной форме).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Будьте внимательны и проверяйте массовый баланс (атомы в левой и правой части) и зарядовый баланс (сумма зарядов в левой и правой части)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88953" y="5515640"/>
            <a:ext cx="5616624" cy="1008112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Zn(NO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)</a:t>
            </a:r>
            <a:r>
              <a:rPr lang="ru-RU" sz="16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+ 4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NaOH</a:t>
            </a:r>
            <a:r>
              <a:rPr lang="en-US" sz="1600" b="1" dirty="0" smtClean="0">
                <a:solidFill>
                  <a:schemeClr val="tx1"/>
                </a:solidFill>
              </a:rPr>
              <a:t> = </a:t>
            </a:r>
            <a:r>
              <a:rPr lang="en-US" sz="1600" b="1" dirty="0" smtClean="0">
                <a:solidFill>
                  <a:srgbClr val="FF0000"/>
                </a:solidFill>
              </a:rPr>
              <a:t>Na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2</a:t>
            </a:r>
            <a:r>
              <a:rPr lang="en-US" sz="1600" b="1" dirty="0" smtClean="0">
                <a:solidFill>
                  <a:srgbClr val="FF0000"/>
                </a:solidFill>
              </a:rPr>
              <a:t>Zn(OH)</a:t>
            </a:r>
            <a:r>
              <a:rPr lang="en-US" sz="1600" b="1" baseline="-25000" dirty="0">
                <a:solidFill>
                  <a:srgbClr val="FF0000"/>
                </a:solidFill>
              </a:rPr>
              <a:t>4</a:t>
            </a:r>
            <a:r>
              <a:rPr lang="en-US" sz="1600" b="1" dirty="0" smtClean="0">
                <a:solidFill>
                  <a:schemeClr val="tx1"/>
                </a:solidFill>
              </a:rPr>
              <a:t> + </a:t>
            </a:r>
            <a:r>
              <a:rPr lang="ru-RU" sz="1600" b="1" dirty="0" smtClean="0">
                <a:solidFill>
                  <a:schemeClr val="tx1"/>
                </a:solidFill>
              </a:rPr>
              <a:t>2 </a:t>
            </a:r>
            <a:r>
              <a:rPr lang="en-US" sz="1600" b="1" dirty="0" smtClean="0">
                <a:solidFill>
                  <a:schemeClr val="tx1"/>
                </a:solidFill>
              </a:rPr>
              <a:t>NaNO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+ 2 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+ 4 Na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en-US" sz="1600" b="1" dirty="0" smtClean="0">
                <a:solidFill>
                  <a:schemeClr val="tx1"/>
                </a:solidFill>
              </a:rPr>
              <a:t> + 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OH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= </a:t>
            </a:r>
            <a:r>
              <a:rPr lang="en-US" sz="1600" b="1" dirty="0" smtClean="0">
                <a:solidFill>
                  <a:srgbClr val="FF0000"/>
                </a:solidFill>
              </a:rPr>
              <a:t>[Zn(OH)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4</a:t>
            </a:r>
            <a:r>
              <a:rPr lang="en-US" sz="1600" b="1" dirty="0" smtClean="0">
                <a:solidFill>
                  <a:srgbClr val="FF0000"/>
                </a:solidFill>
              </a:rPr>
              <a:t>]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2-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+ 4 Na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dirty="0" smtClean="0">
                <a:solidFill>
                  <a:schemeClr val="tx1"/>
                </a:solidFill>
              </a:rPr>
              <a:t> + 2 </a:t>
            </a:r>
            <a:r>
              <a:rPr lang="en-US" sz="1600" b="1" dirty="0" smtClean="0">
                <a:solidFill>
                  <a:schemeClr val="tx1"/>
                </a:solidFill>
              </a:rPr>
              <a:t>NO</a:t>
            </a:r>
            <a:r>
              <a:rPr lang="en-US" sz="1600" b="1" baseline="-25000" dirty="0" smtClean="0">
                <a:solidFill>
                  <a:schemeClr val="tx1"/>
                </a:solidFill>
              </a:rPr>
              <a:t>3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14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Zn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+</a:t>
            </a:r>
            <a:r>
              <a:rPr lang="ru-RU" sz="16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1600" b="1" dirty="0" smtClean="0">
                <a:solidFill>
                  <a:schemeClr val="tx1"/>
                </a:solidFill>
              </a:rPr>
              <a:t> + 4 OH</a:t>
            </a:r>
            <a:r>
              <a:rPr lang="en-US" sz="1600" b="1" baseline="30000" dirty="0" smtClean="0">
                <a:solidFill>
                  <a:schemeClr val="tx1"/>
                </a:solidFill>
              </a:rPr>
              <a:t>-</a:t>
            </a:r>
            <a:r>
              <a:rPr lang="en-US" sz="1600" b="1" dirty="0" smtClean="0">
                <a:solidFill>
                  <a:schemeClr val="tx1"/>
                </a:solidFill>
              </a:rPr>
              <a:t> = </a:t>
            </a:r>
            <a:r>
              <a:rPr lang="en-US" sz="1600" b="1" dirty="0" smtClean="0">
                <a:solidFill>
                  <a:srgbClr val="FF0000"/>
                </a:solidFill>
              </a:rPr>
              <a:t>[Zn(OH)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4</a:t>
            </a:r>
            <a:r>
              <a:rPr lang="en-US" sz="1600" b="1" dirty="0" smtClean="0">
                <a:solidFill>
                  <a:srgbClr val="FF0000"/>
                </a:solidFill>
              </a:rPr>
              <a:t>]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2-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08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Анализ условия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</a:p>
          <a:p>
            <a:pPr marL="0" indent="0">
              <a:buNone/>
            </a:pPr>
            <a:r>
              <a:rPr lang="ru-RU" sz="2000" dirty="0" smtClean="0"/>
              <a:t>хлорид железа</a:t>
            </a:r>
            <a:r>
              <a:rPr lang="en-US" sz="2000" dirty="0" smtClean="0"/>
              <a:t>(II)</a:t>
            </a:r>
            <a:r>
              <a:rPr lang="ru-RU" sz="2000" dirty="0" smtClean="0"/>
              <a:t>, хлорид марганца(</a:t>
            </a:r>
            <a:r>
              <a:rPr lang="en-US" sz="2000" dirty="0" smtClean="0"/>
              <a:t>II)</a:t>
            </a:r>
            <a:r>
              <a:rPr lang="ru-RU" sz="2000" dirty="0" smtClean="0"/>
              <a:t>, оксид хрома</a:t>
            </a:r>
            <a:r>
              <a:rPr lang="en-US" sz="2000" dirty="0" smtClean="0"/>
              <a:t>(III)</a:t>
            </a:r>
            <a:r>
              <a:rPr lang="ru-RU" sz="2000" dirty="0" smtClean="0"/>
              <a:t>, нитрат цинка, гидроксид натрия, перманганат калия</a:t>
            </a:r>
          </a:p>
          <a:p>
            <a:pPr marL="0" indent="0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</a:t>
            </a:r>
            <a:r>
              <a:rPr lang="ru-RU" sz="2000" u="sng" dirty="0" smtClean="0">
                <a:solidFill>
                  <a:srgbClr val="0000FF"/>
                </a:solidFill>
              </a:rPr>
              <a:t>выберите вещество-окислитель и вещество-восстановитель, реакция между которыми</a:t>
            </a:r>
            <a:r>
              <a:rPr lang="ru-RU" sz="2000" dirty="0" smtClean="0">
                <a:solidFill>
                  <a:srgbClr val="0000FF"/>
                </a:solidFill>
              </a:rPr>
              <a:t> </a:t>
            </a:r>
            <a:r>
              <a:rPr lang="ru-RU" sz="2000" dirty="0" smtClean="0"/>
              <a:t>в соответствующей среде </a:t>
            </a:r>
            <a:r>
              <a:rPr lang="ru-RU" sz="2000" u="sng" dirty="0" smtClean="0">
                <a:solidFill>
                  <a:srgbClr val="9900FF"/>
                </a:solidFill>
              </a:rPr>
              <a:t>протекает с образованием оксида, соли и кислоты</a:t>
            </a:r>
            <a:r>
              <a:rPr lang="ru-RU" sz="2000" dirty="0" smtClean="0"/>
              <a:t>. В качестве среды для протекания реакции можно использовать еще </a:t>
            </a:r>
            <a:r>
              <a:rPr lang="ru-RU" sz="2000" u="sng" dirty="0" smtClean="0">
                <a:solidFill>
                  <a:srgbClr val="FF0000"/>
                </a:solidFill>
              </a:rPr>
              <a:t>одно из веществ, приведенных в перечне, или воду</a:t>
            </a:r>
            <a:r>
              <a:rPr lang="ru-RU" sz="2000" dirty="0" smtClean="0"/>
              <a:t>. 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 с участием выбранных веществ. Запишите уравнения процессов окисления и восстановления, составьте электронный баланс, укажите окислитель и восстановитель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3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059832" y="1844824"/>
            <a:ext cx="6084168" cy="504056"/>
          </a:xfrm>
          <a:prstGeom prst="wedgeRectCallout">
            <a:avLst>
              <a:gd name="adj1" fmla="val -20528"/>
              <a:gd name="adj2" fmla="val 102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Должны быть выбраны 2 вещества, </a:t>
            </a:r>
          </a:p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условие исключает реакции </a:t>
            </a:r>
            <a:r>
              <a:rPr lang="ru-RU" b="1" i="1" dirty="0" err="1" smtClean="0">
                <a:solidFill>
                  <a:srgbClr val="0000FF"/>
                </a:solidFill>
              </a:rPr>
              <a:t>диспропорционирования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98382" y="3717032"/>
            <a:ext cx="6273818" cy="288032"/>
          </a:xfrm>
          <a:prstGeom prst="wedgeRectCallout">
            <a:avLst>
              <a:gd name="adj1" fmla="val -19219"/>
              <a:gd name="adj2" fmla="val -1626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9900FF"/>
                </a:solidFill>
              </a:rPr>
              <a:t>Условие: Указан качественный состав продуктов реакции </a:t>
            </a:r>
            <a:endParaRPr lang="ru-RU" b="1" i="1" dirty="0">
              <a:solidFill>
                <a:srgbClr val="9900FF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96136" y="4206606"/>
            <a:ext cx="3116274" cy="288032"/>
          </a:xfrm>
          <a:prstGeom prst="wedgeRectCallout">
            <a:avLst>
              <a:gd name="adj1" fmla="val -22611"/>
              <a:gd name="adj2" fmla="val -2225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Условие на среду раствора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66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аммиак, гидроксид магния, гидроксид натрия, хлорная кислота, серная кислота, хлорид фосфора(</a:t>
            </a:r>
            <a:r>
              <a:rPr lang="en-US" sz="2400" b="1" dirty="0" smtClean="0"/>
              <a:t>III)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одноосновную кислоту и слаборастворимое основание, при взаимодействии которых образуются соль и вода. Запишите молекулярное, полное и сокращенное ионные уравнения только одной возможной реакции.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30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0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аммиак, гидроксид магния, гидроксид натрия, хлорная кислота, серная кислота, хлорид фосфора(</a:t>
            </a:r>
            <a:r>
              <a:rPr lang="en-US" sz="2400" b="1" dirty="0" smtClean="0"/>
              <a:t>III)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одноосновную кислоту и слабо</a:t>
            </a:r>
            <a:r>
              <a:rPr lang="ru-RU" sz="2400" dirty="0"/>
              <a:t>е</a:t>
            </a:r>
            <a:r>
              <a:rPr lang="en-US" sz="2400" dirty="0" smtClean="0"/>
              <a:t> </a:t>
            </a:r>
            <a:r>
              <a:rPr lang="ru-RU" sz="2400" dirty="0" smtClean="0"/>
              <a:t>растворимое основание, при взаимодействии которых образуются соль и вода. Запишите молекулярное, полное и сокращенное ионные уравнения только одной возможной реакции.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31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429000"/>
            <a:ext cx="7164288" cy="1656184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HClO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ClO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661248"/>
            <a:ext cx="6120680" cy="1086197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Правильная запись водного раствора аммиака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Водный раствор аммиака – слабое растворимое основание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Гидроксид магния – Нерастворимое основание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05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нитрат алюминия, гидросульфат натрия, оксид железа(</a:t>
            </a:r>
            <a:r>
              <a:rPr lang="en-US" sz="2400" b="1" dirty="0" smtClean="0"/>
              <a:t>II)</a:t>
            </a:r>
            <a:r>
              <a:rPr lang="ru-RU" sz="2400" dirty="0" smtClean="0"/>
              <a:t>, </a:t>
            </a:r>
            <a:r>
              <a:rPr lang="ru-RU" sz="2400" b="1" dirty="0" smtClean="0"/>
              <a:t>аммиак, гидроксид хрома(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азотная кислота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реакция между которыми сопровождается образованием белого осадка.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32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4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нитрат алюминия, гидросульфат натрия, оксид железа(</a:t>
            </a:r>
            <a:r>
              <a:rPr lang="en-US" sz="2400" b="1" dirty="0" smtClean="0"/>
              <a:t>II)</a:t>
            </a:r>
            <a:r>
              <a:rPr lang="ru-RU" sz="2400" dirty="0" smtClean="0"/>
              <a:t>, </a:t>
            </a:r>
            <a:r>
              <a:rPr lang="ru-RU" sz="2400" b="1" dirty="0" smtClean="0"/>
              <a:t>аммиак, гидроксид хрома(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азотная кислота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реакция между которыми сопровождается образованием белого осадка.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33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780928"/>
            <a:ext cx="7164288" cy="1656184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Al(NO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 = Al(OH)3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= Al(OH)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NO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= Al(OH)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949280"/>
            <a:ext cx="6120680" cy="79816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Основные свойства аммиака – стандартный реагент для осаждения гидроксидов железа(</a:t>
            </a:r>
            <a:r>
              <a:rPr lang="en-US" dirty="0" smtClean="0">
                <a:solidFill>
                  <a:schemeClr val="tx1"/>
                </a:solidFill>
              </a:rPr>
              <a:t>II)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железа(</a:t>
            </a:r>
            <a:r>
              <a:rPr lang="en-US" dirty="0" smtClean="0">
                <a:solidFill>
                  <a:schemeClr val="tx1"/>
                </a:solidFill>
              </a:rPr>
              <a:t>III</a:t>
            </a:r>
            <a:r>
              <a:rPr lang="ru-RU" dirty="0" smtClean="0">
                <a:solidFill>
                  <a:schemeClr val="tx1"/>
                </a:solidFill>
              </a:rPr>
              <a:t>), алюминия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9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пероксид водорода, сульфид цинка, гидроксид калия, гидроксид хрома(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сульфат аммония, хлорид бария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реакция между которыми в водном растворе сопровождается образованием слабого основания.</a:t>
            </a:r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34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60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пероксид водорода, сульфид цинка, гидроксид калия, гидроксид хрома(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сульфат аммония, хлорид бария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два вещества, реакция между которыми в водном растворе сопровождается образованием слабого основания.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35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068960"/>
            <a:ext cx="7164288" cy="1656184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KOH + (NH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= K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/>
                <a:cs typeface="Arial"/>
              </a:rPr>
              <a:t>·H</a:t>
            </a:r>
            <a:r>
              <a:rPr lang="en-US" b="1" baseline="-25000" dirty="0" smtClean="0">
                <a:solidFill>
                  <a:srgbClr val="0000FF"/>
                </a:solidFill>
                <a:latin typeface="Arial"/>
                <a:cs typeface="Arial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/>
                <a:cs typeface="Arial"/>
              </a:rPr>
              <a:t>O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OH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/>
                <a:cs typeface="Arial"/>
              </a:rPr>
              <a:t>·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NH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/>
                <a:cs typeface="Arial"/>
              </a:rPr>
              <a:t>·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5589240"/>
            <a:ext cx="7416824" cy="1158205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Условия для получения аммиака – действие щелочи на соли аммония (при нагревании для разложения гидроксида аммония и образования газообразного аммиака с характерным запахом, качественная реакция)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46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карбонат калия, сульфат калия, гидросульфат натрия, дихромат натрия, гидросульфид калия, фторид калия. </a:t>
            </a:r>
          </a:p>
          <a:p>
            <a:pPr marL="0" indent="0" algn="just">
              <a:buNone/>
            </a:pPr>
            <a:r>
              <a:rPr lang="ru-RU" sz="2400" dirty="0" smtClean="0"/>
              <a:t>В реакцию ионного обмена вступают две кислородсодержащие соли, в результате реакции выделяется бесцветный газ без запаха.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36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79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карбонат калия, сульфат калия, гидросульфат натрия, дихромат натрия, гидросульфид калия, фторид калия. </a:t>
            </a:r>
          </a:p>
          <a:p>
            <a:pPr marL="0" indent="0" algn="just">
              <a:buNone/>
            </a:pPr>
            <a:r>
              <a:rPr lang="ru-RU" sz="2400" dirty="0" smtClean="0"/>
              <a:t>В реакцию ионного обмена вступают две кислородсодержащие соли, в результате реакции выделяется бесцветный газ без запаха.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37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780928"/>
            <a:ext cx="8928992" cy="1224136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NaHSO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Na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K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606" y="5240179"/>
            <a:ext cx="8928992" cy="709101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Среди предложенных кислородсодержащих солей бесцветный газ без запаха может выделять только карбонат калия при действии гидросульфата натрия.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606" y="4005064"/>
            <a:ext cx="8928992" cy="1235115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принимается вариант ответа с диссоциацией иона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HSO</a:t>
            </a:r>
            <a:r>
              <a:rPr lang="en-US" b="1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ru-RU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(только для гидросульфат-иона, но не других кислых солей):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K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CO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92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нитрит стронция, гидроксид алюминия, гидроксид железа</a:t>
            </a:r>
            <a:r>
              <a:rPr lang="en-US" sz="2400" b="1" dirty="0" smtClean="0"/>
              <a:t>(III)</a:t>
            </a:r>
            <a:r>
              <a:rPr lang="ru-RU" sz="2400" b="1" dirty="0" smtClean="0"/>
              <a:t>, сульфит натрия, гидросульфат натрия, азотная кислота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кислую соль и амфотерный гидроксид, реакция ионного обмена между которыми приводит к образованию окрашенного раствора двух средних солей.</a:t>
            </a:r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38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63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  <a:r>
              <a:rPr lang="ru-RU" sz="2000" b="1" dirty="0" smtClean="0"/>
              <a:t>нитрит стронция, гидроксид алюминия, гидроксид железа</a:t>
            </a:r>
            <a:r>
              <a:rPr lang="en-US" sz="2000" b="1" dirty="0" smtClean="0"/>
              <a:t>(III)</a:t>
            </a:r>
            <a:r>
              <a:rPr lang="ru-RU" sz="2000" b="1" dirty="0" smtClean="0"/>
              <a:t>, сульфит натрия, гидросульфат натрия, азотная кислота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/>
              <a:t>Из предложенного перечня выберите кислую соль и амфотерный гидроксид, реакция ионного обмена  между которыми приводит к образованию окрашенного раствора двух средних солей.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39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420888"/>
            <a:ext cx="8928992" cy="1224136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 NaHSO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= Fe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 + 3 Na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HSO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1606" y="4880139"/>
            <a:ext cx="8928992" cy="1933237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Кислая соль определяется однозначно. Из двух амфотерных гидроксидов только растворимые соли железа</a:t>
            </a:r>
            <a:r>
              <a:rPr lang="en-US" dirty="0" smtClean="0">
                <a:solidFill>
                  <a:schemeClr val="tx1"/>
                </a:solidFill>
              </a:rPr>
              <a:t>(III)</a:t>
            </a:r>
            <a:r>
              <a:rPr lang="ru-RU" dirty="0" smtClean="0">
                <a:solidFill>
                  <a:schemeClr val="tx1"/>
                </a:solidFill>
              </a:rPr>
              <a:t> образуют окрашенные растворы, тогда как соли алюминия бесцветны.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Реакция по сути является нейтрализацией, когда кислая соль выступает как кислота для растворения гидроксида. Состав продуктов реакции определен в условии.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Обратите внимание, что </a:t>
            </a:r>
            <a:r>
              <a:rPr lang="ru-RU" b="1" u="sng" dirty="0" smtClean="0">
                <a:solidFill>
                  <a:schemeClr val="tx1"/>
                </a:solidFill>
              </a:rPr>
              <a:t>коэффициенты в сокращенном ионном уравнении должны быть сокращены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606" y="3645024"/>
            <a:ext cx="8928992" cy="1235115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принимается вариант ответа с диссоциацией иона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HSO</a:t>
            </a:r>
            <a:r>
              <a:rPr lang="en-US" b="1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b="1" baseline="-25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ru-RU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(только для гидросульфат-иона, но не других кислых солей):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Na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SO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+ 6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/>
            <a:r>
              <a:rPr lang="en-US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+ 3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419581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Решение. </a:t>
            </a:r>
            <a:r>
              <a:rPr lang="ru-RU" sz="2400" dirty="0" smtClean="0">
                <a:solidFill>
                  <a:srgbClr val="0000FF"/>
                </a:solidFill>
              </a:rPr>
              <a:t>Рассуждения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</a:p>
          <a:p>
            <a:pPr marL="0" indent="0">
              <a:buNone/>
            </a:pPr>
            <a:r>
              <a:rPr lang="ru-RU" sz="2000" dirty="0" smtClean="0"/>
              <a:t>хлорид железа</a:t>
            </a:r>
            <a:r>
              <a:rPr lang="en-US" sz="2000" dirty="0" smtClean="0"/>
              <a:t>(II)</a:t>
            </a:r>
            <a:r>
              <a:rPr lang="ru-RU" sz="2000" dirty="0" smtClean="0"/>
              <a:t>, хлорид марганца(</a:t>
            </a:r>
            <a:r>
              <a:rPr lang="en-US" sz="2000" dirty="0" smtClean="0"/>
              <a:t>II)</a:t>
            </a:r>
            <a:r>
              <a:rPr lang="ru-RU" sz="2000" dirty="0" smtClean="0"/>
              <a:t>, оксид хрома</a:t>
            </a:r>
            <a:r>
              <a:rPr lang="en-US" sz="2000" dirty="0" smtClean="0"/>
              <a:t>(III)</a:t>
            </a:r>
            <a:r>
              <a:rPr lang="ru-RU" sz="2000" dirty="0" smtClean="0"/>
              <a:t>, нитрат цинка, гидроксид натрия, перманганат калия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вещество-окислитель и вещество-восстановитель, реакция между которыми в соответствующей среде протекает с образованием оксида, соли и кислоты. В качестве среды для протекания реакции можно использовать еще одно из веществ, приведенных в перечне, или воду. </a:t>
            </a:r>
          </a:p>
          <a:p>
            <a:pPr marL="0" indent="0" algn="just"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4</a:t>
            </a:fld>
            <a:endParaRPr lang="ru-RU" sz="20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059832" y="1412776"/>
            <a:ext cx="6084168" cy="1368152"/>
          </a:xfrm>
          <a:prstGeom prst="wedgeRectCallout">
            <a:avLst>
              <a:gd name="adj1" fmla="val -20812"/>
              <a:gd name="adj2" fmla="val -58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rgbClr val="0000FF"/>
                </a:solidFill>
              </a:rPr>
              <a:t>Вещества: </a:t>
            </a:r>
            <a:r>
              <a:rPr lang="en-US" b="1" i="1" dirty="0" smtClean="0">
                <a:solidFill>
                  <a:srgbClr val="0000FF"/>
                </a:solidFill>
              </a:rPr>
              <a:t>FeCl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MnCl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Cr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, Zn(NO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)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r>
              <a:rPr lang="en-US" b="1" i="1" dirty="0" smtClean="0">
                <a:solidFill>
                  <a:srgbClr val="0000FF"/>
                </a:solidFill>
              </a:rPr>
              <a:t>, KMnO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Восстановительные свойства: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FeCl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MnCl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Cr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  <a:endParaRPr lang="ru-RU" b="1" dirty="0" smtClean="0">
              <a:solidFill>
                <a:srgbClr val="0000FF"/>
              </a:solidFill>
            </a:endParaRPr>
          </a:p>
          <a:p>
            <a:r>
              <a:rPr lang="ru-RU" b="1" dirty="0" smtClean="0">
                <a:solidFill>
                  <a:srgbClr val="0000FF"/>
                </a:solidFill>
              </a:rPr>
              <a:t>Окислительные свойства:</a:t>
            </a:r>
            <a:r>
              <a:rPr lang="en-US" b="1" i="1" dirty="0" smtClean="0">
                <a:solidFill>
                  <a:srgbClr val="0000FF"/>
                </a:solidFill>
              </a:rPr>
              <a:t> KMnO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  <a:endParaRPr lang="en-US" b="1" dirty="0" smtClean="0">
              <a:solidFill>
                <a:srgbClr val="0000FF"/>
              </a:solidFill>
            </a:endParaRPr>
          </a:p>
          <a:p>
            <a:r>
              <a:rPr lang="ru-RU" b="1" dirty="0" smtClean="0">
                <a:solidFill>
                  <a:srgbClr val="0000FF"/>
                </a:solidFill>
              </a:rPr>
              <a:t>Не проявляют выраженных ОВ-свойств: </a:t>
            </a:r>
            <a:r>
              <a:rPr lang="en-US" b="1" i="1" dirty="0" smtClean="0">
                <a:solidFill>
                  <a:srgbClr val="0000FF"/>
                </a:solidFill>
              </a:rPr>
              <a:t>Zn(NO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en-US" b="1" i="1" dirty="0" smtClean="0">
                <a:solidFill>
                  <a:srgbClr val="0000FF"/>
                </a:solidFill>
              </a:rPr>
              <a:t>)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endParaRPr lang="ru-RU" b="1" dirty="0" smtClean="0">
              <a:solidFill>
                <a:srgbClr val="0000FF"/>
              </a:solidFill>
            </a:endParaRPr>
          </a:p>
          <a:p>
            <a:r>
              <a:rPr lang="ru-RU" b="1" dirty="0" smtClean="0">
                <a:solidFill>
                  <a:srgbClr val="0000FF"/>
                </a:solidFill>
              </a:rPr>
              <a:t>Среда: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r>
              <a:rPr lang="en-US" b="1" i="1" dirty="0" smtClean="0">
                <a:solidFill>
                  <a:srgbClr val="0000FF"/>
                </a:solidFill>
              </a:rPr>
              <a:t>,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-36512" y="4005064"/>
            <a:ext cx="7056784" cy="1080120"/>
          </a:xfrm>
          <a:prstGeom prst="wedgeRectCallout">
            <a:avLst>
              <a:gd name="adj1" fmla="val -21338"/>
              <a:gd name="adj2" fmla="val -836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dirty="0" smtClean="0">
                <a:solidFill>
                  <a:srgbClr val="0000FF"/>
                </a:solidFill>
              </a:rPr>
              <a:t>Среда: </a:t>
            </a:r>
            <a:r>
              <a:rPr lang="en-US" b="1" i="1" dirty="0" err="1" smtClean="0">
                <a:solidFill>
                  <a:srgbClr val="0000FF"/>
                </a:solidFill>
              </a:rPr>
              <a:t>NaOH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не подходит как среда, так как в продуктах кислота</a:t>
            </a:r>
          </a:p>
          <a:p>
            <a:r>
              <a:rPr lang="ru-RU" b="1" i="1" dirty="0" smtClean="0">
                <a:solidFill>
                  <a:srgbClr val="0000FF"/>
                </a:solidFill>
              </a:rPr>
              <a:t>Значит, </a:t>
            </a:r>
            <a:r>
              <a:rPr lang="ru-RU" b="1" i="1" u="sng" dirty="0" smtClean="0">
                <a:solidFill>
                  <a:srgbClr val="0000FF"/>
                </a:solidFill>
              </a:rPr>
              <a:t>в нейтральной среде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  <a:endParaRPr lang="en-US" b="1" i="1" dirty="0" smtClean="0">
              <a:solidFill>
                <a:srgbClr val="0000FF"/>
              </a:solidFill>
            </a:endParaRPr>
          </a:p>
          <a:p>
            <a:r>
              <a:rPr lang="ru-RU" b="1" i="1" u="sng" dirty="0" smtClean="0">
                <a:solidFill>
                  <a:srgbClr val="FF0000"/>
                </a:solidFill>
              </a:rPr>
              <a:t>Восстановление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перманганата калия в нейтральной среде: </a:t>
            </a:r>
          </a:p>
          <a:p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+ 2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ru-RU" b="1" i="1" dirty="0" smtClean="0">
                <a:solidFill>
                  <a:srgbClr val="0000FF"/>
                </a:solidFill>
              </a:rPr>
              <a:t> + </a:t>
            </a:r>
            <a:r>
              <a:rPr lang="en-US" b="1" i="1" dirty="0" smtClean="0">
                <a:solidFill>
                  <a:srgbClr val="0000FF"/>
                </a:solidFill>
              </a:rPr>
              <a:t>3e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 + 4 OH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ru-RU" b="1" i="1" dirty="0">
                <a:solidFill>
                  <a:srgbClr val="0000FF"/>
                </a:solidFill>
              </a:rPr>
              <a:t>.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2843808" y="5085184"/>
            <a:ext cx="6300192" cy="634380"/>
          </a:xfrm>
          <a:prstGeom prst="wedgeRectCallout">
            <a:avLst>
              <a:gd name="adj1" fmla="val 332"/>
              <a:gd name="adj2" fmla="val -5071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smtClean="0">
                <a:solidFill>
                  <a:srgbClr val="0000FF"/>
                </a:solidFill>
              </a:rPr>
              <a:t>Fe</a:t>
            </a:r>
            <a:r>
              <a:rPr lang="en-US" b="1" i="1" baseline="30000" dirty="0" smtClean="0">
                <a:solidFill>
                  <a:srgbClr val="0000FF"/>
                </a:solidFill>
              </a:rPr>
              <a:t>2+</a:t>
            </a:r>
            <a:r>
              <a:rPr lang="en-US" b="1" i="1" dirty="0" smtClean="0">
                <a:solidFill>
                  <a:srgbClr val="0000FF"/>
                </a:solidFill>
              </a:rPr>
              <a:t> - 1e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Fe</a:t>
            </a:r>
            <a:r>
              <a:rPr lang="en-US" b="1" i="1" baseline="30000" dirty="0" smtClean="0">
                <a:solidFill>
                  <a:srgbClr val="0000FF"/>
                </a:solidFill>
              </a:rPr>
              <a:t>3+</a:t>
            </a:r>
            <a:r>
              <a:rPr lang="en-US" b="1" i="1" dirty="0" smtClean="0">
                <a:solidFill>
                  <a:srgbClr val="0000FF"/>
                </a:solidFill>
              </a:rPr>
              <a:t>				</a:t>
            </a:r>
            <a:r>
              <a:rPr lang="ru-RU" b="1" i="1" u="sng" dirty="0" smtClean="0">
                <a:solidFill>
                  <a:srgbClr val="FF0000"/>
                </a:solidFill>
              </a:rPr>
              <a:t>Окисление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en-US" b="1" i="1" dirty="0" smtClean="0">
                <a:solidFill>
                  <a:srgbClr val="0000FF"/>
                </a:solidFill>
              </a:rPr>
              <a:t>Mn</a:t>
            </a:r>
            <a:r>
              <a:rPr lang="en-US" b="1" i="1" baseline="30000" dirty="0" smtClean="0">
                <a:solidFill>
                  <a:srgbClr val="0000FF"/>
                </a:solidFill>
              </a:rPr>
              <a:t>2+</a:t>
            </a:r>
            <a:r>
              <a:rPr lang="en-US" b="1" i="1" dirty="0" smtClean="0">
                <a:solidFill>
                  <a:srgbClr val="0000FF"/>
                </a:solidFill>
              </a:rPr>
              <a:t> + 2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 – 2e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 + 4H</a:t>
            </a:r>
            <a:r>
              <a:rPr lang="en-US" b="1" i="1" baseline="30000" dirty="0" smtClean="0">
                <a:solidFill>
                  <a:srgbClr val="0000FF"/>
                </a:solidFill>
              </a:rPr>
              <a:t>+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  <a:endParaRPr lang="en-US" b="1" i="1" dirty="0" smtClean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73325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Cr</a:t>
            </a:r>
            <a:r>
              <a:rPr lang="en-US" b="1" i="1" baseline="-25000" dirty="0" smtClean="0"/>
              <a:t>2</a:t>
            </a:r>
            <a:r>
              <a:rPr lang="en-US" b="1" i="1" dirty="0" smtClean="0"/>
              <a:t>O</a:t>
            </a:r>
            <a:r>
              <a:rPr lang="en-US" b="1" i="1" baseline="-25000" dirty="0" smtClean="0"/>
              <a:t>3</a:t>
            </a:r>
            <a:r>
              <a:rPr lang="ru-RU" b="1" i="1" dirty="0" smtClean="0">
                <a:solidFill>
                  <a:srgbClr val="FF0000"/>
                </a:solidFill>
              </a:rPr>
              <a:t>?</a:t>
            </a:r>
            <a:r>
              <a:rPr lang="ru-RU" b="1" i="1" dirty="0" smtClean="0">
                <a:solidFill>
                  <a:srgbClr val="0000FF"/>
                </a:solidFill>
              </a:rPr>
              <a:t> Для окисления </a:t>
            </a:r>
            <a:r>
              <a:rPr lang="en-US" b="1" i="1" dirty="0" smtClean="0">
                <a:solidFill>
                  <a:srgbClr val="0000FF"/>
                </a:solidFill>
              </a:rPr>
              <a:t>Cr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3</a:t>
            </a:r>
            <a:r>
              <a:rPr lang="ru-RU" b="1" i="1" baseline="-25000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используют окислительную щелочную плавку - нагревание в твердом состоянии с окислителем (нитрат, хлорат) и щелочью или карбонатом.</a:t>
            </a:r>
          </a:p>
          <a:p>
            <a:r>
              <a:rPr lang="ru-RU" b="1" i="1" dirty="0" smtClean="0">
                <a:solidFill>
                  <a:srgbClr val="0000FF"/>
                </a:solidFill>
              </a:rPr>
              <a:t>1. Кажется, что не соответствует условию. 2. Образование кислоты в этих условиях невозможно (щелочная среда при окислении)</a:t>
            </a:r>
            <a:endParaRPr lang="ru-RU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56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гидроксид калия, гидроксид марганца(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гидроксид меди(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дигидрофосфат</a:t>
            </a:r>
            <a:r>
              <a:rPr lang="ru-RU" sz="2400" b="1" dirty="0" smtClean="0"/>
              <a:t> натрия, </a:t>
            </a:r>
            <a:r>
              <a:rPr lang="ru-RU" sz="2400" b="1" dirty="0" err="1" smtClean="0"/>
              <a:t>иодоводород</a:t>
            </a:r>
            <a:r>
              <a:rPr lang="ru-RU" sz="2400" b="1" dirty="0" smtClean="0"/>
              <a:t>, хлорат калия. 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нерастворимое основание и кислоту, реакция ионного обмена между которыми приводит к образованию средней соли и воды.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40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26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smtClean="0"/>
              <a:t>гидроксид калия, гидроксид марганца(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гидроксид меди(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дигидрофосфат</a:t>
            </a:r>
            <a:r>
              <a:rPr lang="ru-RU" sz="2400" b="1" dirty="0" smtClean="0"/>
              <a:t> натрия, </a:t>
            </a:r>
            <a:r>
              <a:rPr lang="ru-RU" sz="2400" b="1" dirty="0" err="1" smtClean="0"/>
              <a:t>иодоводород</a:t>
            </a:r>
            <a:r>
              <a:rPr lang="ru-RU" sz="2400" b="1" dirty="0" smtClean="0"/>
              <a:t>, хлорат калия. 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нерастворимое основание и кислоту, реакция ионного обмена между которыми приводит к образованию средней соли и воды.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41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924944"/>
            <a:ext cx="4896544" cy="1512168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HI + </a:t>
            </a:r>
            <a:r>
              <a:rPr lang="en-US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MnI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I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Mn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I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Mn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437112"/>
            <a:ext cx="8912015" cy="194421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Стандартная задача-проверка.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Кислота единственная, это </a:t>
            </a:r>
            <a:r>
              <a:rPr lang="ru-RU" dirty="0" err="1" smtClean="0">
                <a:solidFill>
                  <a:schemeClr val="tx1"/>
                </a:solidFill>
              </a:rPr>
              <a:t>иодоводород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Из трех оснований (</a:t>
            </a:r>
            <a:r>
              <a:rPr lang="en-US" dirty="0" smtClean="0">
                <a:solidFill>
                  <a:schemeClr val="tx1"/>
                </a:solidFill>
              </a:rPr>
              <a:t>KOH, </a:t>
            </a:r>
            <a:r>
              <a:rPr lang="en-US" dirty="0" err="1" smtClean="0">
                <a:solidFill>
                  <a:schemeClr val="tx1"/>
                </a:solidFill>
              </a:rPr>
              <a:t>Mn</a:t>
            </a:r>
            <a:r>
              <a:rPr lang="en-US" dirty="0" smtClean="0">
                <a:solidFill>
                  <a:schemeClr val="tx1"/>
                </a:solidFill>
              </a:rPr>
              <a:t>(OH)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Cu(OH)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два нерастворимы.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Гидроксид марганца(</a:t>
            </a:r>
            <a:r>
              <a:rPr lang="en-US" dirty="0" smtClean="0">
                <a:solidFill>
                  <a:schemeClr val="tx1"/>
                </a:solidFill>
              </a:rPr>
              <a:t>II)</a:t>
            </a:r>
            <a:r>
              <a:rPr lang="ru-RU" dirty="0" smtClean="0">
                <a:solidFill>
                  <a:schemeClr val="tx1"/>
                </a:solidFill>
              </a:rPr>
              <a:t> вступает с </a:t>
            </a:r>
            <a:r>
              <a:rPr lang="ru-RU" dirty="0" err="1" smtClean="0">
                <a:solidFill>
                  <a:schemeClr val="tx1"/>
                </a:solidFill>
              </a:rPr>
              <a:t>иодоводородом</a:t>
            </a:r>
            <a:r>
              <a:rPr lang="ru-RU" dirty="0" smtClean="0">
                <a:solidFill>
                  <a:schemeClr val="tx1"/>
                </a:solidFill>
              </a:rPr>
              <a:t> в реакцию ионного обмена, а гидроксид меди</a:t>
            </a:r>
            <a:r>
              <a:rPr lang="en-US" dirty="0" smtClean="0">
                <a:solidFill>
                  <a:schemeClr val="tx1"/>
                </a:solidFill>
              </a:rPr>
              <a:t>(II)</a:t>
            </a:r>
            <a:r>
              <a:rPr lang="ru-RU" dirty="0" smtClean="0">
                <a:solidFill>
                  <a:schemeClr val="tx1"/>
                </a:solidFill>
              </a:rPr>
              <a:t>, как нетрудно убедиться – в ОВР (образуются иодид меди</a:t>
            </a:r>
            <a:r>
              <a:rPr lang="en-US" dirty="0" smtClean="0">
                <a:solidFill>
                  <a:schemeClr val="tx1"/>
                </a:solidFill>
              </a:rPr>
              <a:t>(I)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иод</a:t>
            </a:r>
            <a:r>
              <a:rPr lang="ru-RU" dirty="0" smtClean="0">
                <a:solidFill>
                  <a:schemeClr val="tx1"/>
                </a:solidFill>
              </a:rPr>
              <a:t> и вода), обратите внимание на вопрос «?» в таблице растворимости при пересечении столбцов </a:t>
            </a:r>
            <a:r>
              <a:rPr lang="en-US" dirty="0" smtClean="0">
                <a:solidFill>
                  <a:schemeClr val="tx1"/>
                </a:solidFill>
              </a:rPr>
              <a:t>Cu</a:t>
            </a:r>
            <a:r>
              <a:rPr lang="en-US" baseline="30000" dirty="0" smtClean="0">
                <a:solidFill>
                  <a:schemeClr val="tx1"/>
                </a:solidFill>
              </a:rPr>
              <a:t>2+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и </a:t>
            </a:r>
            <a:r>
              <a:rPr lang="en-US" dirty="0" smtClean="0">
                <a:solidFill>
                  <a:schemeClr val="tx1"/>
                </a:solidFill>
              </a:rPr>
              <a:t>I</a:t>
            </a:r>
            <a:r>
              <a:rPr lang="ru-RU" baseline="30000" dirty="0" smtClean="0">
                <a:solidFill>
                  <a:schemeClr val="tx1"/>
                </a:solidFill>
              </a:rPr>
              <a:t>-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376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err="1" smtClean="0"/>
              <a:t>иодоводород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фтороводород</a:t>
            </a:r>
            <a:r>
              <a:rPr lang="ru-RU" sz="2400" b="1" dirty="0" smtClean="0"/>
              <a:t>, гидроксид железа(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гидроксид железа(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азотная кислота, медь. 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сильную бескислородную кислоту и вещество, реакция которого с этой кислотой сопровождается растворением осадка.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42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88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30. Формулировка и требования.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Для выполнения задания используйте следующий перечень веществ: </a:t>
            </a:r>
            <a:r>
              <a:rPr lang="ru-RU" sz="2400" b="1" dirty="0" err="1" smtClean="0"/>
              <a:t>иодоводород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фтороводород</a:t>
            </a:r>
            <a:r>
              <a:rPr lang="ru-RU" sz="2400" b="1" dirty="0" smtClean="0"/>
              <a:t>, гидроксид железа(</a:t>
            </a:r>
            <a:r>
              <a:rPr lang="en-US" sz="2400" b="1" dirty="0" smtClean="0"/>
              <a:t>III)</a:t>
            </a:r>
            <a:r>
              <a:rPr lang="ru-RU" sz="2400" b="1" dirty="0" smtClean="0"/>
              <a:t>, гидроксид железа(</a:t>
            </a:r>
            <a:r>
              <a:rPr lang="en-US" sz="2400" b="1" dirty="0" smtClean="0"/>
              <a:t>II)</a:t>
            </a:r>
            <a:r>
              <a:rPr lang="ru-RU" sz="2400" b="1" dirty="0" smtClean="0"/>
              <a:t>, азотная кислота, медь. </a:t>
            </a:r>
          </a:p>
          <a:p>
            <a:pPr marL="0" indent="0" algn="just">
              <a:buNone/>
            </a:pPr>
            <a:r>
              <a:rPr lang="ru-RU" sz="2400" dirty="0" smtClean="0"/>
              <a:t>Из предложенного перечня выберите сильную бескислородную кислоту и вещество, реакция ионного обмена которого с этой кислотой сопровождается растворением осадка.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20272" y="6520259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1800" smtClean="0">
                <a:solidFill>
                  <a:schemeClr val="tx1"/>
                </a:solidFill>
                <a:latin typeface="Comic Sans MS" pitchFamily="66" charset="0"/>
              </a:rPr>
              <a:t>43</a:t>
            </a:fld>
            <a:endParaRPr lang="ru-RU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924944"/>
            <a:ext cx="4536504" cy="1224136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Предполагаемый ответ:</a:t>
            </a:r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HI +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FeI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I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I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 H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Fe(OH)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Fe</a:t>
            </a:r>
            <a:r>
              <a:rPr lang="en-US" b="1" baseline="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+ 2 H</a:t>
            </a:r>
            <a:r>
              <a:rPr lang="en-US" b="1" baseline="-25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149080"/>
            <a:ext cx="8912015" cy="1440160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Стандартная задача-проверка.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Иодоводород</a:t>
            </a:r>
            <a:r>
              <a:rPr lang="ru-RU" dirty="0" smtClean="0">
                <a:solidFill>
                  <a:schemeClr val="tx1"/>
                </a:solidFill>
              </a:rPr>
              <a:t> сильная кислота, а </a:t>
            </a:r>
            <a:r>
              <a:rPr lang="ru-RU" dirty="0" err="1" smtClean="0">
                <a:solidFill>
                  <a:schemeClr val="tx1"/>
                </a:solidFill>
              </a:rPr>
              <a:t>фтороводород</a:t>
            </a:r>
            <a:r>
              <a:rPr lang="ru-RU" dirty="0" smtClean="0">
                <a:solidFill>
                  <a:schemeClr val="tx1"/>
                </a:solidFill>
              </a:rPr>
              <a:t> – слабая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И гидроксид железа(</a:t>
            </a:r>
            <a:r>
              <a:rPr lang="en-US" dirty="0" smtClean="0">
                <a:solidFill>
                  <a:schemeClr val="tx1"/>
                </a:solidFill>
              </a:rPr>
              <a:t>II)</a:t>
            </a:r>
            <a:r>
              <a:rPr lang="ru-RU" dirty="0" smtClean="0">
                <a:solidFill>
                  <a:schemeClr val="tx1"/>
                </a:solidFill>
              </a:rPr>
              <a:t>, и гидроксид железа</a:t>
            </a:r>
            <a:r>
              <a:rPr lang="en-US" dirty="0" smtClean="0">
                <a:solidFill>
                  <a:schemeClr val="tx1"/>
                </a:solidFill>
              </a:rPr>
              <a:t>(III) </a:t>
            </a:r>
            <a:r>
              <a:rPr lang="ru-RU" dirty="0" smtClean="0">
                <a:solidFill>
                  <a:schemeClr val="tx1"/>
                </a:solidFill>
              </a:rPr>
              <a:t>реагируют с </a:t>
            </a:r>
            <a:r>
              <a:rPr lang="ru-RU" dirty="0" err="1" smtClean="0">
                <a:solidFill>
                  <a:schemeClr val="tx1"/>
                </a:solidFill>
              </a:rPr>
              <a:t>иодоводородной</a:t>
            </a:r>
            <a:r>
              <a:rPr lang="ru-RU" dirty="0" smtClean="0">
                <a:solidFill>
                  <a:schemeClr val="tx1"/>
                </a:solidFill>
              </a:rPr>
              <a:t> кислотой, но первый – по реакции ионного обмена (нейтрализация), а второй – посредством ОВР с образованием </a:t>
            </a:r>
            <a:r>
              <a:rPr lang="en-US" dirty="0" smtClean="0">
                <a:solidFill>
                  <a:schemeClr val="tx1"/>
                </a:solidFill>
              </a:rPr>
              <a:t>FeI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I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и воды</a:t>
            </a:r>
          </a:p>
        </p:txBody>
      </p:sp>
    </p:spTree>
    <p:extLst>
      <p:ext uri="{BB962C8B-B14F-4D97-AF65-F5344CB8AC3E}">
        <p14:creationId xmlns:p14="http://schemas.microsoft.com/office/powerpoint/2010/main" val="37096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Решение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Для выполнения задания используйте следующий перечень веществ: </a:t>
            </a:r>
          </a:p>
          <a:p>
            <a:pPr marL="0" indent="0">
              <a:buNone/>
            </a:pPr>
            <a:r>
              <a:rPr lang="ru-RU" sz="1800" dirty="0" smtClean="0"/>
              <a:t>хлорид железа</a:t>
            </a:r>
            <a:r>
              <a:rPr lang="en-US" sz="1800" dirty="0" smtClean="0"/>
              <a:t>(II)</a:t>
            </a:r>
            <a:r>
              <a:rPr lang="ru-RU" sz="1800" dirty="0" smtClean="0"/>
              <a:t>, хлорид марганца(</a:t>
            </a:r>
            <a:r>
              <a:rPr lang="en-US" sz="1800" dirty="0" smtClean="0"/>
              <a:t>II)</a:t>
            </a:r>
            <a:r>
              <a:rPr lang="ru-RU" sz="1800" dirty="0" smtClean="0"/>
              <a:t>, оксид хрома</a:t>
            </a:r>
            <a:r>
              <a:rPr lang="en-US" sz="1800" dirty="0" smtClean="0"/>
              <a:t>(III)</a:t>
            </a:r>
            <a:r>
              <a:rPr lang="ru-RU" sz="1800" dirty="0" smtClean="0"/>
              <a:t>, нитрат цинка, гидроксид натрия, перманганат калия</a:t>
            </a:r>
          </a:p>
          <a:p>
            <a:pPr marL="0" indent="0" algn="just">
              <a:buNone/>
            </a:pPr>
            <a:r>
              <a:rPr lang="ru-RU" sz="1800" dirty="0" smtClean="0"/>
              <a:t>Из предложенного перечня выберите вещество-окислитель и вещество-восстановитель, реакция между которыми в соответствующей среде протекает с образованием оксида, соли и кислоты. В качестве среды для протекания реакции можно использовать еще одно из веществ, приведенных в перечне, или воду. </a:t>
            </a:r>
          </a:p>
          <a:p>
            <a:pPr marL="0" indent="0" algn="just">
              <a:buNone/>
            </a:pPr>
            <a:r>
              <a:rPr lang="ru-RU" sz="1800" dirty="0" smtClean="0"/>
              <a:t>В ответе запишите уравнение только одной из возможных </a:t>
            </a:r>
            <a:r>
              <a:rPr lang="ru-RU" sz="1800" dirty="0" err="1" smtClean="0"/>
              <a:t>окислительно</a:t>
            </a:r>
            <a:r>
              <a:rPr lang="ru-RU" sz="1800" dirty="0" smtClean="0"/>
              <a:t>-восстановительных реакций с участием выбранных веществ. Запишите уравнения процессов окисления и восстановления, составьте электронный баланс, укажите окислитель и восстановитель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t>5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07504" y="3861048"/>
            <a:ext cx="9036496" cy="1080120"/>
          </a:xfrm>
          <a:prstGeom prst="wedgeRectCallout">
            <a:avLst>
              <a:gd name="adj1" fmla="val -8451"/>
              <a:gd name="adj2" fmla="val -461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u="sng" dirty="0" smtClean="0">
                <a:solidFill>
                  <a:srgbClr val="0000FF"/>
                </a:solidFill>
              </a:rPr>
              <a:t>Восстановление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+ 2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ru-RU" b="1" i="1" dirty="0" smtClean="0">
                <a:solidFill>
                  <a:srgbClr val="0000FF"/>
                </a:solidFill>
              </a:rPr>
              <a:t> + </a:t>
            </a:r>
            <a:r>
              <a:rPr lang="en-US" b="1" i="1" dirty="0" smtClean="0">
                <a:solidFill>
                  <a:srgbClr val="0000FF"/>
                </a:solidFill>
              </a:rPr>
              <a:t>3e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 + 4 OH</a:t>
            </a:r>
            <a:r>
              <a:rPr lang="en-US" b="1" i="1" baseline="30000" dirty="0" smtClean="0">
                <a:solidFill>
                  <a:srgbClr val="0000FF"/>
                </a:solidFill>
              </a:rPr>
              <a:t>-       		</a:t>
            </a:r>
            <a:r>
              <a:rPr lang="en-US" b="1" i="1" dirty="0" smtClean="0">
                <a:solidFill>
                  <a:srgbClr val="0000FF"/>
                </a:solidFill>
              </a:rPr>
              <a:t>3	1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ru-RU" b="1" i="1" u="sng" dirty="0" smtClean="0">
                <a:solidFill>
                  <a:srgbClr val="0000FF"/>
                </a:solidFill>
              </a:rPr>
              <a:t>Окисление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Fe</a:t>
            </a:r>
            <a:r>
              <a:rPr lang="en-US" b="1" i="1" baseline="30000" dirty="0" smtClean="0">
                <a:solidFill>
                  <a:srgbClr val="0000FF"/>
                </a:solidFill>
              </a:rPr>
              <a:t>2+</a:t>
            </a:r>
            <a:r>
              <a:rPr lang="en-US" b="1" i="1" dirty="0" smtClean="0">
                <a:solidFill>
                  <a:srgbClr val="0000FF"/>
                </a:solidFill>
              </a:rPr>
              <a:t> - 1e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Fe</a:t>
            </a:r>
            <a:r>
              <a:rPr lang="en-US" b="1" i="1" baseline="30000" dirty="0" smtClean="0">
                <a:solidFill>
                  <a:srgbClr val="0000FF"/>
                </a:solidFill>
              </a:rPr>
              <a:t>3+				</a:t>
            </a:r>
            <a:r>
              <a:rPr lang="en-US" b="1" i="1" dirty="0" smtClean="0">
                <a:solidFill>
                  <a:srgbClr val="0000FF"/>
                </a:solidFill>
              </a:rPr>
              <a:t>1	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KMnO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+ 3 FeCl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 = </a:t>
            </a:r>
            <a:r>
              <a:rPr lang="en-US" b="1" dirty="0" err="1" smtClean="0">
                <a:solidFill>
                  <a:srgbClr val="0000FF"/>
                </a:solidFill>
              </a:rPr>
              <a:t>KCl</a:t>
            </a:r>
            <a:r>
              <a:rPr lang="en-US" b="1" dirty="0" smtClean="0">
                <a:solidFill>
                  <a:srgbClr val="0000FF"/>
                </a:solidFill>
              </a:rPr>
              <a:t> + 2 Fe(OH)Cl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Fe(OH)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Cl + MnO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. </a:t>
            </a:r>
            <a:endParaRPr lang="ru-RU" b="1" dirty="0">
              <a:solidFill>
                <a:srgbClr val="0000FF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Решения нет</a:t>
            </a:r>
            <a:r>
              <a:rPr lang="ru-RU" b="1" dirty="0" smtClean="0">
                <a:solidFill>
                  <a:srgbClr val="0000FF"/>
                </a:solidFill>
              </a:rPr>
              <a:t>. Состав продуктов реакции </a:t>
            </a:r>
            <a:r>
              <a:rPr lang="ru-RU" b="1" dirty="0" smtClean="0">
                <a:solidFill>
                  <a:srgbClr val="FF0000"/>
                </a:solidFill>
              </a:rPr>
              <a:t>не соответствует условию </a:t>
            </a:r>
            <a:r>
              <a:rPr lang="ru-RU" b="1" dirty="0" smtClean="0">
                <a:solidFill>
                  <a:srgbClr val="0000FF"/>
                </a:solidFill>
              </a:rPr>
              <a:t>(нет кислоты, 2 соли)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372200" y="3861048"/>
            <a:ext cx="0" cy="5400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ая выноска 14"/>
          <p:cNvSpPr/>
          <p:nvPr/>
        </p:nvSpPr>
        <p:spPr>
          <a:xfrm>
            <a:off x="107504" y="4941168"/>
            <a:ext cx="9036496" cy="1584176"/>
          </a:xfrm>
          <a:prstGeom prst="wedgeRectCallout">
            <a:avLst>
              <a:gd name="adj1" fmla="val -8451"/>
              <a:gd name="adj2" fmla="val -461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i="1" u="sng" dirty="0" smtClean="0">
                <a:solidFill>
                  <a:srgbClr val="0000FF"/>
                </a:solidFill>
              </a:rPr>
              <a:t>Восстановление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4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+ 2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</a:t>
            </a:r>
            <a:r>
              <a:rPr lang="ru-RU" b="1" i="1" dirty="0" smtClean="0">
                <a:solidFill>
                  <a:srgbClr val="0000FF"/>
                </a:solidFill>
              </a:rPr>
              <a:t> + </a:t>
            </a:r>
            <a:r>
              <a:rPr lang="en-US" b="1" i="1" dirty="0" smtClean="0">
                <a:solidFill>
                  <a:srgbClr val="0000FF"/>
                </a:solidFill>
              </a:rPr>
              <a:t>3e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ru-RU" b="1" i="1" dirty="0" smtClean="0">
                <a:solidFill>
                  <a:srgbClr val="0000FF"/>
                </a:solidFill>
              </a:rPr>
              <a:t>= </a:t>
            </a:r>
            <a:r>
              <a:rPr lang="en-US" b="1" i="1" dirty="0" smtClean="0">
                <a:solidFill>
                  <a:srgbClr val="0000FF"/>
                </a:solidFill>
              </a:rPr>
              <a:t>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 + 4 OH</a:t>
            </a:r>
            <a:r>
              <a:rPr lang="en-US" b="1" i="1" baseline="30000" dirty="0" smtClean="0">
                <a:solidFill>
                  <a:srgbClr val="0000FF"/>
                </a:solidFill>
              </a:rPr>
              <a:t>-       		</a:t>
            </a:r>
            <a:r>
              <a:rPr lang="en-US" b="1" i="1" dirty="0" smtClean="0">
                <a:solidFill>
                  <a:srgbClr val="0000FF"/>
                </a:solidFill>
              </a:rPr>
              <a:t>3	</a:t>
            </a:r>
            <a:r>
              <a:rPr lang="ru-RU" b="1" i="1" dirty="0" smtClean="0">
                <a:solidFill>
                  <a:srgbClr val="0000FF"/>
                </a:solidFill>
              </a:rPr>
              <a:t>2</a:t>
            </a:r>
          </a:p>
          <a:p>
            <a:r>
              <a:rPr lang="ru-RU" b="1" i="1" u="sng" dirty="0" smtClean="0">
                <a:solidFill>
                  <a:srgbClr val="0000FF"/>
                </a:solidFill>
              </a:rPr>
              <a:t>Окисление</a:t>
            </a:r>
            <a:r>
              <a:rPr lang="ru-RU" b="1" i="1" dirty="0" smtClean="0">
                <a:solidFill>
                  <a:srgbClr val="0000FF"/>
                </a:solidFill>
              </a:rPr>
              <a:t>: </a:t>
            </a:r>
            <a:r>
              <a:rPr lang="en-US" b="1" i="1" dirty="0" smtClean="0">
                <a:solidFill>
                  <a:srgbClr val="0000FF"/>
                </a:solidFill>
              </a:rPr>
              <a:t>	Mn</a:t>
            </a:r>
            <a:r>
              <a:rPr lang="en-US" b="1" i="1" baseline="30000" dirty="0" smtClean="0">
                <a:solidFill>
                  <a:srgbClr val="0000FF"/>
                </a:solidFill>
              </a:rPr>
              <a:t>2+</a:t>
            </a:r>
            <a:r>
              <a:rPr lang="en-US" b="1" i="1" dirty="0" smtClean="0">
                <a:solidFill>
                  <a:srgbClr val="0000FF"/>
                </a:solidFill>
              </a:rPr>
              <a:t> + 2 H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O – 2e</a:t>
            </a:r>
            <a:r>
              <a:rPr lang="en-US" b="1" i="1" baseline="30000" dirty="0" smtClean="0">
                <a:solidFill>
                  <a:srgbClr val="0000FF"/>
                </a:solidFill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 = MnO</a:t>
            </a:r>
            <a:r>
              <a:rPr lang="en-US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 + 4</a:t>
            </a:r>
            <a:r>
              <a:rPr lang="ru-RU" b="1" i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H</a:t>
            </a:r>
            <a:r>
              <a:rPr lang="en-US" b="1" i="1" baseline="30000" dirty="0" smtClean="0">
                <a:solidFill>
                  <a:srgbClr val="0000FF"/>
                </a:solidFill>
              </a:rPr>
              <a:t>+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  <a:r>
              <a:rPr lang="en-US" b="1" i="1" baseline="30000" dirty="0" smtClean="0">
                <a:solidFill>
                  <a:srgbClr val="0000FF"/>
                </a:solidFill>
              </a:rPr>
              <a:t>		</a:t>
            </a:r>
            <a:r>
              <a:rPr lang="ru-RU" b="1" i="1" dirty="0" smtClean="0">
                <a:solidFill>
                  <a:srgbClr val="0000FF"/>
                </a:solidFill>
              </a:rPr>
              <a:t>2</a:t>
            </a:r>
            <a:r>
              <a:rPr lang="en-US" b="1" i="1" dirty="0" smtClean="0">
                <a:solidFill>
                  <a:srgbClr val="0000FF"/>
                </a:solidFill>
              </a:rPr>
              <a:t>	3</a:t>
            </a:r>
            <a:endParaRPr lang="ru-RU" b="1" i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2 KMnO</a:t>
            </a:r>
            <a:r>
              <a:rPr lang="en-US" b="1" baseline="-25000" dirty="0" smtClean="0">
                <a:solidFill>
                  <a:srgbClr val="0000FF"/>
                </a:solidFill>
              </a:rPr>
              <a:t>4</a:t>
            </a:r>
            <a:r>
              <a:rPr lang="en-US" b="1" dirty="0" smtClean="0">
                <a:solidFill>
                  <a:srgbClr val="0000FF"/>
                </a:solidFill>
              </a:rPr>
              <a:t> + 3 MnCl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+ 10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 = 2 </a:t>
            </a:r>
            <a:r>
              <a:rPr lang="en-US" b="1" dirty="0" err="1" smtClean="0">
                <a:solidFill>
                  <a:srgbClr val="0000FF"/>
                </a:solidFill>
              </a:rPr>
              <a:t>KCl</a:t>
            </a:r>
            <a:r>
              <a:rPr lang="en-US" b="1" dirty="0" smtClean="0">
                <a:solidFill>
                  <a:srgbClr val="0000FF"/>
                </a:solidFill>
              </a:rPr>
              <a:t> + 5 MnO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 + 4 </a:t>
            </a:r>
            <a:r>
              <a:rPr lang="en-US" b="1" dirty="0" err="1" smtClean="0">
                <a:solidFill>
                  <a:srgbClr val="0000FF"/>
                </a:solidFill>
              </a:rPr>
              <a:t>HCl</a:t>
            </a:r>
            <a:r>
              <a:rPr lang="en-US" b="1" dirty="0" smtClean="0">
                <a:solidFill>
                  <a:srgbClr val="0000FF"/>
                </a:solidFill>
              </a:rPr>
              <a:t> + 8 H</a:t>
            </a:r>
            <a:r>
              <a:rPr lang="en-US" b="1" baseline="-25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O.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2 KMnO</a:t>
            </a:r>
            <a:r>
              <a:rPr lang="en-US" b="1" baseline="-25000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FF0000"/>
                </a:solidFill>
              </a:rPr>
              <a:t> + 3 MnCl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+ 2 H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 = 2 </a:t>
            </a:r>
            <a:r>
              <a:rPr lang="en-US" b="1" dirty="0" err="1" smtClean="0">
                <a:solidFill>
                  <a:srgbClr val="FF0000"/>
                </a:solidFill>
              </a:rPr>
              <a:t>KCl</a:t>
            </a:r>
            <a:r>
              <a:rPr lang="en-US" b="1" dirty="0" smtClean="0">
                <a:solidFill>
                  <a:srgbClr val="FF0000"/>
                </a:solidFill>
              </a:rPr>
              <a:t> + 5 MnO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+ 4 </a:t>
            </a:r>
            <a:r>
              <a:rPr lang="en-US" b="1" dirty="0" err="1" smtClean="0">
                <a:solidFill>
                  <a:srgbClr val="FF0000"/>
                </a:solidFill>
              </a:rPr>
              <a:t>HCl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Окислитель: </a:t>
            </a:r>
            <a:r>
              <a:rPr lang="en-US" b="1" dirty="0" smtClean="0">
                <a:solidFill>
                  <a:srgbClr val="FF0000"/>
                </a:solidFill>
              </a:rPr>
              <a:t>KMnO</a:t>
            </a:r>
            <a:r>
              <a:rPr lang="en-US" b="1" baseline="-25000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FF0000"/>
                </a:solidFill>
              </a:rPr>
              <a:t>; </a:t>
            </a:r>
            <a:r>
              <a:rPr lang="ru-RU" b="1" dirty="0" smtClean="0">
                <a:solidFill>
                  <a:srgbClr val="FF0000"/>
                </a:solidFill>
              </a:rPr>
              <a:t>Восстановитель: </a:t>
            </a:r>
            <a:r>
              <a:rPr lang="en-US" b="1" dirty="0" smtClean="0">
                <a:solidFill>
                  <a:srgbClr val="FF0000"/>
                </a:solidFill>
              </a:rPr>
              <a:t>MnCl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395723" y="5013176"/>
            <a:ext cx="0" cy="5400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03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7697" y="4527238"/>
            <a:ext cx="5724128" cy="1944216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Формулировка и требования. Демоверсия ЕГЭ2026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выполнения задания используйте следующий перечень веществ: </a:t>
            </a:r>
          </a:p>
          <a:p>
            <a:pPr marL="0" indent="0">
              <a:buNone/>
            </a:pPr>
            <a:r>
              <a:rPr lang="ru-RU" sz="2000" dirty="0" smtClean="0"/>
              <a:t>хлорид железа</a:t>
            </a:r>
            <a:r>
              <a:rPr lang="en-US" sz="2000" dirty="0" smtClean="0"/>
              <a:t>(II)</a:t>
            </a:r>
            <a:r>
              <a:rPr lang="ru-RU" sz="2000" dirty="0" smtClean="0"/>
              <a:t>, хлорид марганца(</a:t>
            </a:r>
            <a:r>
              <a:rPr lang="en-US" sz="2000" dirty="0" smtClean="0"/>
              <a:t>II)</a:t>
            </a:r>
            <a:r>
              <a:rPr lang="ru-RU" sz="2000" dirty="0" smtClean="0"/>
              <a:t>, оксид хрома</a:t>
            </a:r>
            <a:r>
              <a:rPr lang="en-US" sz="2000" dirty="0" smtClean="0"/>
              <a:t>(III)</a:t>
            </a:r>
            <a:r>
              <a:rPr lang="ru-RU" sz="2000" dirty="0" smtClean="0"/>
              <a:t>, нитрат цинка, гидроксид натрия, перманганат калия</a:t>
            </a:r>
          </a:p>
          <a:p>
            <a:pPr marL="0" indent="0" algn="just">
              <a:buNone/>
            </a:pPr>
            <a:r>
              <a:rPr lang="ru-RU" sz="2000" dirty="0" smtClean="0"/>
              <a:t>Из предложенного перечня выберите вещество-окислитель и вещество-восстановитель, реакция между которыми в соответствующей среде протекает с образованием оксида, соли и кислоты. В качестве среды для протекания реакции можно использовать еще одно из веществ, приведенных в перечне, или воду. </a:t>
            </a:r>
          </a:p>
          <a:p>
            <a:pPr marL="0" indent="0" algn="just">
              <a:buNone/>
            </a:pPr>
            <a:r>
              <a:rPr lang="ru-RU" sz="2000" dirty="0" smtClean="0"/>
              <a:t>В ответе запишите уравнение только одной из возможных </a:t>
            </a:r>
            <a:r>
              <a:rPr lang="ru-RU" sz="2000" dirty="0" err="1" smtClean="0"/>
              <a:t>окислительно</a:t>
            </a:r>
            <a:r>
              <a:rPr lang="ru-RU" sz="2000" dirty="0" smtClean="0"/>
              <a:t>-восстановительных реакций с участием выбранных веществ. Запишите уравнения процессов окисления и восстановления, составьте электронный баланс, укажите окислитель и восстановитель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Предполагаемый вид решения: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2 KMnO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4</a:t>
            </a:r>
            <a:r>
              <a:rPr lang="en-US" sz="2000" b="1" dirty="0" smtClean="0">
                <a:solidFill>
                  <a:srgbClr val="0000FF"/>
                </a:solidFill>
              </a:rPr>
              <a:t> + 2 H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O + 3 MnCl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= 2 </a:t>
            </a:r>
            <a:r>
              <a:rPr lang="en-US" sz="2000" b="1" dirty="0" err="1" smtClean="0">
                <a:solidFill>
                  <a:srgbClr val="0000FF"/>
                </a:solidFill>
              </a:rPr>
              <a:t>KCl</a:t>
            </a:r>
            <a:r>
              <a:rPr lang="en-US" sz="2000" b="1" dirty="0" smtClean="0">
                <a:solidFill>
                  <a:srgbClr val="0000FF"/>
                </a:solidFill>
              </a:rPr>
              <a:t> + 5 MnO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 + 4 </a:t>
            </a:r>
            <a:r>
              <a:rPr lang="en-US" sz="2000" b="1" dirty="0" err="1" smtClean="0">
                <a:solidFill>
                  <a:srgbClr val="0000FF"/>
                </a:solidFill>
              </a:rPr>
              <a:t>HCl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Mn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+7</a:t>
            </a:r>
            <a:r>
              <a:rPr lang="en-US" sz="2000" b="1" dirty="0" smtClean="0">
                <a:solidFill>
                  <a:srgbClr val="0000FF"/>
                </a:solidFill>
              </a:rPr>
              <a:t> + 3e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000" b="1" dirty="0" smtClean="0">
                <a:solidFill>
                  <a:srgbClr val="0000FF"/>
                </a:solidFill>
              </a:rPr>
              <a:t> = Mn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+4	</a:t>
            </a:r>
            <a:r>
              <a:rPr lang="en-US" sz="2000" b="1" dirty="0" smtClean="0">
                <a:solidFill>
                  <a:srgbClr val="0000FF"/>
                </a:solidFill>
              </a:rPr>
              <a:t>3	2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Mn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+2</a:t>
            </a:r>
            <a:r>
              <a:rPr lang="en-US" sz="2000" b="1" dirty="0" smtClean="0">
                <a:solidFill>
                  <a:srgbClr val="0000FF"/>
                </a:solidFill>
              </a:rPr>
              <a:t> – 2e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-</a:t>
            </a:r>
            <a:r>
              <a:rPr lang="en-US" sz="2000" b="1" dirty="0" smtClean="0">
                <a:solidFill>
                  <a:srgbClr val="0000FF"/>
                </a:solidFill>
              </a:rPr>
              <a:t> = Mn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+4	</a:t>
            </a:r>
            <a:r>
              <a:rPr lang="en-US" sz="2000" b="1" dirty="0" smtClean="0">
                <a:solidFill>
                  <a:srgbClr val="0000FF"/>
                </a:solidFill>
              </a:rPr>
              <a:t>2	3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0000FF"/>
                </a:solidFill>
              </a:rPr>
              <a:t>Окислитель: </a:t>
            </a:r>
            <a:r>
              <a:rPr lang="en-US" sz="2000" b="1" dirty="0" smtClean="0">
                <a:solidFill>
                  <a:srgbClr val="0000FF"/>
                </a:solidFill>
              </a:rPr>
              <a:t>KMnO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4</a:t>
            </a:r>
          </a:p>
          <a:p>
            <a:pPr marL="0" indent="0" algn="just">
              <a:buNone/>
            </a:pPr>
            <a:r>
              <a:rPr lang="ru-RU" sz="2000" b="1" dirty="0" smtClean="0">
                <a:solidFill>
                  <a:srgbClr val="0000FF"/>
                </a:solidFill>
              </a:rPr>
              <a:t>Восстановитель: </a:t>
            </a:r>
            <a:r>
              <a:rPr lang="en-US" sz="2000" b="1" dirty="0" smtClean="0">
                <a:solidFill>
                  <a:srgbClr val="0000FF"/>
                </a:solidFill>
              </a:rPr>
              <a:t>MnCl</a:t>
            </a:r>
            <a:r>
              <a:rPr lang="en-US" sz="20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 smtClean="0">
                <a:solidFill>
                  <a:srgbClr val="0000FF"/>
                </a:solidFill>
              </a:rPr>
              <a:t>.</a:t>
            </a:r>
            <a:endParaRPr lang="ru-RU" sz="2000" b="1" dirty="0">
              <a:solidFill>
                <a:srgbClr val="0000FF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627784" y="4941168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6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66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Ошибки</a:t>
            </a:r>
            <a:endParaRPr lang="ru-RU" sz="2400" dirty="0"/>
          </a:p>
        </p:txBody>
      </p:sp>
      <p:sp>
        <p:nvSpPr>
          <p:cNvPr id="8" name="Номер слайда 3"/>
          <p:cNvSpPr txBox="1">
            <a:spLocks/>
          </p:cNvSpPr>
          <p:nvPr/>
        </p:nvSpPr>
        <p:spPr>
          <a:xfrm>
            <a:off x="6938392" y="642086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7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04664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K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1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30000" dirty="0" smtClean="0">
                <a:solidFill>
                  <a:schemeClr val="tx1"/>
                </a:solidFill>
              </a:rPr>
              <a:t>+3</a:t>
            </a:r>
            <a:r>
              <a:rPr lang="en-US" b="1" dirty="0" smtClean="0">
                <a:solidFill>
                  <a:schemeClr val="tx1"/>
                </a:solidFill>
              </a:rPr>
              <a:t> –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Cr</a:t>
            </a:r>
            <a:r>
              <a:rPr lang="en-US" b="1" baseline="30000" dirty="0" smtClean="0">
                <a:solidFill>
                  <a:schemeClr val="tx1"/>
                </a:solidFill>
              </a:rPr>
              <a:t>+6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b="1" dirty="0" smtClean="0">
                <a:solidFill>
                  <a:schemeClr val="tx1"/>
                </a:solidFill>
              </a:rPr>
              <a:t>	1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43808" y="76470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15228" y="1891354"/>
            <a:ext cx="8956764" cy="4894638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Предложенное решение не может быть засчитано как верное.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1. Как было сказано выше, окисление оксида хрома</a:t>
            </a:r>
            <a:r>
              <a:rPr lang="en-US" dirty="0" smtClean="0">
                <a:solidFill>
                  <a:schemeClr val="tx1"/>
                </a:solidFill>
              </a:rPr>
              <a:t>(III) </a:t>
            </a:r>
            <a:r>
              <a:rPr lang="ru-RU" dirty="0" smtClean="0">
                <a:solidFill>
                  <a:schemeClr val="tx1"/>
                </a:solidFill>
              </a:rPr>
              <a:t>происходит под действием окислителей в расплавах щелочей, а не в растворе, как предложено в решении, т.е. указанная реакция в действительности не происходит. </a:t>
            </a:r>
            <a:r>
              <a:rPr lang="ru-RU" b="1" dirty="0" smtClean="0">
                <a:solidFill>
                  <a:schemeClr val="tx1"/>
                </a:solidFill>
              </a:rPr>
              <a:t>Нарушена логика ОВР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2. Учащимся </a:t>
            </a:r>
            <a:r>
              <a:rPr lang="ru-RU" b="1" dirty="0" smtClean="0">
                <a:solidFill>
                  <a:schemeClr val="tx1"/>
                </a:solidFill>
              </a:rPr>
              <a:t>допущена ошибка в определении состава продуктов реакции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Хроматы в кислой среде превращаются в дихроматы и </a:t>
            </a:r>
            <a:r>
              <a:rPr lang="ru-RU" dirty="0" err="1" smtClean="0">
                <a:solidFill>
                  <a:schemeClr val="tx1"/>
                </a:solidFill>
              </a:rPr>
              <a:t>трихроматы</a:t>
            </a:r>
            <a:r>
              <a:rPr lang="ru-RU" dirty="0" smtClean="0">
                <a:solidFill>
                  <a:schemeClr val="tx1"/>
                </a:solidFill>
              </a:rPr>
              <a:t>, при этом раствор желтого цвета (хромат натрия, например) превращается в раствор оранжевого цвета (дихромат натрия):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Уравнение процесса: 2 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b="1" dirty="0" smtClean="0">
                <a:solidFill>
                  <a:schemeClr val="tx1"/>
                </a:solidFill>
              </a:rPr>
              <a:t> + 2H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= 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</a:rPr>
              <a:t>7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В своем решении ученик указывает образование в кислой среде хромата калия и хромовой кислоты, что позволяет ему «подстроиться» под состав продуктов реакции, определенный в условии задания.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На самом деле, ученик должен был увидеть</a:t>
            </a:r>
          </a:p>
          <a:p>
            <a:pPr marL="342900" indent="-342900" algn="just">
              <a:buAutoNum type="arabicParenBoth"/>
            </a:pPr>
            <a:r>
              <a:rPr lang="en-US" b="1" dirty="0" smtClean="0">
                <a:solidFill>
                  <a:schemeClr val="tx1"/>
                </a:solidFill>
              </a:rPr>
              <a:t>K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ru-RU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chemeClr val="tx1"/>
                </a:solidFill>
              </a:rPr>
              <a:t>K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O7 + 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O.</a:t>
            </a:r>
          </a:p>
          <a:p>
            <a:pPr marL="342900" indent="-342900" algn="just">
              <a:buFontTx/>
              <a:buAutoNum type="arabicParenBoth"/>
            </a:pPr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+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 </a:t>
            </a:r>
            <a:r>
              <a:rPr lang="en-US" b="1" dirty="0" smtClean="0">
                <a:solidFill>
                  <a:schemeClr val="tx1"/>
                </a:solidFill>
              </a:rPr>
              <a:t>= K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Cr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en-US" b="1" baseline="-25000" dirty="0">
                <a:solidFill>
                  <a:schemeClr val="tx1"/>
                </a:solidFill>
              </a:rPr>
              <a:t>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+ H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AutoNum type="arabicParenBoth"/>
            </a:pPr>
            <a:r>
              <a:rPr lang="en-US" b="1" dirty="0" smtClean="0">
                <a:solidFill>
                  <a:srgbClr val="FF0000"/>
                </a:solidFill>
              </a:rPr>
              <a:t>2 KMnO</a:t>
            </a:r>
            <a:r>
              <a:rPr lang="en-US" b="1" baseline="-25000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FF0000"/>
                </a:solidFill>
              </a:rPr>
              <a:t> + Cr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ru-RU" b="1" baseline="-25000" dirty="0" smtClean="0">
                <a:solidFill>
                  <a:srgbClr val="FF0000"/>
                </a:solidFill>
              </a:rPr>
              <a:t> </a:t>
            </a:r>
            <a:r>
              <a:rPr lang="en-US" b="1" baseline="-25000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= K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Cr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en-US" b="1" baseline="-25000" dirty="0" smtClean="0">
                <a:solidFill>
                  <a:srgbClr val="FF0000"/>
                </a:solidFill>
              </a:rPr>
              <a:t>7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+ </a:t>
            </a:r>
            <a:r>
              <a:rPr lang="en-US" b="1" dirty="0" smtClean="0">
                <a:solidFill>
                  <a:srgbClr val="FF0000"/>
                </a:solidFill>
              </a:rPr>
              <a:t>2 MnO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Ой, не подходит под условие, нужно искать другое решение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3968" y="1534190"/>
            <a:ext cx="1080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 баллов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48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988840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chemeClr val="tx1"/>
                </a:solidFill>
              </a:rPr>
              <a:t>7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+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2</a:t>
            </a:r>
            <a:r>
              <a:rPr lang="ru-RU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+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7+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baseline="-25000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>
                <a:solidFill>
                  <a:schemeClr val="tx1"/>
                </a:solidFill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15816" y="836712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15816" y="2345908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79512" y="3501008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baseline="-25000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95775" y="3825276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436096" y="476672"/>
            <a:ext cx="3707904" cy="163806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ru-RU" dirty="0" smtClean="0">
                <a:solidFill>
                  <a:schemeClr val="tx1"/>
                </a:solidFill>
              </a:rPr>
              <a:t>ПРОВЕРЯЙТЕ!!! запись уравнения,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знаки, расстановку коэффициентов, особенно, когда при переписывании в чистовик и при переходе с одной страницы на следующую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36096" y="2122412"/>
            <a:ext cx="3707904" cy="2242692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Допустимо указывать заряды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запись вида число-знак, </a:t>
            </a:r>
            <a:r>
              <a:rPr lang="ru-RU" b="1" dirty="0" smtClean="0">
                <a:solidFill>
                  <a:schemeClr val="tx1"/>
                </a:solidFill>
              </a:rPr>
              <a:t>2+</a:t>
            </a:r>
            <a:r>
              <a:rPr lang="ru-RU" dirty="0" smtClean="0">
                <a:solidFill>
                  <a:schemeClr val="tx1"/>
                </a:solidFill>
              </a:rPr>
              <a:t>) только у реально существующих в среде одноатомных ионов (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, Mn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, Cr</a:t>
            </a:r>
            <a:r>
              <a:rPr lang="en-US" b="1" baseline="30000" dirty="0" smtClean="0">
                <a:solidFill>
                  <a:schemeClr val="tx1"/>
                </a:solidFill>
              </a:rPr>
              <a:t>3+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Cl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, в остальных случаях – строго степень окисления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запись вида знак-число, например, 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N</a:t>
            </a:r>
            <a:r>
              <a:rPr lang="en-US" b="1" baseline="30000" dirty="0" smtClean="0">
                <a:solidFill>
                  <a:schemeClr val="tx1"/>
                </a:solidFill>
              </a:rPr>
              <a:t>+5</a:t>
            </a:r>
            <a:r>
              <a:rPr lang="en-US" b="1" dirty="0" smtClean="0">
                <a:solidFill>
                  <a:schemeClr val="tx1"/>
                </a:solidFill>
              </a:rPr>
              <a:t>, N</a:t>
            </a:r>
            <a:r>
              <a:rPr lang="en-US" b="1" baseline="30000" dirty="0" smtClean="0">
                <a:solidFill>
                  <a:schemeClr val="tx1"/>
                </a:solidFill>
              </a:rPr>
              <a:t>-3</a:t>
            </a:r>
            <a:r>
              <a:rPr lang="en-US" b="1" dirty="0" smtClean="0">
                <a:solidFill>
                  <a:schemeClr val="tx1"/>
                </a:solidFill>
              </a:rPr>
              <a:t>, Cr</a:t>
            </a:r>
            <a:r>
              <a:rPr lang="en-US" b="1" baseline="30000" dirty="0" smtClean="0">
                <a:solidFill>
                  <a:schemeClr val="tx1"/>
                </a:solidFill>
              </a:rPr>
              <a:t>+6</a:t>
            </a:r>
            <a:r>
              <a:rPr lang="en-US" b="1" dirty="0" smtClean="0">
                <a:solidFill>
                  <a:schemeClr val="tx1"/>
                </a:solidFill>
              </a:rPr>
              <a:t>, 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42487" y="4365104"/>
            <a:ext cx="3707904" cy="249289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3. Ошибки в </a:t>
            </a:r>
            <a:r>
              <a:rPr lang="ru-RU" b="1" dirty="0" smtClean="0">
                <a:solidFill>
                  <a:schemeClr val="tx1"/>
                </a:solidFill>
              </a:rPr>
              <a:t>функции</a:t>
            </a:r>
            <a:r>
              <a:rPr lang="ru-RU" dirty="0" smtClean="0">
                <a:solidFill>
                  <a:schemeClr val="tx1"/>
                </a:solidFill>
              </a:rPr>
              <a:t> окислителя </a:t>
            </a:r>
            <a:r>
              <a:rPr lang="ru-RU" sz="1600" dirty="0" smtClean="0">
                <a:solidFill>
                  <a:schemeClr val="tx1"/>
                </a:solidFill>
              </a:rPr>
              <a:t>(«грабитель», принимает электроны)</a:t>
            </a:r>
            <a:r>
              <a:rPr lang="ru-RU" dirty="0" smtClean="0">
                <a:solidFill>
                  <a:schemeClr val="tx1"/>
                </a:solidFill>
              </a:rPr>
              <a:t> и восстановителя </a:t>
            </a:r>
            <a:r>
              <a:rPr lang="ru-RU" sz="1600" dirty="0" smtClean="0">
                <a:solidFill>
                  <a:schemeClr val="tx1"/>
                </a:solidFill>
              </a:rPr>
              <a:t>(отдает электроны)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Способ запоминания: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ООВ – отдал, окислился = восстановитель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ВВО – взял, восстановился = окислитель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В чистовике, пожалуйста, отдельно выписали вещества и подписали, кто окислитель и кто восстановитель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8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41665" y="3113558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81282" y="4625726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63888" y="1619508"/>
            <a:ext cx="1878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67544" y="5407027"/>
            <a:ext cx="0" cy="5168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179512" y="5013176"/>
            <a:ext cx="5273979" cy="989994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2     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</a:t>
            </a:r>
            <a:r>
              <a:rPr lang="ru-RU" b="1" baseline="30000" dirty="0" smtClean="0">
                <a:solidFill>
                  <a:schemeClr val="tx1"/>
                </a:solidFill>
              </a:rPr>
              <a:t>    </a:t>
            </a:r>
            <a:r>
              <a:rPr lang="ru-RU" b="1" dirty="0" smtClean="0">
                <a:solidFill>
                  <a:schemeClr val="tx1"/>
                </a:solidFill>
              </a:rPr>
              <a:t>окислитель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3     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</a:t>
            </a:r>
            <a:r>
              <a:rPr lang="ru-RU" b="1" baseline="30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восстановитель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81282" y="5363907"/>
            <a:ext cx="1872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FF0000"/>
                </a:solidFill>
              </a:rPr>
              <a:t>Оценка: 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</a:rPr>
              <a:t>1 балл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66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928992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Задание 29. Типовые ошибки = </a:t>
            </a:r>
            <a:r>
              <a:rPr lang="ru-RU" sz="2400" i="1" dirty="0" smtClean="0">
                <a:solidFill>
                  <a:srgbClr val="FF0000"/>
                </a:solidFill>
              </a:rPr>
              <a:t>где теряют баллы?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6672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+ </a:t>
            </a:r>
            <a:r>
              <a:rPr lang="en-US" b="1" dirty="0" smtClean="0">
                <a:solidFill>
                  <a:srgbClr val="FF0000"/>
                </a:solidFill>
              </a:rPr>
              <a:t>H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O </a:t>
            </a:r>
            <a:r>
              <a:rPr lang="en-US" b="1" dirty="0" smtClean="0">
                <a:solidFill>
                  <a:schemeClr val="tx1"/>
                </a:solidFill>
              </a:rPr>
              <a:t>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ru-RU" b="1" dirty="0" smtClean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953068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rgbClr val="FF0000"/>
                </a:solidFill>
              </a:rPr>
              <a:t>7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+ 3e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rgbClr val="FF0000"/>
                </a:solidFill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baseline="30000" dirty="0" smtClean="0">
                <a:solidFill>
                  <a:schemeClr val="tx1"/>
                </a:solidFill>
              </a:rPr>
              <a:t>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rgbClr val="0000FF"/>
                </a:solidFill>
              </a:rPr>
              <a:t>Mn</a:t>
            </a:r>
            <a:r>
              <a:rPr lang="en-US" b="1" baseline="30000" dirty="0" smtClean="0">
                <a:solidFill>
                  <a:srgbClr val="0000FF"/>
                </a:solidFill>
              </a:rPr>
              <a:t>2</a:t>
            </a:r>
            <a:r>
              <a:rPr lang="ru-RU" b="1" baseline="30000" dirty="0" smtClean="0">
                <a:solidFill>
                  <a:srgbClr val="0000FF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–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err="1" smtClean="0">
                <a:solidFill>
                  <a:schemeClr val="tx1"/>
                </a:solidFill>
              </a:rPr>
              <a:t>Mn</a:t>
            </a:r>
            <a:r>
              <a:rPr lang="ru-RU" b="1" baseline="30000" dirty="0" smtClean="0">
                <a:solidFill>
                  <a:srgbClr val="FF0000"/>
                </a:solidFill>
              </a:rPr>
              <a:t>4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baseline="30000" dirty="0" smtClean="0">
                <a:solidFill>
                  <a:schemeClr val="tx1"/>
                </a:solidFill>
              </a:rPr>
              <a:t>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Окислитель: </a:t>
            </a:r>
            <a:r>
              <a:rPr lang="en-US" b="1" dirty="0" smtClean="0">
                <a:solidFill>
                  <a:schemeClr val="tx1"/>
                </a:solidFill>
              </a:rPr>
              <a:t>KMnO</a:t>
            </a:r>
            <a:r>
              <a:rPr lang="en-US" b="1" baseline="-25000" dirty="0" smtClean="0">
                <a:solidFill>
                  <a:schemeClr val="tx1"/>
                </a:solidFill>
              </a:rPr>
              <a:t>4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Mn</a:t>
            </a:r>
            <a:r>
              <a:rPr lang="en-US" b="1" baseline="30000" dirty="0" smtClean="0">
                <a:solidFill>
                  <a:srgbClr val="FF0000"/>
                </a:solidFill>
              </a:rPr>
              <a:t>7+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en-US" b="1" baseline="-25000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Восстановитель: </a:t>
            </a:r>
            <a:r>
              <a:rPr lang="en-US" b="1" dirty="0" smtClean="0">
                <a:solidFill>
                  <a:schemeClr val="tx1"/>
                </a:solidFill>
              </a:rPr>
              <a:t>MnCl</a:t>
            </a:r>
            <a:r>
              <a:rPr lang="en-US" b="1" baseline="-25000" dirty="0" smtClean="0">
                <a:solidFill>
                  <a:schemeClr val="tx1"/>
                </a:solidFill>
              </a:rPr>
              <a:t>2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rgbClr val="0000FF"/>
                </a:solidFill>
              </a:rPr>
              <a:t>Mn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baseline="30000" dirty="0" smtClean="0">
                <a:solidFill>
                  <a:srgbClr val="0000FF"/>
                </a:solidFill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15816" y="836712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15816" y="2598168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79512" y="3447118"/>
            <a:ext cx="5256584" cy="1494050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–</a:t>
            </a:r>
            <a:r>
              <a:rPr lang="en-US" b="1" dirty="0" smtClean="0">
                <a:solidFill>
                  <a:srgbClr val="FF0000"/>
                </a:solidFill>
              </a:rPr>
              <a:t> 3e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3	2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 2e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Mn</a:t>
            </a:r>
            <a:r>
              <a:rPr lang="en-US" b="1" baseline="30000" dirty="0" smtClean="0">
                <a:solidFill>
                  <a:schemeClr val="tx1"/>
                </a:solidFill>
              </a:rPr>
              <a:t>+4 	</a:t>
            </a:r>
            <a:r>
              <a:rPr lang="ru-RU" b="1" baseline="30000" dirty="0" smtClean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2	3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Окислитель: </a:t>
            </a:r>
            <a:r>
              <a:rPr lang="en-US" b="1" dirty="0" smtClean="0">
                <a:solidFill>
                  <a:srgbClr val="FF0000"/>
                </a:solidFill>
              </a:rPr>
              <a:t>KMnO</a:t>
            </a:r>
            <a:r>
              <a:rPr lang="en-US" b="1" baseline="-25000" dirty="0" smtClean="0">
                <a:solidFill>
                  <a:srgbClr val="FF0000"/>
                </a:solidFill>
              </a:rPr>
              <a:t>4 </a:t>
            </a: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Mn</a:t>
            </a:r>
            <a:r>
              <a:rPr lang="en-US" b="1" baseline="30000" dirty="0" smtClean="0">
                <a:solidFill>
                  <a:srgbClr val="FF0000"/>
                </a:solidFill>
              </a:rPr>
              <a:t>+7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  <a:endParaRPr lang="en-US" b="1" baseline="-25000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Восстановитель: </a:t>
            </a:r>
            <a:r>
              <a:rPr lang="en-US" b="1" dirty="0" smtClean="0">
                <a:solidFill>
                  <a:srgbClr val="FF0000"/>
                </a:solidFill>
              </a:rPr>
              <a:t>MnCl</a:t>
            </a:r>
            <a:r>
              <a:rPr lang="en-US" b="1" baseline="-25000" dirty="0" smtClean="0">
                <a:solidFill>
                  <a:srgbClr val="FF0000"/>
                </a:solidFill>
              </a:rPr>
              <a:t>2 </a:t>
            </a: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Mn</a:t>
            </a:r>
            <a:r>
              <a:rPr lang="en-US" b="1" baseline="30000" dirty="0" smtClean="0">
                <a:solidFill>
                  <a:srgbClr val="FF0000"/>
                </a:solidFill>
              </a:rPr>
              <a:t>+2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67544" y="5353137"/>
            <a:ext cx="0" cy="5168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436096" y="476672"/>
            <a:ext cx="3707904" cy="163806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ru-RU" dirty="0" smtClean="0">
                <a:solidFill>
                  <a:schemeClr val="tx1"/>
                </a:solidFill>
              </a:rPr>
              <a:t>ПРОВЕРЯЙТЕ!!! запись уравнения,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знаки, расстановку коэффициентов, особенно, когда при переписывании в чистовик и при переходе с одной страницы на следующую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436096" y="2122412"/>
            <a:ext cx="3707904" cy="2242692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Допустимо указывать заряды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запись вида число-знак, </a:t>
            </a:r>
            <a:r>
              <a:rPr lang="ru-RU" b="1" dirty="0" smtClean="0">
                <a:solidFill>
                  <a:schemeClr val="tx1"/>
                </a:solidFill>
              </a:rPr>
              <a:t>2+</a:t>
            </a:r>
            <a:r>
              <a:rPr lang="ru-RU" dirty="0" smtClean="0">
                <a:solidFill>
                  <a:schemeClr val="tx1"/>
                </a:solidFill>
              </a:rPr>
              <a:t>) только у реально существующих в среде одноатомных ионов (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, Mn</a:t>
            </a:r>
            <a:r>
              <a:rPr lang="en-US" b="1" baseline="30000" dirty="0" smtClean="0">
                <a:solidFill>
                  <a:schemeClr val="tx1"/>
                </a:solidFill>
              </a:rPr>
              <a:t>2+</a:t>
            </a:r>
            <a:r>
              <a:rPr lang="en-US" b="1" dirty="0" smtClean="0">
                <a:solidFill>
                  <a:schemeClr val="tx1"/>
                </a:solidFill>
              </a:rPr>
              <a:t>, Cr</a:t>
            </a:r>
            <a:r>
              <a:rPr lang="en-US" b="1" baseline="30000" dirty="0" smtClean="0">
                <a:solidFill>
                  <a:schemeClr val="tx1"/>
                </a:solidFill>
              </a:rPr>
              <a:t>3+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Cl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</a:t>
            </a:r>
            <a:r>
              <a:rPr lang="en-US" b="1" baseline="30000" dirty="0" smtClean="0">
                <a:solidFill>
                  <a:schemeClr val="tx1"/>
                </a:solidFill>
              </a:rPr>
              <a:t>2-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, в остальных случаях – строго степень окисления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запись вида знак-число, например, 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N</a:t>
            </a:r>
            <a:r>
              <a:rPr lang="en-US" b="1" baseline="30000" dirty="0" smtClean="0">
                <a:solidFill>
                  <a:schemeClr val="tx1"/>
                </a:solidFill>
              </a:rPr>
              <a:t>+5</a:t>
            </a:r>
            <a:r>
              <a:rPr lang="en-US" b="1" dirty="0" smtClean="0">
                <a:solidFill>
                  <a:schemeClr val="tx1"/>
                </a:solidFill>
              </a:rPr>
              <a:t>, N</a:t>
            </a:r>
            <a:r>
              <a:rPr lang="en-US" b="1" baseline="30000" dirty="0" smtClean="0">
                <a:solidFill>
                  <a:schemeClr val="tx1"/>
                </a:solidFill>
              </a:rPr>
              <a:t>-3</a:t>
            </a:r>
            <a:r>
              <a:rPr lang="en-US" b="1" dirty="0" smtClean="0">
                <a:solidFill>
                  <a:schemeClr val="tx1"/>
                </a:solidFill>
              </a:rPr>
              <a:t>, Cr</a:t>
            </a:r>
            <a:r>
              <a:rPr lang="en-US" b="1" baseline="30000" dirty="0" smtClean="0">
                <a:solidFill>
                  <a:schemeClr val="tx1"/>
                </a:solidFill>
              </a:rPr>
              <a:t>+6</a:t>
            </a:r>
            <a:r>
              <a:rPr lang="en-US" b="1" dirty="0" smtClean="0">
                <a:solidFill>
                  <a:schemeClr val="tx1"/>
                </a:solidFill>
              </a:rPr>
              <a:t>, 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42487" y="4365104"/>
            <a:ext cx="3707904" cy="2492896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3. Ошибки в </a:t>
            </a:r>
            <a:r>
              <a:rPr lang="ru-RU" b="1" dirty="0" smtClean="0">
                <a:solidFill>
                  <a:schemeClr val="tx1"/>
                </a:solidFill>
              </a:rPr>
              <a:t>функции</a:t>
            </a:r>
            <a:r>
              <a:rPr lang="ru-RU" dirty="0" smtClean="0">
                <a:solidFill>
                  <a:schemeClr val="tx1"/>
                </a:solidFill>
              </a:rPr>
              <a:t> окислителя </a:t>
            </a:r>
            <a:r>
              <a:rPr lang="ru-RU" sz="1600" dirty="0" smtClean="0">
                <a:solidFill>
                  <a:schemeClr val="tx1"/>
                </a:solidFill>
              </a:rPr>
              <a:t>(«грабитель», принимает электроны)</a:t>
            </a:r>
            <a:r>
              <a:rPr lang="ru-RU" dirty="0" smtClean="0">
                <a:solidFill>
                  <a:schemeClr val="tx1"/>
                </a:solidFill>
              </a:rPr>
              <a:t> и восстановителя </a:t>
            </a:r>
            <a:r>
              <a:rPr lang="ru-RU" sz="1600" dirty="0" smtClean="0">
                <a:solidFill>
                  <a:schemeClr val="tx1"/>
                </a:solidFill>
              </a:rPr>
              <a:t>(отдает электроны)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Способ запоминания: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ООВ – отдал, окислился = восстановитель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ВВО – взял, восстановился = окислитель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В чистовике, пожалуйста, отдельно выписали вещества и подписали, кто окислитель и кто восстановитель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1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406647-F3E7-489C-8631-66BDB8367663}" type="slidenum">
              <a:rPr lang="ru-RU" sz="2000" smtClean="0">
                <a:solidFill>
                  <a:schemeClr val="tx1"/>
                </a:solidFill>
                <a:latin typeface="Comic Sans MS" pitchFamily="66" charset="0"/>
              </a:rPr>
              <a:pPr/>
              <a:t>9</a:t>
            </a:fld>
            <a:endParaRPr lang="ru-RU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41665" y="3087078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81282" y="4571836"/>
            <a:ext cx="1872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63888" y="1619508"/>
            <a:ext cx="1878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Оценка: 1 балл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496" y="5949280"/>
            <a:ext cx="5413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Совет 1: Научитесь находить/видеть у себя ошибки!</a:t>
            </a:r>
          </a:p>
          <a:p>
            <a:r>
              <a:rPr lang="ru-RU" b="1" dirty="0" smtClean="0">
                <a:solidFill>
                  <a:srgbClr val="0000FF"/>
                </a:solidFill>
              </a:rPr>
              <a:t>Совет 2: Проверяйте то, что и как написано, а не то, что Вы «имели в виду»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9512" y="4959286"/>
            <a:ext cx="5273979" cy="989994"/>
          </a:xfrm>
          <a:prstGeom prst="rect">
            <a:avLst/>
          </a:prstGeom>
          <a:solidFill>
            <a:srgbClr val="FFFF00">
              <a:alpha val="30000"/>
            </a:srgb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 KMnO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dirty="0" smtClean="0">
                <a:solidFill>
                  <a:schemeClr val="tx1"/>
                </a:solidFill>
              </a:rPr>
              <a:t> + 3 MnCl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ru-RU" b="1" baseline="-25000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+ 2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 = 5 MnO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+ 4 </a:t>
            </a:r>
            <a:r>
              <a:rPr lang="en-US" b="1" dirty="0" err="1" smtClean="0">
                <a:solidFill>
                  <a:schemeClr val="tx1"/>
                </a:solidFill>
              </a:rPr>
              <a:t>HCl</a:t>
            </a:r>
            <a:r>
              <a:rPr lang="ru-RU" b="1" dirty="0" smtClean="0">
                <a:solidFill>
                  <a:schemeClr val="tx1"/>
                </a:solidFill>
              </a:rPr>
              <a:t> + </a:t>
            </a:r>
            <a:r>
              <a:rPr lang="en-US" b="1" dirty="0" smtClean="0">
                <a:solidFill>
                  <a:schemeClr val="tx1"/>
                </a:solidFill>
              </a:rPr>
              <a:t>2 </a:t>
            </a:r>
            <a:r>
              <a:rPr lang="en-US" b="1" dirty="0" err="1" smtClean="0">
                <a:solidFill>
                  <a:schemeClr val="tx1"/>
                </a:solidFill>
              </a:rPr>
              <a:t>KCl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2     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+7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3e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Mn</a:t>
            </a:r>
            <a:r>
              <a:rPr lang="en-US" b="1" baseline="30000" dirty="0" smtClean="0">
                <a:solidFill>
                  <a:srgbClr val="FF0000"/>
                </a:solidFill>
              </a:rPr>
              <a:t>+4 </a:t>
            </a:r>
            <a:r>
              <a:rPr lang="ru-RU" b="1" baseline="30000" dirty="0" smtClean="0">
                <a:solidFill>
                  <a:srgbClr val="FF0000"/>
                </a:solidFill>
              </a:rPr>
              <a:t>  </a:t>
            </a:r>
            <a:r>
              <a:rPr lang="ru-RU" b="1" baseline="30000" dirty="0" smtClean="0">
                <a:solidFill>
                  <a:schemeClr val="tx1"/>
                </a:solidFill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окислитель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3     </a:t>
            </a:r>
            <a:r>
              <a:rPr lang="en-US" b="1" dirty="0" smtClean="0">
                <a:solidFill>
                  <a:schemeClr val="tx1"/>
                </a:solidFill>
              </a:rPr>
              <a:t>Mn</a:t>
            </a:r>
            <a:r>
              <a:rPr lang="en-US" b="1" baseline="30000" dirty="0" smtClean="0">
                <a:solidFill>
                  <a:schemeClr val="tx1"/>
                </a:solidFill>
              </a:rPr>
              <a:t>+2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2e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Mn</a:t>
            </a:r>
            <a:r>
              <a:rPr lang="en-US" b="1" baseline="30000" dirty="0" smtClean="0">
                <a:solidFill>
                  <a:srgbClr val="FF0000"/>
                </a:solidFill>
              </a:rPr>
              <a:t>+4 </a:t>
            </a:r>
            <a:r>
              <a:rPr lang="ru-RU" b="1" baseline="30000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восстановитель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81282" y="5363907"/>
            <a:ext cx="1872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FF0000"/>
                </a:solidFill>
              </a:rPr>
              <a:t>Оценка: 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</a:rPr>
              <a:t>1 балл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30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6345</Words>
  <Application>Microsoft Office PowerPoint</Application>
  <PresentationFormat>Экран (4:3)</PresentationFormat>
  <Paragraphs>601</Paragraphs>
  <Slides>43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Calibri</vt:lpstr>
      <vt:lpstr>Comic Sans MS</vt:lpstr>
      <vt:lpstr>Wingdings 3</vt:lpstr>
      <vt:lpstr>Тема Office</vt:lpstr>
      <vt:lpstr>«ОВР и РИО  в заданиях 29 и 30  ЕГЭ по химии» (обучающий вебинар)</vt:lpstr>
      <vt:lpstr>Задание 29. Формулировка и требования. Демоверсия ЕГЭ2026</vt:lpstr>
      <vt:lpstr>Задание 29. Формулировка и требования. Анализ условия</vt:lpstr>
      <vt:lpstr>Задание 29. Формулировка и требования. Решение. Рассуждения.</vt:lpstr>
      <vt:lpstr>Задание 29. Формулировка и требования. Решение</vt:lpstr>
      <vt:lpstr>Задание 29. Формулировка и требования. Демоверсия ЕГЭ2026</vt:lpstr>
      <vt:lpstr>Задание 29. Ошибки</vt:lpstr>
      <vt:lpstr>Задание 29. Типовые ошибки = где теряют баллы?</vt:lpstr>
      <vt:lpstr>Задание 29. Типовые ошибки = где теряют баллы?</vt:lpstr>
      <vt:lpstr>Задание 29. Типовые ошибки.</vt:lpstr>
      <vt:lpstr>Задание 29. Типовые ошибки.</vt:lpstr>
      <vt:lpstr>Задание 29. Пример 2. Формулировка и требования</vt:lpstr>
      <vt:lpstr>Задание 29. Формулировка и требования. Анализ условия</vt:lpstr>
      <vt:lpstr>Задание 29. Пример 2. Рассуждения</vt:lpstr>
      <vt:lpstr>Задание 29. Пример 2. Рассуждения</vt:lpstr>
      <vt:lpstr>Задание 29. Пример 2. Рассуждения</vt:lpstr>
      <vt:lpstr>Задание 29. Пример 2. Рассуждения</vt:lpstr>
      <vt:lpstr>Задание 29. Решение</vt:lpstr>
      <vt:lpstr>Задание 29. Пример 2. Ошибки</vt:lpstr>
      <vt:lpstr>Задание 29. Пример 3</vt:lpstr>
      <vt:lpstr>Задание 29. Пример 3. Рассуждения</vt:lpstr>
      <vt:lpstr>Задание 29. Пример 3. Решение</vt:lpstr>
      <vt:lpstr>Задание 29. Пример 2. Ошибки</vt:lpstr>
      <vt:lpstr>Задание 30. Формулировка и требования. Демоверсия ЕГЭ2026</vt:lpstr>
      <vt:lpstr>Задание 30. Формулировка и требования. Решение</vt:lpstr>
      <vt:lpstr>Задание 30. Типовые ошибки = где теряют баллы? Лист 1.</vt:lpstr>
      <vt:lpstr>Задание 30. Типовые ошибки = где теряют баллы? Лист 2.</vt:lpstr>
      <vt:lpstr>Задание 29. Типовые ошибки = где теряют баллы? Лист 1. Ответы</vt:lpstr>
      <vt:lpstr>Задание 29. Типовые ошибки = где теряют баллы? Лист 2. Ответы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  <vt:lpstr>Задание 30. Формулировка и требования.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Рома</dc:creator>
  <cp:lastModifiedBy>User</cp:lastModifiedBy>
  <cp:revision>42</cp:revision>
  <dcterms:created xsi:type="dcterms:W3CDTF">2026-01-18T07:52:46Z</dcterms:created>
  <dcterms:modified xsi:type="dcterms:W3CDTF">2026-01-19T03:35:04Z</dcterms:modified>
</cp:coreProperties>
</file>