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6" r:id="rId2"/>
    <p:sldId id="271" r:id="rId3"/>
    <p:sldId id="267" r:id="rId4"/>
    <p:sldId id="278" r:id="rId5"/>
    <p:sldId id="258" r:id="rId6"/>
    <p:sldId id="268" r:id="rId7"/>
    <p:sldId id="269" r:id="rId8"/>
    <p:sldId id="260" r:id="rId9"/>
    <p:sldId id="281" r:id="rId10"/>
    <p:sldId id="280" r:id="rId11"/>
    <p:sldId id="282" r:id="rId12"/>
    <p:sldId id="261" r:id="rId13"/>
    <p:sldId id="279" r:id="rId14"/>
    <p:sldId id="259" r:id="rId15"/>
    <p:sldId id="262" r:id="rId16"/>
    <p:sldId id="264" r:id="rId17"/>
    <p:sldId id="270" r:id="rId18"/>
    <p:sldId id="263" r:id="rId19"/>
    <p:sldId id="265" r:id="rId20"/>
    <p:sldId id="272" r:id="rId21"/>
    <p:sldId id="273" r:id="rId22"/>
    <p:sldId id="274" r:id="rId23"/>
    <p:sldId id="275" r:id="rId24"/>
    <p:sldId id="276" r:id="rId25"/>
    <p:sldId id="277" r:id="rId26"/>
    <p:sldId id="283" r:id="rId27"/>
    <p:sldId id="284" r:id="rId28"/>
    <p:sldId id="288" r:id="rId29"/>
    <p:sldId id="286" r:id="rId30"/>
    <p:sldId id="289" r:id="rId31"/>
    <p:sldId id="285" r:id="rId32"/>
    <p:sldId id="290" r:id="rId33"/>
    <p:sldId id="287" r:id="rId34"/>
    <p:sldId id="292" r:id="rId35"/>
    <p:sldId id="293" r:id="rId36"/>
    <p:sldId id="294" r:id="rId37"/>
    <p:sldId id="295" r:id="rId38"/>
    <p:sldId id="291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F4D7DB-2999-4044-A16E-69C1F7A7FD55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3C618529-7D76-4B50-87D7-24FFF1B22203}">
      <dgm:prSet phldrT="[Текст]"/>
      <dgm:spPr/>
      <dgm:t>
        <a:bodyPr/>
        <a:lstStyle/>
        <a:p>
          <a:r>
            <a:rPr lang="ru-RU" dirty="0"/>
            <a:t>Стимулируют интуитивное мышление</a:t>
          </a:r>
        </a:p>
      </dgm:t>
    </dgm:pt>
    <dgm:pt modelId="{1E173705-1AEC-43F6-B90E-A72871A8A38F}" type="parTrans" cxnId="{7977CC17-E40E-407F-8C0B-A392B699EC0F}">
      <dgm:prSet/>
      <dgm:spPr/>
      <dgm:t>
        <a:bodyPr/>
        <a:lstStyle/>
        <a:p>
          <a:endParaRPr lang="ru-RU"/>
        </a:p>
      </dgm:t>
    </dgm:pt>
    <dgm:pt modelId="{1CC9DC55-2618-41B2-A507-B96077C324FF}" type="sibTrans" cxnId="{7977CC17-E40E-407F-8C0B-A392B699EC0F}">
      <dgm:prSet/>
      <dgm:spPr/>
      <dgm:t>
        <a:bodyPr/>
        <a:lstStyle/>
        <a:p>
          <a:endParaRPr lang="ru-RU"/>
        </a:p>
      </dgm:t>
    </dgm:pt>
    <dgm:pt modelId="{429F2A61-C507-4714-BA67-B8BAAA7D21D3}">
      <dgm:prSet phldrT="[Текст]"/>
      <dgm:spPr/>
      <dgm:t>
        <a:bodyPr/>
        <a:lstStyle/>
        <a:p>
          <a:r>
            <a:rPr lang="ru-RU" dirty="0"/>
            <a:t>Стимулируют генерирование новых идей</a:t>
          </a:r>
        </a:p>
      </dgm:t>
    </dgm:pt>
    <dgm:pt modelId="{4C00CA19-DF4A-44FB-819E-F79411587618}" type="parTrans" cxnId="{B1C17D32-5342-493A-B2A7-A408DC996456}">
      <dgm:prSet/>
      <dgm:spPr/>
      <dgm:t>
        <a:bodyPr/>
        <a:lstStyle/>
        <a:p>
          <a:endParaRPr lang="ru-RU"/>
        </a:p>
      </dgm:t>
    </dgm:pt>
    <dgm:pt modelId="{1816A73D-1287-41ED-A148-61F2578A4481}" type="sibTrans" cxnId="{B1C17D32-5342-493A-B2A7-A408DC996456}">
      <dgm:prSet/>
      <dgm:spPr/>
      <dgm:t>
        <a:bodyPr/>
        <a:lstStyle/>
        <a:p>
          <a:endParaRPr lang="ru-RU"/>
        </a:p>
      </dgm:t>
    </dgm:pt>
    <dgm:pt modelId="{4059BC54-FA55-4CEF-8377-730AC8D5DA86}">
      <dgm:prSet phldrT="[Текст]"/>
      <dgm:spPr/>
      <dgm:t>
        <a:bodyPr/>
        <a:lstStyle/>
        <a:p>
          <a:r>
            <a:rPr lang="ru-RU" dirty="0"/>
            <a:t>Активизирует творческий подход</a:t>
          </a:r>
        </a:p>
      </dgm:t>
    </dgm:pt>
    <dgm:pt modelId="{A997C41E-D4D0-4696-9AAE-5381C74EDA1E}" type="parTrans" cxnId="{78C2D00A-EE6D-420B-9D37-3A65043EAE97}">
      <dgm:prSet/>
      <dgm:spPr/>
      <dgm:t>
        <a:bodyPr/>
        <a:lstStyle/>
        <a:p>
          <a:endParaRPr lang="ru-RU"/>
        </a:p>
      </dgm:t>
    </dgm:pt>
    <dgm:pt modelId="{3EB85081-B882-4096-9C5C-510962406F25}" type="sibTrans" cxnId="{78C2D00A-EE6D-420B-9D37-3A65043EAE97}">
      <dgm:prSet/>
      <dgm:spPr/>
      <dgm:t>
        <a:bodyPr/>
        <a:lstStyle/>
        <a:p>
          <a:endParaRPr lang="ru-RU"/>
        </a:p>
      </dgm:t>
    </dgm:pt>
    <dgm:pt modelId="{06DF78F9-912D-450E-B6E3-FADE4C5E28E6}" type="pres">
      <dgm:prSet presAssocID="{C2F4D7DB-2999-4044-A16E-69C1F7A7FD55}" presName="compositeShape" presStyleCnt="0">
        <dgm:presLayoutVars>
          <dgm:chMax val="7"/>
          <dgm:dir/>
          <dgm:resizeHandles val="exact"/>
        </dgm:presLayoutVars>
      </dgm:prSet>
      <dgm:spPr/>
    </dgm:pt>
    <dgm:pt modelId="{6D367D3C-8F85-4875-9508-E0C6DF04E586}" type="pres">
      <dgm:prSet presAssocID="{C2F4D7DB-2999-4044-A16E-69C1F7A7FD55}" presName="wedge1" presStyleLbl="node1" presStyleIdx="0" presStyleCnt="3"/>
      <dgm:spPr/>
      <dgm:t>
        <a:bodyPr/>
        <a:lstStyle/>
        <a:p>
          <a:endParaRPr lang="ru-RU"/>
        </a:p>
      </dgm:t>
    </dgm:pt>
    <dgm:pt modelId="{387A89B0-AC39-4B76-8534-BDC8994A6285}" type="pres">
      <dgm:prSet presAssocID="{C2F4D7DB-2999-4044-A16E-69C1F7A7FD55}" presName="dummy1a" presStyleCnt="0"/>
      <dgm:spPr/>
    </dgm:pt>
    <dgm:pt modelId="{BED0F399-B29D-4E5E-B5FE-1B2F9CC0D4DB}" type="pres">
      <dgm:prSet presAssocID="{C2F4D7DB-2999-4044-A16E-69C1F7A7FD55}" presName="dummy1b" presStyleCnt="0"/>
      <dgm:spPr/>
    </dgm:pt>
    <dgm:pt modelId="{5465A044-0995-4E27-9B5F-0ECD8D4F3231}" type="pres">
      <dgm:prSet presAssocID="{C2F4D7DB-2999-4044-A16E-69C1F7A7FD5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D21FC-2D97-4AAD-AB71-DD4168ADAA89}" type="pres">
      <dgm:prSet presAssocID="{C2F4D7DB-2999-4044-A16E-69C1F7A7FD55}" presName="wedge2" presStyleLbl="node1" presStyleIdx="1" presStyleCnt="3"/>
      <dgm:spPr/>
      <dgm:t>
        <a:bodyPr/>
        <a:lstStyle/>
        <a:p>
          <a:endParaRPr lang="ru-RU"/>
        </a:p>
      </dgm:t>
    </dgm:pt>
    <dgm:pt modelId="{2B641228-DC6C-4DEE-BEAD-6FED128397B6}" type="pres">
      <dgm:prSet presAssocID="{C2F4D7DB-2999-4044-A16E-69C1F7A7FD55}" presName="dummy2a" presStyleCnt="0"/>
      <dgm:spPr/>
    </dgm:pt>
    <dgm:pt modelId="{A4CAD2AE-7A11-43CF-AB1C-8F5D28618F03}" type="pres">
      <dgm:prSet presAssocID="{C2F4D7DB-2999-4044-A16E-69C1F7A7FD55}" presName="dummy2b" presStyleCnt="0"/>
      <dgm:spPr/>
    </dgm:pt>
    <dgm:pt modelId="{87F56A3F-CB82-40FF-AD0C-8F40B084287A}" type="pres">
      <dgm:prSet presAssocID="{C2F4D7DB-2999-4044-A16E-69C1F7A7FD5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F4EB0-507A-4A27-8503-EC736DA25EAA}" type="pres">
      <dgm:prSet presAssocID="{C2F4D7DB-2999-4044-A16E-69C1F7A7FD55}" presName="wedge3" presStyleLbl="node1" presStyleIdx="2" presStyleCnt="3"/>
      <dgm:spPr/>
      <dgm:t>
        <a:bodyPr/>
        <a:lstStyle/>
        <a:p>
          <a:endParaRPr lang="ru-RU"/>
        </a:p>
      </dgm:t>
    </dgm:pt>
    <dgm:pt modelId="{68A6B3D8-06F1-4593-B668-25D73A9A9B37}" type="pres">
      <dgm:prSet presAssocID="{C2F4D7DB-2999-4044-A16E-69C1F7A7FD55}" presName="dummy3a" presStyleCnt="0"/>
      <dgm:spPr/>
    </dgm:pt>
    <dgm:pt modelId="{5138A6E5-BB6C-4A18-81CD-94F0BDD8944D}" type="pres">
      <dgm:prSet presAssocID="{C2F4D7DB-2999-4044-A16E-69C1F7A7FD55}" presName="dummy3b" presStyleCnt="0"/>
      <dgm:spPr/>
    </dgm:pt>
    <dgm:pt modelId="{B734B152-73BE-48AF-A8A8-04FEA2CE6AC2}" type="pres">
      <dgm:prSet presAssocID="{C2F4D7DB-2999-4044-A16E-69C1F7A7FD5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2BCE5-B4B6-4EEE-A7C6-0A4D07614CF4}" type="pres">
      <dgm:prSet presAssocID="{1CC9DC55-2618-41B2-A507-B96077C324FF}" presName="arrowWedge1" presStyleLbl="fgSibTrans2D1" presStyleIdx="0" presStyleCnt="3"/>
      <dgm:spPr/>
    </dgm:pt>
    <dgm:pt modelId="{DD555239-24D5-40AE-B247-03F16820675E}" type="pres">
      <dgm:prSet presAssocID="{1816A73D-1287-41ED-A148-61F2578A4481}" presName="arrowWedge2" presStyleLbl="fgSibTrans2D1" presStyleIdx="1" presStyleCnt="3"/>
      <dgm:spPr/>
    </dgm:pt>
    <dgm:pt modelId="{63DCB903-68F5-4535-BCF0-63CFDFFA45B7}" type="pres">
      <dgm:prSet presAssocID="{3EB85081-B882-4096-9C5C-510962406F25}" presName="arrowWedge3" presStyleLbl="fgSibTrans2D1" presStyleIdx="2" presStyleCnt="3"/>
      <dgm:spPr/>
    </dgm:pt>
  </dgm:ptLst>
  <dgm:cxnLst>
    <dgm:cxn modelId="{7CED1E96-993A-4666-A27C-CCC9B04EEFBF}" type="presOf" srcId="{C2F4D7DB-2999-4044-A16E-69C1F7A7FD55}" destId="{06DF78F9-912D-450E-B6E3-FADE4C5E28E6}" srcOrd="0" destOrd="0" presId="urn:microsoft.com/office/officeart/2005/8/layout/cycle8"/>
    <dgm:cxn modelId="{78C2D00A-EE6D-420B-9D37-3A65043EAE97}" srcId="{C2F4D7DB-2999-4044-A16E-69C1F7A7FD55}" destId="{4059BC54-FA55-4CEF-8377-730AC8D5DA86}" srcOrd="2" destOrd="0" parTransId="{A997C41E-D4D0-4696-9AAE-5381C74EDA1E}" sibTransId="{3EB85081-B882-4096-9C5C-510962406F25}"/>
    <dgm:cxn modelId="{55CD937F-0536-4DA6-99BB-5E199FC3977A}" type="presOf" srcId="{429F2A61-C507-4714-BA67-B8BAAA7D21D3}" destId="{87F56A3F-CB82-40FF-AD0C-8F40B084287A}" srcOrd="1" destOrd="0" presId="urn:microsoft.com/office/officeart/2005/8/layout/cycle8"/>
    <dgm:cxn modelId="{B1C17D32-5342-493A-B2A7-A408DC996456}" srcId="{C2F4D7DB-2999-4044-A16E-69C1F7A7FD55}" destId="{429F2A61-C507-4714-BA67-B8BAAA7D21D3}" srcOrd="1" destOrd="0" parTransId="{4C00CA19-DF4A-44FB-819E-F79411587618}" sibTransId="{1816A73D-1287-41ED-A148-61F2578A4481}"/>
    <dgm:cxn modelId="{7977CC17-E40E-407F-8C0B-A392B699EC0F}" srcId="{C2F4D7DB-2999-4044-A16E-69C1F7A7FD55}" destId="{3C618529-7D76-4B50-87D7-24FFF1B22203}" srcOrd="0" destOrd="0" parTransId="{1E173705-1AEC-43F6-B90E-A72871A8A38F}" sibTransId="{1CC9DC55-2618-41B2-A507-B96077C324FF}"/>
    <dgm:cxn modelId="{BB63899E-DED9-47DE-B0C5-5DFB4465D1BC}" type="presOf" srcId="{3C618529-7D76-4B50-87D7-24FFF1B22203}" destId="{6D367D3C-8F85-4875-9508-E0C6DF04E586}" srcOrd="0" destOrd="0" presId="urn:microsoft.com/office/officeart/2005/8/layout/cycle8"/>
    <dgm:cxn modelId="{86AF89FB-62CD-4061-B719-2D2B53CF9349}" type="presOf" srcId="{3C618529-7D76-4B50-87D7-24FFF1B22203}" destId="{5465A044-0995-4E27-9B5F-0ECD8D4F3231}" srcOrd="1" destOrd="0" presId="urn:microsoft.com/office/officeart/2005/8/layout/cycle8"/>
    <dgm:cxn modelId="{BD8DA36A-EF45-4729-90E0-B45B3738CE75}" type="presOf" srcId="{429F2A61-C507-4714-BA67-B8BAAA7D21D3}" destId="{6FED21FC-2D97-4AAD-AB71-DD4168ADAA89}" srcOrd="0" destOrd="0" presId="urn:microsoft.com/office/officeart/2005/8/layout/cycle8"/>
    <dgm:cxn modelId="{FC90DBEE-5C96-4EA3-8ADF-C3E2B711A4ED}" type="presOf" srcId="{4059BC54-FA55-4CEF-8377-730AC8D5DA86}" destId="{B734B152-73BE-48AF-A8A8-04FEA2CE6AC2}" srcOrd="1" destOrd="0" presId="urn:microsoft.com/office/officeart/2005/8/layout/cycle8"/>
    <dgm:cxn modelId="{245A7C7F-8012-40D8-929B-3FE1777DCB41}" type="presOf" srcId="{4059BC54-FA55-4CEF-8377-730AC8D5DA86}" destId="{142F4EB0-507A-4A27-8503-EC736DA25EAA}" srcOrd="0" destOrd="0" presId="urn:microsoft.com/office/officeart/2005/8/layout/cycle8"/>
    <dgm:cxn modelId="{0D38EBB2-5273-49C0-B239-1ECFCB0E0C9E}" type="presParOf" srcId="{06DF78F9-912D-450E-B6E3-FADE4C5E28E6}" destId="{6D367D3C-8F85-4875-9508-E0C6DF04E586}" srcOrd="0" destOrd="0" presId="urn:microsoft.com/office/officeart/2005/8/layout/cycle8"/>
    <dgm:cxn modelId="{D423AA0F-4C57-4BFD-8298-4E7063B7D7C7}" type="presParOf" srcId="{06DF78F9-912D-450E-B6E3-FADE4C5E28E6}" destId="{387A89B0-AC39-4B76-8534-BDC8994A6285}" srcOrd="1" destOrd="0" presId="urn:microsoft.com/office/officeart/2005/8/layout/cycle8"/>
    <dgm:cxn modelId="{D1570F17-CC18-40CD-B5B2-A39C097F8BF1}" type="presParOf" srcId="{06DF78F9-912D-450E-B6E3-FADE4C5E28E6}" destId="{BED0F399-B29D-4E5E-B5FE-1B2F9CC0D4DB}" srcOrd="2" destOrd="0" presId="urn:microsoft.com/office/officeart/2005/8/layout/cycle8"/>
    <dgm:cxn modelId="{3E67FCF7-4377-4352-B13E-AEC3E462C05B}" type="presParOf" srcId="{06DF78F9-912D-450E-B6E3-FADE4C5E28E6}" destId="{5465A044-0995-4E27-9B5F-0ECD8D4F3231}" srcOrd="3" destOrd="0" presId="urn:microsoft.com/office/officeart/2005/8/layout/cycle8"/>
    <dgm:cxn modelId="{6926FE13-9CB2-4C33-960B-79C665798B2A}" type="presParOf" srcId="{06DF78F9-912D-450E-B6E3-FADE4C5E28E6}" destId="{6FED21FC-2D97-4AAD-AB71-DD4168ADAA89}" srcOrd="4" destOrd="0" presId="urn:microsoft.com/office/officeart/2005/8/layout/cycle8"/>
    <dgm:cxn modelId="{1F4689AA-37A8-41E0-ACED-3050C10BC18D}" type="presParOf" srcId="{06DF78F9-912D-450E-B6E3-FADE4C5E28E6}" destId="{2B641228-DC6C-4DEE-BEAD-6FED128397B6}" srcOrd="5" destOrd="0" presId="urn:microsoft.com/office/officeart/2005/8/layout/cycle8"/>
    <dgm:cxn modelId="{3E02D7C9-7BFE-45E4-B3EF-050D27DDDF92}" type="presParOf" srcId="{06DF78F9-912D-450E-B6E3-FADE4C5E28E6}" destId="{A4CAD2AE-7A11-43CF-AB1C-8F5D28618F03}" srcOrd="6" destOrd="0" presId="urn:microsoft.com/office/officeart/2005/8/layout/cycle8"/>
    <dgm:cxn modelId="{913D298E-8228-4440-94DC-7DA1B4ECD852}" type="presParOf" srcId="{06DF78F9-912D-450E-B6E3-FADE4C5E28E6}" destId="{87F56A3F-CB82-40FF-AD0C-8F40B084287A}" srcOrd="7" destOrd="0" presId="urn:microsoft.com/office/officeart/2005/8/layout/cycle8"/>
    <dgm:cxn modelId="{63543304-BF88-48E1-AF1D-56E6A257EC21}" type="presParOf" srcId="{06DF78F9-912D-450E-B6E3-FADE4C5E28E6}" destId="{142F4EB0-507A-4A27-8503-EC736DA25EAA}" srcOrd="8" destOrd="0" presId="urn:microsoft.com/office/officeart/2005/8/layout/cycle8"/>
    <dgm:cxn modelId="{5A1D1ED8-8E5E-4488-BA1C-5BCC50B8581A}" type="presParOf" srcId="{06DF78F9-912D-450E-B6E3-FADE4C5E28E6}" destId="{68A6B3D8-06F1-4593-B668-25D73A9A9B37}" srcOrd="9" destOrd="0" presId="urn:microsoft.com/office/officeart/2005/8/layout/cycle8"/>
    <dgm:cxn modelId="{A609F0A9-578C-4276-893E-DF7451122D64}" type="presParOf" srcId="{06DF78F9-912D-450E-B6E3-FADE4C5E28E6}" destId="{5138A6E5-BB6C-4A18-81CD-94F0BDD8944D}" srcOrd="10" destOrd="0" presId="urn:microsoft.com/office/officeart/2005/8/layout/cycle8"/>
    <dgm:cxn modelId="{BA64F187-3834-4456-95C8-31286CDCDEF5}" type="presParOf" srcId="{06DF78F9-912D-450E-B6E3-FADE4C5E28E6}" destId="{B734B152-73BE-48AF-A8A8-04FEA2CE6AC2}" srcOrd="11" destOrd="0" presId="urn:microsoft.com/office/officeart/2005/8/layout/cycle8"/>
    <dgm:cxn modelId="{D4EC420B-0F39-4BDC-9715-428D5EC162F5}" type="presParOf" srcId="{06DF78F9-912D-450E-B6E3-FADE4C5E28E6}" destId="{FA82BCE5-B4B6-4EEE-A7C6-0A4D07614CF4}" srcOrd="12" destOrd="0" presId="urn:microsoft.com/office/officeart/2005/8/layout/cycle8"/>
    <dgm:cxn modelId="{7F493C0E-122B-4119-95FD-77E88F4263D8}" type="presParOf" srcId="{06DF78F9-912D-450E-B6E3-FADE4C5E28E6}" destId="{DD555239-24D5-40AE-B247-03F16820675E}" srcOrd="13" destOrd="0" presId="urn:microsoft.com/office/officeart/2005/8/layout/cycle8"/>
    <dgm:cxn modelId="{D881487C-B9A1-4C04-B973-FD84B6CB4BD9}" type="presParOf" srcId="{06DF78F9-912D-450E-B6E3-FADE4C5E28E6}" destId="{63DCB903-68F5-4535-BCF0-63CFDFFA45B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67D3C-8F85-4875-9508-E0C6DF04E586}">
      <dsp:nvSpPr>
        <dsp:cNvPr id="0" name=""/>
        <dsp:cNvSpPr/>
      </dsp:nvSpPr>
      <dsp:spPr>
        <a:xfrm>
          <a:off x="1561882" y="315162"/>
          <a:ext cx="4072871" cy="4072871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Стимулируют интуитивное мышление</a:t>
          </a:r>
        </a:p>
      </dsp:txBody>
      <dsp:txXfrm>
        <a:off x="3708382" y="1178223"/>
        <a:ext cx="1454597" cy="1212164"/>
      </dsp:txXfrm>
    </dsp:sp>
    <dsp:sp modelId="{6FED21FC-2D97-4AAD-AB71-DD4168ADAA89}">
      <dsp:nvSpPr>
        <dsp:cNvPr id="0" name=""/>
        <dsp:cNvSpPr/>
      </dsp:nvSpPr>
      <dsp:spPr>
        <a:xfrm>
          <a:off x="1478000" y="460622"/>
          <a:ext cx="4072871" cy="4072871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Стимулируют генерирование новых идей</a:t>
          </a:r>
        </a:p>
      </dsp:txBody>
      <dsp:txXfrm>
        <a:off x="2447731" y="3103140"/>
        <a:ext cx="2181895" cy="1066704"/>
      </dsp:txXfrm>
    </dsp:sp>
    <dsp:sp modelId="{142F4EB0-507A-4A27-8503-EC736DA25EAA}">
      <dsp:nvSpPr>
        <dsp:cNvPr id="0" name=""/>
        <dsp:cNvSpPr/>
      </dsp:nvSpPr>
      <dsp:spPr>
        <a:xfrm>
          <a:off x="1394118" y="315162"/>
          <a:ext cx="4072871" cy="4072871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Активизирует творческий подход</a:t>
          </a:r>
        </a:p>
      </dsp:txBody>
      <dsp:txXfrm>
        <a:off x="1865893" y="1178223"/>
        <a:ext cx="1454597" cy="1212164"/>
      </dsp:txXfrm>
    </dsp:sp>
    <dsp:sp modelId="{FA82BCE5-B4B6-4EEE-A7C6-0A4D07614CF4}">
      <dsp:nvSpPr>
        <dsp:cNvPr id="0" name=""/>
        <dsp:cNvSpPr/>
      </dsp:nvSpPr>
      <dsp:spPr>
        <a:xfrm>
          <a:off x="1310088" y="63032"/>
          <a:ext cx="4577132" cy="457713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55239-24D5-40AE-B247-03F16820675E}">
      <dsp:nvSpPr>
        <dsp:cNvPr id="0" name=""/>
        <dsp:cNvSpPr/>
      </dsp:nvSpPr>
      <dsp:spPr>
        <a:xfrm>
          <a:off x="1225870" y="208234"/>
          <a:ext cx="4577132" cy="457713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CB903-68F5-4535-BCF0-63CFDFFA45B7}">
      <dsp:nvSpPr>
        <dsp:cNvPr id="0" name=""/>
        <dsp:cNvSpPr/>
      </dsp:nvSpPr>
      <dsp:spPr>
        <a:xfrm>
          <a:off x="1141652" y="63032"/>
          <a:ext cx="4577132" cy="457713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642F4-D579-4F47-89A6-177675C71A7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985D9-E8F8-4ECA-B9F5-F449E8023A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2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985D9-E8F8-4ECA-B9F5-F449E8023A1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13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86E7-E11D-47A3-8784-0F96F59AAA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976-4690-4B63-8C09-9C1A0EFD2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526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86E7-E11D-47A3-8784-0F96F59AAA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976-4690-4B63-8C09-9C1A0EFD2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33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86E7-E11D-47A3-8784-0F96F59AAA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976-4690-4B63-8C09-9C1A0EFD2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70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86E7-E11D-47A3-8784-0F96F59AAA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976-4690-4B63-8C09-9C1A0EFD2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10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86E7-E11D-47A3-8784-0F96F59AAA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976-4690-4B63-8C09-9C1A0EFD2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22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86E7-E11D-47A3-8784-0F96F59AAA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976-4690-4B63-8C09-9C1A0EFD2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02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86E7-E11D-47A3-8784-0F96F59AAA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976-4690-4B63-8C09-9C1A0EFD2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9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86E7-E11D-47A3-8784-0F96F59AAA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976-4690-4B63-8C09-9C1A0EFD2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17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86E7-E11D-47A3-8784-0F96F59AAA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976-4690-4B63-8C09-9C1A0EFD2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9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86E7-E11D-47A3-8784-0F96F59AAA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976-4690-4B63-8C09-9C1A0EFD2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47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86E7-E11D-47A3-8784-0F96F59AAA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976-4690-4B63-8C09-9C1A0EFD2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086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B86E7-E11D-47A3-8784-0F96F59AAA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1F976-4690-4B63-8C09-9C1A0EFD2B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21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vk.com/heuristic_public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i-news.ru/" TargetMode="Externa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/>
              <a:t>Тема: От знания к мышлению: как покорить сложную часть ЕГЭ по биологии( разбор алгоритмов работы с контекстными задачами 25 и 26 линии ЕГЭ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i="1" dirty="0"/>
              <a:t>Степаненко Ольга </a:t>
            </a:r>
            <a:r>
              <a:rPr lang="ru-RU" i="1" dirty="0" smtClean="0"/>
              <a:t>Леонидовна,</a:t>
            </a:r>
            <a:endParaRPr lang="ru-RU" i="1" dirty="0"/>
          </a:p>
          <a:p>
            <a:r>
              <a:rPr lang="ru-RU" i="1" dirty="0"/>
              <a:t>учитель биологии МАОУ «Гимназия «</a:t>
            </a:r>
            <a:r>
              <a:rPr lang="ru-RU" i="1" dirty="0" err="1"/>
              <a:t>Краснообская</a:t>
            </a:r>
            <a:r>
              <a:rPr lang="ru-RU" i="1" dirty="0"/>
              <a:t>»</a:t>
            </a:r>
            <a:r>
              <a:rPr lang="ru-RU" dirty="0"/>
              <a:t>,</a:t>
            </a:r>
          </a:p>
          <a:p>
            <a:r>
              <a:rPr lang="ru-RU" i="1" dirty="0"/>
              <a:t>эксперт по проверке работ ГИА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42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06B8E-A25A-F9E8-0206-74771708C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заданий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6715D-D811-4C93-F4CC-D29750199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24" y="1415481"/>
            <a:ext cx="7844161" cy="50030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Одним из препаратов, который подавляет образование гормонов щитовидной железы, является </a:t>
            </a:r>
            <a:r>
              <a:rPr lang="ru-RU" dirty="0" err="1"/>
              <a:t>тиоцианат</a:t>
            </a:r>
            <a:r>
              <a:rPr lang="ru-RU" dirty="0"/>
              <a:t>. </a:t>
            </a:r>
            <a:r>
              <a:rPr lang="ru-RU" dirty="0" err="1"/>
              <a:t>Тиоцианат</a:t>
            </a:r>
            <a:r>
              <a:rPr lang="ru-RU" dirty="0"/>
              <a:t> не блокирует образование предшественника тиреоидных гормонов — </a:t>
            </a:r>
            <a:r>
              <a:rPr lang="ru-RU" dirty="0" err="1"/>
              <a:t>тиреоглобулина</a:t>
            </a:r>
            <a:r>
              <a:rPr lang="ru-RU" dirty="0"/>
              <a:t>, однако вызывает недостаток йода в щитовидной железе, из-за чего синтезируются ничтожно малые количества гормонов. При длительном употреблении препарата ткань щитовидной железы у пациентов может сильно увеличиваться в размерах, что вызывает внешнее проявление, которое называется зобом.</a:t>
            </a:r>
          </a:p>
          <a:p>
            <a:pPr marL="0" indent="0">
              <a:buNone/>
            </a:pPr>
            <a:r>
              <a:rPr lang="ru-RU" dirty="0"/>
              <a:t>Как при употреблении </a:t>
            </a:r>
            <a:r>
              <a:rPr lang="ru-RU" dirty="0" err="1"/>
              <a:t>тиоцианата</a:t>
            </a:r>
            <a:r>
              <a:rPr lang="ru-RU" dirty="0"/>
              <a:t> изменяется </a:t>
            </a:r>
            <a:r>
              <a:rPr lang="ru-RU" b="1" dirty="0">
                <a:solidFill>
                  <a:srgbClr val="7030A0"/>
                </a:solidFill>
              </a:rPr>
              <a:t>концентрация тироксина</a:t>
            </a:r>
            <a:r>
              <a:rPr lang="ru-RU" dirty="0"/>
              <a:t>,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тиреотропного гормона </a:t>
            </a:r>
            <a:r>
              <a:rPr lang="ru-RU" dirty="0"/>
              <a:t>и </a:t>
            </a:r>
            <a:r>
              <a:rPr lang="ru-RU" b="1" dirty="0">
                <a:solidFill>
                  <a:schemeClr val="accent5"/>
                </a:solidFill>
              </a:rPr>
              <a:t>рилизинг-гормона</a:t>
            </a:r>
            <a:r>
              <a:rPr lang="ru-RU" dirty="0"/>
              <a:t>? Ответ </a:t>
            </a:r>
            <a:r>
              <a:rPr lang="ru-RU" dirty="0">
                <a:solidFill>
                  <a:srgbClr val="FF0000"/>
                </a:solidFill>
              </a:rPr>
              <a:t>поясните для каждого вещества.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Что обуславливает ненормальное увеличение щитовидной железы? Ответ поясните.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0CC6CA-0B02-6432-9690-22FBD5AAC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285" y="1322170"/>
            <a:ext cx="2752725" cy="3609975"/>
          </a:xfrm>
          <a:prstGeom prst="rect">
            <a:avLst/>
          </a:prstGeom>
        </p:spPr>
      </p:pic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C2C2BD6D-D2BD-8FAD-90F9-40834B8CC645}"/>
              </a:ext>
            </a:extLst>
          </p:cNvPr>
          <p:cNvSpPr/>
          <p:nvPr/>
        </p:nvSpPr>
        <p:spPr>
          <a:xfrm>
            <a:off x="7750206" y="5113538"/>
            <a:ext cx="2059619" cy="1012054"/>
          </a:xfrm>
          <a:prstGeom prst="wedgeEllipseCallout">
            <a:avLst>
              <a:gd name="adj1" fmla="val -77730"/>
              <a:gd name="adj2" fmla="val -54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8 элементов! </a:t>
            </a:r>
          </a:p>
        </p:txBody>
      </p:sp>
    </p:spTree>
    <p:extLst>
      <p:ext uri="{BB962C8B-B14F-4D97-AF65-F5344CB8AC3E}">
        <p14:creationId xmlns:p14="http://schemas.microsoft.com/office/powerpoint/2010/main" val="2437800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59BD3-828E-C4F0-E78B-401F1A63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Элементы ответа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702E81-5E3E-68E6-288C-919EE4956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Концентрация тироксина уменьшается.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Тиоцианат</a:t>
            </a:r>
            <a:r>
              <a:rPr lang="ru-RU" dirty="0"/>
              <a:t> блокирует выработку тироксина.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Концентрация ТТГ (тиреотропного гормона) увеличивается.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Выработка ТТГ не ингибируется тироксином.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Концентрация рилизинг-гормона увеличивается.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Выработка рилизинг-гормона не ингибируется тироксином.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Увеличенное количество ТТГ (тиреотропного гормона) провоцирует разрастание ткани железы.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075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Знание основных закономерностей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830" y="1588819"/>
            <a:ext cx="11158549" cy="3418188"/>
          </a:xfrm>
          <a:prstGeom prst="rect">
            <a:avLst/>
          </a:prstGeom>
        </p:spPr>
      </p:pic>
      <p:pic>
        <p:nvPicPr>
          <p:cNvPr id="5122" name="Picture 2" descr="https://i.pinimg.com/736x/83/6d/b0/836db0b2dacf895d4dc535df7c39a6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318" y="4682734"/>
            <a:ext cx="1784061" cy="15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99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8C039-3D57-6480-4217-292A548C5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40EEC-08DA-94CA-3A3D-ECE87D3F0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Знание основных закономерностей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DB2A013-F2DF-525C-89C6-F5CF38695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527" y="1402387"/>
            <a:ext cx="10515600" cy="32212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065241-647E-AE7B-FEE0-42231C1F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0" y="3663516"/>
            <a:ext cx="8134350" cy="3114675"/>
          </a:xfrm>
          <a:prstGeom prst="rect">
            <a:avLst/>
          </a:prstGeom>
        </p:spPr>
      </p:pic>
      <p:pic>
        <p:nvPicPr>
          <p:cNvPr id="5122" name="Picture 2" descr="https://i.pinimg.com/736x/83/6d/b0/836db0b2dacf895d4dc535df7c39a675.jpg">
            <a:extLst>
              <a:ext uri="{FF2B5EF4-FFF2-40B4-BE49-F238E27FC236}">
                <a16:creationId xmlns:a16="http://schemas.microsoft.com/office/drawing/2014/main" id="{DE90EBCD-7A76-DCF5-11B8-4422FFFEE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829" y="2384276"/>
            <a:ext cx="1784061" cy="15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270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Задания на подумать</a:t>
            </a:r>
          </a:p>
        </p:txBody>
      </p:sp>
      <p:pic>
        <p:nvPicPr>
          <p:cNvPr id="3074" name="Picture 2" descr="https://i.pinimg.com/736x/b8/0c/4a/b80c4a98a830b2fb6335089bcbdfb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507" y="41540"/>
            <a:ext cx="1069857" cy="141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36" y="1302187"/>
            <a:ext cx="10762528" cy="425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0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067853-0293-B6AD-8051-92C51CC7CFAD}"/>
              </a:ext>
            </a:extLst>
          </p:cNvPr>
          <p:cNvSpPr txBox="1"/>
          <p:nvPr/>
        </p:nvSpPr>
        <p:spPr>
          <a:xfrm>
            <a:off x="287335" y="1380448"/>
            <a:ext cx="7605575" cy="4483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В холодной воде высокая растворимость кислорода.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В атмосферном воздухе недостаточно кислорода (атмосферный воздух разрежен; низкое парциальное давление кислорода).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Свистун не способен эффективно осуществлять газообмен при помощи лёгких.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Развитие складок (и густой капиллярной сети в них) приводит к увеличению эффективности газообмена.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Активные движения позволяют обогащённой кислородом воде омыть кожу.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Активные движения позволяют свистуну согреться.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Ночью одноклеточные водоросли потребляют кислород.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Ночью водоросли дышат (осуществляют кислородное дыхание).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Уменьшение количества (концентрации) кислорода в воде приводит к нарушению дыхания (вызывает удушье) у свистунов.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52CDE78-1B73-B8EB-D452-8EA4F48E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60" y="187572"/>
            <a:ext cx="10515600" cy="1325563"/>
          </a:xfrm>
        </p:spPr>
        <p:txBody>
          <a:bodyPr/>
          <a:lstStyle/>
          <a:p>
            <a:r>
              <a:rPr lang="ru-RU" dirty="0"/>
              <a:t>Задания на подумать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88A29B-5480-866F-8209-63C9A5E87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878" y="1249847"/>
            <a:ext cx="3599262" cy="23722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52563D-CB32-3CD6-D8E9-0B57E245B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983" y="3691466"/>
            <a:ext cx="3610157" cy="23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9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6443" y="2609008"/>
            <a:ext cx="4652046" cy="3700093"/>
          </a:xfrm>
          <a:prstGeom prst="flowChartMagnetic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/>
              <a:t>Не нужно зубрить особенности конкретных животных!!!</a:t>
            </a:r>
          </a:p>
          <a:p>
            <a:pPr marL="0" indent="0">
              <a:buNone/>
            </a:pPr>
            <a:r>
              <a:rPr lang="ru-RU" dirty="0"/>
              <a:t>Учите думать и сопоставлять факты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510" y="131213"/>
            <a:ext cx="5793654" cy="61778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930840-2655-71D3-26CE-B78E1DD5D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92" y="131213"/>
            <a:ext cx="2391802" cy="13602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0E5408-11FC-7581-7864-6DB2625A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353" y="1002529"/>
            <a:ext cx="1524000" cy="1390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605D7F-22E8-751A-DD25-8220208980FD}"/>
              </a:ext>
            </a:extLst>
          </p:cNvPr>
          <p:cNvSpPr txBox="1"/>
          <p:nvPr/>
        </p:nvSpPr>
        <p:spPr>
          <a:xfrm>
            <a:off x="2936770" y="679363"/>
            <a:ext cx="2281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Капская земляная белка</a:t>
            </a:r>
          </a:p>
        </p:txBody>
      </p:sp>
    </p:spTree>
    <p:extLst>
      <p:ext uri="{BB962C8B-B14F-4D97-AF65-F5344CB8AC3E}">
        <p14:creationId xmlns:p14="http://schemas.microsoft.com/office/powerpoint/2010/main" val="2359650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Эвристические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40218" y="1468582"/>
            <a:ext cx="5913582" cy="457344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Эвристические задания представляют собой специально разработанные задачи, требующие оригинальности мышления и независимости в решении.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54663" y="3755304"/>
            <a:ext cx="365559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hlinkClick r:id="rId2"/>
              </a:rPr>
              <a:t>https://vk.com/heuristic_public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-775856" y="1690688"/>
          <a:ext cx="7028873" cy="4848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https://sun9-41.userapi.com/impg/UQUvzIE2pQNA0Fut9yNx6qnogdin5EjCCDeFiA/fFfrKy-wr7Y.jpg?size=1716x417&amp;quality=96&amp;sign=41a2f45d38104ee7f0b34583799dab99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6" t="506" b="1"/>
          <a:stretch/>
        </p:blipFill>
        <p:spPr bwMode="auto">
          <a:xfrm>
            <a:off x="5532940" y="4509327"/>
            <a:ext cx="4497391" cy="186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476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2018"/>
            <a:ext cx="10696575" cy="69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76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64" y="123969"/>
            <a:ext cx="10297102" cy="658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53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71393-ABF5-D82A-2F12-E1468B60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Спецификация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C358B0-9573-82C9-3229-751291AC24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" b="71908"/>
          <a:stretch>
            <a:fillRect/>
          </a:stretch>
        </p:blipFill>
        <p:spPr>
          <a:xfrm>
            <a:off x="642197" y="3546999"/>
            <a:ext cx="10856783" cy="527851"/>
          </a:xfrm>
          <a:prstGeom prst="rect">
            <a:avLst/>
          </a:prstGeom>
        </p:spPr>
      </p:pic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0E6D7788-B2B8-F3E6-6D0A-8B594B801F1D}"/>
              </a:ext>
            </a:extLst>
          </p:cNvPr>
          <p:cNvSpPr/>
          <p:nvPr/>
        </p:nvSpPr>
        <p:spPr>
          <a:xfrm>
            <a:off x="6264676" y="488272"/>
            <a:ext cx="2861570" cy="2751708"/>
          </a:xfrm>
          <a:prstGeom prst="wedgeEllipseCallout">
            <a:avLst>
              <a:gd name="adj1" fmla="val -61025"/>
              <a:gd name="adj2" fmla="val 6225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Многообразие ВСЕХ живых организмов,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Знания  о ЧЕЛОВЕКЕ</a:t>
            </a:r>
          </a:p>
        </p:txBody>
      </p:sp>
    </p:spTree>
    <p:extLst>
      <p:ext uri="{BB962C8B-B14F-4D97-AF65-F5344CB8AC3E}">
        <p14:creationId xmlns:p14="http://schemas.microsoft.com/office/powerpoint/2010/main" val="780648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5BA7A-3868-414D-3757-EAFE739B3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26. Обобщение и применение знаний по общей биологии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866DDD-6A47-1CFD-F302-37938047B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22" y="2262927"/>
            <a:ext cx="10277475" cy="1266825"/>
          </a:xfrm>
          <a:prstGeom prst="rect">
            <a:avLst/>
          </a:prstGeom>
        </p:spPr>
      </p:pic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60E0A243-1DF4-100B-1C52-116923878AAB}"/>
              </a:ext>
            </a:extLst>
          </p:cNvPr>
          <p:cNvSpPr/>
          <p:nvPr/>
        </p:nvSpPr>
        <p:spPr>
          <a:xfrm>
            <a:off x="5794159" y="3429000"/>
            <a:ext cx="4708124" cy="2661082"/>
          </a:xfrm>
          <a:prstGeom prst="wedgeEllipseCallout">
            <a:avLst>
              <a:gd name="adj1" fmla="val -53854"/>
              <a:gd name="adj2" fmla="val -5569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B050"/>
                </a:solidFill>
              </a:rPr>
              <a:t>Не только уметь ДУМАТЬ, но нужно МНОГО ЗНАТЬ</a:t>
            </a:r>
          </a:p>
        </p:txBody>
      </p:sp>
    </p:spTree>
    <p:extLst>
      <p:ext uri="{BB962C8B-B14F-4D97-AF65-F5344CB8AC3E}">
        <p14:creationId xmlns:p14="http://schemas.microsoft.com/office/powerpoint/2010/main" val="190658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602F5-D1A1-29D8-40BE-4610BBFC2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B192DE-6261-1BDF-2A58-6553E66D8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37171"/>
          </a:xfrm>
        </p:spPr>
        <p:txBody>
          <a:bodyPr/>
          <a:lstStyle/>
          <a:p>
            <a:r>
              <a:rPr lang="ru-RU" dirty="0"/>
              <a:t>Нет вопросов на ЗНАНИЕ определений! – Репродуктивных.</a:t>
            </a:r>
          </a:p>
        </p:txBody>
      </p:sp>
      <p:pic>
        <p:nvPicPr>
          <p:cNvPr id="2050" name="Picture 2" descr="Эгоистичный ген | Фомина Н. О., Докинз Ричард | Книга б/у купить на OZON по  низкой цене (166293423)">
            <a:extLst>
              <a:ext uri="{FF2B5EF4-FFF2-40B4-BE49-F238E27FC236}">
                <a16:creationId xmlns:a16="http://schemas.microsoft.com/office/drawing/2014/main" id="{6AA366BD-E1BF-F519-2E7E-BBF54FC19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126" y="4591351"/>
            <a:ext cx="1464816" cy="21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7DCA83E-6C00-4680-A186-80EF5B1301E8}"/>
              </a:ext>
            </a:extLst>
          </p:cNvPr>
          <p:cNvSpPr/>
          <p:nvPr/>
        </p:nvSpPr>
        <p:spPr>
          <a:xfrm>
            <a:off x="8734886" y="2444210"/>
            <a:ext cx="2814221" cy="2370338"/>
          </a:xfrm>
          <a:prstGeom prst="wedgeEllipseCallout">
            <a:avLst>
              <a:gd name="adj1" fmla="val -83991"/>
              <a:gd name="adj2" fmla="val -5769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Знание без рассуждений – глупо, а рассуждение без знаний – ГУБИТЕЛЬНО!</a:t>
            </a:r>
          </a:p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94FA58-D1C7-58B8-375E-0AF38F0E90F7}"/>
              </a:ext>
            </a:extLst>
          </p:cNvPr>
          <p:cNvSpPr txBox="1"/>
          <p:nvPr/>
        </p:nvSpPr>
        <p:spPr>
          <a:xfrm>
            <a:off x="838200" y="2470843"/>
            <a:ext cx="6938639" cy="422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b="1" dirty="0">
                <a:solidFill>
                  <a:srgbClr val="0F1115"/>
                </a:solidFill>
                <a:effectLst/>
                <a:latin typeface="quote-cjk-patch"/>
              </a:rPr>
              <a:t>Самый главный принцип заданий в линии 26 — умение определять закономерность в новой ситуации</a:t>
            </a:r>
            <a:endParaRPr lang="ru-RU" b="0" dirty="0">
              <a:solidFill>
                <a:srgbClr val="0F1115"/>
              </a:solidFill>
              <a:effectLst/>
              <a:latin typeface="quote-cjk-patch"/>
            </a:endParaRPr>
          </a:p>
          <a:p>
            <a:pPr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b="0" dirty="0">
                <a:solidFill>
                  <a:srgbClr val="0F1115"/>
                </a:solidFill>
                <a:effectLst/>
                <a:latin typeface="quote-cjk-patch"/>
              </a:rPr>
              <a:t>Для этого важно как иметь прочные и сформированные знания и компетенции в области биологической эволюции, так и уметь объяснять и находить закономерности в новых данных, используя имеющуюся систему знаний.</a:t>
            </a:r>
          </a:p>
          <a:p>
            <a:pPr>
              <a:lnSpc>
                <a:spcPts val="2100"/>
              </a:lnSpc>
              <a:spcBef>
                <a:spcPts val="1200"/>
              </a:spcBef>
              <a:buNone/>
            </a:pPr>
            <a:r>
              <a:rPr lang="ru-RU" b="0" dirty="0">
                <a:solidFill>
                  <a:srgbClr val="0F1115"/>
                </a:solidFill>
                <a:effectLst/>
                <a:latin typeface="quote-cjk-patch"/>
              </a:rPr>
              <a:t>В качестве дополнительной литературы для педагога, которая может помочь ученикам развивать свои компетенции в области биологической эволюции, могут послужить различные научно-популярные книги, в которых рассматриваются эволюционные эксперименты. Александр Марков, Станислав Дробышевский и </a:t>
            </a:r>
            <a:r>
              <a:rPr lang="ru-RU" b="0" dirty="0" err="1">
                <a:solidFill>
                  <a:srgbClr val="0F1115"/>
                </a:solidFill>
                <a:effectLst/>
                <a:latin typeface="quote-cjk-patch"/>
              </a:rPr>
              <a:t>др</a:t>
            </a:r>
            <a:r>
              <a:rPr lang="ru-RU" b="0" dirty="0">
                <a:solidFill>
                  <a:srgbClr val="0F1115"/>
                </a:solidFill>
                <a:effectLst/>
                <a:latin typeface="quote-cjk-patch"/>
              </a:rPr>
              <a:t>… </a:t>
            </a:r>
          </a:p>
          <a:p>
            <a:pPr>
              <a:buNone/>
            </a:pPr>
            <a:r>
              <a:rPr lang="ru-RU" dirty="0">
                <a:solidFill>
                  <a:srgbClr val="81858C"/>
                </a:solidFill>
                <a:effectLst/>
              </a:rPr>
              <a:t/>
            </a:r>
            <a:br>
              <a:rPr lang="ru-RU" dirty="0">
                <a:solidFill>
                  <a:srgbClr val="81858C"/>
                </a:solidFill>
                <a:effectLst/>
              </a:rPr>
            </a:br>
            <a:r>
              <a:rPr lang="ru-RU" dirty="0">
                <a:solidFill>
                  <a:srgbClr val="81858C"/>
                </a:solidFill>
                <a:effectLst/>
              </a:rPr>
              <a:t>Размышления…Открытие новых смыслов….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DB468B-C8A1-E29A-79D2-5A47D4C51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229" y="5018306"/>
            <a:ext cx="2478384" cy="16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3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3241D-C083-FC1B-777E-54B057C95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заданий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803490-2D7E-1040-6F36-0AB5EB767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233" y="4347569"/>
            <a:ext cx="6496050" cy="2447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6133F2-0DC2-762A-A38E-1678406FEEB1}"/>
              </a:ext>
            </a:extLst>
          </p:cNvPr>
          <p:cNvSpPr txBox="1"/>
          <p:nvPr/>
        </p:nvSpPr>
        <p:spPr>
          <a:xfrm>
            <a:off x="645110" y="1286468"/>
            <a:ext cx="1090177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0" dirty="0">
                <a:solidFill>
                  <a:srgbClr val="0F1115"/>
                </a:solidFill>
                <a:effectLst/>
                <a:latin typeface="quote-cjk-patch"/>
              </a:rPr>
              <a:t>Бабочка Монарх (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Danaus</a:t>
            </a:r>
            <a:r>
              <a:rPr lang="ru-RU" b="0" i="1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plexippus</a:t>
            </a:r>
            <a:r>
              <a:rPr lang="ru-RU" b="0" dirty="0">
                <a:solidFill>
                  <a:srgbClr val="0F1115"/>
                </a:solidFill>
                <a:effectLst/>
                <a:latin typeface="quote-cjk-patch"/>
              </a:rPr>
              <a:t>) способна мигрировать по воздуху на огромные расстояния. Так, в Америке её ареал распространяется на два континента. Считается, что вид Монарха возник на территории Американского континента, а затем отдельные особи смогли мигрировать на территорию Океании и Австралии, а также Европы и Северной Африки, однако массовой миграции не наблюдалось, так как бабочки не могут самостоятельно перелететь через океан.</a:t>
            </a:r>
          </a:p>
          <a:p>
            <a:pPr>
              <a:buNone/>
            </a:pPr>
            <a:r>
              <a:rPr lang="ru-RU" b="0" dirty="0">
                <a:solidFill>
                  <a:srgbClr val="0F1115"/>
                </a:solidFill>
                <a:effectLst/>
                <a:latin typeface="quote-cjk-patch"/>
              </a:rPr>
              <a:t>При изучении генетического разнообразия популяции оказалось, что самой разнообразной является Американская популяция, тогда как в популяциях Австралии и Северной Африки генетическое разнообразие снижено, представлены только определенные варианты генотипов по отношению к исходной популяции.</a:t>
            </a:r>
          </a:p>
          <a:p>
            <a:pPr>
              <a:buNone/>
            </a:pPr>
            <a:r>
              <a:rPr lang="ru-RU" b="0" dirty="0">
                <a:solidFill>
                  <a:srgbClr val="0F1115"/>
                </a:solidFill>
                <a:effectLst/>
                <a:latin typeface="quote-cjk-patch"/>
              </a:rPr>
              <a:t>Какое явление описывается и объясняет различие частот генотипов в популяции Монарха? Дайте описание этого явления на примере бабочки Монарха. Почему в Австралийской и Северо-Африканской популяции распространены разные генотипы по отношению к исходной (Американской) популяции?</a:t>
            </a:r>
          </a:p>
          <a:p>
            <a:pPr>
              <a:buNone/>
            </a:pPr>
            <a:r>
              <a:rPr lang="ru-RU" dirty="0">
                <a:solidFill>
                  <a:srgbClr val="0F1115"/>
                </a:solidFill>
                <a:effectLst/>
              </a:rPr>
              <a:t/>
            </a:r>
            <a:br>
              <a:rPr lang="ru-RU" dirty="0">
                <a:solidFill>
                  <a:srgbClr val="0F1115"/>
                </a:solidFill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413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AB541-886F-9E4B-7521-2F6E78385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Элементы ответа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BF5A96-F851-9554-EF1A-2AE720A1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053" y="3883980"/>
            <a:ext cx="6496050" cy="2447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E6665E-312E-1EE6-8B21-1B089E491293}"/>
              </a:ext>
            </a:extLst>
          </p:cNvPr>
          <p:cNvSpPr txBox="1"/>
          <p:nvPr/>
        </p:nvSpPr>
        <p:spPr>
          <a:xfrm>
            <a:off x="669524" y="1691617"/>
            <a:ext cx="11120021" cy="256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Явление дрейфа генов (эффект основателя).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Заселение Австралии и Северной Африки происходило однажды небольшим количеством особей из материнской популяции.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Генотипы переселенцев не представляли все варианты исходной популяции.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Переселенцы дали начало своим популяциям, поэтому частоты генотипов в новой популяции отличаются от исходной.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По-видимому, популяции в Северной Африке и Австралии образовались от разных предков из исходной популяции, то есть заселение происходило параллельно.</a:t>
            </a:r>
          </a:p>
        </p:txBody>
      </p:sp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1B987F34-417A-B272-A578-8863620B3CC1}"/>
              </a:ext>
            </a:extLst>
          </p:cNvPr>
          <p:cNvSpPr/>
          <p:nvPr/>
        </p:nvSpPr>
        <p:spPr>
          <a:xfrm>
            <a:off x="838200" y="5107942"/>
            <a:ext cx="4009008" cy="1531819"/>
          </a:xfrm>
          <a:prstGeom prst="wedgeEllipseCallout">
            <a:avLst>
              <a:gd name="adj1" fmla="val 73574"/>
              <a:gd name="adj2" fmla="val 124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Основная сложность задания в объемном тексте + конкретная ситуация</a:t>
            </a:r>
          </a:p>
        </p:txBody>
      </p:sp>
    </p:spTree>
    <p:extLst>
      <p:ext uri="{BB962C8B-B14F-4D97-AF65-F5344CB8AC3E}">
        <p14:creationId xmlns:p14="http://schemas.microsoft.com/office/powerpoint/2010/main" val="3696946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843B4E3-9C66-B077-7C45-D32A175C4D8A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Примеры заданий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D4242A-8AD4-918A-98FC-7C448A8A1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035" y="4155167"/>
            <a:ext cx="4738734" cy="2399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CFBA03-E308-440C-77DD-EC9C78629291}"/>
              </a:ext>
            </a:extLst>
          </p:cNvPr>
          <p:cNvSpPr txBox="1"/>
          <p:nvPr/>
        </p:nvSpPr>
        <p:spPr>
          <a:xfrm>
            <a:off x="612559" y="1652602"/>
            <a:ext cx="110882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Большинство представителей финского этноса сформировалось в результате географической миграции небольшого числа индоевропейской популяции людей (примерно 3000–24000 человек). В период с 1800 года финская популяция начала быстро расти, при этом оставаясь изолированной от соседних народов.</a:t>
            </a:r>
          </a:p>
          <a:p>
            <a:pPr algn="l">
              <a:buNone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Известно, что наследственное генетическое рецессивное заболевание гиперплазия хряща встречается в финской популяции с частотой 3 заболевания на 1000 человек, при этом в целом по популяции людей такое заболевание встречается с частотой 2–3 на 100000 человек.</a:t>
            </a:r>
          </a:p>
          <a:p>
            <a:pPr algn="l">
              <a:buNone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Какая движущая сила эволюции привела к изменению в частоте встречаемости заболевания? Ответ поясните.</a:t>
            </a:r>
          </a:p>
          <a:p>
            <a:pPr algn="l">
              <a:buNone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Почему в последнее столетие количество людей, у которых проявляется данное заболевание, снижается?</a:t>
            </a:r>
          </a:p>
        </p:txBody>
      </p:sp>
    </p:spTree>
    <p:extLst>
      <p:ext uri="{BB962C8B-B14F-4D97-AF65-F5344CB8AC3E}">
        <p14:creationId xmlns:p14="http://schemas.microsoft.com/office/powerpoint/2010/main" val="2756971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3030-6125-2320-599C-A649D4252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Элементы ответа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D102C-775A-52FA-9016-CA130DB90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Дрейф генов (эффект основателя).</a:t>
            </a:r>
          </a:p>
          <a:p>
            <a:r>
              <a:rPr lang="ru-RU" sz="2000" dirty="0"/>
              <a:t>В части популяции, из которой сформировался современный финский этнос, частота заболевания была повышена.</a:t>
            </a:r>
          </a:p>
          <a:p>
            <a:r>
              <a:rPr lang="ru-RU" sz="2000" dirty="0"/>
              <a:t>В последние сто лет популяция не изолирована (в последние сто лет участились браки между финнами и другими этносами).</a:t>
            </a:r>
          </a:p>
          <a:p>
            <a:r>
              <a:rPr lang="ru-RU" sz="2000" dirty="0"/>
              <a:t>Рецессивное заболевание проявляется только в гомозиготном состоянии.</a:t>
            </a:r>
          </a:p>
          <a:p>
            <a:r>
              <a:rPr lang="ru-RU" sz="2000" dirty="0"/>
              <a:t>При увеличении количества доминантных аллелей в популяции меньшее количество людей заболевает.</a:t>
            </a:r>
          </a:p>
          <a:p>
            <a:endParaRPr lang="ru-RU" dirty="0"/>
          </a:p>
        </p:txBody>
      </p:sp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197D5881-237F-CC67-AA0F-5F9850C53DE5}"/>
              </a:ext>
            </a:extLst>
          </p:cNvPr>
          <p:cNvSpPr/>
          <p:nvPr/>
        </p:nvSpPr>
        <p:spPr>
          <a:xfrm>
            <a:off x="838200" y="5107942"/>
            <a:ext cx="4009008" cy="1531819"/>
          </a:xfrm>
          <a:prstGeom prst="wedgeEllipseCallout">
            <a:avLst>
              <a:gd name="adj1" fmla="val 95718"/>
              <a:gd name="adj2" fmla="val -549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Невозможно по ключевым словам подготовить шаблон ответа-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ТОЛЬКО МЫСЛИТЬ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B41A36-62CA-5A29-18E8-669A72B7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827" y="4458736"/>
            <a:ext cx="4738734" cy="23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10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21252D-AF9C-F13E-50EA-B31C89C2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843" y="504994"/>
            <a:ext cx="6371216" cy="6167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A6172D-23DE-86EE-BFFA-D9DEC9C13EA5}"/>
              </a:ext>
            </a:extLst>
          </p:cNvPr>
          <p:cNvSpPr txBox="1"/>
          <p:nvPr/>
        </p:nvSpPr>
        <p:spPr>
          <a:xfrm>
            <a:off x="8194089" y="1438183"/>
            <a:ext cx="2938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Изменение частоты аллелей в зависимости от времени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2BCE4-8068-4C81-A194-6A737D62527C}"/>
              </a:ext>
            </a:extLst>
          </p:cNvPr>
          <p:cNvSpPr txBox="1"/>
          <p:nvPr/>
        </p:nvSpPr>
        <p:spPr>
          <a:xfrm>
            <a:off x="66583" y="2476870"/>
            <a:ext cx="2707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Низкая приспособленность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9FD04-6C63-B8A9-7A1F-73B069537E12}"/>
              </a:ext>
            </a:extLst>
          </p:cNvPr>
          <p:cNvSpPr txBox="1"/>
          <p:nvPr/>
        </p:nvSpPr>
        <p:spPr>
          <a:xfrm>
            <a:off x="66583" y="5771965"/>
            <a:ext cx="2707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высокая приспособленность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FC5EC-DB01-F2B8-6CAA-2DA3440945A6}"/>
              </a:ext>
            </a:extLst>
          </p:cNvPr>
          <p:cNvSpPr txBox="1"/>
          <p:nvPr/>
        </p:nvSpPr>
        <p:spPr>
          <a:xfrm>
            <a:off x="0" y="3873300"/>
            <a:ext cx="2707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Средняя приспособленность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335765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B9FEE-ED9C-6ACA-1838-C386055B1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заданий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099C2-F1D0-5A57-7854-92437A6A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34" y="1475142"/>
            <a:ext cx="9965925" cy="27730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Вид азиатской зеленоватой камышевки (</a:t>
            </a:r>
            <a:r>
              <a:rPr lang="ru-RU" i="1" dirty="0" err="1"/>
              <a:t>Phylloscopus</a:t>
            </a:r>
            <a:r>
              <a:rPr lang="ru-RU" i="1" dirty="0"/>
              <a:t> </a:t>
            </a:r>
            <a:r>
              <a:rPr lang="ru-RU" i="1" dirty="0" err="1"/>
              <a:t>trochiloides</a:t>
            </a:r>
            <a:r>
              <a:rPr lang="ru-RU" dirty="0"/>
              <a:t>) распространился на восток и запад Тибетского плато с юга, огибая непроходимые Гималаи, где миграция невозможна. При этом образовалось множество подвидов (</a:t>
            </a:r>
            <a:r>
              <a:rPr lang="ru-RU" i="1" dirty="0" err="1"/>
              <a:t>ludlowi</a:t>
            </a:r>
            <a:r>
              <a:rPr lang="ru-RU" dirty="0"/>
              <a:t>, </a:t>
            </a:r>
            <a:r>
              <a:rPr lang="ru-RU" i="1" dirty="0" err="1"/>
              <a:t>viridanus</a:t>
            </a:r>
            <a:r>
              <a:rPr lang="ru-RU" dirty="0"/>
              <a:t> и </a:t>
            </a:r>
            <a:r>
              <a:rPr lang="ru-RU" i="1" dirty="0" err="1"/>
              <a:t>plumbeitarsus</a:t>
            </a:r>
            <a:r>
              <a:rPr lang="ru-RU" dirty="0"/>
              <a:t>), которые отличаются по мотивам песни и окраске. Соседние подвиды способны свободно скрещиваться и давать плодовитое потомство (например, </a:t>
            </a:r>
            <a:r>
              <a:rPr lang="ru-RU" i="1" dirty="0" err="1"/>
              <a:t>viridanus</a:t>
            </a:r>
            <a:r>
              <a:rPr lang="ru-RU" dirty="0"/>
              <a:t> и </a:t>
            </a:r>
            <a:r>
              <a:rPr lang="ru-RU" i="1" dirty="0" err="1"/>
              <a:t>plumbeitarsus</a:t>
            </a:r>
            <a:r>
              <a:rPr lang="ru-RU" dirty="0"/>
              <a:t>). Однако дальние подвиды, ареалы которых соприкасаются из-за кольцевого распространения вида, не могут скрещиваться и давать плодовитое потомство (</a:t>
            </a:r>
            <a:r>
              <a:rPr lang="ru-RU" i="1" dirty="0" err="1"/>
              <a:t>trochiloides</a:t>
            </a:r>
            <a:r>
              <a:rPr lang="ru-RU" dirty="0"/>
              <a:t> и </a:t>
            </a:r>
            <a:r>
              <a:rPr lang="ru-RU" i="1" dirty="0" err="1"/>
              <a:t>plumbeitarsus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ru-RU" dirty="0"/>
              <a:t>Какой тип видообразования иллюстрирует данный пример? Ответ поясните.</a:t>
            </a:r>
          </a:p>
          <a:p>
            <a:pPr marL="0" indent="0">
              <a:buNone/>
            </a:pPr>
            <a:r>
              <a:rPr lang="ru-RU" dirty="0"/>
              <a:t>Почему соседние подвиды способны свободно скрещиваться, а в зоне перекрывания удаленного ареала скрещивания отсутствуют?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965707-C8DC-AB53-5F33-D7BA5D250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080" y="4077933"/>
            <a:ext cx="340042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18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98032-D075-F495-4DE9-B957F3B26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749C1-A53A-241B-A201-C874484D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заданий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945037-AF56-899E-BE92-CF90207C4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34" y="1475142"/>
            <a:ext cx="9965925" cy="27730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Вид азиатской зеленоватой камышевки (</a:t>
            </a:r>
            <a:r>
              <a:rPr lang="ru-RU" i="1" dirty="0" err="1"/>
              <a:t>Phylloscopus</a:t>
            </a:r>
            <a:r>
              <a:rPr lang="ru-RU" i="1" dirty="0"/>
              <a:t> </a:t>
            </a:r>
            <a:r>
              <a:rPr lang="ru-RU" i="1" dirty="0" err="1"/>
              <a:t>trochiloides</a:t>
            </a:r>
            <a:r>
              <a:rPr lang="ru-RU" dirty="0"/>
              <a:t>) распространился на восток и запад Тибетского плато с юга, огибая непроходимые Гималаи, где миграция невозможна. При этом образовалось множество подвидов (</a:t>
            </a:r>
            <a:r>
              <a:rPr lang="ru-RU" i="1" dirty="0" err="1"/>
              <a:t>ludlowi</a:t>
            </a:r>
            <a:r>
              <a:rPr lang="ru-RU" dirty="0"/>
              <a:t>, </a:t>
            </a:r>
            <a:r>
              <a:rPr lang="ru-RU" i="1" dirty="0" err="1"/>
              <a:t>viridanus</a:t>
            </a:r>
            <a:r>
              <a:rPr lang="ru-RU" dirty="0"/>
              <a:t> и </a:t>
            </a:r>
            <a:r>
              <a:rPr lang="ru-RU" i="1" dirty="0" err="1"/>
              <a:t>plumbeitarsus</a:t>
            </a:r>
            <a:r>
              <a:rPr lang="ru-RU" dirty="0"/>
              <a:t>), которые отличаются по мотивам песни и окраске. Соседние подвиды способны свободно скрещиваться и давать плодовитое потомство (например, </a:t>
            </a:r>
            <a:r>
              <a:rPr lang="ru-RU" i="1" dirty="0" err="1"/>
              <a:t>viridanus</a:t>
            </a:r>
            <a:r>
              <a:rPr lang="ru-RU" dirty="0"/>
              <a:t> и </a:t>
            </a:r>
            <a:r>
              <a:rPr lang="ru-RU" i="1" dirty="0" err="1"/>
              <a:t>plumbeitarsus</a:t>
            </a:r>
            <a:r>
              <a:rPr lang="ru-RU" dirty="0"/>
              <a:t>). Однако дальние подвиды, ареалы которых соприкасаются из-за кольцевого распространения вида, не могут скрещиваться и давать плодовитое потомство (</a:t>
            </a:r>
            <a:r>
              <a:rPr lang="ru-RU" i="1" dirty="0" err="1"/>
              <a:t>trochiloides</a:t>
            </a:r>
            <a:r>
              <a:rPr lang="ru-RU" dirty="0"/>
              <a:t> и </a:t>
            </a:r>
            <a:r>
              <a:rPr lang="ru-RU" i="1" dirty="0" err="1"/>
              <a:t>plumbeitarsus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ru-RU" dirty="0"/>
              <a:t>Какой тип видообразования иллюстрирует данный пример? Ответ поясните.</a:t>
            </a:r>
          </a:p>
          <a:p>
            <a:pPr marL="0" indent="0">
              <a:buNone/>
            </a:pPr>
            <a:r>
              <a:rPr lang="ru-RU" dirty="0"/>
              <a:t>Почему соседние подвиды способны свободно скрещиваться, а в зоне перекрывания удаленного ареала скрещивания отсутствуют?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DE2E96-4F43-9772-F7E8-B458E945A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437" y="4098571"/>
            <a:ext cx="3400425" cy="2609850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85EADF34-2901-5DE1-859F-59C0534F630A}"/>
              </a:ext>
            </a:extLst>
          </p:cNvPr>
          <p:cNvSpPr txBox="1">
            <a:spLocks/>
          </p:cNvSpPr>
          <p:nvPr/>
        </p:nvSpPr>
        <p:spPr>
          <a:xfrm>
            <a:off x="259972" y="4196025"/>
            <a:ext cx="8549197" cy="2414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Географическое видообразование (аллопатрическое).</a:t>
            </a:r>
          </a:p>
          <a:p>
            <a:r>
              <a:rPr lang="ru-RU" dirty="0"/>
              <a:t>Между соседними популяциями происходит поток генов (миграции).</a:t>
            </a:r>
          </a:p>
          <a:p>
            <a:r>
              <a:rPr lang="ru-RU" dirty="0"/>
              <a:t>В результате между соседними популяциями не возникает репродуктивная изоляция.</a:t>
            </a:r>
          </a:p>
          <a:p>
            <a:r>
              <a:rPr lang="ru-RU" dirty="0"/>
              <a:t>Между подвидами из популяций, соприкасающихся благодаря кольцевому ареалу, давно не происходил обмен генами (миграции, поток генов).</a:t>
            </a:r>
          </a:p>
          <a:p>
            <a:r>
              <a:rPr lang="ru-RU" dirty="0"/>
              <a:t>Накопилось достаточно различий для репродуктивной изоляции.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7750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D51520-B30D-4475-357C-4BAABA13E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363" y="1720988"/>
            <a:ext cx="4715012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05B71-7B00-78F6-F9E7-70749F373D9A}"/>
              </a:ext>
            </a:extLst>
          </p:cNvPr>
          <p:cNvSpPr txBox="1"/>
          <p:nvPr/>
        </p:nvSpPr>
        <p:spPr>
          <a:xfrm>
            <a:off x="4749553" y="5761608"/>
            <a:ext cx="1047565" cy="621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8C1D623-8BB7-360D-E01B-C5EA6969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Задания включают разные темы…</a:t>
            </a:r>
          </a:p>
        </p:txBody>
      </p:sp>
      <p:sp>
        <p:nvSpPr>
          <p:cNvPr id="11" name="Облачко с текстом: овальное 10">
            <a:extLst>
              <a:ext uri="{FF2B5EF4-FFF2-40B4-BE49-F238E27FC236}">
                <a16:creationId xmlns:a16="http://schemas.microsoft.com/office/drawing/2014/main" id="{360170B1-2C69-F2CB-8B6E-82123088506F}"/>
              </a:ext>
            </a:extLst>
          </p:cNvPr>
          <p:cNvSpPr/>
          <p:nvPr/>
        </p:nvSpPr>
        <p:spPr>
          <a:xfrm flipH="1">
            <a:off x="6853559" y="1544716"/>
            <a:ext cx="3826277" cy="1089766"/>
          </a:xfrm>
          <a:prstGeom prst="wedgeEllipseCallout">
            <a:avLst>
              <a:gd name="adj1" fmla="val 92657"/>
              <a:gd name="adj2" fmla="val 12079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Связка тем: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Ботаника + Эволюция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Экология + Физиология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8" name="Picture 2" descr="Тема Строение корнеплодов">
            <a:extLst>
              <a:ext uri="{FF2B5EF4-FFF2-40B4-BE49-F238E27FC236}">
                <a16:creationId xmlns:a16="http://schemas.microsoft.com/office/drawing/2014/main" id="{793AB6BB-65B7-597A-C704-794991C8A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367" y="3819541"/>
            <a:ext cx="3547749" cy="25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Рассмотрите рисунок, докажите, что клубень – это побег. Помогите пожалуйста  ))) - user_283974625 | Ответы Mail">
            <a:extLst>
              <a:ext uri="{FF2B5EF4-FFF2-40B4-BE49-F238E27FC236}">
                <a16:creationId xmlns:a16="http://schemas.microsoft.com/office/drawing/2014/main" id="{4E14B35B-2871-C343-FBC9-3ACA4643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188" y="3765194"/>
            <a:ext cx="3266772" cy="215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99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25. Обобщение и применение знаний о человеке и многообразии организмов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Уровень сложности: </a:t>
            </a:r>
            <a:r>
              <a:rPr lang="ru-RU" b="1" dirty="0"/>
              <a:t>высокий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r>
              <a:rPr lang="ru-RU" dirty="0"/>
              <a:t>Средний процент выполнения в России: </a:t>
            </a:r>
            <a:r>
              <a:rPr lang="ru-RU" b="1" dirty="0"/>
              <a:t>34.9%</a:t>
            </a:r>
          </a:p>
          <a:p>
            <a:pPr marL="0" indent="0">
              <a:buNone/>
            </a:pPr>
            <a:r>
              <a:rPr lang="ru-RU" dirty="0"/>
              <a:t>В НСО: </a:t>
            </a:r>
            <a:r>
              <a:rPr lang="ru-RU" b="1" dirty="0"/>
              <a:t>22,1 %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Ответом к заданию 25  должен быть </a:t>
            </a:r>
            <a:r>
              <a:rPr lang="ru-RU" b="1" dirty="0"/>
              <a:t>подробный ответ</a:t>
            </a:r>
          </a:p>
          <a:p>
            <a:pPr marL="0" indent="0">
              <a:buNone/>
            </a:pPr>
            <a:r>
              <a:rPr lang="ru-RU" b="1" dirty="0"/>
              <a:t>нужно дать объяснение, описание или обоснование</a:t>
            </a:r>
          </a:p>
          <a:p>
            <a:pPr marL="0" indent="0">
              <a:buNone/>
            </a:pPr>
            <a:r>
              <a:rPr lang="ru-RU" b="1" dirty="0"/>
              <a:t>высказать и аргументировать собственное мнение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Углубленный уровень предметных требований ФГОС.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8682181" y="1508414"/>
            <a:ext cx="3334327" cy="3245941"/>
          </a:xfrm>
          <a:prstGeom prst="wedgeEllipseCallout">
            <a:avLst>
              <a:gd name="adj1" fmla="val -86097"/>
              <a:gd name="adj2" fmla="val 289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Это требующее не только знаний, но и умения их грамотно излагать</a:t>
            </a:r>
          </a:p>
        </p:txBody>
      </p:sp>
    </p:spTree>
    <p:extLst>
      <p:ext uri="{BB962C8B-B14F-4D97-AF65-F5344CB8AC3E}">
        <p14:creationId xmlns:p14="http://schemas.microsoft.com/office/powerpoint/2010/main" val="2665913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F134C-B376-2599-DFBC-3A7AD74CB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6B5DF7-2DC1-6E8B-4431-BA0290FE6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4715012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40B8B4-43A6-CE7C-B292-D3249C7A9D9A}"/>
              </a:ext>
            </a:extLst>
          </p:cNvPr>
          <p:cNvSpPr txBox="1"/>
          <p:nvPr/>
        </p:nvSpPr>
        <p:spPr>
          <a:xfrm>
            <a:off x="4749553" y="5761608"/>
            <a:ext cx="1047565" cy="621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883522A-81CE-79DD-A57A-9399D2A3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Задания включают разные темы…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21AD64-2864-36D7-7A29-04810E32BE03}"/>
              </a:ext>
            </a:extLst>
          </p:cNvPr>
          <p:cNvSpPr txBox="1"/>
          <p:nvPr/>
        </p:nvSpPr>
        <p:spPr>
          <a:xfrm>
            <a:off x="5832628" y="2923715"/>
            <a:ext cx="6094520" cy="3118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Закон гомологических рядов Вавилова.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Виды из близких родов (дайкон и турнепс) характеризуются сходными рядами наследственной изменчивости (формой корнеплодов).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Параллелизм (конвергенция).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Картофель и турнепс относятся к разным, неродственным семействам растений.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Видоизменения вегетативных органов картофеля и турнепса имеют разную природу (не являются гомологичными).</a:t>
            </a:r>
          </a:p>
        </p:txBody>
      </p:sp>
    </p:spTree>
    <p:extLst>
      <p:ext uri="{BB962C8B-B14F-4D97-AF65-F5344CB8AC3E}">
        <p14:creationId xmlns:p14="http://schemas.microsoft.com/office/powerpoint/2010/main" val="3710098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CFB5A-62EB-443B-AFD1-A3592D61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Задания включают разные темы…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A3CF56C-ADFD-CBDA-EFF0-4760C1AAD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226" y="1887769"/>
            <a:ext cx="4589349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962530-F2F5-3FD2-0D8B-5B60F3A6FCE1}"/>
              </a:ext>
            </a:extLst>
          </p:cNvPr>
          <p:cNvSpPr txBox="1"/>
          <p:nvPr/>
        </p:nvSpPr>
        <p:spPr>
          <a:xfrm>
            <a:off x="4554245" y="5175682"/>
            <a:ext cx="1393794" cy="14381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E3F04237-B1A3-01DD-FFCD-FD9C551C92CC}"/>
              </a:ext>
            </a:extLst>
          </p:cNvPr>
          <p:cNvSpPr/>
          <p:nvPr/>
        </p:nvSpPr>
        <p:spPr>
          <a:xfrm flipH="1">
            <a:off x="6624427" y="1600202"/>
            <a:ext cx="4181382" cy="1828798"/>
          </a:xfrm>
          <a:prstGeom prst="wedgeEllipseCallout">
            <a:avLst>
              <a:gd name="adj1" fmla="val 76880"/>
              <a:gd name="adj2" fmla="val -457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Связка тем: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Физиология + Изменчивость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Экология + Физиология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60637A-AE7B-B97F-B270-B18364938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058" y="3491662"/>
            <a:ext cx="2301582" cy="3122202"/>
          </a:xfrm>
          <a:prstGeom prst="rect">
            <a:avLst/>
          </a:prstGeom>
        </p:spPr>
      </p:pic>
      <p:pic>
        <p:nvPicPr>
          <p:cNvPr id="6146" name="Picture 2" descr="Эволюция дала жителям Тибета способность, которой нет у других народов. Легкие жителей Тибета работают не так, как у остальных людей. Фото.">
            <a:extLst>
              <a:ext uri="{FF2B5EF4-FFF2-40B4-BE49-F238E27FC236}">
                <a16:creationId xmlns:a16="http://schemas.microsoft.com/office/drawing/2014/main" id="{BE02BF9F-C1E0-BB9D-5CA0-7172B921E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34" y="3949608"/>
            <a:ext cx="3814901" cy="254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7A2C9F-C264-3D9E-08BA-F4AE53268F71}"/>
              </a:ext>
            </a:extLst>
          </p:cNvPr>
          <p:cNvSpPr txBox="1"/>
          <p:nvPr/>
        </p:nvSpPr>
        <p:spPr>
          <a:xfrm>
            <a:off x="5448134" y="3459287"/>
            <a:ext cx="5015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b="1" i="0" u="none" strike="noStrike" dirty="0">
                <a:solidFill>
                  <a:srgbClr val="48D900"/>
                </a:solidFill>
                <a:effectLst/>
                <a:latin typeface="-apple-system"/>
                <a:hlinkClick r:id="rId5"/>
              </a:rPr>
              <a:t>Hi</a:t>
            </a:r>
            <a:r>
              <a:rPr lang="ru-RU" b="1" i="0" u="none" strike="noStrike" dirty="0">
                <a:solidFill>
                  <a:srgbClr val="48D900"/>
                </a:solidFill>
                <a:effectLst/>
                <a:latin typeface="-apple-system"/>
                <a:hlinkClick r:id="rId5"/>
              </a:rPr>
              <a:t>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apple-system"/>
                <a:hlinkClick r:id="rId5"/>
              </a:rPr>
              <a:t>-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-apple-system"/>
                <a:hlinkClick r:id="rId5"/>
              </a:rPr>
              <a:t>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apple-system"/>
                <a:hlinkClick r:id="rId5"/>
              </a:rPr>
              <a:t>News.ru</a:t>
            </a:r>
          </a:p>
        </p:txBody>
      </p:sp>
    </p:spTree>
    <p:extLst>
      <p:ext uri="{BB962C8B-B14F-4D97-AF65-F5344CB8AC3E}">
        <p14:creationId xmlns:p14="http://schemas.microsoft.com/office/powerpoint/2010/main" val="1731213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3D3BC-8125-38F4-84E4-1F0098368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A0F9A-555B-7230-AA45-646E04E13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Задания включают разные темы…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D8C8B79-1EB7-5CB4-FCDB-E80401987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226" y="1887769"/>
            <a:ext cx="4589349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8C5439-7EAA-6F42-2EC7-CAC7C522E1DF}"/>
              </a:ext>
            </a:extLst>
          </p:cNvPr>
          <p:cNvSpPr txBox="1"/>
          <p:nvPr/>
        </p:nvSpPr>
        <p:spPr>
          <a:xfrm>
            <a:off x="4554245" y="5175682"/>
            <a:ext cx="1393794" cy="14381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9B8AA-4623-6E43-4581-4B741FAB0DD4}"/>
              </a:ext>
            </a:extLst>
          </p:cNvPr>
          <p:cNvSpPr txBox="1"/>
          <p:nvPr/>
        </p:nvSpPr>
        <p:spPr>
          <a:xfrm>
            <a:off x="5797117" y="2254928"/>
            <a:ext cx="5797119" cy="3860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sz="1400" b="1" i="0" dirty="0">
                <a:solidFill>
                  <a:srgbClr val="0F1115"/>
                </a:solidFill>
                <a:effectLst/>
                <a:latin typeface="quote-cjk-patch"/>
              </a:rPr>
              <a:t>Форма отбора: Движущий естественный отбор 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sz="1400" b="1" i="0" dirty="0">
                <a:solidFill>
                  <a:srgbClr val="0F1115"/>
                </a:solidFill>
                <a:effectLst/>
                <a:latin typeface="quote-cjk-patch"/>
              </a:rPr>
              <a:t>В условиях высокогорья Тибета (низкое парциальное давление кислорода) 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sz="1400" b="1" dirty="0">
                <a:solidFill>
                  <a:srgbClr val="0F1115"/>
                </a:solidFill>
                <a:latin typeface="quote-cjk-patch"/>
              </a:rPr>
              <a:t>О</a:t>
            </a:r>
            <a:r>
              <a:rPr lang="ru-RU" sz="1400" b="1" i="0" dirty="0">
                <a:solidFill>
                  <a:srgbClr val="0F1115"/>
                </a:solidFill>
                <a:effectLst/>
                <a:latin typeface="quote-cjk-patch"/>
              </a:rPr>
              <a:t>соби с мутациями в генах, повышающими эффективность утилизации кислорода (или меняющими уровень гемоглобина), имеют преимущество в выживании и размножении 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sz="1400" b="1" i="0" dirty="0">
                <a:solidFill>
                  <a:srgbClr val="0F1115"/>
                </a:solidFill>
                <a:effectLst/>
                <a:latin typeface="quote-cjk-patch"/>
              </a:rPr>
              <a:t> Поскольку мутации носят наследственный характер, их частота в поколениях тибетцев возрастает 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sz="1400" b="1" i="0" dirty="0">
                <a:solidFill>
                  <a:srgbClr val="0F1115"/>
                </a:solidFill>
                <a:effectLst/>
                <a:latin typeface="quote-cjk-patch"/>
              </a:rPr>
              <a:t>У тибетцев сродство </a:t>
            </a:r>
            <a:r>
              <a:rPr lang="ru-RU" sz="1400" b="1" i="0" dirty="0" err="1">
                <a:solidFill>
                  <a:srgbClr val="0F1115"/>
                </a:solidFill>
                <a:effectLst/>
                <a:latin typeface="quote-cjk-patch"/>
              </a:rPr>
              <a:t>гемогллобина</a:t>
            </a:r>
            <a:r>
              <a:rPr lang="ru-RU" sz="1400" b="1" i="0" dirty="0">
                <a:solidFill>
                  <a:srgbClr val="0F1115"/>
                </a:solidFill>
                <a:effectLst/>
                <a:latin typeface="quote-cjk-patch"/>
              </a:rPr>
              <a:t> к кислороду повышено (механизм адаптации иной, но направленный на эффективный захват кислорода).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sz="1400" b="1" i="0" dirty="0">
                <a:solidFill>
                  <a:srgbClr val="0F1115"/>
                </a:solidFill>
                <a:effectLst/>
                <a:latin typeface="quote-cjk-patch"/>
              </a:rPr>
              <a:t>В отличие от жителей других областей, у которых гемоглобин просто повышен (что может делать кровь более вязкой), тибетцы адаптировались иначе: их гемоглобин имеет более высокое сродство к кислороду, что позволяет эффективно захватывать его из разреженного воздуха без увеличения вязкости крови . Это результат закрепившихся мутаций, повышающих приспособленность.</a:t>
            </a:r>
          </a:p>
        </p:txBody>
      </p:sp>
    </p:spTree>
    <p:extLst>
      <p:ext uri="{BB962C8B-B14F-4D97-AF65-F5344CB8AC3E}">
        <p14:creationId xmlns:p14="http://schemas.microsoft.com/office/powerpoint/2010/main" val="1949213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F503F-CBFA-BF33-DA11-46AB092AD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AB9EF8-FF96-6A71-F75E-4FBB87E87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234" y="1470518"/>
            <a:ext cx="6208826" cy="4351338"/>
          </a:xfrm>
          <a:prstGeom prst="rect">
            <a:avLst/>
          </a:prstGeom>
        </p:spPr>
      </p:pic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EF0E1411-AE6F-B4AE-4FD7-FB39F7FFEA93}"/>
              </a:ext>
            </a:extLst>
          </p:cNvPr>
          <p:cNvSpPr/>
          <p:nvPr/>
        </p:nvSpPr>
        <p:spPr>
          <a:xfrm flipH="1">
            <a:off x="7723573" y="693477"/>
            <a:ext cx="4181382" cy="1828798"/>
          </a:xfrm>
          <a:prstGeom prst="wedgeEllipseCallout">
            <a:avLst>
              <a:gd name="adj1" fmla="val 85797"/>
              <a:gd name="adj2" fmla="val 9930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Связка тем: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Экология + Физиология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НОВОЕ ПОНИМАНИЕ ЯВЛЕНИЙ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Правила Аллена и Бергмана ✓Эти правила позволяют применять знания о  морфологии и поведении животных для понимания.. 2026 | ВКонтакте">
            <a:extLst>
              <a:ext uri="{FF2B5EF4-FFF2-40B4-BE49-F238E27FC236}">
                <a16:creationId xmlns:a16="http://schemas.microsoft.com/office/drawing/2014/main" id="{C0FAC922-A250-B561-BBB7-D9A1A85AD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35" y="3627668"/>
            <a:ext cx="5279255" cy="296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414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F3BF8-87B0-A8D2-1463-B99090A0A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59165-97AA-EE03-8517-43676530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A8AAB9-8956-C34B-2715-56C9EFDC3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234" y="1470518"/>
            <a:ext cx="6208826" cy="43513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566BEE-236D-2ACC-907E-CB19384D7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135" y="3363524"/>
            <a:ext cx="4556279" cy="2681937"/>
          </a:xfrm>
          <a:prstGeom prst="rect">
            <a:avLst/>
          </a:prstGeom>
        </p:spPr>
      </p:pic>
      <p:pic>
        <p:nvPicPr>
          <p:cNvPr id="8194" name="Picture 2" descr="🔥 Эти уши у молодого антилопового зайца : r/NatureIsFuckingLit">
            <a:extLst>
              <a:ext uri="{FF2B5EF4-FFF2-40B4-BE49-F238E27FC236}">
                <a16:creationId xmlns:a16="http://schemas.microsoft.com/office/drawing/2014/main" id="{830DE529-FE96-5EB4-0F32-1DB76529C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901" y="365125"/>
            <a:ext cx="2671252" cy="268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166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583F-B635-CB82-33B2-A9DF6876D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Экосистема как комплекс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A35A6F-9BB0-8215-4A00-D29C04748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90" y="1622363"/>
            <a:ext cx="7134225" cy="2619375"/>
          </a:xfrm>
          <a:prstGeom prst="rect">
            <a:avLst/>
          </a:prstGeom>
        </p:spPr>
      </p:pic>
      <p:pic>
        <p:nvPicPr>
          <p:cNvPr id="6" name="Picture 2" descr="2.4.Трофические взаимодействия в экосистемах">
            <a:extLst>
              <a:ext uri="{FF2B5EF4-FFF2-40B4-BE49-F238E27FC236}">
                <a16:creationId xmlns:a16="http://schemas.microsoft.com/office/drawing/2014/main" id="{41EE932F-5E6F-2137-539F-E66792667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02" y="2932051"/>
            <a:ext cx="3790908" cy="356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70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07CCC-2A39-FC09-4337-0D85CD4F2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DFA4C-58B5-78A7-ECFB-B7BC2A40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Экосистема как комплекс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A06654-2E98-899A-F5B4-40CE3EF27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108" y="1892615"/>
            <a:ext cx="7134225" cy="26193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0467A2-D308-6AA2-3197-6386FBDA7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895" y="4079874"/>
            <a:ext cx="4994105" cy="2759725"/>
          </a:xfrm>
          <a:prstGeom prst="rect">
            <a:avLst/>
          </a:prstGeom>
        </p:spPr>
      </p:pic>
      <p:pic>
        <p:nvPicPr>
          <p:cNvPr id="3074" name="Picture 2" descr="2.4.Трофические взаимодействия в экосистемах">
            <a:extLst>
              <a:ext uri="{FF2B5EF4-FFF2-40B4-BE49-F238E27FC236}">
                <a16:creationId xmlns:a16="http://schemas.microsoft.com/office/drawing/2014/main" id="{3FE9D11C-6945-A32C-3E6F-F00E9636F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818" y="886889"/>
            <a:ext cx="32956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512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5EF30-2A2B-E5C0-0477-FA3DB1E09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729F6-E3EB-B81E-E9EE-1208733A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Глобальные проблемы с другой точки зрения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C70C33-A091-9378-022E-E32BF5D16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907" y="1690689"/>
            <a:ext cx="6700883" cy="3295062"/>
          </a:xfrm>
          <a:prstGeom prst="rect">
            <a:avLst/>
          </a:prstGeom>
        </p:spPr>
      </p:pic>
      <p:pic>
        <p:nvPicPr>
          <p:cNvPr id="4098" name="Picture 2" descr="Ученые из Пущино приняли участие в исследованиях параметров  фотосинтетического аппарата растений с разными стратегиями (способами)  накопления соли">
            <a:extLst>
              <a:ext uri="{FF2B5EF4-FFF2-40B4-BE49-F238E27FC236}">
                <a16:creationId xmlns:a16="http://schemas.microsoft.com/office/drawing/2014/main" id="{D7775D8F-9E4C-07AE-D18C-4CC05ED1A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775" y="1402036"/>
            <a:ext cx="4735468" cy="18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Растительный осмос и виды тургорного давления - 15.11.23 23:41 | Пикабу">
            <a:extLst>
              <a:ext uri="{FF2B5EF4-FFF2-40B4-BE49-F238E27FC236}">
                <a16:creationId xmlns:a16="http://schemas.microsoft.com/office/drawing/2014/main" id="{1EA20D1D-DAD8-D1C8-85ED-225687FDF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"/>
          <a:stretch>
            <a:fillRect/>
          </a:stretch>
        </p:blipFill>
        <p:spPr bwMode="auto">
          <a:xfrm>
            <a:off x="8205571" y="3182665"/>
            <a:ext cx="2911876" cy="36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244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97FD48-5B58-9210-18EA-607B9BF09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Глобальные проблемы с другой точки зрения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55FB08-08CB-65A1-5C38-55980AD9B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907" y="1690689"/>
            <a:ext cx="6700883" cy="3295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5C9798-ECEF-FB27-A0AB-0D50725C788E}"/>
              </a:ext>
            </a:extLst>
          </p:cNvPr>
          <p:cNvSpPr txBox="1"/>
          <p:nvPr/>
        </p:nvSpPr>
        <p:spPr>
          <a:xfrm>
            <a:off x="7466120" y="2086252"/>
            <a:ext cx="4314547" cy="4439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При накоплении сахаров (органических соединений) в клетках повышается осмотическое давление в них (повышается их осмотический потенциал).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Такое осмотическое давление препятствует потере воды клетками растения (вода не выходит из клеток растения во внешнюю среду).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Без перечисленных адаптаций растение теряет воду (клетки растения теряют тургор; растение увядает).</a:t>
            </a: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Потеря воды ведёт к прекращению физиологических процессов и гибели растения</a:t>
            </a:r>
          </a:p>
        </p:txBody>
      </p:sp>
    </p:spTree>
    <p:extLst>
      <p:ext uri="{BB962C8B-B14F-4D97-AF65-F5344CB8AC3E}">
        <p14:creationId xmlns:p14="http://schemas.microsoft.com/office/powerpoint/2010/main" val="3141604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61848-6468-4ADB-D096-CB7A1099F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Задания линии 25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868808-66F9-C7E7-7A3D-08C83A417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Самый главный принцип выполнения заданий линии 25 — это умение определять закономерности в нестандартной (новой) ситуации.</a:t>
            </a:r>
          </a:p>
          <a:p>
            <a:r>
              <a:rPr lang="ru-RU" dirty="0"/>
              <a:t>Для этого важно не только иметь прочные и сформированные знания о строении, функционировании и разнообразии биологических систем, но и уметь объяснять и находить закономерности в новых данных, опираясь на уже имеющуюся систему знаний.</a:t>
            </a:r>
          </a:p>
          <a:p>
            <a:r>
              <a:rPr lang="ru-RU" dirty="0"/>
              <a:t>Для этого необходимо на описательном уровне понимать ключевые закономерности химии (и физики) и уметь применять их для объяснения биологических явлений.</a:t>
            </a:r>
          </a:p>
          <a:p>
            <a:r>
              <a:rPr lang="ru-RU" dirty="0"/>
              <a:t>В качестве дополнительной литературы для педагога, которая поможет ученикам развивать необходимые компетенции, могут быть полезны книги, описывающие различные адаптации (приспособления) животных и растений к условиям среды, а также механизмы формирования этих адаптаций.</a:t>
            </a:r>
          </a:p>
          <a:p>
            <a:r>
              <a:rPr lang="ru-RU" dirty="0"/>
              <a:t>Также в качестве дополнительной литературы для педагога, способствующей развитию компетенций учеников, могут быть использованы книги (в том числе школьные атласы), описывающие строение и функционирование организма человека, а также механизмы поддержания равновесия (гомеостаза) в нём.</a:t>
            </a:r>
          </a:p>
        </p:txBody>
      </p:sp>
    </p:spTree>
    <p:extLst>
      <p:ext uri="{BB962C8B-B14F-4D97-AF65-F5344CB8AC3E}">
        <p14:creationId xmlns:p14="http://schemas.microsoft.com/office/powerpoint/2010/main" val="408139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Основные сложности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Недостаточное понимание сути процессов.</a:t>
            </a:r>
            <a:r>
              <a:rPr lang="ru-RU" dirty="0"/>
              <a:t> Ученик заучивает формулировки, но не может применить их в нестандартной ситуации.</a:t>
            </a:r>
          </a:p>
          <a:p>
            <a:r>
              <a:rPr lang="ru-RU" b="1" dirty="0"/>
              <a:t>Неумение структурировать ответ.</a:t>
            </a:r>
            <a:r>
              <a:rPr lang="ru-RU" dirty="0"/>
              <a:t> Ответ должен быть логичным, последовательным и полным.</a:t>
            </a:r>
          </a:p>
          <a:p>
            <a:r>
              <a:rPr lang="ru-RU" b="1" dirty="0"/>
              <a:t>Бедная научная речь.</a:t>
            </a:r>
            <a:r>
              <a:rPr lang="ru-RU" dirty="0"/>
              <a:t> Использование бытовых вместо научных терминов, нечеткие формулировки.</a:t>
            </a:r>
          </a:p>
          <a:p>
            <a:r>
              <a:rPr lang="ru-RU" b="1" dirty="0"/>
              <a:t>Потеря баллов из-за невнимательности.</a:t>
            </a:r>
            <a:r>
              <a:rPr lang="ru-RU" dirty="0"/>
              <a:t> Не ответил на все вопросы задачи, не сделал вывод.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12" y="70427"/>
            <a:ext cx="2021988" cy="351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78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Изменения в 2025/26</a:t>
            </a:r>
          </a:p>
        </p:txBody>
      </p:sp>
      <p:pic>
        <p:nvPicPr>
          <p:cNvPr id="1026" name="Picture 2" descr="https://i.pinimg.com/736x/a0/78/14/a07814adf99b05b2d9a625797bba3fa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64" y="0"/>
            <a:ext cx="2212936" cy="252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223" y="1514764"/>
            <a:ext cx="10670309" cy="5153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Задания трансформировались в полноценные исследовательские биологические задачи проблемно-поисковой направленности.</a:t>
            </a:r>
          </a:p>
          <a:p>
            <a:pPr marL="514350" indent="-514350">
              <a:buAutoNum type="arabicPeriod"/>
            </a:pPr>
            <a:r>
              <a:rPr lang="ru-RU" dirty="0"/>
              <a:t>Стали проверять умение применять теоретические знания для объяснения явлений и процессов физиологии растений, животных, человека с привлечением знаний из области химии, физики, физической географии в контексте условия задания. </a:t>
            </a:r>
          </a:p>
          <a:p>
            <a:pPr marL="514350" indent="-514350">
              <a:buAutoNum type="arabicPeriod"/>
            </a:pPr>
            <a:r>
              <a:rPr lang="ru-RU" dirty="0"/>
              <a:t>Утвердились функциональный и системный подходы в формулировке условий задания и вопросов к ним. </a:t>
            </a:r>
          </a:p>
          <a:p>
            <a:pPr marL="514350" indent="-514350">
              <a:buAutoNum type="arabicPeriod"/>
            </a:pPr>
            <a:r>
              <a:rPr lang="ru-RU" dirty="0"/>
              <a:t>Задания стали сопровождаться визуальными элементами, главная задача которых – лучше понять условие задания.</a:t>
            </a:r>
          </a:p>
        </p:txBody>
      </p:sp>
    </p:spTree>
    <p:extLst>
      <p:ext uri="{BB962C8B-B14F-4D97-AF65-F5344CB8AC3E}">
        <p14:creationId xmlns:p14="http://schemas.microsoft.com/office/powerpoint/2010/main" val="4277115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25 вопрос возвращается линия </a:t>
            </a:r>
            <a:br>
              <a:rPr lang="ru-RU" dirty="0"/>
            </a:br>
            <a:r>
              <a:rPr lang="ru-RU" dirty="0"/>
              <a:t>НАЙДИ ОШИБКИ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791855"/>
            <a:ext cx="12192000" cy="2358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50389"/>
            <a:ext cx="11125200" cy="1876425"/>
          </a:xfrm>
          <a:prstGeom prst="rect">
            <a:avLst/>
          </a:prstGeom>
        </p:spPr>
      </p:pic>
      <p:pic>
        <p:nvPicPr>
          <p:cNvPr id="2050" name="Picture 2" descr="https://i.pinimg.com/736x/a0/a8/74/a0a8746265acfe3fdf472077a35194d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330" y="539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 </a:t>
            </a:r>
            <a:r>
              <a:rPr lang="ru-RU" dirty="0" err="1"/>
              <a:t>Рохлова</a:t>
            </a:r>
            <a:r>
              <a:rPr lang="ru-RU" dirty="0"/>
              <a:t> Валерьяна Сергеевича</a:t>
            </a:r>
          </a:p>
        </p:txBody>
      </p:sp>
      <p:pic>
        <p:nvPicPr>
          <p:cNvPr id="4098" name="Picture 2" descr="https://i.pinimg.com/736x/b3/99/fe/b399feca02eded8bf63115f3f148ff6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102" y="13204"/>
            <a:ext cx="1754705" cy="202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/>
              <a:t>Понимание, а не зубрежка.</a:t>
            </a:r>
            <a:r>
              <a:rPr lang="ru-RU" dirty="0"/>
              <a:t> Задание 25 проверяет умение применять знания в новой ситуации. </a:t>
            </a:r>
            <a:r>
              <a:rPr lang="ru-RU" dirty="0" err="1"/>
              <a:t>Недостачно</a:t>
            </a:r>
            <a:r>
              <a:rPr lang="ru-RU" dirty="0"/>
              <a:t> выучить определения, нужно понимать взаимосвязи процессов.</a:t>
            </a:r>
          </a:p>
          <a:p>
            <a:r>
              <a:rPr lang="ru-RU" b="1" dirty="0"/>
              <a:t>Грамотная биологическая речь.</a:t>
            </a:r>
            <a:r>
              <a:rPr lang="ru-RU" dirty="0"/>
              <a:t> Ответ должен быть написан научным языком. Слова "хромосомы разбежались" недопустимы, нужно "хромосомы расходятся к полюсам клетки".</a:t>
            </a:r>
          </a:p>
          <a:p>
            <a:r>
              <a:rPr lang="ru-RU" b="1" dirty="0"/>
              <a:t>Логика и полнота ответа.</a:t>
            </a:r>
            <a:r>
              <a:rPr lang="ru-RU" dirty="0"/>
              <a:t> Нужно отвечать на ВСЕ вопросы, поставленные в задании. Ответ должен представлять собой связный текст, а не отдельные разрозненные фразы.</a:t>
            </a:r>
          </a:p>
          <a:p>
            <a:r>
              <a:rPr lang="ru-RU" b="1" dirty="0"/>
              <a:t>Внимательность к деталям условия.</a:t>
            </a:r>
            <a:r>
              <a:rPr lang="ru-RU" dirty="0"/>
              <a:t> Все данные в задаче даны не просто так. Если указано конкретное число хромосом, его нужно использовать в объяснении.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400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8398E-96C6-8AA1-CF33-D272BF548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Механизмы обратной связи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C0CD03-141B-E114-425B-95865A4760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9" r="1579"/>
          <a:stretch>
            <a:fillRect/>
          </a:stretch>
        </p:blipFill>
        <p:spPr bwMode="auto">
          <a:xfrm>
            <a:off x="344848" y="1325420"/>
            <a:ext cx="6075927" cy="489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ACE604-3238-D38D-C3B3-0655376AC11B}"/>
              </a:ext>
            </a:extLst>
          </p:cNvPr>
          <p:cNvSpPr txBox="1"/>
          <p:nvPr/>
        </p:nvSpPr>
        <p:spPr>
          <a:xfrm>
            <a:off x="6587232" y="1491447"/>
            <a:ext cx="51312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0" i="0" dirty="0">
                <a:effectLst/>
                <a:latin typeface="-apple-system"/>
              </a:rPr>
              <a:t>Обратная связь - обратное воздействие результатов процесса на его протекание.</a:t>
            </a:r>
            <a:endParaRPr lang="ru-RU" dirty="0"/>
          </a:p>
          <a:p>
            <a:pPr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Общая схема</a:t>
            </a:r>
            <a:r>
              <a:rPr lang="ru-RU" dirty="0"/>
              <a:t/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1. Вещество 1 усиливает выделение вещества 2.</a:t>
            </a:r>
            <a:r>
              <a:rPr lang="ru-RU" dirty="0"/>
              <a:t/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2. Вещество 2 оказывает влияние на вещество 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414A6-9B5A-5445-0EE3-2C5CC84A8128}"/>
              </a:ext>
            </a:extLst>
          </p:cNvPr>
          <p:cNvSpPr txBox="1"/>
          <p:nvPr/>
        </p:nvSpPr>
        <p:spPr>
          <a:xfrm>
            <a:off x="6420775" y="3773815"/>
            <a:ext cx="553744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Примеры:</a:t>
            </a:r>
            <a:r>
              <a:rPr lang="ru-RU" dirty="0"/>
              <a:t/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ГИПОТАЛАМУС И ЩИТОВИДНАЯ ЖЕЛЕЗА</a:t>
            </a:r>
            <a:r>
              <a:rPr lang="ru-RU" dirty="0"/>
              <a:t/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1. При недостатке тироксина в крови гипоталамус вырабатывает гормон ТТГ (тиреотропный гормон), который стимулирует выработку тироксина щитовидной железой.</a:t>
            </a:r>
            <a:r>
              <a:rPr lang="ru-RU" dirty="0"/>
              <a:t/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2. При достижении высокой концентрации тироксина, ОН САМ (тироксин) будет тормозить выработку ТТГ гипоталамусом, что приведет к снижению тироксина.</a:t>
            </a:r>
            <a:endParaRPr lang="ru-RU" dirty="0"/>
          </a:p>
          <a:p>
            <a:pPr algn="l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/>
            </a:r>
            <a:b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</a:br>
            <a:endParaRPr lang="ru-RU" b="0" i="0" dirty="0">
              <a:solidFill>
                <a:srgbClr val="000000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0015194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1516</Words>
  <Application>Microsoft Office PowerPoint</Application>
  <PresentationFormat>Широкоэкранный</PresentationFormat>
  <Paragraphs>167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-apple-system</vt:lpstr>
      <vt:lpstr>Arial</vt:lpstr>
      <vt:lpstr>Calibri</vt:lpstr>
      <vt:lpstr>Calibri Light</vt:lpstr>
      <vt:lpstr>quote-cjk-patch</vt:lpstr>
      <vt:lpstr>Тема Office</vt:lpstr>
      <vt:lpstr>Тема: От знания к мышлению: как покорить сложную часть ЕГЭ по биологии( разбор алгоритмов работы с контекстными задачами 25 и 26 линии ЕГЭ</vt:lpstr>
      <vt:lpstr>Спецификация</vt:lpstr>
      <vt:lpstr>25. Обобщение и применение знаний о человеке и многообразии организмов </vt:lpstr>
      <vt:lpstr>Задания линии 25</vt:lpstr>
      <vt:lpstr>Основные сложности</vt:lpstr>
      <vt:lpstr>Изменения в 2025/26</vt:lpstr>
      <vt:lpstr>В 25 вопрос возвращается линия  НАЙДИ ОШИБКИ </vt:lpstr>
      <vt:lpstr>От Рохлова Валерьяна Сергеевича</vt:lpstr>
      <vt:lpstr>Механизмы обратной связи</vt:lpstr>
      <vt:lpstr>Пример заданий </vt:lpstr>
      <vt:lpstr>Элементы ответа</vt:lpstr>
      <vt:lpstr>Знание основных закономерностей</vt:lpstr>
      <vt:lpstr>Знание основных закономерностей</vt:lpstr>
      <vt:lpstr>Задания на подумать</vt:lpstr>
      <vt:lpstr>Задания на подумать</vt:lpstr>
      <vt:lpstr>Презентация PowerPoint</vt:lpstr>
      <vt:lpstr>Эвристические задачи</vt:lpstr>
      <vt:lpstr>Презентация PowerPoint</vt:lpstr>
      <vt:lpstr>Презентация PowerPoint</vt:lpstr>
      <vt:lpstr>26. Обобщение и применение знаний по общей биологии</vt:lpstr>
      <vt:lpstr>Презентация PowerPoint</vt:lpstr>
      <vt:lpstr>Примеры заданий</vt:lpstr>
      <vt:lpstr>Элементы ответа</vt:lpstr>
      <vt:lpstr>Презентация PowerPoint</vt:lpstr>
      <vt:lpstr>Элементы ответа</vt:lpstr>
      <vt:lpstr>Презентация PowerPoint</vt:lpstr>
      <vt:lpstr>Примеры заданий</vt:lpstr>
      <vt:lpstr>Примеры заданий</vt:lpstr>
      <vt:lpstr>Задания включают разные темы…</vt:lpstr>
      <vt:lpstr>Задания включают разные темы…</vt:lpstr>
      <vt:lpstr>Задания включают разные темы…</vt:lpstr>
      <vt:lpstr>Задания включают разные темы…</vt:lpstr>
      <vt:lpstr>Экология</vt:lpstr>
      <vt:lpstr>Экология</vt:lpstr>
      <vt:lpstr>Экосистема как комплекс</vt:lpstr>
      <vt:lpstr>Экосистема как комплекс</vt:lpstr>
      <vt:lpstr>Глобальные проблемы с другой точки зрения</vt:lpstr>
      <vt:lpstr>Глобальные проблемы с другой точки зрения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User</cp:lastModifiedBy>
  <cp:revision>19</cp:revision>
  <dcterms:created xsi:type="dcterms:W3CDTF">2025-09-25T01:34:35Z</dcterms:created>
  <dcterms:modified xsi:type="dcterms:W3CDTF">2026-03-02T07:00:46Z</dcterms:modified>
</cp:coreProperties>
</file>