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7"/>
  </p:notesMasterIdLst>
  <p:sldIdLst>
    <p:sldId id="863" r:id="rId2"/>
    <p:sldId id="864" r:id="rId3"/>
    <p:sldId id="866" r:id="rId4"/>
    <p:sldId id="865" r:id="rId5"/>
    <p:sldId id="893" r:id="rId6"/>
    <p:sldId id="894" r:id="rId7"/>
    <p:sldId id="467" r:id="rId8"/>
    <p:sldId id="445" r:id="rId9"/>
    <p:sldId id="515" r:id="rId10"/>
    <p:sldId id="819" r:id="rId11"/>
    <p:sldId id="867" r:id="rId12"/>
    <p:sldId id="868" r:id="rId13"/>
    <p:sldId id="468" r:id="rId14"/>
    <p:sldId id="446" r:id="rId15"/>
    <p:sldId id="504" r:id="rId16"/>
    <p:sldId id="505" r:id="rId17"/>
    <p:sldId id="869" r:id="rId18"/>
    <p:sldId id="890" r:id="rId19"/>
    <p:sldId id="883" r:id="rId20"/>
    <p:sldId id="880" r:id="rId21"/>
    <p:sldId id="874" r:id="rId22"/>
    <p:sldId id="891" r:id="rId23"/>
    <p:sldId id="599" r:id="rId24"/>
    <p:sldId id="600" r:id="rId25"/>
    <p:sldId id="881" r:id="rId26"/>
    <p:sldId id="877" r:id="rId27"/>
    <p:sldId id="493" r:id="rId28"/>
    <p:sldId id="485" r:id="rId29"/>
    <p:sldId id="496" r:id="rId30"/>
    <p:sldId id="479" r:id="rId31"/>
    <p:sldId id="896" r:id="rId32"/>
    <p:sldId id="897" r:id="rId33"/>
    <p:sldId id="478" r:id="rId34"/>
    <p:sldId id="805" r:id="rId35"/>
    <p:sldId id="806" r:id="rId36"/>
    <p:sldId id="886" r:id="rId37"/>
    <p:sldId id="892" r:id="rId38"/>
    <p:sldId id="859" r:id="rId39"/>
    <p:sldId id="856" r:id="rId40"/>
    <p:sldId id="895" r:id="rId41"/>
    <p:sldId id="509" r:id="rId42"/>
    <p:sldId id="476" r:id="rId43"/>
    <p:sldId id="361" r:id="rId44"/>
    <p:sldId id="359" r:id="rId45"/>
    <p:sldId id="35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5224-3217-4B03-A178-E936B9D5F6A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16966-5FD9-489C-B454-76929AC8E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7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4D17-B317-D393-944B-452F025F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893B735-9B41-F02C-AD11-39BEF027C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2A55E85-4003-F50B-8EF6-9D7899BDE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Нет подстановок. 2 балла</a:t>
            </a:r>
          </a:p>
        </p:txBody>
      </p:sp>
    </p:spTree>
    <p:extLst>
      <p:ext uri="{BB962C8B-B14F-4D97-AF65-F5344CB8AC3E}">
        <p14:creationId xmlns:p14="http://schemas.microsoft.com/office/powerpoint/2010/main" val="223032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Ошибка в формуле КПД  – 1 балл</a:t>
            </a:r>
          </a:p>
        </p:txBody>
      </p:sp>
    </p:spTree>
    <p:extLst>
      <p:ext uri="{BB962C8B-B14F-4D97-AF65-F5344CB8AC3E}">
        <p14:creationId xmlns:p14="http://schemas.microsoft.com/office/powerpoint/2010/main" val="181635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Нет М-К, формула КПД нверна – 0 балл</a:t>
            </a:r>
          </a:p>
        </p:txBody>
      </p:sp>
    </p:spTree>
    <p:extLst>
      <p:ext uri="{BB962C8B-B14F-4D97-AF65-F5344CB8AC3E}">
        <p14:creationId xmlns:p14="http://schemas.microsoft.com/office/powerpoint/2010/main" val="65609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5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9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8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9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0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3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7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AD5A93-D2C4-4796-A520-C51429A74DF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BDCB01-1F57-443E-AD03-127FDD1CA48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94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7CD23-126F-478D-41CE-0DF4EC66E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84480"/>
            <a:ext cx="10759440" cy="149352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«Стратегия решения и критерии</a:t>
            </a:r>
            <a:br>
              <a:rPr lang="ru-RU" sz="6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оценки»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7AF54-65E0-39EC-D823-39DE7F44F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" y="3632518"/>
            <a:ext cx="11369040" cy="16557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№24 ЕГЭ по физике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И.Ю.</a:t>
            </a:r>
          </a:p>
        </p:txBody>
      </p:sp>
    </p:spTree>
    <p:extLst>
      <p:ext uri="{BB962C8B-B14F-4D97-AF65-F5344CB8AC3E}">
        <p14:creationId xmlns:p14="http://schemas.microsoft.com/office/powerpoint/2010/main" val="202826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DDA4A-FE4B-F765-ED59-AAA7312E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7" y="181790"/>
            <a:ext cx="9905998" cy="1478570"/>
          </a:xfrm>
          <a:gradFill>
            <a:gsLst>
              <a:gs pos="0">
                <a:schemeClr val="accent1">
                  <a:lumMod val="48000"/>
                  <a:lumOff val="52000"/>
                  <a:alpha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Кодификатор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7396EC-4A23-3BA5-E108-B6D9A874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31" y="81280"/>
            <a:ext cx="7100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E227E-3041-8302-46A2-AFCAD66C4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C8267-E414-4C11-EA6D-E60EBE74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7" y="181790"/>
            <a:ext cx="9905998" cy="1478570"/>
          </a:xfrm>
          <a:gradFill>
            <a:gsLst>
              <a:gs pos="0">
                <a:schemeClr val="accent1">
                  <a:lumMod val="48000"/>
                  <a:lumOff val="52000"/>
                  <a:alpha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Кодификатор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3F456-9A48-4EEE-7F60-3D608E63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62" y="457200"/>
            <a:ext cx="8604018" cy="55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AF4E4-F9D5-F5C7-E916-16F06A98B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6C7F0-610B-8066-50F8-D1585747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00"/>
            <a:ext cx="9347323" cy="1478570"/>
          </a:xfrm>
          <a:gradFill>
            <a:gsLst>
              <a:gs pos="0">
                <a:schemeClr val="accent1">
                  <a:lumMod val="48000"/>
                  <a:lumOff val="52000"/>
                  <a:alpha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Кодификатор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2B2FA-2FDF-BBD0-AC1F-6E5CB80D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471" y="254000"/>
            <a:ext cx="8357609" cy="5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4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>
            <a:extLst>
              <a:ext uri="{FF2B5EF4-FFF2-40B4-BE49-F238E27FC236}">
                <a16:creationId xmlns:a16="http://schemas.microsoft.com/office/drawing/2014/main" id="{69E09FA3-C2AC-89AD-2D1D-96D15976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" y="152401"/>
            <a:ext cx="11003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chemeClr val="accent3">
                    <a:lumMod val="50000"/>
                  </a:schemeClr>
                </a:solidFill>
              </a:rPr>
              <a:t>Стандартными считаются обозначения физических величин, принятые в кодификаторе</a:t>
            </a:r>
          </a:p>
        </p:txBody>
      </p:sp>
      <p:pic>
        <p:nvPicPr>
          <p:cNvPr id="17411" name="Рисунок 1">
            <a:extLst>
              <a:ext uri="{FF2B5EF4-FFF2-40B4-BE49-F238E27FC236}">
                <a16:creationId xmlns:a16="http://schemas.microsoft.com/office/drawing/2014/main" id="{B4CDD5D3-2250-9A9C-CD1C-82BD1F7A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21" y="3948465"/>
            <a:ext cx="5587999" cy="252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2">
            <a:extLst>
              <a:ext uri="{FF2B5EF4-FFF2-40B4-BE49-F238E27FC236}">
                <a16:creationId xmlns:a16="http://schemas.microsoft.com/office/drawing/2014/main" id="{EA57D68D-7C1B-C985-14C2-03457A55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r="1102" b="2777"/>
          <a:stretch>
            <a:fillRect/>
          </a:stretch>
        </p:blipFill>
        <p:spPr bwMode="auto">
          <a:xfrm>
            <a:off x="1644179" y="1161142"/>
            <a:ext cx="8531062" cy="29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2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D806F4C-3BBB-FE73-20BC-3B69726CD695}"/>
              </a:ext>
            </a:extLst>
          </p:cNvPr>
          <p:cNvSpPr txBox="1"/>
          <p:nvPr/>
        </p:nvSpPr>
        <p:spPr>
          <a:xfrm>
            <a:off x="8851900" y="6462714"/>
            <a:ext cx="1449388" cy="161925"/>
          </a:xfrm>
          <a:prstGeom prst="rect">
            <a:avLst/>
          </a:prstGeom>
        </p:spPr>
        <p:txBody>
          <a:bodyPr lIns="0" tIns="635" rIns="0" bIns="0">
            <a:spAutoFit/>
          </a:bodyPr>
          <a:lstStyle/>
          <a:p>
            <a:pPr>
              <a:spcBef>
                <a:spcPts val="5"/>
              </a:spcBef>
              <a:defRPr/>
            </a:pPr>
            <a:r>
              <a:rPr sz="1050" b="1" spc="5" dirty="0">
                <a:solidFill>
                  <a:srgbClr val="81AEB5"/>
                </a:solidFill>
                <a:latin typeface="Tahoma"/>
                <a:cs typeface="Tahoma"/>
              </a:rPr>
              <a:t>© </a:t>
            </a:r>
            <a:r>
              <a:rPr sz="1050" b="1" spc="-5" dirty="0">
                <a:solidFill>
                  <a:srgbClr val="81AEB5"/>
                </a:solidFill>
                <a:latin typeface="Tahoma"/>
                <a:cs typeface="Tahoma"/>
              </a:rPr>
              <a:t>все </a:t>
            </a:r>
            <a:r>
              <a:rPr sz="1050" b="1" dirty="0">
                <a:solidFill>
                  <a:srgbClr val="81AEB5"/>
                </a:solidFill>
                <a:latin typeface="Tahoma"/>
                <a:cs typeface="Tahoma"/>
              </a:rPr>
              <a:t>права</a:t>
            </a:r>
            <a:r>
              <a:rPr sz="1050" b="1" spc="-110" dirty="0">
                <a:solidFill>
                  <a:srgbClr val="81AEB5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81AEB5"/>
                </a:solidFill>
                <a:latin typeface="Tahoma"/>
                <a:cs typeface="Tahoma"/>
              </a:rPr>
              <a:t>защище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363" name="object 5">
            <a:extLst>
              <a:ext uri="{FF2B5EF4-FFF2-40B4-BE49-F238E27FC236}">
                <a16:creationId xmlns:a16="http://schemas.microsoft.com/office/drawing/2014/main" id="{3C4CB83F-CB8C-8C23-27E1-AC695F4B1982}"/>
              </a:ext>
            </a:extLst>
          </p:cNvPr>
          <p:cNvSpPr>
            <a:spLocks/>
          </p:cNvSpPr>
          <p:nvPr/>
        </p:nvSpPr>
        <p:spPr bwMode="auto">
          <a:xfrm>
            <a:off x="2667000" y="990600"/>
            <a:ext cx="7848600" cy="77788"/>
          </a:xfrm>
          <a:custGeom>
            <a:avLst/>
            <a:gdLst>
              <a:gd name="T0" fmla="*/ 0 w 8317230"/>
              <a:gd name="T1" fmla="*/ 0 h 77788"/>
              <a:gd name="T2" fmla="*/ 6592497 w 8317230"/>
              <a:gd name="T3" fmla="*/ 0 h 77788"/>
              <a:gd name="T4" fmla="*/ 0 60000 65536"/>
              <a:gd name="T5" fmla="*/ 0 60000 65536"/>
              <a:gd name="T6" fmla="*/ 0 w 8317230"/>
              <a:gd name="T7" fmla="*/ 0 h 77788"/>
              <a:gd name="T8" fmla="*/ 8317230 w 8317230"/>
              <a:gd name="T9" fmla="*/ 0 h 777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17230" h="77788">
                <a:moveTo>
                  <a:pt x="0" y="0"/>
                </a:moveTo>
                <a:lnTo>
                  <a:pt x="8316912" y="0"/>
                </a:lnTo>
              </a:path>
            </a:pathLst>
          </a:custGeom>
          <a:noFill/>
          <a:ln w="46037">
            <a:solidFill>
              <a:srgbClr val="416A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0F6BB53F-A45E-CB94-938A-DD9F56272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80" y="131679"/>
            <a:ext cx="10719752" cy="432041"/>
          </a:xfr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Обобщенная схема оценивания заданий 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(№24-25, 26(</a:t>
            </a:r>
            <a:r>
              <a:rPr lang="ru-RU" altLang="ru-RU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2))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3303AE-0911-06DF-72DF-49DCE84F8426}"/>
              </a:ext>
            </a:extLst>
          </p:cNvPr>
          <p:cNvCxnSpPr/>
          <p:nvPr/>
        </p:nvCxnSpPr>
        <p:spPr>
          <a:xfrm>
            <a:off x="2819400" y="6019800"/>
            <a:ext cx="19812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35D944-10E5-F3C5-7378-FC14D44C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838199"/>
            <a:ext cx="8755601" cy="59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D53EB9F-FB71-E2C3-C4D4-C149A6B48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9135" y="203052"/>
            <a:ext cx="7200900" cy="6503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Критерии на 2 балла</a:t>
            </a:r>
          </a:p>
        </p:txBody>
      </p:sp>
      <p:sp>
        <p:nvSpPr>
          <p:cNvPr id="17411" name="Объект 9">
            <a:extLst>
              <a:ext uri="{FF2B5EF4-FFF2-40B4-BE49-F238E27FC236}">
                <a16:creationId xmlns:a16="http://schemas.microsoft.com/office/drawing/2014/main" id="{94349C30-5321-B8A2-61C0-DAAED837AB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2A2BFC-EF89-D04F-ECC2-FCD9E84C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853440"/>
            <a:ext cx="10177703" cy="54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ADE57DD-DB9A-2661-E762-4E4E8BD2E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152400"/>
            <a:ext cx="7200900" cy="533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</a:rPr>
              <a:t>Критерии на 1 балл, 0 баллов</a:t>
            </a:r>
          </a:p>
        </p:txBody>
      </p:sp>
      <p:sp>
        <p:nvSpPr>
          <p:cNvPr id="18435" name="Объект 9">
            <a:extLst>
              <a:ext uri="{FF2B5EF4-FFF2-40B4-BE49-F238E27FC236}">
                <a16:creationId xmlns:a16="http://schemas.microsoft.com/office/drawing/2014/main" id="{47AF674C-623E-370F-3ADB-7A970EFCD8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9B469-8C98-8FCD-55DD-A6F0F429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" y="685800"/>
            <a:ext cx="11466927" cy="58569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5A0D0-D593-9044-A9F7-52C3D1D1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3" y="345440"/>
            <a:ext cx="9635627" cy="100584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Пример 1. Термодинамический цикл.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E17306E-F8FF-FCF2-7271-E7C22161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" y="1209041"/>
            <a:ext cx="10480580" cy="332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7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919C18-56B7-189E-C8A2-CFDF0716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3031" r="6166" b="5287"/>
          <a:stretch>
            <a:fillRect/>
          </a:stretch>
        </p:blipFill>
        <p:spPr>
          <a:xfrm>
            <a:off x="274321" y="137159"/>
            <a:ext cx="5279342" cy="27609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048A1-5C1C-DFEB-5D8B-88A6E15E7FE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2" y="2898139"/>
            <a:ext cx="6076647" cy="3190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FA5BA0-FBBC-1675-ACB8-A36C36711F1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66" y="1966429"/>
            <a:ext cx="5161279" cy="27096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8D827C-EFCF-7A3B-0F2F-230D231F046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59" y="137159"/>
            <a:ext cx="5727894" cy="19331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68277-BFE5-2C39-36E1-B97DF8CD2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401" y="5017338"/>
            <a:ext cx="5848152" cy="15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30" y="-340276"/>
            <a:ext cx="9591674" cy="61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9507" name="Rectangle 3"/>
          <p:cNvSpPr>
            <a:spLocks noChangeArrowheads="1"/>
          </p:cNvSpPr>
          <p:nvPr/>
        </p:nvSpPr>
        <p:spPr bwMode="auto">
          <a:xfrm>
            <a:off x="1401169" y="1029886"/>
            <a:ext cx="9071610" cy="1642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16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93EE8B-3A4C-09F0-3F06-FF61C017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92" y="212407"/>
            <a:ext cx="10843636" cy="1042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Задание №24 КИМ ЕГЭ соответствует федеральной рабочей программе 10 класса. Уровень сложности – высокий (Спецификация и Кодификатор КИМ ЕГЭ 2026)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D95D0665-9FFB-9963-B4BC-AE0F57F4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" y="1351281"/>
            <a:ext cx="10735628" cy="38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0ADC6-43DD-A5C8-7916-D652C39D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73" y="212118"/>
            <a:ext cx="9905998" cy="499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 критерии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3684385-058B-FB43-97DB-A125EBC5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157534"/>
            <a:ext cx="6834311" cy="629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B118677-3B61-2F03-69A9-CFEA896E88A4}"/>
              </a:ext>
            </a:extLst>
          </p:cNvPr>
          <p:cNvCxnSpPr>
            <a:cxnSpLocks/>
          </p:cNvCxnSpPr>
          <p:nvPr/>
        </p:nvCxnSpPr>
        <p:spPr>
          <a:xfrm>
            <a:off x="2256182" y="1858617"/>
            <a:ext cx="44328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84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4A2A1-9D13-D0C9-66C0-FEEB74C2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173355"/>
            <a:ext cx="9905998" cy="4482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Примеры оценивания- 3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5EBD9-3B8C-7C98-4E09-EA6CCCCFE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440" y="1564640"/>
            <a:ext cx="5166359" cy="4226560"/>
          </a:xfrm>
        </p:spPr>
        <p:txBody>
          <a:bodyPr/>
          <a:lstStyle/>
          <a:p>
            <a:r>
              <a:rPr lang="ru-RU" dirty="0"/>
              <a:t>2 балла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5BB20-B322-9D9D-0B2B-97050AD33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4640"/>
            <a:ext cx="5166359" cy="4226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1BDD73-9D5C-7C72-49B8-6FE335C3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52117"/>
            <a:ext cx="120015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C589A-9EF4-B0AF-F8C9-D5AAE34F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2ED06571-63CF-0AC9-476F-168ADD74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496"/>
            <a:ext cx="5463540" cy="593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4628" name="Rectangle 4">
            <a:extLst>
              <a:ext uri="{FF2B5EF4-FFF2-40B4-BE49-F238E27FC236}">
                <a16:creationId xmlns:a16="http://schemas.microsoft.com/office/drawing/2014/main" id="{9ABA64C6-83F2-B59E-29F7-CD77B403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974" y="5330012"/>
            <a:ext cx="2093566" cy="6057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16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8A8097A-8A31-01A3-3D00-C481A753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35299"/>
            <a:ext cx="388234" cy="313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40" b="1" dirty="0"/>
              <a:t> </a:t>
            </a:r>
            <a:endParaRPr lang="ru-RU" altLang="ru-RU" sz="144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E066F-4C3E-5884-946C-89246A0B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173355"/>
            <a:ext cx="5919787" cy="4482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Примеры оценивания- 2 балла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14EED1-6687-21A5-EADD-51A94074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29587"/>
            <a:ext cx="5715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23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1080"/>
            <a:ext cx="5486400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3222763D-63D6-400F-B8B4-54AC10C9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4" y="1124220"/>
            <a:ext cx="615398" cy="313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40" b="1" dirty="0"/>
              <a:t> </a:t>
            </a:r>
            <a:endParaRPr lang="ru-RU" altLang="ru-RU" sz="144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736B7-BEFB-C034-FEA4-12C2C683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39" y="272747"/>
            <a:ext cx="6979961" cy="4482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Примеры оценивания- 1 балл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252806-23C9-08ED-08C8-BF7F0008C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14" y="413014"/>
            <a:ext cx="5486400" cy="5695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9DAD83-4148-B063-4F63-67728892F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14" y="581206"/>
            <a:ext cx="2202180" cy="93168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160"/>
          </a:p>
        </p:txBody>
      </p:sp>
    </p:spTree>
    <p:extLst>
      <p:ext uri="{BB962C8B-B14F-4D97-AF65-F5344CB8AC3E}">
        <p14:creationId xmlns:p14="http://schemas.microsoft.com/office/powerpoint/2010/main" val="2303022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0" y="0"/>
            <a:ext cx="7454266" cy="19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0" y="2056629"/>
            <a:ext cx="7787558" cy="4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2489084" y="5380839"/>
            <a:ext cx="1209676" cy="7791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160"/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2329236" y="4381749"/>
            <a:ext cx="1727834" cy="6915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16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030C1AE-DEA6-4DF4-9881-FF788BFF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552" y="37171"/>
            <a:ext cx="301064" cy="313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440" b="1" dirty="0"/>
              <a:t> </a:t>
            </a:r>
            <a:endParaRPr lang="ru-RU" altLang="ru-RU" sz="144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19582-1BDE-B16B-A2F7-F72FCC5C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214" y="2300328"/>
            <a:ext cx="2872409" cy="4520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0 баллов</a:t>
            </a:r>
          </a:p>
        </p:txBody>
      </p:sp>
    </p:spTree>
    <p:extLst>
      <p:ext uri="{BB962C8B-B14F-4D97-AF65-F5344CB8AC3E}">
        <p14:creationId xmlns:p14="http://schemas.microsoft.com/office/powerpoint/2010/main" val="213619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9" grpId="0" animBg="1"/>
      <p:bldP spid="8048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6E063-64EA-FF21-0311-1E9A8A2B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3557DF90-7E34-24AE-D220-E3194B5E6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280" y="990600"/>
            <a:ext cx="10261600" cy="57251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Неверное понимание сути КПД термодинамического  цикла (нагреватель-холодильник);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Неверное определение полезной работы, работы газа за цикл;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Недоведенные до конца математические преобразования;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Попытка конкретизировать, доопределить данные задачи; 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Путаница в обозначениях процессов;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Не описаны введенные физические величины с индексами.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Ошибка в формуле для КПД цикла. 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«Отдано -5кДж» - газ отдал или получил тепло?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Записано, что внутренняя энергия зависит от изменения 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температуры, а не от температуры. И наоборот.</a:t>
            </a:r>
          </a:p>
          <a:p>
            <a:pPr eaLnBrk="1" hangingPunct="1">
              <a:defRPr/>
            </a:pPr>
            <a:endParaRPr lang="ru-RU" alt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Рисунок 3">
            <a:extLst>
              <a:ext uri="{FF2B5EF4-FFF2-40B4-BE49-F238E27FC236}">
                <a16:creationId xmlns:a16="http://schemas.microsoft.com/office/drawing/2014/main" id="{67A7289B-23CC-CEA8-2E04-907C50DB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480" y="2184400"/>
            <a:ext cx="1437640" cy="14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B620B6-49F9-03D0-A561-DF923A6A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4651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Основные ошибки при решении этого класса задач: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FCF262-352A-DD09-89B0-5DDD2F74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291"/>
          <a:stretch>
            <a:fillRect/>
          </a:stretch>
        </p:blipFill>
        <p:spPr>
          <a:xfrm>
            <a:off x="5720080" y="4424045"/>
            <a:ext cx="2791933" cy="554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696869-3418-3801-38C1-4E1998A98A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0" y="4973320"/>
            <a:ext cx="1427902" cy="1099931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5068B35-A595-DA5E-C177-01F4EC1E6275}"/>
              </a:ext>
            </a:extLst>
          </p:cNvPr>
          <p:cNvCxnSpPr>
            <a:cxnSpLocks/>
          </p:cNvCxnSpPr>
          <p:nvPr/>
        </p:nvCxnSpPr>
        <p:spPr>
          <a:xfrm flipH="1">
            <a:off x="10162540" y="4701222"/>
            <a:ext cx="1737782" cy="1496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836AB94-82A1-BB4C-C006-F363071FF968}"/>
              </a:ext>
            </a:extLst>
          </p:cNvPr>
          <p:cNvCxnSpPr>
            <a:cxnSpLocks/>
          </p:cNvCxnSpPr>
          <p:nvPr/>
        </p:nvCxnSpPr>
        <p:spPr>
          <a:xfrm>
            <a:off x="10317480" y="4734353"/>
            <a:ext cx="1440180" cy="133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7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C33E6D-F561-808C-84F9-9E1898A28A6F}"/>
              </a:ext>
            </a:extLst>
          </p:cNvPr>
          <p:cNvSpPr txBox="1">
            <a:spLocks/>
          </p:cNvSpPr>
          <p:nvPr/>
        </p:nvSpPr>
        <p:spPr>
          <a:xfrm>
            <a:off x="321173" y="140999"/>
            <a:ext cx="9905998" cy="11290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Пример 2. Влажность.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462" name="Рисунок 4">
            <a:extLst>
              <a:ext uri="{FF2B5EF4-FFF2-40B4-BE49-F238E27FC236}">
                <a16:creationId xmlns:a16="http://schemas.microsoft.com/office/drawing/2014/main" id="{ADE5B194-D65C-0525-63DC-287DE8910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/>
          <a:stretch>
            <a:fillRect/>
          </a:stretch>
        </p:blipFill>
        <p:spPr bwMode="auto">
          <a:xfrm>
            <a:off x="579120" y="1135028"/>
            <a:ext cx="11410729" cy="33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3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>
            <a:extLst>
              <a:ext uri="{FF2B5EF4-FFF2-40B4-BE49-F238E27FC236}">
                <a16:creationId xmlns:a16="http://schemas.microsoft.com/office/drawing/2014/main" id="{23057266-A620-B8CC-954F-837FE66F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8" r="885"/>
          <a:stretch>
            <a:fillRect/>
          </a:stretch>
        </p:blipFill>
        <p:spPr bwMode="auto">
          <a:xfrm>
            <a:off x="1798320" y="924560"/>
            <a:ext cx="8979854" cy="44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82737-6FC7-F69D-1008-37643B97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416560"/>
            <a:ext cx="1971040" cy="6502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0 баллов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A97E269-C9DF-FD1C-CFC6-C351CF5BD8C6}"/>
              </a:ext>
            </a:extLst>
          </p:cNvPr>
          <p:cNvCxnSpPr/>
          <p:nvPr/>
        </p:nvCxnSpPr>
        <p:spPr>
          <a:xfrm>
            <a:off x="8056880" y="2540000"/>
            <a:ext cx="65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4528CE-3DD4-5BDF-F119-4FC184C77335}"/>
              </a:ext>
            </a:extLst>
          </p:cNvPr>
          <p:cNvCxnSpPr>
            <a:cxnSpLocks/>
          </p:cNvCxnSpPr>
          <p:nvPr/>
        </p:nvCxnSpPr>
        <p:spPr>
          <a:xfrm>
            <a:off x="7112000" y="1615440"/>
            <a:ext cx="3220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33CCC9-660F-509E-3C8B-F9C4C9DBE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86" y="5242560"/>
            <a:ext cx="7981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>
            <a:extLst>
              <a:ext uri="{FF2B5EF4-FFF2-40B4-BE49-F238E27FC236}">
                <a16:creationId xmlns:a16="http://schemas.microsoft.com/office/drawing/2014/main" id="{318847A2-41D3-6C48-5EFB-84EF15F34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>
            <a:fillRect/>
          </a:stretch>
        </p:blipFill>
        <p:spPr bwMode="auto">
          <a:xfrm>
            <a:off x="59951" y="106680"/>
            <a:ext cx="6036049" cy="431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2">
            <a:extLst>
              <a:ext uri="{FF2B5EF4-FFF2-40B4-BE49-F238E27FC236}">
                <a16:creationId xmlns:a16="http://schemas.microsoft.com/office/drawing/2014/main" id="{A0DAAC80-3EED-3557-7D3B-570A0C68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42" y="1403984"/>
            <a:ext cx="5389237" cy="293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A921E53-6F76-CA00-B179-6AF17043D343}"/>
              </a:ext>
            </a:extLst>
          </p:cNvPr>
          <p:cNvSpPr txBox="1">
            <a:spLocks/>
          </p:cNvSpPr>
          <p:nvPr/>
        </p:nvSpPr>
        <p:spPr>
          <a:xfrm>
            <a:off x="9083361" y="428623"/>
            <a:ext cx="1971040" cy="650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</a:rPr>
              <a:t>3 балла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AD66D1-14D2-E47A-D0F6-A1BE34EEF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10" y="5354320"/>
            <a:ext cx="798195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>
            <a:extLst>
              <a:ext uri="{FF2B5EF4-FFF2-40B4-BE49-F238E27FC236}">
                <a16:creationId xmlns:a16="http://schemas.microsoft.com/office/drawing/2014/main" id="{EE991875-3B26-3B6B-F14F-DF1B073D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9" y="223402"/>
            <a:ext cx="9262242" cy="580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C97A430-F33E-1891-2851-0027F96F45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54075"/>
            <a:ext cx="11725275" cy="45005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C1294C-F474-9910-B055-E2722224C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" y="5378176"/>
            <a:ext cx="3669348" cy="8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CD201E-2101-AEAF-50B6-34D54089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1958320" cy="597916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08B467-23B6-E291-866D-DC0A549A415F}"/>
              </a:ext>
            </a:extLst>
          </p:cNvPr>
          <p:cNvSpPr txBox="1">
            <a:spLocks/>
          </p:cNvSpPr>
          <p:nvPr/>
        </p:nvSpPr>
        <p:spPr>
          <a:xfrm>
            <a:off x="9204960" y="782320"/>
            <a:ext cx="1971040" cy="650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</a:rPr>
              <a:t>3 балла</a:t>
            </a:r>
          </a:p>
        </p:txBody>
      </p:sp>
    </p:spTree>
    <p:extLst>
      <p:ext uri="{BB962C8B-B14F-4D97-AF65-F5344CB8AC3E}">
        <p14:creationId xmlns:p14="http://schemas.microsoft.com/office/powerpoint/2010/main" val="3366087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A9B67E0-BB47-5823-3744-53F4B0AD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6913"/>
            <a:ext cx="8598828" cy="48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E8631D-49D1-F8CA-86E0-E00B650523F1}"/>
              </a:ext>
            </a:extLst>
          </p:cNvPr>
          <p:cNvSpPr txBox="1">
            <a:spLocks/>
          </p:cNvSpPr>
          <p:nvPr/>
        </p:nvSpPr>
        <p:spPr>
          <a:xfrm>
            <a:off x="9398000" y="629920"/>
            <a:ext cx="1971040" cy="650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</a:rPr>
              <a:t>2 балла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F0F2962-D6BB-E8B7-1795-413A71407673}"/>
              </a:ext>
            </a:extLst>
          </p:cNvPr>
          <p:cNvCxnSpPr>
            <a:cxnSpLocks/>
          </p:cNvCxnSpPr>
          <p:nvPr/>
        </p:nvCxnSpPr>
        <p:spPr>
          <a:xfrm>
            <a:off x="2939708" y="4234657"/>
            <a:ext cx="9820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41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B3745-BDAF-2C98-D031-97DCCB85D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284479"/>
            <a:ext cx="8418830" cy="56989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023CB8-D7F1-3A67-B34A-8AAAE57B6884}"/>
              </a:ext>
            </a:extLst>
          </p:cNvPr>
          <p:cNvSpPr txBox="1">
            <a:spLocks/>
          </p:cNvSpPr>
          <p:nvPr/>
        </p:nvSpPr>
        <p:spPr>
          <a:xfrm>
            <a:off x="9398000" y="629920"/>
            <a:ext cx="1971040" cy="650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</a:rPr>
              <a:t>0 баллов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1C92495-E86F-4108-32B0-CB0F95A6BB1A}"/>
              </a:ext>
            </a:extLst>
          </p:cNvPr>
          <p:cNvCxnSpPr>
            <a:cxnSpLocks/>
          </p:cNvCxnSpPr>
          <p:nvPr/>
        </p:nvCxnSpPr>
        <p:spPr>
          <a:xfrm>
            <a:off x="1283628" y="1714977"/>
            <a:ext cx="18964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3FB9502-1CC3-A26C-DC76-D59E73C5EF71}"/>
              </a:ext>
            </a:extLst>
          </p:cNvPr>
          <p:cNvCxnSpPr>
            <a:cxnSpLocks/>
          </p:cNvCxnSpPr>
          <p:nvPr/>
        </p:nvCxnSpPr>
        <p:spPr>
          <a:xfrm>
            <a:off x="1385228" y="4265137"/>
            <a:ext cx="18964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30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12">
            <a:extLst>
              <a:ext uri="{FF2B5EF4-FFF2-40B4-BE49-F238E27FC236}">
                <a16:creationId xmlns:a16="http://schemas.microsoft.com/office/drawing/2014/main" id="{7B62F3E5-416C-15CE-DD8C-E201A97B3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4" y="1392238"/>
            <a:ext cx="606425" cy="101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3" name="object 14">
            <a:extLst>
              <a:ext uri="{FF2B5EF4-FFF2-40B4-BE49-F238E27FC236}">
                <a16:creationId xmlns:a16="http://schemas.microsoft.com/office/drawing/2014/main" id="{C34744AB-CA13-1D55-1C30-92280263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5988" y="1392238"/>
            <a:ext cx="608012" cy="101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0484" name="Рисунок 2">
            <a:extLst>
              <a:ext uri="{FF2B5EF4-FFF2-40B4-BE49-F238E27FC236}">
                <a16:creationId xmlns:a16="http://schemas.microsoft.com/office/drawing/2014/main" id="{D3123850-FEED-600B-0A9C-28073E5EE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2" y="0"/>
            <a:ext cx="674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40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2DD074-983F-1B6A-48DA-76D7AA1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Пример 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09AF74-3219-75F9-7D83-B64B244D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23" y="1889760"/>
            <a:ext cx="11744554" cy="27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5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AECA9D-9F70-274F-8B41-CDCCAB92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7384" r="10842"/>
          <a:stretch>
            <a:fillRect/>
          </a:stretch>
        </p:blipFill>
        <p:spPr>
          <a:xfrm>
            <a:off x="162560" y="396240"/>
            <a:ext cx="5488024" cy="17767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F68775-6EFA-2103-5034-A448CFBD14C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"/>
          <a:stretch>
            <a:fillRect/>
          </a:stretch>
        </p:blipFill>
        <p:spPr>
          <a:xfrm>
            <a:off x="6096000" y="299720"/>
            <a:ext cx="5529776" cy="21723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1D9640-784D-22E8-3CCD-B0419F0BB0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7300"/>
          <a:stretch>
            <a:fillRect/>
          </a:stretch>
        </p:blipFill>
        <p:spPr>
          <a:xfrm>
            <a:off x="0" y="3850640"/>
            <a:ext cx="6715760" cy="249536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31A3AB00-D1FA-5151-78C4-70E16AB1CC3A}"/>
              </a:ext>
            </a:extLst>
          </p:cNvPr>
          <p:cNvSpPr txBox="1">
            <a:spLocks/>
          </p:cNvSpPr>
          <p:nvPr/>
        </p:nvSpPr>
        <p:spPr>
          <a:xfrm>
            <a:off x="6398064" y="2598612"/>
            <a:ext cx="5529776" cy="279634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dirty="0">
                <a:solidFill>
                  <a:schemeClr val="bg2">
                    <a:lumMod val="50000"/>
                  </a:schemeClr>
                </a:solidFill>
              </a:rPr>
              <a:t>Критерии:</a:t>
            </a:r>
          </a:p>
          <a:p>
            <a:r>
              <a:rPr lang="ru-RU" sz="5000" dirty="0">
                <a:solidFill>
                  <a:schemeClr val="bg2">
                    <a:lumMod val="50000"/>
                  </a:schemeClr>
                </a:solidFill>
              </a:rPr>
              <a:t>1) 2 закон Ньютона для 2 случаев</a:t>
            </a:r>
          </a:p>
          <a:p>
            <a:r>
              <a:rPr lang="ru-RU" sz="5000" dirty="0">
                <a:solidFill>
                  <a:schemeClr val="bg2">
                    <a:lumMod val="50000"/>
                  </a:schemeClr>
                </a:solidFill>
              </a:rPr>
              <a:t>2) 1 закон термодинамики</a:t>
            </a:r>
          </a:p>
          <a:p>
            <a:r>
              <a:rPr lang="ru-RU" sz="5000" dirty="0">
                <a:solidFill>
                  <a:schemeClr val="bg2">
                    <a:lumMod val="50000"/>
                  </a:schemeClr>
                </a:solidFill>
              </a:rPr>
              <a:t>3) Формула для внутренней энергии идеального газа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3F910331-A280-9E8F-E779-EC9A9BEF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42386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Пример 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C4E95A-766C-06B8-310E-09AE6B3E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02" y="1032123"/>
            <a:ext cx="1129987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3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F72D3A-333A-404F-438E-D94FFB01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551" y="4735995"/>
            <a:ext cx="4118776" cy="1344727"/>
          </a:xfrm>
        </p:spPr>
        <p:txBody>
          <a:bodyPr/>
          <a:lstStyle/>
          <a:p>
            <a:r>
              <a:rPr lang="en-US" dirty="0"/>
              <a:t>2 </a:t>
            </a:r>
            <a:r>
              <a:rPr lang="ru-RU" dirty="0"/>
              <a:t>закон Ньютона</a:t>
            </a:r>
          </a:p>
          <a:p>
            <a:r>
              <a:rPr lang="ru-RU" dirty="0"/>
              <a:t>Уравнения М-К для плотности газов</a:t>
            </a:r>
          </a:p>
          <a:p>
            <a:r>
              <a:rPr lang="ru-RU" dirty="0"/>
              <a:t>Формула для силы Архимеда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87087-DDBE-E911-F1E4-9EE4ECEC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129209"/>
            <a:ext cx="4893108" cy="2385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ACD538-2F33-E800-B198-F8CD5F7DAB3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6" y="2743200"/>
            <a:ext cx="4373217" cy="3985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42EF4C-6013-822C-266D-99E40740291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780"/>
            <a:ext cx="5353878" cy="38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BF9FE-3416-CA26-9E43-78FEABAC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010" y="1041002"/>
            <a:ext cx="7429499" cy="1108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A9554-42E0-440E-B739-938C75590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54"/>
          <a:stretch/>
        </p:blipFill>
        <p:spPr>
          <a:xfrm>
            <a:off x="227270" y="467140"/>
            <a:ext cx="11491022" cy="20474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041115-B386-40B1-AE6C-041FAD366810}"/>
              </a:ext>
            </a:extLst>
          </p:cNvPr>
          <p:cNvSpPr txBox="1">
            <a:spLocks/>
          </p:cNvSpPr>
          <p:nvPr/>
        </p:nvSpPr>
        <p:spPr>
          <a:xfrm>
            <a:off x="2961289" y="995728"/>
            <a:ext cx="7429499" cy="11089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0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A9554-42E0-440E-B739-938C7559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799"/>
            <a:ext cx="6068678" cy="41675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9FE9FC-64FC-96B2-71B5-5503961E1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8252"/>
            <a:ext cx="5920308" cy="394402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041115-B386-40B1-AE6C-041FAD366810}"/>
              </a:ext>
            </a:extLst>
          </p:cNvPr>
          <p:cNvSpPr txBox="1">
            <a:spLocks/>
          </p:cNvSpPr>
          <p:nvPr/>
        </p:nvSpPr>
        <p:spPr>
          <a:xfrm>
            <a:off x="2961289" y="995728"/>
            <a:ext cx="7429499" cy="11089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6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4155-6743-CE2B-0E67-48BA5C9B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154523"/>
            <a:ext cx="10058400" cy="9427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Класс задач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294E46-1849-849E-40B5-17CB52CA220B}"/>
              </a:ext>
            </a:extLst>
          </p:cNvPr>
          <p:cNvSpPr txBox="1">
            <a:spLocks/>
          </p:cNvSpPr>
          <p:nvPr/>
        </p:nvSpPr>
        <p:spPr>
          <a:xfrm>
            <a:off x="877252" y="2046102"/>
            <a:ext cx="9905999" cy="3541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Уравнение теплового баланса</a:t>
            </a:r>
          </a:p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Молекулярно-кинетическая теория идеального газа (МКТ) </a:t>
            </a:r>
          </a:p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МКТ и механика</a:t>
            </a:r>
          </a:p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Термодинамика процессов (включая адиабату)</a:t>
            </a:r>
          </a:p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Термодинамические циклы, КПД циклов и процессов</a:t>
            </a:r>
          </a:p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Насыщенные пары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57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AAB597-183E-1A0F-4E9C-91AFC635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6" y="198784"/>
            <a:ext cx="11065874" cy="2240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80305C-96B0-5A9C-6DC4-87F16041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4" y="2590800"/>
            <a:ext cx="4248150" cy="838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BC9326-DDEA-6BC6-0C80-55FB550D4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10" y="3656979"/>
            <a:ext cx="3571875" cy="76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DF257D-9A1A-ACF3-B95C-53DC359EF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22" y="4780722"/>
            <a:ext cx="4133850" cy="914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627E4E-14F1-E34F-A633-6AB2FF30B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180" y="2733572"/>
            <a:ext cx="5295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768F3154-1728-84C8-3629-ACBCFFD2C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2009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chemeClr val="accent2">
                    <a:lumMod val="50000"/>
                  </a:schemeClr>
                </a:solidFill>
              </a:rPr>
              <a:t>Совет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4489FA17-1812-0538-CE5F-F1AA4CAB2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960" y="1696720"/>
            <a:ext cx="11297920" cy="40233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Знакомить учеников с </a:t>
            </a:r>
            <a:r>
              <a:rPr lang="ru-RU" altLang="ru-RU" sz="2800" dirty="0" err="1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критериальным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подходом к оцениванию развернутых ответов;</a:t>
            </a: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Использовать аналогичный подход при оценивании текущих проверочных работ;</a:t>
            </a: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Предложить ученикам роль «эксперта».</a:t>
            </a:r>
          </a:p>
          <a:p>
            <a:pPr marL="0" indent="0">
              <a:buNone/>
              <a:defRPr/>
            </a:pPr>
            <a:endParaRPr lang="ru-RU" altLang="ru-RU" sz="2800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Незнание учениками правил оценивания развернутых решений очень часто приводит к потери баллов. 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C366D-D827-16C8-9370-5491B2F0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33" y="0"/>
            <a:ext cx="9905998" cy="105788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При решении задач из раздела: «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Молекулярная физика или термодинамика» необходимо:  </a:t>
            </a:r>
          </a:p>
        </p:txBody>
      </p:sp>
      <p:sp>
        <p:nvSpPr>
          <p:cNvPr id="33795" name="Объект 2">
            <a:extLst>
              <a:ext uri="{FF2B5EF4-FFF2-40B4-BE49-F238E27FC236}">
                <a16:creationId xmlns:a16="http://schemas.microsoft.com/office/drawing/2014/main" id="{6BEE602E-9CD7-5EFA-E7F0-B262BF0EF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" y="1253809"/>
            <a:ext cx="10893950" cy="5380356"/>
          </a:xfrm>
        </p:spPr>
        <p:txBody>
          <a:bodyPr rtlCol="0">
            <a:normAutofit/>
          </a:bodyPr>
          <a:lstStyle/>
          <a:p>
            <a:pPr marL="384048" indent="-384048"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Записывать:</a:t>
            </a:r>
          </a:p>
          <a:p>
            <a:pPr marL="0" indent="0">
              <a:buNone/>
              <a:defRPr/>
            </a:pP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закон ТД и уравнение Менделеева-</a:t>
            </a:r>
            <a:r>
              <a:rPr lang="ru-RU" altLang="ru-RU" sz="24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Клапейрона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с описанием обозначений для данной ситуации, для каждого газа или процесса, а не «просто закон»</a:t>
            </a:r>
          </a:p>
          <a:p>
            <a:pPr marL="384048" indent="-384048"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Доказывать: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«нагреватель-холодильник»;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какие и почему происходят </a:t>
            </a:r>
            <a:r>
              <a:rPr lang="ru-RU" altLang="ru-RU" sz="24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изопроцессы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не забывать внешнее давление на поршни;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не терять «минусы» в отданных 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помнить, что плотность газа - это не табличное значение;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путать молярные массы, если в задаче говорится о разных газах.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  <a:p>
            <a:pPr marL="384048" indent="-384048"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5892B-DC7C-C8DD-2A26-884A731D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0"/>
            <a:ext cx="7200900" cy="5905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</a:t>
            </a:r>
            <a:r>
              <a:rPr lang="ru-RU" alt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ru-RU" alt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34819" name="Содержимое 2">
            <a:extLst>
              <a:ext uri="{FF2B5EF4-FFF2-40B4-BE49-F238E27FC236}">
                <a16:creationId xmlns:a16="http://schemas.microsoft.com/office/drawing/2014/main" id="{746D8780-5C63-39BE-F278-D7DA2A00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819150"/>
            <a:ext cx="11684000" cy="5886450"/>
          </a:xfrm>
        </p:spPr>
        <p:txBody>
          <a:bodyPr rtlCol="0"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Изучить кодификатор.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Решать «свою» задачу. Подмена задачи – 0 баллов.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решать «в уме». Писать </a:t>
            </a:r>
            <a:r>
              <a:rPr lang="ru-RU" alt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ВСЕ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формулы. Очевидные формулы тоже писать, например связь массы и объема.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Писать краткое условие задачи (не обязательно, но снимется проблема введения и описания вводимых величин).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 возможности делать рисунок (поможет и в описании величин).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Подставлять значение величин в формулы, а не только записывать ответ.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забывать размерность в итоговом ответе.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Переписать на чистовик, прочитать, лишнее зачеркнуть, или сразу решать в бланке ответов №2.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Оформлять, как на олимпиаде – подробно.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получилась задача – все равно ее записывать, вдруг все «исходники» верны и их достаточно, незавершенные преобразования – 2 балла.</a:t>
            </a:r>
          </a:p>
          <a:p>
            <a:pPr marL="384048" indent="-384048" algn="just">
              <a:lnSpc>
                <a:spcPct val="80000"/>
              </a:lnSpc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 algn="just">
              <a:lnSpc>
                <a:spcPct val="80000"/>
              </a:lnSpc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80000"/>
              </a:lnSpc>
              <a:defRPr/>
            </a:pPr>
            <a:endParaRPr lang="ru-RU" altLang="ru-RU" sz="2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54F63-DC5E-7E02-BD25-3F977E2A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580" y="228600"/>
            <a:ext cx="7200900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Частые  ошибки:</a:t>
            </a: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6AD7AA28-E2D8-B4FA-7C87-366934B29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8160" y="1409700"/>
            <a:ext cx="11338560" cy="4648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Общие формулы без привязки к задаче.</a:t>
            </a:r>
          </a:p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Ответ без размерности (ошибка в размерности).</a:t>
            </a:r>
          </a:p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Пропущены математические преобразования или вычисления.</a:t>
            </a:r>
          </a:p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Исходные формулы взяты не из кодификатора.</a:t>
            </a:r>
          </a:p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описаны вводимые величины, особенно с «индексами».</a:t>
            </a:r>
          </a:p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«Скрытые формулы». </a:t>
            </a:r>
          </a:p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Записи, ненужные для решения этой задачи.</a:t>
            </a:r>
          </a:p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Ошибка в названиях законов (Шарля, Гей-Люссака,…) – потеря балла!</a:t>
            </a:r>
          </a:p>
          <a:p>
            <a:pPr eaLnBrk="1" hangingPunct="1"/>
            <a:endParaRPr lang="ru-RU" altLang="ru-RU" sz="28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3C3EA873-9353-5B35-587C-5C72DEE7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1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54695AF-1013-843C-876A-2F421DD8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314D3057-1C30-691F-8462-010EB1FC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57961"/>
            <a:ext cx="769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ОТЛИЧНЫХ РЕЗУЛЬТАТОВ НА ЕГЭ-2026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508F7E-040A-6273-F47C-BF9E3A7CA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08"/>
          <a:stretch>
            <a:fillRect/>
          </a:stretch>
        </p:blipFill>
        <p:spPr>
          <a:xfrm>
            <a:off x="751853" y="207273"/>
            <a:ext cx="9972675" cy="10748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25E8E3-B105-BD09-0DB9-A2E5F540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31" y="1482379"/>
            <a:ext cx="10954566" cy="36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8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AD879-37F6-EBEF-9F06-2809541E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7" y="222802"/>
            <a:ext cx="10153650" cy="1104900"/>
          </a:xfrm>
          <a:prstGeom prst="rect">
            <a:avLst/>
          </a:prstGeom>
        </p:spPr>
      </p:pic>
      <p:pic>
        <p:nvPicPr>
          <p:cNvPr id="4" name="Объект 2">
            <a:extLst>
              <a:ext uri="{FF2B5EF4-FFF2-40B4-BE49-F238E27FC236}">
                <a16:creationId xmlns:a16="http://schemas.microsoft.com/office/drawing/2014/main" id="{B6F8BBE8-77DB-6BBD-D970-66A1F0AF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90" t="-3242" r="31277" b="-1"/>
          <a:stretch>
            <a:fillRect/>
          </a:stretch>
        </p:blipFill>
        <p:spPr>
          <a:xfrm>
            <a:off x="9143999" y="775252"/>
            <a:ext cx="2236305" cy="2434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3CF77-0A06-F452-E83C-1A0642B25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1" y="2723322"/>
            <a:ext cx="9139826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6227C-4631-70ED-230C-0D1150E5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0" y="152400"/>
            <a:ext cx="7200900" cy="762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7B8B4CE2-84FC-7696-464F-21B9F074AF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9440" y="2423160"/>
            <a:ext cx="9611360" cy="1981200"/>
          </a:xfrm>
        </p:spPr>
        <p:txBody>
          <a:bodyPr>
            <a:no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800" dirty="0">
                <a:solidFill>
                  <a:schemeClr val="accent1">
                    <a:lumMod val="75000"/>
                  </a:schemeClr>
                </a:solidFill>
              </a:rPr>
              <a:t>Ответы-решения в сборниках ЕГЭ – это НЕ образец оформления</a:t>
            </a:r>
          </a:p>
        </p:txBody>
      </p:sp>
      <p:sp>
        <p:nvSpPr>
          <p:cNvPr id="12292" name="object 4">
            <a:extLst>
              <a:ext uri="{FF2B5EF4-FFF2-40B4-BE49-F238E27FC236}">
                <a16:creationId xmlns:a16="http://schemas.microsoft.com/office/drawing/2014/main" id="{0D88038B-01ED-F1B6-C5DB-308BC435F5E1}"/>
              </a:ext>
            </a:extLst>
          </p:cNvPr>
          <p:cNvSpPr>
            <a:spLocks/>
          </p:cNvSpPr>
          <p:nvPr/>
        </p:nvSpPr>
        <p:spPr bwMode="auto">
          <a:xfrm flipV="1">
            <a:off x="2667000" y="1066801"/>
            <a:ext cx="7543800" cy="74613"/>
          </a:xfrm>
          <a:custGeom>
            <a:avLst/>
            <a:gdLst>
              <a:gd name="T0" fmla="*/ 0 w 8316595"/>
              <a:gd name="T1" fmla="*/ 0 h 74613"/>
              <a:gd name="T2" fmla="*/ 5631619 w 8316595"/>
              <a:gd name="T3" fmla="*/ 0 h 74613"/>
              <a:gd name="T4" fmla="*/ 0 60000 65536"/>
              <a:gd name="T5" fmla="*/ 0 60000 65536"/>
              <a:gd name="T6" fmla="*/ 0 w 8316595"/>
              <a:gd name="T7" fmla="*/ 0 h 74613"/>
              <a:gd name="T8" fmla="*/ 8316595 w 8316595"/>
              <a:gd name="T9" fmla="*/ 0 h 746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16595" h="74613">
                <a:moveTo>
                  <a:pt x="0" y="0"/>
                </a:moveTo>
                <a:lnTo>
                  <a:pt x="8316468" y="0"/>
                </a:lnTo>
              </a:path>
            </a:pathLst>
          </a:custGeom>
          <a:noFill/>
          <a:ln w="54863">
            <a:solidFill>
              <a:srgbClr val="416A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3">
            <a:extLst>
              <a:ext uri="{FF2B5EF4-FFF2-40B4-BE49-F238E27FC236}">
                <a16:creationId xmlns:a16="http://schemas.microsoft.com/office/drawing/2014/main" id="{3A4D64CC-68F9-AA64-8444-1E4E40021D23}"/>
              </a:ext>
            </a:extLst>
          </p:cNvPr>
          <p:cNvSpPr>
            <a:spLocks/>
          </p:cNvSpPr>
          <p:nvPr/>
        </p:nvSpPr>
        <p:spPr bwMode="auto">
          <a:xfrm flipV="1">
            <a:off x="2667000" y="1068388"/>
            <a:ext cx="7543800" cy="74612"/>
          </a:xfrm>
          <a:custGeom>
            <a:avLst/>
            <a:gdLst>
              <a:gd name="T0" fmla="*/ 0 w 8317230"/>
              <a:gd name="T1" fmla="*/ 0 h 74612"/>
              <a:gd name="T2" fmla="*/ 5627192 w 8317230"/>
              <a:gd name="T3" fmla="*/ 0 h 74612"/>
              <a:gd name="T4" fmla="*/ 0 60000 65536"/>
              <a:gd name="T5" fmla="*/ 0 60000 65536"/>
              <a:gd name="T6" fmla="*/ 0 w 8317230"/>
              <a:gd name="T7" fmla="*/ 0 h 74612"/>
              <a:gd name="T8" fmla="*/ 8317230 w 8317230"/>
              <a:gd name="T9" fmla="*/ 0 h 746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17230" h="74612">
                <a:moveTo>
                  <a:pt x="0" y="0"/>
                </a:moveTo>
                <a:lnTo>
                  <a:pt x="8316912" y="0"/>
                </a:lnTo>
              </a:path>
            </a:pathLst>
          </a:custGeom>
          <a:noFill/>
          <a:ln w="46037">
            <a:solidFill>
              <a:srgbClr val="416A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5" name="object 7">
            <a:extLst>
              <a:ext uri="{FF2B5EF4-FFF2-40B4-BE49-F238E27FC236}">
                <a16:creationId xmlns:a16="http://schemas.microsoft.com/office/drawing/2014/main" id="{86FC1BF4-70FA-A124-91B7-7BA31A2B6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920" y="1778001"/>
            <a:ext cx="9448800" cy="37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50800"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4113" algn="l"/>
                <a:tab pos="3760788" algn="l"/>
                <a:tab pos="5965825" algn="l"/>
                <a:tab pos="7726363" algn="l"/>
              </a:tabLs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Обобщенная	схема оценивания строится на  основании четырех (пяти) элементах решения:</a:t>
            </a:r>
          </a:p>
          <a:p>
            <a:pPr eaLnBrk="1" hangingPunct="1"/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SzPct val="96000"/>
              <a:buFont typeface="Arial" panose="020B0604020202020204" pitchFamily="34" charset="0"/>
              <a:buChar char="•"/>
            </a:pPr>
            <a:r>
              <a:rPr lang="ru-RU" altLang="ru-RU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Исходные формулы и законы (кодификатор);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SzPct val="96000"/>
              <a:buFont typeface="Arial" panose="020B0604020202020204" pitchFamily="34" charset="0"/>
              <a:buChar char="•"/>
            </a:pPr>
            <a:r>
              <a:rPr lang="ru-RU" altLang="ru-RU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Обозначения физических величин;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SzPct val="96000"/>
              <a:buFont typeface="Arial" panose="020B0604020202020204" pitchFamily="34" charset="0"/>
              <a:buChar char="•"/>
            </a:pPr>
            <a:r>
              <a:rPr lang="ru-RU" altLang="ru-RU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Рисунок с указанием сил, схема, … (если требуется);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SzPct val="96000"/>
              <a:buFont typeface="Arial" panose="020B0604020202020204" pitchFamily="34" charset="0"/>
              <a:buChar char="•"/>
            </a:pPr>
            <a:r>
              <a:rPr lang="ru-RU" altLang="ru-RU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Математические преобразования и расчеты;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SzPct val="96000"/>
              <a:buFont typeface="Arial" panose="020B0604020202020204" pitchFamily="34" charset="0"/>
              <a:buChar char="•"/>
            </a:pPr>
            <a:r>
              <a:rPr lang="ru-RU" altLang="ru-RU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Правильный числовой ответ, размерность.</a:t>
            </a:r>
          </a:p>
        </p:txBody>
      </p:sp>
      <p:sp>
        <p:nvSpPr>
          <p:cNvPr id="13316" name="object 14">
            <a:extLst>
              <a:ext uri="{FF2B5EF4-FFF2-40B4-BE49-F238E27FC236}">
                <a16:creationId xmlns:a16="http://schemas.microsoft.com/office/drawing/2014/main" id="{64E1D81D-A898-A60C-4232-030C8389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5988" y="1392238"/>
            <a:ext cx="608012" cy="101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704A22B-D359-8D00-0D86-55744F2CB6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000" y="230784"/>
            <a:ext cx="11724640" cy="588366"/>
          </a:xfr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lang="ru-RU" altLang="ru-RU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Оценивание расчетных задач (№24-25, 26(</a:t>
            </a:r>
            <a:r>
              <a:rPr lang="ru-RU" altLang="ru-RU" sz="44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кр</a:t>
            </a:r>
            <a:r>
              <a:rPr lang="ru-RU" altLang="ru-RU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2))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8EC6BBF9-AA09-75D9-3B70-1F4AB37FF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9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Комментарии</a:t>
            </a:r>
            <a:r>
              <a:rPr lang="ru-RU" altLang="ru-RU" sz="4900" b="1" dirty="0">
                <a:solidFill>
                  <a:schemeClr val="accent2">
                    <a:lumMod val="50000"/>
                  </a:schemeClr>
                </a:solidFill>
              </a:rPr>
              <a:t> к обобщённой системе </a:t>
            </a:r>
            <a:r>
              <a:rPr lang="ru-RU" altLang="ru-RU" sz="49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оценивания</a:t>
            </a:r>
            <a:r>
              <a:rPr lang="ru-RU" altLang="ru-RU" sz="4900" b="1" dirty="0">
                <a:solidFill>
                  <a:schemeClr val="accent2">
                    <a:lumMod val="50000"/>
                  </a:schemeClr>
                </a:solidFill>
              </a:rPr>
              <a:t> расчетных задач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ru-RU" alt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98BA4CA6-A557-CC3E-BBA4-46D13BB907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11409680" cy="5237162"/>
          </a:xfrm>
        </p:spPr>
        <p:txBody>
          <a:bodyPr>
            <a:normAutofit/>
          </a:bodyPr>
          <a:lstStyle/>
          <a:p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Решение учащегося может иметь логику, отличную от авторской логики решения (альтернативное решение).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В этом случае эксперт оценивает возможность решения конкретной задачи тем способом, который выбрал учащийся.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Если ход решения учащегося допустим, то 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эксперт оценивает полноту и правильность этого решения на основании того списка основных законов, формул или утверждений, которые соответствуют выбранному способу решения. 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9524</TotalTime>
  <Words>661</Words>
  <Application>Microsoft Office PowerPoint</Application>
  <PresentationFormat>Широкоэкранный</PresentationFormat>
  <Paragraphs>123</Paragraphs>
  <Slides>45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Tahoma</vt:lpstr>
      <vt:lpstr>Times New Roman</vt:lpstr>
      <vt:lpstr>Wingdings 2</vt:lpstr>
      <vt:lpstr>Ретро</vt:lpstr>
      <vt:lpstr> «Стратегия решения и критерии  оценки»</vt:lpstr>
      <vt:lpstr>Презентация PowerPoint</vt:lpstr>
      <vt:lpstr>Презентация PowerPoint</vt:lpstr>
      <vt:lpstr>Класс задач</vt:lpstr>
      <vt:lpstr>Презентация PowerPoint</vt:lpstr>
      <vt:lpstr>Презентация PowerPoint</vt:lpstr>
      <vt:lpstr>Внимание!</vt:lpstr>
      <vt:lpstr>Оценивание расчетных задач (№24-25, 26(кр 2))</vt:lpstr>
      <vt:lpstr>Комментарии к обобщённой системе оценивания расчетных задач  </vt:lpstr>
      <vt:lpstr>Кодификатор</vt:lpstr>
      <vt:lpstr>Кодификатор</vt:lpstr>
      <vt:lpstr>Кодификатор</vt:lpstr>
      <vt:lpstr>Презентация PowerPoint</vt:lpstr>
      <vt:lpstr>Обобщенная схема оценивания заданий (№24-25, 26(кр 2))</vt:lpstr>
      <vt:lpstr>Критерии на 2 балла</vt:lpstr>
      <vt:lpstr>Критерии на 1 балл, 0 баллов</vt:lpstr>
      <vt:lpstr>Пример 1. Термодинамический цикл. </vt:lpstr>
      <vt:lpstr>Презентация PowerPoint</vt:lpstr>
      <vt:lpstr>Презентация PowerPoint</vt:lpstr>
      <vt:lpstr>Решение и критерии</vt:lpstr>
      <vt:lpstr>Примеры оценивания- 3 балла</vt:lpstr>
      <vt:lpstr>Примеры оценивания- 2 балла</vt:lpstr>
      <vt:lpstr>Примеры оценивания- 1 балл</vt:lpstr>
      <vt:lpstr>0 баллов</vt:lpstr>
      <vt:lpstr>Основные ошибки при решении этого класса задач:</vt:lpstr>
      <vt:lpstr>Презентация PowerPoint</vt:lpstr>
      <vt:lpstr>0 баллов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3</vt:lpstr>
      <vt:lpstr>Презентация PowerPoint</vt:lpstr>
      <vt:lpstr>Пример 4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</vt:lpstr>
      <vt:lpstr>При решении задач из раздела: «Молекулярная физика или термодинамика» необходимо:  </vt:lpstr>
      <vt:lpstr>Что делать?</vt:lpstr>
      <vt:lpstr>Частые  ошибки: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24 (МФ и ТД)</dc:title>
  <dc:creator>Ирина Семенова</dc:creator>
  <cp:lastModifiedBy>User</cp:lastModifiedBy>
  <cp:revision>79</cp:revision>
  <dcterms:created xsi:type="dcterms:W3CDTF">2025-10-23T11:28:35Z</dcterms:created>
  <dcterms:modified xsi:type="dcterms:W3CDTF">2026-03-02T07:05:30Z</dcterms:modified>
</cp:coreProperties>
</file>