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4" r:id="rId4"/>
    <p:sldId id="285" r:id="rId5"/>
    <p:sldId id="261" r:id="rId6"/>
    <p:sldId id="273" r:id="rId7"/>
    <p:sldId id="264" r:id="rId8"/>
    <p:sldId id="274" r:id="rId9"/>
    <p:sldId id="265" r:id="rId10"/>
    <p:sldId id="270" r:id="rId11"/>
    <p:sldId id="271" r:id="rId12"/>
    <p:sldId id="269" r:id="rId13"/>
    <p:sldId id="275" r:id="rId14"/>
    <p:sldId id="276" r:id="rId15"/>
    <p:sldId id="277" r:id="rId16"/>
    <p:sldId id="278" r:id="rId17"/>
    <p:sldId id="279" r:id="rId18"/>
    <p:sldId id="2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BCC9C31-F614-48B7-B97B-A2352143DEEE}">
          <p14:sldIdLst>
            <p14:sldId id="256"/>
            <p14:sldId id="282"/>
            <p14:sldId id="284"/>
            <p14:sldId id="285"/>
            <p14:sldId id="261"/>
            <p14:sldId id="273"/>
          </p14:sldIdLst>
        </p14:section>
        <p14:section name="Раздел без заголовка" id="{6C716214-33B5-40F7-A648-F61B17CD628D}">
          <p14:sldIdLst>
            <p14:sldId id="264"/>
            <p14:sldId id="274"/>
            <p14:sldId id="265"/>
            <p14:sldId id="270"/>
            <p14:sldId id="271"/>
            <p14:sldId id="269"/>
            <p14:sldId id="275"/>
            <p14:sldId id="276"/>
            <p14:sldId id="277"/>
            <p14:sldId id="278"/>
            <p14:sldId id="279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DB94-9172-4052-ACBE-9523C308428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FBAE-4E9B-49A8-BDF8-4B7942E4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4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DB94-9172-4052-ACBE-9523C308428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FBAE-4E9B-49A8-BDF8-4B7942E4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6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DB94-9172-4052-ACBE-9523C308428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FBAE-4E9B-49A8-BDF8-4B7942E4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2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DB94-9172-4052-ACBE-9523C308428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FBAE-4E9B-49A8-BDF8-4B7942E4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6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DB94-9172-4052-ACBE-9523C308428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FBAE-4E9B-49A8-BDF8-4B7942E4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DB94-9172-4052-ACBE-9523C308428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FBAE-4E9B-49A8-BDF8-4B7942E4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9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DB94-9172-4052-ACBE-9523C308428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FBAE-4E9B-49A8-BDF8-4B7942E4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3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DB94-9172-4052-ACBE-9523C308428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FBAE-4E9B-49A8-BDF8-4B7942E4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DB94-9172-4052-ACBE-9523C308428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FBAE-4E9B-49A8-BDF8-4B7942E4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45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DB94-9172-4052-ACBE-9523C308428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FBAE-4E9B-49A8-BDF8-4B7942E4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1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DB94-9172-4052-ACBE-9523C308428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FBAE-4E9B-49A8-BDF8-4B7942E4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66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6DB94-9172-4052-ACBE-9523C308428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4FBAE-4E9B-49A8-BDF8-4B7942E4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40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270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Планиметрические задачи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вариантах КИМ ЕГЭ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4818185"/>
            <a:ext cx="10169769" cy="1679329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Муравьева Анна Петровна,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ЦО «Развитие» № 82 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1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912587" y="325298"/>
                <a:ext cx="7214309" cy="6412853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ru-RU" sz="2400" b="1" dirty="0" smtClean="0"/>
                  <a:t>а)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AM=a, MB=10a, AB=CD=AD=BC=11a.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Построим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𝐾𝐸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ru-RU" sz="2400" b="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через точку </a:t>
                </a:r>
                <a:r>
                  <a:rPr lang="en-US" sz="2400" b="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b="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теореме о пропорциональных отрезках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𝐷𝐸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𝐸𝐶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𝐴𝑁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𝑁𝐶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есть,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DE=6a, CE=5a. </a:t>
                </a:r>
                <a:endParaRPr lang="ru-RU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Аналогично,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BK=5a, AK=6a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.Но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KM=AK-AM=5a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514350" indent="-514350">
                  <a:buFont typeface="+mj-lt"/>
                  <a:buAutoNum type="arabicPeriod" startAt="5"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NCE 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AKN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прямоугольные равнобедренные, значит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NE=5a, NK=6a. </a:t>
                </a:r>
                <a:endParaRPr lang="ru-RU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𝑀𝐾𝑁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𝑁𝐸𝐷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(по двум катетам)</a:t>
                </a:r>
              </a:p>
              <a:p>
                <a:pPr marL="514350" indent="-514350"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𝐾𝑁𝑀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𝐾𝑀𝑁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(сумма острых углов в прямоугольном треугольнике)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𝐾𝑁𝑀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𝐸𝑁𝐷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𝐾𝑁𝑀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𝐸𝑁𝐷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есть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𝑀𝑁𝐷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ru-R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 startAt="5"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Получили, что в четырехугольнике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AMND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сумма противоположных углов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Значит, около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AMND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можно описать окружность (по теореме  о вписанном четырехугольнике).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12587" y="325298"/>
                <a:ext cx="7214309" cy="6412853"/>
              </a:xfrm>
              <a:blipFill>
                <a:blip r:embed="rId2"/>
                <a:stretch>
                  <a:fillRect l="-1099" t="-11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37" y="117260"/>
            <a:ext cx="47815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823" y="1374678"/>
            <a:ext cx="5269992" cy="48219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70" y="1448200"/>
            <a:ext cx="5174280" cy="47484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2999" y="0"/>
            <a:ext cx="9763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Найдите расстояние от точки пересечения диагоналей четырехугольника AMND до прямой MN, если сторона квадрата равна 132.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374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8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953125" y="625413"/>
                <a:ext cx="6057900" cy="59055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ctr">
                  <a:buNone/>
                </a:pPr>
                <a:r>
                  <a:rPr lang="ru-RU" b="1" dirty="0" smtClean="0"/>
                  <a:t>б</a:t>
                </a:r>
                <a:r>
                  <a:rPr lang="en-US" b="1" dirty="0"/>
                  <a:t>)</a:t>
                </a:r>
                <a:r>
                  <a:rPr lang="ru-RU" b="1" dirty="0"/>
                  <a:t> </a:t>
                </a:r>
                <a:endParaRPr lang="ru-RU" b="1" dirty="0" smtClean="0"/>
              </a:p>
              <a:p>
                <a:pPr marL="0" indent="0" algn="just">
                  <a:buNone/>
                </a:pPr>
                <a:r>
                  <a:rPr lang="ru-RU" dirty="0" smtClean="0"/>
                  <a:t>1</a:t>
                </a:r>
                <a:r>
                  <a:rPr lang="ru-RU" dirty="0"/>
                  <a:t>. Пусть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𝑀𝑁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𝑀𝐻𝑃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𝑀𝑁𝐷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 smtClean="0"/>
                  <a:t>(по двум углам).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𝑃𝐻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𝐷𝑁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𝑀𝑃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𝑀𝐷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 smtClean="0"/>
                  <a:t>.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2.</a:t>
                </a:r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𝐶𝐷𝑃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(по двум углам</a:t>
                </a:r>
                <a:r>
                  <a:rPr lang="ru-RU" dirty="0" smtClean="0"/>
                  <a:t>).</a:t>
                </a:r>
                <a:endParaRPr lang="ru-RU" dirty="0"/>
              </a:p>
              <a:p>
                <a:pPr marL="0" indent="0" algn="just">
                  <a:buNone/>
                </a:pPr>
                <a:r>
                  <a:rPr lang="en-US" dirty="0" smtClean="0"/>
                  <a:t> </a:t>
                </a:r>
                <a:r>
                  <a:rPr lang="ru-RU" dirty="0" smtClean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𝑀𝑃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𝑃𝐷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𝐴𝑀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𝐶𝐷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ru-RU" dirty="0" smtClean="0"/>
                  <a:t>Следовательно,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𝑀𝑃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𝑀𝐷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𝑀𝑃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𝑀𝐷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𝑃𝐻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𝐷𝑁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 smtClean="0"/>
                  <a:t>То есть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𝐷𝑁</m:t>
                    </m:r>
                  </m:oMath>
                </a14:m>
                <a:r>
                  <a:rPr lang="ru-RU" dirty="0" smtClean="0"/>
                  <a:t>.</a:t>
                </a:r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3</a:t>
                </a:r>
                <a:r>
                  <a:rPr lang="ru-RU" dirty="0" smtClean="0"/>
                  <a:t>.Из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𝑁𝐷𝐸</m:t>
                    </m:r>
                  </m:oMath>
                </a14:m>
                <a:r>
                  <a:rPr lang="ru-RU" dirty="0"/>
                  <a:t> по теореме Пифагора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+36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61</m:t>
                        </m:r>
                      </m:e>
                    </m:rad>
                  </m:oMath>
                </a14:m>
                <a:r>
                  <a:rPr lang="ru-RU" dirty="0" smtClean="0"/>
                  <a:t>, </a:t>
                </a:r>
                <a:endParaRPr lang="en-US" dirty="0" smtClean="0"/>
              </a:p>
              <a:p>
                <a:pPr marL="0" indent="0" algn="just">
                  <a:buNone/>
                </a:pPr>
                <a:r>
                  <a:rPr lang="ru-RU" dirty="0" smtClean="0"/>
                  <a:t>где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dirty="0" smtClean="0"/>
                  <a:t>= </a:t>
                </a:r>
                <a:r>
                  <a:rPr lang="en-US" i="1" dirty="0" smtClean="0">
                    <a:cs typeface="Times New Roman" panose="02020603050405020304" pitchFamily="18" charset="0"/>
                  </a:rPr>
                  <a:t>AM =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dirty="0" smtClean="0"/>
                  <a:t> =12</a:t>
                </a:r>
                <a:r>
                  <a:rPr lang="ru-RU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4.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61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61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endParaRPr lang="ru-RU" dirty="0" smtClean="0"/>
              </a:p>
              <a:p>
                <a:pPr marL="0" indent="0" algn="just">
                  <a:buNone/>
                </a:pPr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61</m:t>
                        </m:r>
                      </m:e>
                    </m:rad>
                  </m:oMath>
                </a14:m>
                <a:endParaRPr lang="en-US" dirty="0"/>
              </a:p>
              <a:p>
                <a:pPr algn="just"/>
                <a:endParaRPr lang="ru-RU" dirty="0"/>
              </a:p>
            </p:txBody>
          </p:sp>
        </mc:Choice>
        <mc:Fallback xmlns=""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953125" y="625413"/>
                <a:ext cx="6057900" cy="5905500"/>
              </a:xfrm>
              <a:blipFill>
                <a:blip r:embed="rId2"/>
                <a:stretch>
                  <a:fillRect l="-1611" t="-2376" b="-23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05" y="1156527"/>
            <a:ext cx="5312664" cy="48432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1475" y="66585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расстояние от точки пересечения диагоналей четырехугольника AMND до прямой MN, если сторона квадрата равна 132.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410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89" y="365125"/>
            <a:ext cx="11600761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геометрические факты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задаче №2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66802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о пропорциональных отрезках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равенства треугольников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Пифагора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о вписанном четырехугольнике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Подобие треугольников (признак и определение)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76250" y="133350"/>
                <a:ext cx="11477625" cy="1895475"/>
              </a:xfrm>
            </p:spPr>
            <p:txBody>
              <a:bodyPr>
                <a:normAutofit lnSpcReduction="10000"/>
              </a:bodyPr>
              <a:lstStyle/>
              <a:p>
                <a:pPr marL="0" lvl="0" indent="0">
                  <a:buNone/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 №3.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остроугольный треугольник </a:t>
                </a:r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Его высоты </a:t>
                </a:r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пересекаются в точке </a:t>
                </a:r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  Докажите, что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𝑩𝑨𝑯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𝑩</m:t>
                    </m:r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  Найдите расстояние от центра описанной окружности треугольника </a:t>
                </a:r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стороны </a:t>
                </a:r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ru-RU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𝑩𝑨𝑪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  <m:sup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6250" y="133350"/>
                <a:ext cx="11477625" cy="1895475"/>
              </a:xfrm>
              <a:blipFill>
                <a:blip r:embed="rId2"/>
                <a:stretch>
                  <a:fillRect l="-797" t="-6431" b="-32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2341529"/>
            <a:ext cx="3101340" cy="38347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049" y="2388677"/>
            <a:ext cx="3101340" cy="37404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8112" y="2388678"/>
            <a:ext cx="3593783" cy="370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9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886324" y="2254249"/>
                <a:ext cx="6810375" cy="33083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Рассмотрим четырехугольник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 как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следовательно около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можно описать окружность.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1=∠2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(вписанные углы, опирающиеся на дугу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Значит, </a:t>
                </a:r>
                <a14:m>
                  <m:oMath xmlns:m="http://schemas.openxmlformats.org/officeDocument/2006/math">
                    <m:r>
                      <a:rPr lang="ru-RU" b="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𝐵𝐴𝐻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ч.т.д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886324" y="2254249"/>
                <a:ext cx="6810375" cy="3308351"/>
              </a:xfrm>
              <a:blipFill>
                <a:blip r:embed="rId2"/>
                <a:stretch>
                  <a:fillRect l="-1880" t="-3315" b="-4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8" y="1851599"/>
            <a:ext cx="3595688" cy="3711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19101" y="196334"/>
                <a:ext cx="1107757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 №3. </a:t>
                </a:r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 остроугольный треугольник </a:t>
                </a:r>
                <a:r>
                  <a:rPr lang="ru-RU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Его высоты </a:t>
                </a:r>
                <a:r>
                  <a:rPr lang="ru-RU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ru-RU" sz="28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ru-RU" sz="28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пересекаются в точке </a:t>
                </a:r>
                <a:r>
                  <a:rPr lang="ru-RU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  Докажите, что 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𝑩𝑨𝑯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𝑩</m:t>
                    </m:r>
                    <m:sSub>
                      <m:sSub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1" y="196334"/>
                <a:ext cx="11077574" cy="1384995"/>
              </a:xfrm>
              <a:prstGeom prst="rect">
                <a:avLst/>
              </a:prstGeom>
              <a:blipFill>
                <a:blip r:embed="rId4"/>
                <a:stretch>
                  <a:fillRect l="-1156" t="-4405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925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52425" y="365125"/>
                <a:ext cx="11258550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sz="3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  Найдите расстояние от центра описанной окружности треугольника </a:t>
                </a:r>
                <a:r>
                  <a:rPr lang="ru-RU" sz="3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3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стороны </a:t>
                </a:r>
                <a:r>
                  <a:rPr lang="ru-RU" sz="3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3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ru-RU" sz="31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3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ru-RU" sz="31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ru-RU" sz="3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100" b="1" i="1"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r>
                  <a:rPr lang="ru-RU" sz="3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ru-RU" sz="3100" b="1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100" b="1" i="1">
                        <a:latin typeface="Cambria Math" panose="02040503050406030204" pitchFamily="18" charset="0"/>
                      </a:rPr>
                      <m:t>𝑩𝑨𝑪</m:t>
                    </m:r>
                    <m:r>
                      <a:rPr lang="ru-RU" sz="31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3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100" b="1" i="1"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  <m:sup>
                        <m:r>
                          <a:rPr lang="ru-RU" sz="31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2425" y="365125"/>
                <a:ext cx="11258550" cy="1325563"/>
              </a:xfrm>
              <a:blipFill>
                <a:blip r:embed="rId2"/>
                <a:stretch>
                  <a:fillRect l="-1137" t="-11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66787" y="1615281"/>
            <a:ext cx="3795713" cy="3715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038725" y="1615281"/>
                <a:ext cx="657225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b="1" dirty="0" smtClean="0"/>
                  <a:t>б)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1.Пусть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-центр описанной окружности  так как </a:t>
                </a:r>
                <a14:m>
                  <m:oMath xmlns:m="http://schemas.openxmlformats.org/officeDocument/2006/math">
                    <m:r>
                      <a:rPr lang="ru-RU" b="0" i="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</a:rPr>
                      <m:t>BAC</m:t>
                    </m:r>
                    <m:r>
                      <a:rPr lang="ru-RU" b="0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ru-RU" b="0" i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-вписанный, опирающийся на дугу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то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ru-RU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ru-RU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(центральный,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опирающийся на дугу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𝐵𝑂𝐶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равносторонний со стороной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искомый отрезок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–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высота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𝐵𝑂𝐶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38725" y="1615281"/>
                <a:ext cx="6572250" cy="4351338"/>
              </a:xfrm>
              <a:blipFill>
                <a:blip r:embed="rId4"/>
                <a:stretch>
                  <a:fillRect l="-1948" t="-2661" r="-26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620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6725" y="0"/>
                <a:ext cx="10515600" cy="828675"/>
              </a:xfrm>
            </p:spPr>
            <p:txBody>
              <a:bodyPr>
                <a:normAutofit/>
              </a:bodyPr>
              <a:lstStyle/>
              <a:p>
                <a:pPr marL="0" indent="0"/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Искомый 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отрезок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–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высота </a:t>
                </a:r>
                <a14:m>
                  <m:oMath xmlns:m="http://schemas.openxmlformats.org/officeDocument/2006/math">
                    <m:r>
                      <a:rPr lang="ru-RU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𝐵𝑂𝐶</m:t>
                    </m:r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OF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𝐵𝐶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200" dirty="0" smtClean="0"/>
                  <a:t>.</a:t>
                </a:r>
                <a:endParaRPr lang="ru-RU" sz="32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6725" y="0"/>
                <a:ext cx="10515600" cy="828675"/>
              </a:xfrm>
              <a:blipFill>
                <a:blip r:embed="rId2"/>
                <a:stretch>
                  <a:fillRect l="-1507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91" y="1333501"/>
            <a:ext cx="3219571" cy="39204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316" y="1333501"/>
            <a:ext cx="3101415" cy="3868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29401" y="752475"/>
                <a:ext cx="5562599" cy="5607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3. 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прямоугольный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Следовательно,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=a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=2a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∼∆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(по двум углам).</m:t>
                    </m:r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𝐵𝐻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Найдем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18=12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b="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Откуда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OF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𝐵𝐶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=18</m:t>
                    </m:r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 18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1" y="752475"/>
                <a:ext cx="5562599" cy="5607882"/>
              </a:xfrm>
              <a:prstGeom prst="rect">
                <a:avLst/>
              </a:prstGeom>
              <a:blipFill>
                <a:blip r:embed="rId5"/>
                <a:stretch>
                  <a:fillRect l="-2303" t="-1087" b="-2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4089106" y="4009751"/>
            <a:ext cx="3561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0321" y="4302138"/>
            <a:ext cx="4876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2a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019939" y="3745158"/>
                <a:ext cx="704167" cy="49648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ru-RU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939" y="3745158"/>
                <a:ext cx="704167" cy="496483"/>
              </a:xfrm>
              <a:prstGeom prst="rect">
                <a:avLst/>
              </a:prstGeom>
              <a:blipFill>
                <a:blip r:embed="rId6"/>
                <a:stretch>
                  <a:fillRect l="-14655" t="-4878" b="-329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126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89" y="365125"/>
            <a:ext cx="11600761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геометрические факты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задаче № 3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10266802" cy="4351338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Теорема о вписанном четырехугольнике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Вписанные и центральные углы (определение и свойства)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Подобие треугольников (признак и определение)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Формула высоты правильного треугольника.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  Свойства сторон прямоугольного треугольника с углом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10266802" cy="4351338"/>
              </a:xfrm>
              <a:blipFill>
                <a:blip r:embed="rId2"/>
                <a:stretch>
                  <a:fillRect l="-1247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6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500" y="207841"/>
            <a:ext cx="10662138" cy="1489074"/>
          </a:xfrm>
        </p:spPr>
        <p:txBody>
          <a:bodyPr>
            <a:normAutofit lnSpcReduction="10000"/>
          </a:bodyPr>
          <a:lstStyle/>
          <a:p>
            <a:pPr marL="0" indent="0" algn="ctr" fontAlgn="t">
              <a:buNone/>
            </a:pPr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Задание </a:t>
            </a:r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</a:rPr>
              <a:t>17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—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планиметрическая задача.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 fontAlgn="t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Пункт а: доказать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геометрический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факт.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 fontAlgn="t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Пункт б: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найти (вычислить)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геометрическую величину.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50" y="1696915"/>
            <a:ext cx="8281989" cy="497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977" y="158262"/>
            <a:ext cx="111633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Пропорциональные отрезки в планиметрии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геометрические факты)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76" y="2115074"/>
            <a:ext cx="3964619" cy="1876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85791" y="4161216"/>
                <a:ext cx="3673107" cy="1678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П</a:t>
                </a:r>
                <a:r>
                  <a:rPr lang="ru-RU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одобие треугольников</a:t>
                </a:r>
              </a:p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∼∆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91" y="4161216"/>
                <a:ext cx="3673107" cy="1678408"/>
              </a:xfrm>
              <a:prstGeom prst="rect">
                <a:avLst/>
              </a:prstGeom>
              <a:blipFill>
                <a:blip r:embed="rId3"/>
                <a:stretch>
                  <a:fillRect l="-2488" t="-2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3789" t="4589"/>
          <a:stretch/>
        </p:blipFill>
        <p:spPr>
          <a:xfrm>
            <a:off x="4804248" y="2144200"/>
            <a:ext cx="2940263" cy="22766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29969" y="4560683"/>
                <a:ext cx="3255315" cy="1809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Свойство биссектрисы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треугольника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969" y="4560683"/>
                <a:ext cx="3255315" cy="1809278"/>
              </a:xfrm>
              <a:prstGeom prst="rect">
                <a:avLst/>
              </a:prstGeom>
              <a:blipFill>
                <a:blip r:embed="rId5"/>
                <a:stretch>
                  <a:fillRect l="-2622" t="-2694" r="-2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/>
          <a:srcRect l="4520" t="3877" r="2238"/>
          <a:stretch/>
        </p:blipFill>
        <p:spPr>
          <a:xfrm>
            <a:off x="8198286" y="1774435"/>
            <a:ext cx="3508131" cy="2449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73562" y="4272956"/>
                <a:ext cx="3837494" cy="1889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Теорема </a:t>
                </a:r>
              </a:p>
              <a:p>
                <a:pPr algn="ctr"/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 пропорциональных отрезках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𝐾𝐸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𝐹𝐿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𝐾𝑀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𝐿𝑁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562" y="4272956"/>
                <a:ext cx="3837494" cy="1889363"/>
              </a:xfrm>
              <a:prstGeom prst="rect">
                <a:avLst/>
              </a:prstGeom>
              <a:blipFill>
                <a:blip r:embed="rId7"/>
                <a:stretch>
                  <a:fillRect t="-2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Скругленный прямоугольник 15"/>
          <p:cNvSpPr/>
          <p:nvPr/>
        </p:nvSpPr>
        <p:spPr>
          <a:xfrm>
            <a:off x="206296" y="1774435"/>
            <a:ext cx="4144178" cy="443339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28971" y="1839414"/>
            <a:ext cx="3290818" cy="441298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063223" y="1688436"/>
            <a:ext cx="3983809" cy="471493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площадей треугольников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геометрические факты)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875" y="2184464"/>
            <a:ext cx="3977438" cy="18821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4096" y="4361795"/>
                <a:ext cx="2820714" cy="1720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∼∆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96" y="4361795"/>
                <a:ext cx="2820714" cy="1720664"/>
              </a:xfrm>
              <a:prstGeom prst="rect">
                <a:avLst/>
              </a:prstGeom>
              <a:blipFill>
                <a:blip r:embed="rId3"/>
                <a:stretch>
                  <a:fillRect l="-432" t="-28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892040" y="4270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777" y="2257616"/>
            <a:ext cx="2574084" cy="18821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66485" y="4368555"/>
                <a:ext cx="2762038" cy="1495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BH-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общая высота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𝐵𝐷𝐶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𝐷𝐶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485" y="4368555"/>
                <a:ext cx="2762038" cy="1495346"/>
              </a:xfrm>
              <a:prstGeom prst="rect">
                <a:avLst/>
              </a:prstGeom>
              <a:blipFill>
                <a:blip r:embed="rId5"/>
                <a:stretch>
                  <a:fillRect l="-3532" t="-32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6085" y="2184464"/>
            <a:ext cx="4222231" cy="1945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47729" y="4368555"/>
                <a:ext cx="2506071" cy="1215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𝐾𝑀𝑁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𝑃𝑇𝐹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𝐾𝑁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𝐾𝑀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𝑃𝐹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729" y="4368555"/>
                <a:ext cx="2506071" cy="12159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Скругленный прямоугольник 12"/>
          <p:cNvSpPr/>
          <p:nvPr/>
        </p:nvSpPr>
        <p:spPr>
          <a:xfrm>
            <a:off x="137912" y="1743062"/>
            <a:ext cx="4073081" cy="455622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7992" y="1743062"/>
            <a:ext cx="3208333" cy="455622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66085" y="1743062"/>
            <a:ext cx="4222231" cy="455622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0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69" y="534051"/>
            <a:ext cx="11552396" cy="1935331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1.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треугольнике ABC на стороне BC отметили точку D так, что AB = BD. Биссектриса BF пересекает AD в точке E. Из точки C на прямую AD опущен перпендикуляр CK.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Докажите, что АВ : ВС = АЕ : ЕК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Найдите отношение площади треугольника ABE 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четырёхугольника CDEF, если известно, что BD : DC = 5 : 2.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66" t="7806" r="5921" b="8245"/>
          <a:stretch/>
        </p:blipFill>
        <p:spPr>
          <a:xfrm>
            <a:off x="259006" y="2469382"/>
            <a:ext cx="3822854" cy="2348978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3"/>
          <a:srcRect l="6186" t="8100" r="5502" b="8316"/>
          <a:stretch/>
        </p:blipFill>
        <p:spPr>
          <a:xfrm>
            <a:off x="4187985" y="3119910"/>
            <a:ext cx="3745734" cy="2269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750" y="4254647"/>
            <a:ext cx="397002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653" y="83771"/>
            <a:ext cx="10515600" cy="13255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1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треугольнике ABC на стороне BC отметили точку D так, что AB = BD. Биссектриса BF пересекает AD в точке E. Из точки C на прямую AD опущен перпендикуляр CK.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Докажите, что АВ : ВС = АЕ : ЕК.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20" t="9109" r="5790" b="9247"/>
          <a:stretch/>
        </p:blipFill>
        <p:spPr>
          <a:xfrm>
            <a:off x="386859" y="1708272"/>
            <a:ext cx="4580793" cy="27302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76672" y="1409334"/>
                <a:ext cx="6536905" cy="4952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</a:p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а)  </a:t>
                </a:r>
                <a:endPara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</m:t>
                    </m:r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равнобедренный ,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биссектриса к основанию, а значит,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-высота, то есть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EF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KC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𝐸𝐾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𝐴𝐹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𝐹𝐶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(по теореме о пропорциональных отрезках)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𝐴𝐹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𝐹𝐶</m:t>
                        </m:r>
                      </m:den>
                    </m:f>
                    <m:r>
                      <a:rPr lang="ru-RU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по свойству биссектрисы треугольника)</a:t>
                </a:r>
              </a:p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 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𝐸𝐾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ч.т.д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672" y="1409334"/>
                <a:ext cx="6536905" cy="4952125"/>
              </a:xfrm>
              <a:prstGeom prst="rect">
                <a:avLst/>
              </a:prstGeom>
              <a:blipFill>
                <a:blip r:embed="rId3"/>
                <a:stretch>
                  <a:fillRect l="-1866" t="-1230" b="-4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5992" y="246185"/>
            <a:ext cx="11148646" cy="110783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Найдите отношение площади треугольника ABE к площади четырёхугольника CDEF, если известно, что BD : DC = 5 : 2.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51" t="9096" r="8905" b="6573"/>
          <a:stretch/>
        </p:blipFill>
        <p:spPr>
          <a:xfrm>
            <a:off x="208878" y="1784841"/>
            <a:ext cx="4715902" cy="3033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818184" y="1011113"/>
                <a:ext cx="7236070" cy="584688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Треугольники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ABD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имеют равные высоты, а значит, их площади относятся как основания: 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𝐴𝐵𝐶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есть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Но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 как ВЕ – медиана,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значит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𝐴𝐵𝐸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Треугольники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AEF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имеют общий угол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ru-RU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значит, их пощади относятся как произведения сторон, заключающих равный угол: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𝐴𝐹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есть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𝐴𝐸𝐹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𝐴𝐷𝐶</m:t>
                        </m:r>
                      </m:sub>
                    </m:sSub>
                  </m:oMath>
                </a14:m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тогда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𝐸𝐹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𝐴𝐷𝐶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∙7</m:t>
                          </m:r>
                        </m:den>
                      </m:f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ru-RU" sz="2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Получили, что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𝐷𝐸𝐹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∙7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solidFill>
                    <a:schemeClr val="tx1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818184" y="1011113"/>
                <a:ext cx="7236070" cy="5846887"/>
              </a:xfrm>
              <a:blipFill>
                <a:blip r:embed="rId3"/>
                <a:stretch>
                  <a:fillRect l="-1095" t="-1877" b="-11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0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36" y="365125"/>
            <a:ext cx="12037764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геометрические факты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задаче № 1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5589" y="1690688"/>
            <a:ext cx="11281273" cy="44862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 свойства равнобедренного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о двух прямых, перпендикулярных третьей.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о пропорциональных отрезках.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Свойство биссектрисы треугольника.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площадей треугольников, имеющих равные высоты.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треугольников, имеющих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равному углу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2825" cy="1325563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№2.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стороне AB и диагонали AC квадрата ABCD отмечены точки M и N соответственно, при этом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1:10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: 5.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Докажите, что точки A, M, N, D лежат на одной окружности.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б) Найдите расстояние от точки пересечения диагоналей четырехугольника AMND до прямой MN, если сторона квадрата равна 132.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218261" y="1690688"/>
            <a:ext cx="5114925" cy="4705350"/>
          </a:xfrm>
          <a:prstGeom prst="rect">
            <a:avLst/>
          </a:prstGeom>
        </p:spPr>
      </p:pic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23515" y="1819275"/>
            <a:ext cx="47339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8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516</Words>
  <Application>Microsoft Office PowerPoint</Application>
  <PresentationFormat>Широкоэкранный</PresentationFormat>
  <Paragraphs>119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Планиметрические задачи  в вариантах КИМ ЕГЭ</vt:lpstr>
      <vt:lpstr>Презентация PowerPoint</vt:lpstr>
      <vt:lpstr>Пропорциональные отрезки в планиметрии (некоторые геометрические факты)</vt:lpstr>
      <vt:lpstr>Отношение площадей треугольников (некоторые геометрические факты)</vt:lpstr>
      <vt:lpstr>Задача № 1.В треугольнике ABC на стороне BC отметили точку D так, что AB = BD. Биссектриса BF пересекает AD в точке E. Из точки C на прямую AD опущен перпендикуляр CK.  a) Докажите, что АВ : ВС = АЕ : ЕК.  б) Найдите отношение площади треугольника ABE к площади четырёхугольника CDEF, если известно, что BD : DC = 5 : 2. </vt:lpstr>
      <vt:lpstr>Задача № 1. В треугольнике ABC на стороне BC отметили точку D так, что AB = BD. Биссектриса BF пересекает AD в точке E. Из точки C на прямую AD опущен перпендикуляр CK.  a) Докажите, что АВ : ВС = АЕ : ЕК.</vt:lpstr>
      <vt:lpstr>б) Найдите отношение площади треугольника ABE к площади четырёхугольника CDEF, если известно, что BD : DC = 5 : 2. </vt:lpstr>
      <vt:lpstr>Основные геометрические факты  в задаче № 1</vt:lpstr>
      <vt:lpstr>Задача №2. На стороне AB и диагонали AC квадрата ABCD отмечены точки M и N соответственно, при этом AM: MB = 1:10, AN: NC  6 : 5.  а) Докажите, что точки A, M, N, D лежат на одной окружности.  б) Найдите расстояние от точки пересечения диагоналей четырехугольника AMND до прямой MN, если сторона квадрата равна 132. </vt:lpstr>
      <vt:lpstr>Презентация PowerPoint</vt:lpstr>
      <vt:lpstr>Презентация PowerPoint</vt:lpstr>
      <vt:lpstr>Презентация PowerPoint</vt:lpstr>
      <vt:lpstr>Основные геометрические факты  в задаче №2</vt:lpstr>
      <vt:lpstr>Презентация PowerPoint</vt:lpstr>
      <vt:lpstr>Презентация PowerPoint</vt:lpstr>
      <vt:lpstr>б)  Найдите расстояние от центра описанной окружности треугольника ABC до стороны BC, если  B_1 C_1=18 ,  ∠BAC=〖30〗^0. </vt:lpstr>
      <vt:lpstr>Искомый отрезок OF – высота ∆BOC:  OF=(BC√3)/2.</vt:lpstr>
      <vt:lpstr>Основные геометрические факты  в задаче № 3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User</cp:lastModifiedBy>
  <cp:revision>102</cp:revision>
  <dcterms:created xsi:type="dcterms:W3CDTF">2026-02-09T13:26:55Z</dcterms:created>
  <dcterms:modified xsi:type="dcterms:W3CDTF">2026-03-02T06:46:14Z</dcterms:modified>
</cp:coreProperties>
</file>