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AF70C-BA84-45D7-8E87-0CDF05F334B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ru-RU"/>
        </a:p>
      </dgm:t>
    </dgm:pt>
    <dgm:pt modelId="{DF92BAAF-8A70-4889-8929-FE2B203766AD}">
      <dgm:prSet phldrT="[Текст]" custT="1"/>
      <dgm:spPr/>
      <dgm:t>
        <a:bodyPr/>
        <a:lstStyle/>
        <a:p>
          <a:r>
            <a:rPr lang="ru-RU" sz="1400" b="1" dirty="0" smtClean="0"/>
            <a:t>Пример-иллюстрация</a:t>
          </a:r>
        </a:p>
        <a:p>
          <a:r>
            <a:rPr lang="ru-RU" sz="1400" b="1" dirty="0" smtClean="0"/>
            <a:t>+</a:t>
          </a:r>
        </a:p>
        <a:p>
          <a:r>
            <a:rPr lang="ru-RU" sz="1400" b="1" dirty="0" smtClean="0"/>
            <a:t>Пояснение (</a:t>
          </a:r>
          <a:r>
            <a:rPr lang="ru-RU" sz="1400" b="1" dirty="0" err="1" smtClean="0"/>
            <a:t>микровывод</a:t>
          </a:r>
          <a:r>
            <a:rPr lang="ru-RU" sz="1400" b="1" dirty="0" smtClean="0"/>
            <a:t>)</a:t>
          </a:r>
          <a:endParaRPr lang="ru-RU" sz="1400" b="1" dirty="0"/>
        </a:p>
      </dgm:t>
    </dgm:pt>
    <dgm:pt modelId="{DEA0BB84-FD1C-48B5-B7BF-2FA6C7356DA2}" type="parTrans" cxnId="{4D82E986-893B-401A-BD7D-01530023B210}">
      <dgm:prSet/>
      <dgm:spPr/>
      <dgm:t>
        <a:bodyPr/>
        <a:lstStyle/>
        <a:p>
          <a:endParaRPr lang="ru-RU"/>
        </a:p>
      </dgm:t>
    </dgm:pt>
    <dgm:pt modelId="{56C30506-E2F3-4CE0-A686-91F0332F48D6}" type="sibTrans" cxnId="{4D82E986-893B-401A-BD7D-01530023B210}">
      <dgm:prSet/>
      <dgm:spPr/>
      <dgm:t>
        <a:bodyPr/>
        <a:lstStyle/>
        <a:p>
          <a:endParaRPr lang="ru-RU"/>
        </a:p>
      </dgm:t>
    </dgm:pt>
    <dgm:pt modelId="{04586ABE-3223-44E6-B098-3CE388EA34F0}">
      <dgm:prSet phldrT="[Текст]" custT="1"/>
      <dgm:spPr/>
      <dgm:t>
        <a:bodyPr/>
        <a:lstStyle/>
        <a:p>
          <a:r>
            <a:rPr lang="ru-RU" sz="1400" b="1" dirty="0" smtClean="0"/>
            <a:t>Пример-иллюстрация</a:t>
          </a:r>
        </a:p>
        <a:p>
          <a:r>
            <a:rPr lang="ru-RU" sz="1400" b="1" dirty="0" smtClean="0"/>
            <a:t>+</a:t>
          </a:r>
        </a:p>
        <a:p>
          <a:r>
            <a:rPr lang="ru-RU" sz="1400" b="1" dirty="0" smtClean="0"/>
            <a:t>Пояснение (</a:t>
          </a:r>
          <a:r>
            <a:rPr lang="ru-RU" sz="1400" b="1" dirty="0" err="1" smtClean="0"/>
            <a:t>микровывод</a:t>
          </a:r>
          <a:r>
            <a:rPr lang="ru-RU" sz="1400" b="1" dirty="0" smtClean="0"/>
            <a:t>)</a:t>
          </a:r>
          <a:endParaRPr lang="ru-RU" sz="1400" dirty="0"/>
        </a:p>
      </dgm:t>
    </dgm:pt>
    <dgm:pt modelId="{500CB6BC-A401-4630-B002-9652176B0C58}" type="parTrans" cxnId="{B51FD9C2-1590-41D6-9766-105DE70F6432}">
      <dgm:prSet/>
      <dgm:spPr/>
      <dgm:t>
        <a:bodyPr/>
        <a:lstStyle/>
        <a:p>
          <a:endParaRPr lang="ru-RU"/>
        </a:p>
      </dgm:t>
    </dgm:pt>
    <dgm:pt modelId="{EE3C9A7F-D2D3-45C3-92FF-EE3D947D9479}" type="sibTrans" cxnId="{B51FD9C2-1590-41D6-9766-105DE70F6432}">
      <dgm:prSet/>
      <dgm:spPr/>
      <dgm:t>
        <a:bodyPr/>
        <a:lstStyle/>
        <a:p>
          <a:endParaRPr lang="ru-RU"/>
        </a:p>
      </dgm:t>
    </dgm:pt>
    <dgm:pt modelId="{CEC3277B-FEE1-44C4-8C25-1B0F0F3DF405}">
      <dgm:prSet phldrT="[Текст]" custT="1"/>
      <dgm:spPr/>
      <dgm:t>
        <a:bodyPr/>
        <a:lstStyle/>
        <a:p>
          <a:r>
            <a:rPr lang="ru-RU" sz="1400" b="1" dirty="0" smtClean="0"/>
            <a:t>Смысловая связь </a:t>
          </a:r>
        </a:p>
        <a:p>
          <a:r>
            <a:rPr lang="ru-RU" sz="1400" b="1" dirty="0" smtClean="0"/>
            <a:t>+</a:t>
          </a:r>
        </a:p>
        <a:p>
          <a:r>
            <a:rPr lang="ru-RU" sz="1400" b="1" dirty="0" smtClean="0"/>
            <a:t>Пояснение смысловой связи</a:t>
          </a:r>
          <a:endParaRPr lang="ru-RU" sz="1400" b="1" dirty="0"/>
        </a:p>
      </dgm:t>
    </dgm:pt>
    <dgm:pt modelId="{DCA0F80E-006B-4DF0-9F2B-C2C18AC3F306}" type="sibTrans" cxnId="{0E6FA3D4-061C-4D1A-A7C4-E67897ED6363}">
      <dgm:prSet/>
      <dgm:spPr/>
      <dgm:t>
        <a:bodyPr/>
        <a:lstStyle/>
        <a:p>
          <a:endParaRPr lang="ru-RU"/>
        </a:p>
      </dgm:t>
    </dgm:pt>
    <dgm:pt modelId="{57066ECA-6DC8-4431-943A-134789772DF6}" type="parTrans" cxnId="{0E6FA3D4-061C-4D1A-A7C4-E67897ED6363}">
      <dgm:prSet/>
      <dgm:spPr/>
      <dgm:t>
        <a:bodyPr/>
        <a:lstStyle/>
        <a:p>
          <a:endParaRPr lang="ru-RU"/>
        </a:p>
      </dgm:t>
    </dgm:pt>
    <dgm:pt modelId="{2D5036A5-FCA1-4AC3-A37A-4A382FC92657}" type="pres">
      <dgm:prSet presAssocID="{A73AF70C-BA84-45D7-8E87-0CDF05F334B4}" presName="Name0" presStyleCnt="0">
        <dgm:presLayoutVars>
          <dgm:chMax val="7"/>
          <dgm:chPref val="7"/>
          <dgm:dir/>
          <dgm:animLvl val="lvl"/>
        </dgm:presLayoutVars>
      </dgm:prSet>
      <dgm:spPr/>
      <dgm:t>
        <a:bodyPr/>
        <a:lstStyle/>
        <a:p>
          <a:endParaRPr lang="ru-RU"/>
        </a:p>
      </dgm:t>
    </dgm:pt>
    <dgm:pt modelId="{AF80DC4B-3D8D-49EC-B647-1DA760718B36}" type="pres">
      <dgm:prSet presAssocID="{DF92BAAF-8A70-4889-8929-FE2B203766AD}" presName="Accent1" presStyleCnt="0"/>
      <dgm:spPr/>
    </dgm:pt>
    <dgm:pt modelId="{3C9DE889-2518-44F2-97B7-78F7D2E9A44A}" type="pres">
      <dgm:prSet presAssocID="{DF92BAAF-8A70-4889-8929-FE2B203766AD}" presName="Accent" presStyleLbl="node1" presStyleIdx="0" presStyleCnt="3" custScaleY="99697"/>
      <dgm:spPr/>
    </dgm:pt>
    <dgm:pt modelId="{6FDE647D-C792-402C-8B74-14BBF13E1FD1}" type="pres">
      <dgm:prSet presAssocID="{DF92BAAF-8A70-4889-8929-FE2B203766AD}" presName="Parent1" presStyleLbl="revTx" presStyleIdx="0" presStyleCnt="3" custLinFactNeighborY="-28567">
        <dgm:presLayoutVars>
          <dgm:chMax val="1"/>
          <dgm:chPref val="1"/>
          <dgm:bulletEnabled val="1"/>
        </dgm:presLayoutVars>
      </dgm:prSet>
      <dgm:spPr/>
      <dgm:t>
        <a:bodyPr/>
        <a:lstStyle/>
        <a:p>
          <a:endParaRPr lang="ru-RU"/>
        </a:p>
      </dgm:t>
    </dgm:pt>
    <dgm:pt modelId="{E3252379-C411-484E-9558-A7E7FAF195C7}" type="pres">
      <dgm:prSet presAssocID="{04586ABE-3223-44E6-B098-3CE388EA34F0}" presName="Accent2" presStyleCnt="0"/>
      <dgm:spPr/>
    </dgm:pt>
    <dgm:pt modelId="{ED7D00D9-23A7-467A-AF14-F072937057D1}" type="pres">
      <dgm:prSet presAssocID="{04586ABE-3223-44E6-B098-3CE388EA34F0}" presName="Accent" presStyleLbl="node1" presStyleIdx="1" presStyleCnt="3"/>
      <dgm:spPr/>
    </dgm:pt>
    <dgm:pt modelId="{039E8C7A-6826-4E38-8BEC-F5A944CC00A1}" type="pres">
      <dgm:prSet presAssocID="{04586ABE-3223-44E6-B098-3CE388EA34F0}" presName="Parent2" presStyleLbl="revTx" presStyleIdx="1" presStyleCnt="3" custScaleX="107099" custScaleY="164528" custLinFactNeighborX="-3407" custLinFactNeighborY="-25123">
        <dgm:presLayoutVars>
          <dgm:chMax val="1"/>
          <dgm:chPref val="1"/>
          <dgm:bulletEnabled val="1"/>
        </dgm:presLayoutVars>
      </dgm:prSet>
      <dgm:spPr/>
      <dgm:t>
        <a:bodyPr/>
        <a:lstStyle/>
        <a:p>
          <a:endParaRPr lang="ru-RU"/>
        </a:p>
      </dgm:t>
    </dgm:pt>
    <dgm:pt modelId="{7126D58F-D098-4A8B-B75D-BCC8C318F9A5}" type="pres">
      <dgm:prSet presAssocID="{CEC3277B-FEE1-44C4-8C25-1B0F0F3DF405}" presName="Accent3" presStyleCnt="0"/>
      <dgm:spPr/>
    </dgm:pt>
    <dgm:pt modelId="{5FF6B08A-6643-4A18-881C-6564AD24AC29}" type="pres">
      <dgm:prSet presAssocID="{CEC3277B-FEE1-44C4-8C25-1B0F0F3DF405}" presName="Accent" presStyleLbl="node1" presStyleIdx="2" presStyleCnt="3"/>
      <dgm:spPr/>
    </dgm:pt>
    <dgm:pt modelId="{F0982A1A-38BC-41B0-B44B-612C81E7C1F1}" type="pres">
      <dgm:prSet presAssocID="{CEC3277B-FEE1-44C4-8C25-1B0F0F3DF405}" presName="Parent3" presStyleLbl="revTx" presStyleIdx="2" presStyleCnt="3">
        <dgm:presLayoutVars>
          <dgm:chMax val="1"/>
          <dgm:chPref val="1"/>
          <dgm:bulletEnabled val="1"/>
        </dgm:presLayoutVars>
      </dgm:prSet>
      <dgm:spPr/>
      <dgm:t>
        <a:bodyPr/>
        <a:lstStyle/>
        <a:p>
          <a:endParaRPr lang="ru-RU"/>
        </a:p>
      </dgm:t>
    </dgm:pt>
  </dgm:ptLst>
  <dgm:cxnLst>
    <dgm:cxn modelId="{4D82E986-893B-401A-BD7D-01530023B210}" srcId="{A73AF70C-BA84-45D7-8E87-0CDF05F334B4}" destId="{DF92BAAF-8A70-4889-8929-FE2B203766AD}" srcOrd="0" destOrd="0" parTransId="{DEA0BB84-FD1C-48B5-B7BF-2FA6C7356DA2}" sibTransId="{56C30506-E2F3-4CE0-A686-91F0332F48D6}"/>
    <dgm:cxn modelId="{0E6FA3D4-061C-4D1A-A7C4-E67897ED6363}" srcId="{A73AF70C-BA84-45D7-8E87-0CDF05F334B4}" destId="{CEC3277B-FEE1-44C4-8C25-1B0F0F3DF405}" srcOrd="2" destOrd="0" parTransId="{57066ECA-6DC8-4431-943A-134789772DF6}" sibTransId="{DCA0F80E-006B-4DF0-9F2B-C2C18AC3F306}"/>
    <dgm:cxn modelId="{8BFF41BC-038F-44F2-8D94-C62A1474442F}" type="presOf" srcId="{CEC3277B-FEE1-44C4-8C25-1B0F0F3DF405}" destId="{F0982A1A-38BC-41B0-B44B-612C81E7C1F1}" srcOrd="0" destOrd="0" presId="urn:microsoft.com/office/officeart/2009/layout/CircleArrowProcess"/>
    <dgm:cxn modelId="{98C84F1E-67A0-457D-A3B6-62BBB1037DE2}" type="presOf" srcId="{DF92BAAF-8A70-4889-8929-FE2B203766AD}" destId="{6FDE647D-C792-402C-8B74-14BBF13E1FD1}" srcOrd="0" destOrd="0" presId="urn:microsoft.com/office/officeart/2009/layout/CircleArrowProcess"/>
    <dgm:cxn modelId="{B51FD9C2-1590-41D6-9766-105DE70F6432}" srcId="{A73AF70C-BA84-45D7-8E87-0CDF05F334B4}" destId="{04586ABE-3223-44E6-B098-3CE388EA34F0}" srcOrd="1" destOrd="0" parTransId="{500CB6BC-A401-4630-B002-9652176B0C58}" sibTransId="{EE3C9A7F-D2D3-45C3-92FF-EE3D947D9479}"/>
    <dgm:cxn modelId="{5AB0B947-AC55-4BED-8F33-8D2A43718441}" type="presOf" srcId="{A73AF70C-BA84-45D7-8E87-0CDF05F334B4}" destId="{2D5036A5-FCA1-4AC3-A37A-4A382FC92657}" srcOrd="0" destOrd="0" presId="urn:microsoft.com/office/officeart/2009/layout/CircleArrowProcess"/>
    <dgm:cxn modelId="{4362D606-66D3-4155-A4A4-221D7775AD7D}" type="presOf" srcId="{04586ABE-3223-44E6-B098-3CE388EA34F0}" destId="{039E8C7A-6826-4E38-8BEC-F5A944CC00A1}" srcOrd="0" destOrd="0" presId="urn:microsoft.com/office/officeart/2009/layout/CircleArrowProcess"/>
    <dgm:cxn modelId="{BA31E650-A825-4201-B249-7F121D533464}" type="presParOf" srcId="{2D5036A5-FCA1-4AC3-A37A-4A382FC92657}" destId="{AF80DC4B-3D8D-49EC-B647-1DA760718B36}" srcOrd="0" destOrd="0" presId="urn:microsoft.com/office/officeart/2009/layout/CircleArrowProcess"/>
    <dgm:cxn modelId="{1B24A652-316F-4EC9-95A7-DEB18A35E3E8}" type="presParOf" srcId="{AF80DC4B-3D8D-49EC-B647-1DA760718B36}" destId="{3C9DE889-2518-44F2-97B7-78F7D2E9A44A}" srcOrd="0" destOrd="0" presId="urn:microsoft.com/office/officeart/2009/layout/CircleArrowProcess"/>
    <dgm:cxn modelId="{F850E8B6-00FF-4A9E-B542-EE966B267D7A}" type="presParOf" srcId="{2D5036A5-FCA1-4AC3-A37A-4A382FC92657}" destId="{6FDE647D-C792-402C-8B74-14BBF13E1FD1}" srcOrd="1" destOrd="0" presId="urn:microsoft.com/office/officeart/2009/layout/CircleArrowProcess"/>
    <dgm:cxn modelId="{5AA5C066-262E-4078-B5D3-FAF30964CC68}" type="presParOf" srcId="{2D5036A5-FCA1-4AC3-A37A-4A382FC92657}" destId="{E3252379-C411-484E-9558-A7E7FAF195C7}" srcOrd="2" destOrd="0" presId="urn:microsoft.com/office/officeart/2009/layout/CircleArrowProcess"/>
    <dgm:cxn modelId="{AAE38A25-05F1-4AD6-BA87-E4DD4B3F8529}" type="presParOf" srcId="{E3252379-C411-484E-9558-A7E7FAF195C7}" destId="{ED7D00D9-23A7-467A-AF14-F072937057D1}" srcOrd="0" destOrd="0" presId="urn:microsoft.com/office/officeart/2009/layout/CircleArrowProcess"/>
    <dgm:cxn modelId="{0B9A5C44-550B-407D-B474-897D57EF2694}" type="presParOf" srcId="{2D5036A5-FCA1-4AC3-A37A-4A382FC92657}" destId="{039E8C7A-6826-4E38-8BEC-F5A944CC00A1}" srcOrd="3" destOrd="0" presId="urn:microsoft.com/office/officeart/2009/layout/CircleArrowProcess"/>
    <dgm:cxn modelId="{FACAAB2E-5CEA-485A-8681-E17BD8921B88}" type="presParOf" srcId="{2D5036A5-FCA1-4AC3-A37A-4A382FC92657}" destId="{7126D58F-D098-4A8B-B75D-BCC8C318F9A5}" srcOrd="4" destOrd="0" presId="urn:microsoft.com/office/officeart/2009/layout/CircleArrowProcess"/>
    <dgm:cxn modelId="{630B13D2-C22A-48CB-A6DA-7CE61E0CB8B8}" type="presParOf" srcId="{7126D58F-D098-4A8B-B75D-BCC8C318F9A5}" destId="{5FF6B08A-6643-4A18-881C-6564AD24AC29}" srcOrd="0" destOrd="0" presId="urn:microsoft.com/office/officeart/2009/layout/CircleArrowProcess"/>
    <dgm:cxn modelId="{CF5A5BFA-D70F-4111-BA00-96CFF92FF3D7}" type="presParOf" srcId="{2D5036A5-FCA1-4AC3-A37A-4A382FC92657}" destId="{F0982A1A-38BC-41B0-B44B-612C81E7C1F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66505-C43E-45DE-832A-DC99D840B0D2}"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5F008F0-7F1C-4CD5-8DFE-D72E83F2D1E5}">
      <dgm:prSet phldrT="[Текст]"/>
      <dgm:spPr/>
      <dgm:t>
        <a:bodyPr/>
        <a:lstStyle/>
        <a:p>
          <a:r>
            <a:rPr lang="ru-RU" dirty="0" smtClean="0"/>
            <a:t>Тезис</a:t>
          </a:r>
          <a:r>
            <a:rPr lang="ru-RU" dirty="0" smtClean="0">
              <a:latin typeface="Times New Roman" panose="02020603050405020304" pitchFamily="18" charset="0"/>
              <a:cs typeface="Times New Roman" panose="02020603050405020304" pitchFamily="18" charset="0"/>
            </a:rPr>
            <a:t>⃰</a:t>
          </a:r>
          <a:endParaRPr lang="ru-RU" dirty="0"/>
        </a:p>
      </dgm:t>
    </dgm:pt>
    <dgm:pt modelId="{FFABAB19-C07F-4D86-9CD3-5A2DFD196CF3}" type="parTrans" cxnId="{4D0FCA5F-6974-484B-9ED3-018080640962}">
      <dgm:prSet/>
      <dgm:spPr/>
      <dgm:t>
        <a:bodyPr/>
        <a:lstStyle/>
        <a:p>
          <a:endParaRPr lang="ru-RU"/>
        </a:p>
      </dgm:t>
    </dgm:pt>
    <dgm:pt modelId="{9EDBCA19-7E62-4729-8C25-BEAD033D918F}" type="sibTrans" cxnId="{4D0FCA5F-6974-484B-9ED3-018080640962}">
      <dgm:prSet/>
      <dgm:spPr/>
      <dgm:t>
        <a:bodyPr/>
        <a:lstStyle/>
        <a:p>
          <a:endParaRPr lang="ru-RU"/>
        </a:p>
      </dgm:t>
    </dgm:pt>
    <dgm:pt modelId="{ECC83651-191E-4864-9034-9B6C08EC64E4}">
      <dgm:prSet phldrT="[Текст]"/>
      <dgm:spPr/>
      <dgm:t>
        <a:bodyPr/>
        <a:lstStyle/>
        <a:p>
          <a:r>
            <a:rPr lang="ru-RU" dirty="0" smtClean="0"/>
            <a:t>Пример-аргумент</a:t>
          </a:r>
          <a:endParaRPr lang="ru-RU" dirty="0"/>
        </a:p>
      </dgm:t>
    </dgm:pt>
    <dgm:pt modelId="{85AAAC7C-4C0A-43D6-A579-06EBEAA01486}" type="parTrans" cxnId="{0BE1B0F1-2CCA-4FEE-A485-8CCCCFC8EE95}">
      <dgm:prSet/>
      <dgm:spPr/>
      <dgm:t>
        <a:bodyPr/>
        <a:lstStyle/>
        <a:p>
          <a:endParaRPr lang="ru-RU"/>
        </a:p>
      </dgm:t>
    </dgm:pt>
    <dgm:pt modelId="{8B03D45E-BA1A-438F-87C5-1951F4D63403}" type="sibTrans" cxnId="{0BE1B0F1-2CCA-4FEE-A485-8CCCCFC8EE95}">
      <dgm:prSet/>
      <dgm:spPr/>
      <dgm:t>
        <a:bodyPr/>
        <a:lstStyle/>
        <a:p>
          <a:endParaRPr lang="ru-RU"/>
        </a:p>
      </dgm:t>
    </dgm:pt>
    <dgm:pt modelId="{C7B6E571-FD61-47E8-B7D1-B1243962BADA}">
      <dgm:prSet phldrT="[Текст]"/>
      <dgm:spPr/>
      <dgm:t>
        <a:bodyPr/>
        <a:lstStyle/>
        <a:p>
          <a:r>
            <a:rPr lang="ru-RU" dirty="0" smtClean="0"/>
            <a:t>2 балла по К3</a:t>
          </a:r>
          <a:endParaRPr lang="ru-RU" dirty="0"/>
        </a:p>
      </dgm:t>
    </dgm:pt>
    <dgm:pt modelId="{3BEDFA0E-E25F-44F3-BA1C-D39C167506DD}" type="parTrans" cxnId="{EDF3EA11-BFB3-49E4-A559-D00E8CCA0B21}">
      <dgm:prSet/>
      <dgm:spPr/>
      <dgm:t>
        <a:bodyPr/>
        <a:lstStyle/>
        <a:p>
          <a:endParaRPr lang="ru-RU"/>
        </a:p>
      </dgm:t>
    </dgm:pt>
    <dgm:pt modelId="{35BE0B1F-5BD1-44F0-BE08-AF553BF0A026}" type="sibTrans" cxnId="{EDF3EA11-BFB3-49E4-A559-D00E8CCA0B21}">
      <dgm:prSet/>
      <dgm:spPr/>
      <dgm:t>
        <a:bodyPr/>
        <a:lstStyle/>
        <a:p>
          <a:endParaRPr lang="ru-RU"/>
        </a:p>
      </dgm:t>
    </dgm:pt>
    <dgm:pt modelId="{40D618D7-FD58-4E29-B734-BFCA52347B4B}" type="pres">
      <dgm:prSet presAssocID="{2D966505-C43E-45DE-832A-DC99D840B0D2}" presName="linearFlow" presStyleCnt="0">
        <dgm:presLayoutVars>
          <dgm:dir/>
          <dgm:resizeHandles val="exact"/>
        </dgm:presLayoutVars>
      </dgm:prSet>
      <dgm:spPr/>
    </dgm:pt>
    <dgm:pt modelId="{DF912F66-53CC-45C5-9571-677E90040557}" type="pres">
      <dgm:prSet presAssocID="{F5F008F0-7F1C-4CD5-8DFE-D72E83F2D1E5}" presName="node" presStyleLbl="node1" presStyleIdx="0" presStyleCnt="3">
        <dgm:presLayoutVars>
          <dgm:bulletEnabled val="1"/>
        </dgm:presLayoutVars>
      </dgm:prSet>
      <dgm:spPr/>
      <dgm:t>
        <a:bodyPr/>
        <a:lstStyle/>
        <a:p>
          <a:endParaRPr lang="ru-RU"/>
        </a:p>
      </dgm:t>
    </dgm:pt>
    <dgm:pt modelId="{1D15DD90-0173-4057-96A7-BFD7263C01B9}" type="pres">
      <dgm:prSet presAssocID="{9EDBCA19-7E62-4729-8C25-BEAD033D918F}" presName="spacerL" presStyleCnt="0"/>
      <dgm:spPr/>
    </dgm:pt>
    <dgm:pt modelId="{850ADC33-3C9D-4C99-9B31-EBA8C38B58D4}" type="pres">
      <dgm:prSet presAssocID="{9EDBCA19-7E62-4729-8C25-BEAD033D918F}" presName="sibTrans" presStyleLbl="sibTrans2D1" presStyleIdx="0" presStyleCnt="2"/>
      <dgm:spPr/>
      <dgm:t>
        <a:bodyPr/>
        <a:lstStyle/>
        <a:p>
          <a:endParaRPr lang="ru-RU"/>
        </a:p>
      </dgm:t>
    </dgm:pt>
    <dgm:pt modelId="{1CB6558A-B700-47E2-B54F-F3E9173CC63D}" type="pres">
      <dgm:prSet presAssocID="{9EDBCA19-7E62-4729-8C25-BEAD033D918F}" presName="spacerR" presStyleCnt="0"/>
      <dgm:spPr/>
    </dgm:pt>
    <dgm:pt modelId="{23707913-53C2-4889-8BB7-284B82A92C21}" type="pres">
      <dgm:prSet presAssocID="{ECC83651-191E-4864-9034-9B6C08EC64E4}" presName="node" presStyleLbl="node1" presStyleIdx="1" presStyleCnt="3">
        <dgm:presLayoutVars>
          <dgm:bulletEnabled val="1"/>
        </dgm:presLayoutVars>
      </dgm:prSet>
      <dgm:spPr/>
      <dgm:t>
        <a:bodyPr/>
        <a:lstStyle/>
        <a:p>
          <a:endParaRPr lang="ru-RU"/>
        </a:p>
      </dgm:t>
    </dgm:pt>
    <dgm:pt modelId="{DCFCB06F-CAD5-4EAA-A6E6-C5FB8A3490D1}" type="pres">
      <dgm:prSet presAssocID="{8B03D45E-BA1A-438F-87C5-1951F4D63403}" presName="spacerL" presStyleCnt="0"/>
      <dgm:spPr/>
    </dgm:pt>
    <dgm:pt modelId="{67B54366-C8D7-416F-AC78-847A4A1A78A5}" type="pres">
      <dgm:prSet presAssocID="{8B03D45E-BA1A-438F-87C5-1951F4D63403}" presName="sibTrans" presStyleLbl="sibTrans2D1" presStyleIdx="1" presStyleCnt="2"/>
      <dgm:spPr/>
      <dgm:t>
        <a:bodyPr/>
        <a:lstStyle/>
        <a:p>
          <a:endParaRPr lang="ru-RU"/>
        </a:p>
      </dgm:t>
    </dgm:pt>
    <dgm:pt modelId="{F1B77023-1860-42F8-884F-E2E1144DFB5E}" type="pres">
      <dgm:prSet presAssocID="{8B03D45E-BA1A-438F-87C5-1951F4D63403}" presName="spacerR" presStyleCnt="0"/>
      <dgm:spPr/>
    </dgm:pt>
    <dgm:pt modelId="{2B0CB683-42D5-420A-86C2-451078577A79}" type="pres">
      <dgm:prSet presAssocID="{C7B6E571-FD61-47E8-B7D1-B1243962BADA}" presName="node" presStyleLbl="node1" presStyleIdx="2" presStyleCnt="3">
        <dgm:presLayoutVars>
          <dgm:bulletEnabled val="1"/>
        </dgm:presLayoutVars>
      </dgm:prSet>
      <dgm:spPr/>
      <dgm:t>
        <a:bodyPr/>
        <a:lstStyle/>
        <a:p>
          <a:endParaRPr lang="ru-RU"/>
        </a:p>
      </dgm:t>
    </dgm:pt>
  </dgm:ptLst>
  <dgm:cxnLst>
    <dgm:cxn modelId="{ECFDD0CE-F83E-4464-B154-F011E99F7ECE}" type="presOf" srcId="{2D966505-C43E-45DE-832A-DC99D840B0D2}" destId="{40D618D7-FD58-4E29-B734-BFCA52347B4B}" srcOrd="0" destOrd="0" presId="urn:microsoft.com/office/officeart/2005/8/layout/equation1"/>
    <dgm:cxn modelId="{EDF3EA11-BFB3-49E4-A559-D00E8CCA0B21}" srcId="{2D966505-C43E-45DE-832A-DC99D840B0D2}" destId="{C7B6E571-FD61-47E8-B7D1-B1243962BADA}" srcOrd="2" destOrd="0" parTransId="{3BEDFA0E-E25F-44F3-BA1C-D39C167506DD}" sibTransId="{35BE0B1F-5BD1-44F0-BE08-AF553BF0A026}"/>
    <dgm:cxn modelId="{87295B0C-AD18-4BBA-A414-B7A32F031502}" type="presOf" srcId="{9EDBCA19-7E62-4729-8C25-BEAD033D918F}" destId="{850ADC33-3C9D-4C99-9B31-EBA8C38B58D4}" srcOrd="0" destOrd="0" presId="urn:microsoft.com/office/officeart/2005/8/layout/equation1"/>
    <dgm:cxn modelId="{EFA930EB-56AF-4EA2-86D2-E6D1820D3944}" type="presOf" srcId="{ECC83651-191E-4864-9034-9B6C08EC64E4}" destId="{23707913-53C2-4889-8BB7-284B82A92C21}" srcOrd="0" destOrd="0" presId="urn:microsoft.com/office/officeart/2005/8/layout/equation1"/>
    <dgm:cxn modelId="{4D0FCA5F-6974-484B-9ED3-018080640962}" srcId="{2D966505-C43E-45DE-832A-DC99D840B0D2}" destId="{F5F008F0-7F1C-4CD5-8DFE-D72E83F2D1E5}" srcOrd="0" destOrd="0" parTransId="{FFABAB19-C07F-4D86-9CD3-5A2DFD196CF3}" sibTransId="{9EDBCA19-7E62-4729-8C25-BEAD033D918F}"/>
    <dgm:cxn modelId="{0BE1B0F1-2CCA-4FEE-A485-8CCCCFC8EE95}" srcId="{2D966505-C43E-45DE-832A-DC99D840B0D2}" destId="{ECC83651-191E-4864-9034-9B6C08EC64E4}" srcOrd="1" destOrd="0" parTransId="{85AAAC7C-4C0A-43D6-A579-06EBEAA01486}" sibTransId="{8B03D45E-BA1A-438F-87C5-1951F4D63403}"/>
    <dgm:cxn modelId="{02721968-99A9-4B3A-9665-C6F301B6DC32}" type="presOf" srcId="{C7B6E571-FD61-47E8-B7D1-B1243962BADA}" destId="{2B0CB683-42D5-420A-86C2-451078577A79}" srcOrd="0" destOrd="0" presId="urn:microsoft.com/office/officeart/2005/8/layout/equation1"/>
    <dgm:cxn modelId="{4F606CD4-786D-42F1-A571-41CB03EF4A6E}" type="presOf" srcId="{8B03D45E-BA1A-438F-87C5-1951F4D63403}" destId="{67B54366-C8D7-416F-AC78-847A4A1A78A5}" srcOrd="0" destOrd="0" presId="urn:microsoft.com/office/officeart/2005/8/layout/equation1"/>
    <dgm:cxn modelId="{7FE0ADB1-E8B2-4A1F-BFB0-65B27A698AC6}" type="presOf" srcId="{F5F008F0-7F1C-4CD5-8DFE-D72E83F2D1E5}" destId="{DF912F66-53CC-45C5-9571-677E90040557}" srcOrd="0" destOrd="0" presId="urn:microsoft.com/office/officeart/2005/8/layout/equation1"/>
    <dgm:cxn modelId="{8F9236B1-F34E-47BC-8962-3A79F46DF77C}" type="presParOf" srcId="{40D618D7-FD58-4E29-B734-BFCA52347B4B}" destId="{DF912F66-53CC-45C5-9571-677E90040557}" srcOrd="0" destOrd="0" presId="urn:microsoft.com/office/officeart/2005/8/layout/equation1"/>
    <dgm:cxn modelId="{AE948244-CE4C-4387-B602-9230C0ED9676}" type="presParOf" srcId="{40D618D7-FD58-4E29-B734-BFCA52347B4B}" destId="{1D15DD90-0173-4057-96A7-BFD7263C01B9}" srcOrd="1" destOrd="0" presId="urn:microsoft.com/office/officeart/2005/8/layout/equation1"/>
    <dgm:cxn modelId="{9E7B9F98-ACDC-4917-B096-0080E48760A9}" type="presParOf" srcId="{40D618D7-FD58-4E29-B734-BFCA52347B4B}" destId="{850ADC33-3C9D-4C99-9B31-EBA8C38B58D4}" srcOrd="2" destOrd="0" presId="urn:microsoft.com/office/officeart/2005/8/layout/equation1"/>
    <dgm:cxn modelId="{EAF4EEF3-A37B-4D7F-B32A-A256A27C7E99}" type="presParOf" srcId="{40D618D7-FD58-4E29-B734-BFCA52347B4B}" destId="{1CB6558A-B700-47E2-B54F-F3E9173CC63D}" srcOrd="3" destOrd="0" presId="urn:microsoft.com/office/officeart/2005/8/layout/equation1"/>
    <dgm:cxn modelId="{6C5353A6-D012-4AED-A2DC-C4EF36EFB9E0}" type="presParOf" srcId="{40D618D7-FD58-4E29-B734-BFCA52347B4B}" destId="{23707913-53C2-4889-8BB7-284B82A92C21}" srcOrd="4" destOrd="0" presId="urn:microsoft.com/office/officeart/2005/8/layout/equation1"/>
    <dgm:cxn modelId="{65936D2B-9F1D-4A62-8C2A-C3799E56D42F}" type="presParOf" srcId="{40D618D7-FD58-4E29-B734-BFCA52347B4B}" destId="{DCFCB06F-CAD5-4EAA-A6E6-C5FB8A3490D1}" srcOrd="5" destOrd="0" presId="urn:microsoft.com/office/officeart/2005/8/layout/equation1"/>
    <dgm:cxn modelId="{9896AF43-3D68-441C-B0C5-650EB1A9C41D}" type="presParOf" srcId="{40D618D7-FD58-4E29-B734-BFCA52347B4B}" destId="{67B54366-C8D7-416F-AC78-847A4A1A78A5}" srcOrd="6" destOrd="0" presId="urn:microsoft.com/office/officeart/2005/8/layout/equation1"/>
    <dgm:cxn modelId="{6AAAA85C-73AD-4588-86E2-FA564A41C0E0}" type="presParOf" srcId="{40D618D7-FD58-4E29-B734-BFCA52347B4B}" destId="{F1B77023-1860-42F8-884F-E2E1144DFB5E}" srcOrd="7" destOrd="0" presId="urn:microsoft.com/office/officeart/2005/8/layout/equation1"/>
    <dgm:cxn modelId="{281CF6B4-D45A-4A0C-805A-E462CF3570BD}" type="presParOf" srcId="{40D618D7-FD58-4E29-B734-BFCA52347B4B}" destId="{2B0CB683-42D5-420A-86C2-451078577A7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DE889-2518-44F2-97B7-78F7D2E9A44A}">
      <dsp:nvSpPr>
        <dsp:cNvPr id="0" name=""/>
        <dsp:cNvSpPr/>
      </dsp:nvSpPr>
      <dsp:spPr>
        <a:xfrm>
          <a:off x="1516902" y="197127"/>
          <a:ext cx="2625123" cy="26175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E647D-C792-402C-8B74-14BBF13E1FD1}">
      <dsp:nvSpPr>
        <dsp:cNvPr id="0" name=""/>
        <dsp:cNvSpPr/>
      </dsp:nvSpPr>
      <dsp:spPr>
        <a:xfrm>
          <a:off x="2097140" y="932735"/>
          <a:ext cx="1458730" cy="72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Пример-иллюстрация</a:t>
          </a:r>
        </a:p>
        <a:p>
          <a:pPr lvl="0" algn="ctr" defTabSz="622300">
            <a:lnSpc>
              <a:spcPct val="90000"/>
            </a:lnSpc>
            <a:spcBef>
              <a:spcPct val="0"/>
            </a:spcBef>
            <a:spcAft>
              <a:spcPct val="35000"/>
            </a:spcAft>
          </a:pPr>
          <a:r>
            <a:rPr lang="ru-RU" sz="1400" b="1" kern="1200" dirty="0" smtClean="0"/>
            <a:t>+</a:t>
          </a:r>
        </a:p>
        <a:p>
          <a:pPr lvl="0" algn="ctr" defTabSz="622300">
            <a:lnSpc>
              <a:spcPct val="90000"/>
            </a:lnSpc>
            <a:spcBef>
              <a:spcPct val="0"/>
            </a:spcBef>
            <a:spcAft>
              <a:spcPct val="35000"/>
            </a:spcAft>
          </a:pPr>
          <a:r>
            <a:rPr lang="ru-RU" sz="1400" b="1" kern="1200" dirty="0" smtClean="0"/>
            <a:t>Пояснение (</a:t>
          </a:r>
          <a:r>
            <a:rPr lang="ru-RU" sz="1400" b="1" kern="1200" dirty="0" err="1" smtClean="0"/>
            <a:t>микровывод</a:t>
          </a:r>
          <a:r>
            <a:rPr lang="ru-RU" sz="1400" b="1" kern="1200" dirty="0" smtClean="0"/>
            <a:t>)</a:t>
          </a:r>
          <a:endParaRPr lang="ru-RU" sz="1400" b="1" kern="1200" dirty="0"/>
        </a:p>
      </dsp:txBody>
      <dsp:txXfrm>
        <a:off x="2097140" y="932735"/>
        <a:ext cx="1458730" cy="729190"/>
      </dsp:txXfrm>
    </dsp:sp>
    <dsp:sp modelId="{ED7D00D9-23A7-467A-AF14-F072937057D1}">
      <dsp:nvSpPr>
        <dsp:cNvPr id="0" name=""/>
        <dsp:cNvSpPr/>
      </dsp:nvSpPr>
      <dsp:spPr>
        <a:xfrm>
          <a:off x="787783" y="1701707"/>
          <a:ext cx="2625123" cy="262552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E8C7A-6826-4E38-8BEC-F5A944CC00A1}">
      <dsp:nvSpPr>
        <dsp:cNvPr id="0" name=""/>
        <dsp:cNvSpPr/>
      </dsp:nvSpPr>
      <dsp:spPr>
        <a:xfrm>
          <a:off x="1269503" y="2239866"/>
          <a:ext cx="1562285" cy="1199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Пример-иллюстрация</a:t>
          </a:r>
        </a:p>
        <a:p>
          <a:pPr lvl="0" algn="ctr" defTabSz="622300">
            <a:lnSpc>
              <a:spcPct val="90000"/>
            </a:lnSpc>
            <a:spcBef>
              <a:spcPct val="0"/>
            </a:spcBef>
            <a:spcAft>
              <a:spcPct val="35000"/>
            </a:spcAft>
          </a:pPr>
          <a:r>
            <a:rPr lang="ru-RU" sz="1400" b="1" kern="1200" dirty="0" smtClean="0"/>
            <a:t>+</a:t>
          </a:r>
        </a:p>
        <a:p>
          <a:pPr lvl="0" algn="ctr" defTabSz="622300">
            <a:lnSpc>
              <a:spcPct val="90000"/>
            </a:lnSpc>
            <a:spcBef>
              <a:spcPct val="0"/>
            </a:spcBef>
            <a:spcAft>
              <a:spcPct val="35000"/>
            </a:spcAft>
          </a:pPr>
          <a:r>
            <a:rPr lang="ru-RU" sz="1400" b="1" kern="1200" dirty="0" smtClean="0"/>
            <a:t>Пояснение (</a:t>
          </a:r>
          <a:r>
            <a:rPr lang="ru-RU" sz="1400" b="1" kern="1200" dirty="0" err="1" smtClean="0"/>
            <a:t>микровывод</a:t>
          </a:r>
          <a:r>
            <a:rPr lang="ru-RU" sz="1400" b="1" kern="1200" dirty="0" smtClean="0"/>
            <a:t>)</a:t>
          </a:r>
          <a:endParaRPr lang="ru-RU" sz="1400" kern="1200" dirty="0"/>
        </a:p>
      </dsp:txBody>
      <dsp:txXfrm>
        <a:off x="1269503" y="2239866"/>
        <a:ext cx="1562285" cy="1199722"/>
      </dsp:txXfrm>
    </dsp:sp>
    <dsp:sp modelId="{5FF6B08A-6643-4A18-881C-6564AD24AC29}">
      <dsp:nvSpPr>
        <dsp:cNvPr id="0" name=""/>
        <dsp:cNvSpPr/>
      </dsp:nvSpPr>
      <dsp:spPr>
        <a:xfrm>
          <a:off x="1703741" y="3390789"/>
          <a:ext cx="2255387" cy="225629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82A1A-38BC-41B0-B44B-612C81E7C1F1}">
      <dsp:nvSpPr>
        <dsp:cNvPr id="0" name=""/>
        <dsp:cNvSpPr/>
      </dsp:nvSpPr>
      <dsp:spPr>
        <a:xfrm>
          <a:off x="2100591" y="4177792"/>
          <a:ext cx="1458730" cy="72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Смысловая связь </a:t>
          </a:r>
        </a:p>
        <a:p>
          <a:pPr lvl="0" algn="ctr" defTabSz="622300">
            <a:lnSpc>
              <a:spcPct val="90000"/>
            </a:lnSpc>
            <a:spcBef>
              <a:spcPct val="0"/>
            </a:spcBef>
            <a:spcAft>
              <a:spcPct val="35000"/>
            </a:spcAft>
          </a:pPr>
          <a:r>
            <a:rPr lang="ru-RU" sz="1400" b="1" kern="1200" dirty="0" smtClean="0"/>
            <a:t>+</a:t>
          </a:r>
        </a:p>
        <a:p>
          <a:pPr lvl="0" algn="ctr" defTabSz="622300">
            <a:lnSpc>
              <a:spcPct val="90000"/>
            </a:lnSpc>
            <a:spcBef>
              <a:spcPct val="0"/>
            </a:spcBef>
            <a:spcAft>
              <a:spcPct val="35000"/>
            </a:spcAft>
          </a:pPr>
          <a:r>
            <a:rPr lang="ru-RU" sz="1400" b="1" kern="1200" dirty="0" smtClean="0"/>
            <a:t>Пояснение смысловой связи</a:t>
          </a:r>
          <a:endParaRPr lang="ru-RU" sz="1400" b="1" kern="1200" dirty="0"/>
        </a:p>
      </dsp:txBody>
      <dsp:txXfrm>
        <a:off x="2100591" y="4177792"/>
        <a:ext cx="1458730" cy="729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12F66-53CC-45C5-9571-677E90040557}">
      <dsp:nvSpPr>
        <dsp:cNvPr id="0" name=""/>
        <dsp:cNvSpPr/>
      </dsp:nvSpPr>
      <dsp:spPr>
        <a:xfrm>
          <a:off x="1768" y="688239"/>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ru-RU" sz="3100" kern="1200" dirty="0" smtClean="0"/>
            <a:t>Тезис</a:t>
          </a:r>
          <a:r>
            <a:rPr lang="ru-RU" sz="3100" kern="1200" dirty="0" smtClean="0">
              <a:latin typeface="Times New Roman" panose="02020603050405020304" pitchFamily="18" charset="0"/>
              <a:cs typeface="Times New Roman" panose="02020603050405020304" pitchFamily="18" charset="0"/>
            </a:rPr>
            <a:t>⃰</a:t>
          </a:r>
          <a:endParaRPr lang="ru-RU" sz="3100" kern="1200" dirty="0"/>
        </a:p>
      </dsp:txBody>
      <dsp:txXfrm>
        <a:off x="345029" y="1031500"/>
        <a:ext cx="1657409" cy="1657409"/>
      </dsp:txXfrm>
    </dsp:sp>
    <dsp:sp modelId="{850ADC33-3C9D-4C99-9B31-EBA8C38B58D4}">
      <dsp:nvSpPr>
        <dsp:cNvPr id="0" name=""/>
        <dsp:cNvSpPr/>
      </dsp:nvSpPr>
      <dsp:spPr>
        <a:xfrm>
          <a:off x="2536026" y="1180464"/>
          <a:ext cx="1359480" cy="1359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2716225" y="1700329"/>
        <a:ext cx="999082" cy="319750"/>
      </dsp:txXfrm>
    </dsp:sp>
    <dsp:sp modelId="{23707913-53C2-4889-8BB7-284B82A92C21}">
      <dsp:nvSpPr>
        <dsp:cNvPr id="0" name=""/>
        <dsp:cNvSpPr/>
      </dsp:nvSpPr>
      <dsp:spPr>
        <a:xfrm>
          <a:off x="4085834" y="688239"/>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ru-RU" sz="3100" kern="1200" dirty="0" smtClean="0"/>
            <a:t>Пример-аргумент</a:t>
          </a:r>
          <a:endParaRPr lang="ru-RU" sz="3100" kern="1200" dirty="0"/>
        </a:p>
      </dsp:txBody>
      <dsp:txXfrm>
        <a:off x="4429095" y="1031500"/>
        <a:ext cx="1657409" cy="1657409"/>
      </dsp:txXfrm>
    </dsp:sp>
    <dsp:sp modelId="{67B54366-C8D7-416F-AC78-847A4A1A78A5}">
      <dsp:nvSpPr>
        <dsp:cNvPr id="0" name=""/>
        <dsp:cNvSpPr/>
      </dsp:nvSpPr>
      <dsp:spPr>
        <a:xfrm>
          <a:off x="6620092" y="1180464"/>
          <a:ext cx="1359480" cy="13594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ru-RU" sz="4200" kern="1200"/>
        </a:p>
      </dsp:txBody>
      <dsp:txXfrm>
        <a:off x="6800291" y="1460517"/>
        <a:ext cx="999082" cy="799374"/>
      </dsp:txXfrm>
    </dsp:sp>
    <dsp:sp modelId="{2B0CB683-42D5-420A-86C2-451078577A79}">
      <dsp:nvSpPr>
        <dsp:cNvPr id="0" name=""/>
        <dsp:cNvSpPr/>
      </dsp:nvSpPr>
      <dsp:spPr>
        <a:xfrm>
          <a:off x="8169900" y="688239"/>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ru-RU" sz="3100" kern="1200" dirty="0" smtClean="0"/>
            <a:t>2 балла по К3</a:t>
          </a:r>
          <a:endParaRPr lang="ru-RU" sz="3100" kern="1200" dirty="0"/>
        </a:p>
      </dsp:txBody>
      <dsp:txXfrm>
        <a:off x="8513161" y="1031500"/>
        <a:ext cx="1657409" cy="165740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1E1FC6-7863-4783-BE40-F17E35D76C23}" type="datetimeFigureOut">
              <a:rPr lang="ru-RU" smtClean="0"/>
              <a:t>03.03.2026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166505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1E1FC6-7863-4783-BE40-F17E35D76C23}" type="datetimeFigureOut">
              <a:rPr lang="ru-RU" smtClean="0"/>
              <a:t>03.03.2026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21638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1E1FC6-7863-4783-BE40-F17E35D76C23}" type="datetimeFigureOut">
              <a:rPr lang="ru-RU" smtClean="0"/>
              <a:t>03.03.2026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362164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1E1FC6-7863-4783-BE40-F17E35D76C23}" type="datetimeFigureOut">
              <a:rPr lang="ru-RU" smtClean="0"/>
              <a:t>03.03.2026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177176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1E1FC6-7863-4783-BE40-F17E35D76C23}" type="datetimeFigureOut">
              <a:rPr lang="ru-RU" smtClean="0"/>
              <a:t>03.03.2026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259503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1E1FC6-7863-4783-BE40-F17E35D76C23}" type="datetimeFigureOut">
              <a:rPr lang="ru-RU" smtClean="0"/>
              <a:t>03.03.2026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20343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1E1FC6-7863-4783-BE40-F17E35D76C23}" type="datetimeFigureOut">
              <a:rPr lang="ru-RU" smtClean="0"/>
              <a:t>03.03.2026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30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1E1FC6-7863-4783-BE40-F17E35D76C23}" type="datetimeFigureOut">
              <a:rPr lang="ru-RU" smtClean="0"/>
              <a:t>03.03.2026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38845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1E1FC6-7863-4783-BE40-F17E35D76C23}" type="datetimeFigureOut">
              <a:rPr lang="ru-RU" smtClean="0"/>
              <a:t>03.03.2026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176043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1E1FC6-7863-4783-BE40-F17E35D76C23}" type="datetimeFigureOut">
              <a:rPr lang="ru-RU" smtClean="0"/>
              <a:t>03.03.2026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177051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1E1FC6-7863-4783-BE40-F17E35D76C23}" type="datetimeFigureOut">
              <a:rPr lang="ru-RU" smtClean="0"/>
              <a:t>03.03.2026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57F576-773F-4A56-A1E1-40EB31F960A1}" type="slidenum">
              <a:rPr lang="ru-RU" smtClean="0"/>
              <a:t>‹#›</a:t>
            </a:fld>
            <a:endParaRPr lang="ru-RU"/>
          </a:p>
        </p:txBody>
      </p:sp>
    </p:spTree>
    <p:extLst>
      <p:ext uri="{BB962C8B-B14F-4D97-AF65-F5344CB8AC3E}">
        <p14:creationId xmlns:p14="http://schemas.microsoft.com/office/powerpoint/2010/main" val="241975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1FC6-7863-4783-BE40-F17E35D76C23}" type="datetimeFigureOut">
              <a:rPr lang="ru-RU" smtClean="0"/>
              <a:t>03.03.2026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F576-773F-4A56-A1E1-40EB31F960A1}" type="slidenum">
              <a:rPr lang="ru-RU" smtClean="0"/>
              <a:t>‹#›</a:t>
            </a:fld>
            <a:endParaRPr lang="ru-RU"/>
          </a:p>
        </p:txBody>
      </p:sp>
    </p:spTree>
    <p:extLst>
      <p:ext uri="{BB962C8B-B14F-4D97-AF65-F5344CB8AC3E}">
        <p14:creationId xmlns:p14="http://schemas.microsoft.com/office/powerpoint/2010/main" val="183947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fipi.ru/ege/dlya-predmetnyh-komissiy-subektov-rf/2026/russki_yazyk_mr_ege_2026.pdf" TargetMode="External"/><Relationship Id="rId2" Type="http://schemas.openxmlformats.org/officeDocument/2006/relationships/hyperlink" Target="https://doc.fipi.ru/ege/analiticheskie-i-metodicheskie-materialy/2025/ru_mr_2025.pdf" TargetMode="External"/><Relationship Id="rId1" Type="http://schemas.openxmlformats.org/officeDocument/2006/relationships/slideLayout" Target="../slideLayouts/slideLayout2.xml"/><Relationship Id="rId4" Type="http://schemas.openxmlformats.org/officeDocument/2006/relationships/hyperlink" Target="https://ru.pngtree.com/freepng/3d-illustration-of-a-bicycle-with-basket-in-front-on-transparent-background_18600963.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niso54.ru/metodsoprod/metodicheskie-meropriyatiya/otkrytyy-urok" TargetMode="External"/><Relationship Id="rId3" Type="http://schemas.openxmlformats.org/officeDocument/2006/relationships/diagramLayout" Target="../diagrams/layout1.xml"/><Relationship Id="rId7" Type="http://schemas.openxmlformats.org/officeDocument/2006/relationships/hyperlink" Target="https://vkvideo.ru/video-212078830_456239517"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2782" y="1539806"/>
            <a:ext cx="9144000" cy="2387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b="1" dirty="0" smtClean="0"/>
              <a:t>Подготовка к сочинению-рассуждению в формате ЕГЭ: проблемы и пути решения</a:t>
            </a:r>
            <a:endParaRPr lang="ru-RU" b="1" dirty="0"/>
          </a:p>
        </p:txBody>
      </p:sp>
      <p:sp>
        <p:nvSpPr>
          <p:cNvPr id="3" name="Подзаголовок 2"/>
          <p:cNvSpPr>
            <a:spLocks noGrp="1"/>
          </p:cNvSpPr>
          <p:nvPr>
            <p:ph type="subTitle" idx="1"/>
          </p:nvPr>
        </p:nvSpPr>
        <p:spPr>
          <a:xfrm>
            <a:off x="6052930" y="4844430"/>
            <a:ext cx="5618921" cy="1138927"/>
          </a:xfrm>
        </p:spPr>
        <p:txBody>
          <a:bodyPr/>
          <a:lstStyle/>
          <a:p>
            <a:pPr algn="r"/>
            <a:r>
              <a:rPr lang="ru-RU" dirty="0" smtClean="0"/>
              <a:t>Макаревич М.С., учитель русского языка и литературы МАОУ «Лицей №22 «Надежда Сибири»</a:t>
            </a:r>
            <a:endParaRPr lang="ru-RU" dirty="0"/>
          </a:p>
        </p:txBody>
      </p:sp>
    </p:spTree>
    <p:extLst>
      <p:ext uri="{BB962C8B-B14F-4D97-AF65-F5344CB8AC3E}">
        <p14:creationId xmlns:p14="http://schemas.microsoft.com/office/powerpoint/2010/main" val="49115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8301"/>
          </a:xfrm>
        </p:spPr>
        <p:style>
          <a:lnRef idx="3">
            <a:schemeClr val="lt1"/>
          </a:lnRef>
          <a:fillRef idx="1">
            <a:schemeClr val="accent1"/>
          </a:fillRef>
          <a:effectRef idx="1">
            <a:schemeClr val="accent1"/>
          </a:effectRef>
          <a:fontRef idx="minor">
            <a:schemeClr val="lt1"/>
          </a:fontRef>
        </p:style>
        <p:txBody>
          <a:bodyPr>
            <a:noAutofit/>
          </a:bodyPr>
          <a:lstStyle/>
          <a:p>
            <a:r>
              <a:rPr lang="ru-RU" sz="2400" dirty="0" smtClean="0"/>
              <a:t>Общие размышления (то есть обоснование без примера-аргумента) будут оцениваться на основании критерия К3 одним баллом.</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584" y="1137014"/>
            <a:ext cx="7999018" cy="5631534"/>
          </a:xfrm>
        </p:spPr>
      </p:pic>
    </p:spTree>
    <p:extLst>
      <p:ext uri="{BB962C8B-B14F-4D97-AF65-F5344CB8AC3E}">
        <p14:creationId xmlns:p14="http://schemas.microsoft.com/office/powerpoint/2010/main" val="3404786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56171"/>
          </a:xfrm>
        </p:spPr>
        <p:style>
          <a:lnRef idx="0">
            <a:schemeClr val="accent1"/>
          </a:lnRef>
          <a:fillRef idx="3">
            <a:schemeClr val="accent1"/>
          </a:fillRef>
          <a:effectRef idx="3">
            <a:schemeClr val="accent1"/>
          </a:effectRef>
          <a:fontRef idx="minor">
            <a:schemeClr val="lt1"/>
          </a:fontRef>
        </p:style>
        <p:txBody>
          <a:bodyPr>
            <a:noAutofit/>
          </a:bodyPr>
          <a:lstStyle/>
          <a:p>
            <a:r>
              <a:rPr lang="ru-RU" sz="2800" dirty="0" smtClean="0"/>
              <a:t>Пример-аргумент – конкретизированная </a:t>
            </a:r>
            <a:r>
              <a:rPr lang="ru-RU" sz="2800" u="sng" dirty="0" smtClean="0"/>
              <a:t>новая</a:t>
            </a:r>
            <a:r>
              <a:rPr lang="ru-RU" sz="2800" dirty="0" smtClean="0"/>
              <a:t> информация, служащая подтверждением заявленного тезиса. </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15113710"/>
              </p:ext>
            </p:extLst>
          </p:nvPr>
        </p:nvGraphicFramePr>
        <p:xfrm>
          <a:off x="838200" y="1457960"/>
          <a:ext cx="10515600" cy="5400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130101450"/>
                    </a:ext>
                  </a:extLst>
                </a:gridCol>
                <a:gridCol w="5257800">
                  <a:extLst>
                    <a:ext uri="{9D8B030D-6E8A-4147-A177-3AD203B41FA5}">
                      <a16:colId xmlns:a16="http://schemas.microsoft.com/office/drawing/2014/main" val="3055763964"/>
                    </a:ext>
                  </a:extLst>
                </a:gridCol>
              </a:tblGrid>
              <a:tr h="370840">
                <a:tc>
                  <a:txBody>
                    <a:bodyPr/>
                    <a:lstStyle/>
                    <a:p>
                      <a:pPr algn="ctr"/>
                      <a:r>
                        <a:rPr lang="ru-RU" dirty="0" smtClean="0"/>
                        <a:t>Признаки примера</a:t>
                      </a:r>
                      <a:endParaRPr lang="ru-RU" dirty="0"/>
                    </a:p>
                  </a:txBody>
                  <a:tcPr/>
                </a:tc>
                <a:tc>
                  <a:txBody>
                    <a:bodyPr/>
                    <a:lstStyle/>
                    <a:p>
                      <a:pPr algn="ctr"/>
                      <a:r>
                        <a:rPr lang="ru-RU" dirty="0" smtClean="0"/>
                        <a:t>Признаки аргумента</a:t>
                      </a:r>
                      <a:endParaRPr lang="ru-RU" dirty="0"/>
                    </a:p>
                  </a:txBody>
                  <a:tcPr/>
                </a:tc>
                <a:extLst>
                  <a:ext uri="{0D108BD9-81ED-4DB2-BD59-A6C34878D82A}">
                    <a16:rowId xmlns:a16="http://schemas.microsoft.com/office/drawing/2014/main" val="2880984450"/>
                  </a:ext>
                </a:extLst>
              </a:tr>
              <a:tr h="370840">
                <a:tc>
                  <a:txBody>
                    <a:bodyPr/>
                    <a:lstStyle/>
                    <a:p>
                      <a:pPr marL="285750" indent="-285750">
                        <a:buFont typeface="Wingdings" panose="05000000000000000000" pitchFamily="2" charset="2"/>
                        <a:buChar char="Ø"/>
                      </a:pPr>
                      <a:r>
                        <a:rPr lang="ru-RU" dirty="0" smtClean="0"/>
                        <a:t>опора на читательский, историко-культурный или жизненный опыт экзаменуемого</a:t>
                      </a:r>
                    </a:p>
                    <a:p>
                      <a:pPr marL="0" indent="0">
                        <a:buFont typeface="Wingdings" panose="05000000000000000000" pitchFamily="2" charset="2"/>
                        <a:buNone/>
                      </a:pPr>
                      <a:r>
                        <a:rPr lang="ru-RU" dirty="0" smtClean="0"/>
                        <a:t>(= неиспользование в качестве опоры исходного текста);</a:t>
                      </a:r>
                    </a:p>
                    <a:p>
                      <a:pPr marL="285750" indent="-285750">
                        <a:buFont typeface="Wingdings" panose="05000000000000000000" pitchFamily="2" charset="2"/>
                        <a:buChar char="Ø"/>
                      </a:pPr>
                      <a:r>
                        <a:rPr lang="ru-RU" dirty="0" smtClean="0"/>
                        <a:t>максимальная конкретность материала, к которому обращается экзаменуемый;</a:t>
                      </a:r>
                    </a:p>
                    <a:p>
                      <a:pPr marL="285750" indent="-285750">
                        <a:buFont typeface="Wingdings" panose="05000000000000000000" pitchFamily="2" charset="2"/>
                        <a:buChar char="Ø"/>
                      </a:pPr>
                      <a:r>
                        <a:rPr lang="ru-RU" dirty="0" smtClean="0"/>
                        <a:t>отсутствие дублирования хода авторских рассуждений;</a:t>
                      </a:r>
                    </a:p>
                    <a:p>
                      <a:pPr marL="285750" indent="-285750">
                        <a:buFont typeface="Wingdings" panose="05000000000000000000" pitchFamily="2" charset="2"/>
                        <a:buChar char="Ø"/>
                      </a:pPr>
                      <a:r>
                        <a:rPr lang="ru-RU" dirty="0" smtClean="0"/>
                        <a:t>при использовании отсылок к произведениям литературы и искусства – наличие</a:t>
                      </a:r>
                      <a:r>
                        <a:rPr lang="ru-RU" baseline="0" dirty="0" smtClean="0"/>
                        <a:t> </a:t>
                      </a:r>
                      <a:r>
                        <a:rPr lang="ru-RU" dirty="0" smtClean="0"/>
                        <a:t>маркеров, позволяющих точно идентифицировать те или иные произведения (автор,</a:t>
                      </a:r>
                      <a:r>
                        <a:rPr lang="ru-RU" baseline="0" dirty="0" smtClean="0"/>
                        <a:t> </a:t>
                      </a:r>
                      <a:r>
                        <a:rPr lang="ru-RU" dirty="0" smtClean="0"/>
                        <a:t>режиссёр, персонаж(и), год издания и проч.);</a:t>
                      </a:r>
                    </a:p>
                    <a:p>
                      <a:pPr marL="285750" indent="-285750">
                        <a:buFont typeface="Wingdings" panose="05000000000000000000" pitchFamily="2" charset="2"/>
                        <a:buChar char="Ø"/>
                      </a:pPr>
                      <a:r>
                        <a:rPr lang="ru-RU" dirty="0" smtClean="0"/>
                        <a:t>отсутствие примеров, источниками которых являются комикс, аниме, </a:t>
                      </a:r>
                      <a:r>
                        <a:rPr lang="ru-RU" dirty="0" err="1" smtClean="0"/>
                        <a:t>манга</a:t>
                      </a:r>
                      <a:r>
                        <a:rPr lang="ru-RU" dirty="0" smtClean="0"/>
                        <a:t>,</a:t>
                      </a:r>
                      <a:r>
                        <a:rPr lang="ru-RU" baseline="0" dirty="0" smtClean="0"/>
                        <a:t> </a:t>
                      </a:r>
                      <a:r>
                        <a:rPr lang="ru-RU" dirty="0" err="1" smtClean="0"/>
                        <a:t>фанфик</a:t>
                      </a:r>
                      <a:r>
                        <a:rPr lang="ru-RU" dirty="0" smtClean="0"/>
                        <a:t>, графический роман, компьютерная игра и другие подобные виды</a:t>
                      </a:r>
                      <a:r>
                        <a:rPr lang="ru-RU" baseline="0" dirty="0" smtClean="0"/>
                        <a:t> </a:t>
                      </a:r>
                      <a:r>
                        <a:rPr lang="ru-RU" dirty="0" smtClean="0"/>
                        <a:t>представления информации.</a:t>
                      </a:r>
                      <a:endParaRPr lang="ru-RU" dirty="0"/>
                    </a:p>
                  </a:txBody>
                  <a:tcPr/>
                </a:tc>
                <a:tc>
                  <a:txBody>
                    <a:bodyPr/>
                    <a:lstStyle/>
                    <a:p>
                      <a:pPr marL="285750" indent="-285750">
                        <a:buFont typeface="Wingdings" panose="05000000000000000000" pitchFamily="2" charset="2"/>
                        <a:buChar char="Ø"/>
                      </a:pPr>
                      <a:r>
                        <a:rPr lang="ru-RU" dirty="0" smtClean="0"/>
                        <a:t>наличие пояснения к примеру, соответствующего тезису и придающего примеру</a:t>
                      </a:r>
                      <a:r>
                        <a:rPr lang="ru-RU" baseline="0" dirty="0" smtClean="0"/>
                        <a:t> </a:t>
                      </a:r>
                      <a:r>
                        <a:rPr lang="ru-RU" dirty="0" smtClean="0"/>
                        <a:t>силу убедительности</a:t>
                      </a:r>
                    </a:p>
                    <a:p>
                      <a:pPr marL="0" indent="0">
                        <a:buFont typeface="Wingdings" panose="05000000000000000000" pitchFamily="2" charset="2"/>
                        <a:buNone/>
                      </a:pPr>
                      <a:endParaRPr lang="ru-RU" dirty="0" smtClean="0"/>
                    </a:p>
                    <a:p>
                      <a:pPr marL="0" indent="0">
                        <a:buFont typeface="Wingdings" panose="05000000000000000000" pitchFamily="2" charset="2"/>
                        <a:buNone/>
                      </a:pPr>
                      <a:r>
                        <a:rPr lang="ru-RU" dirty="0" smtClean="0"/>
                        <a:t>и/или</a:t>
                      </a:r>
                    </a:p>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dirty="0" smtClean="0"/>
                        <a:t>наличие вывода, соответствующего тезису и придающего примеру силу</a:t>
                      </a:r>
                      <a:r>
                        <a:rPr lang="ru-RU" baseline="0" dirty="0" smtClean="0"/>
                        <a:t> </a:t>
                      </a:r>
                      <a:r>
                        <a:rPr lang="ru-RU" dirty="0" smtClean="0"/>
                        <a:t>убедительности.</a:t>
                      </a:r>
                      <a:endParaRPr lang="ru-RU" dirty="0"/>
                    </a:p>
                  </a:txBody>
                  <a:tcPr/>
                </a:tc>
                <a:extLst>
                  <a:ext uri="{0D108BD9-81ED-4DB2-BD59-A6C34878D82A}">
                    <a16:rowId xmlns:a16="http://schemas.microsoft.com/office/drawing/2014/main" val="210491859"/>
                  </a:ext>
                </a:extLst>
              </a:tr>
            </a:tbl>
          </a:graphicData>
        </a:graphic>
      </p:graphicFrame>
    </p:spTree>
    <p:extLst>
      <p:ext uri="{BB962C8B-B14F-4D97-AF65-F5344CB8AC3E}">
        <p14:creationId xmlns:p14="http://schemas.microsoft.com/office/powerpoint/2010/main" val="2687863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642271" cy="6858000"/>
          </a:xfrm>
        </p:spPr>
      </p:pic>
      <p:sp>
        <p:nvSpPr>
          <p:cNvPr id="5" name="TextBox 4"/>
          <p:cNvSpPr txBox="1"/>
          <p:nvPr/>
        </p:nvSpPr>
        <p:spPr>
          <a:xfrm>
            <a:off x="10654748" y="149087"/>
            <a:ext cx="1411356" cy="367748"/>
          </a:xfrm>
          <a:prstGeom prst="rect">
            <a:avLst/>
          </a:prstGeom>
          <a:noFill/>
        </p:spPr>
        <p:txBody>
          <a:bodyPr wrap="square" rtlCol="0">
            <a:spAutoFit/>
          </a:bodyPr>
          <a:lstStyle/>
          <a:p>
            <a:r>
              <a:rPr lang="ru-RU" dirty="0" smtClean="0"/>
              <a:t>К3 – 2 балла</a:t>
            </a:r>
            <a:endParaRPr lang="ru-RU" dirty="0"/>
          </a:p>
        </p:txBody>
      </p:sp>
    </p:spTree>
    <p:extLst>
      <p:ext uri="{BB962C8B-B14F-4D97-AF65-F5344CB8AC3E}">
        <p14:creationId xmlns:p14="http://schemas.microsoft.com/office/powerpoint/2010/main" val="33523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0"/>
            <a:ext cx="10515600" cy="6915432"/>
          </a:xfrm>
        </p:spPr>
      </p:pic>
      <p:sp>
        <p:nvSpPr>
          <p:cNvPr id="5" name="TextBox 4"/>
          <p:cNvSpPr txBox="1"/>
          <p:nvPr/>
        </p:nvSpPr>
        <p:spPr>
          <a:xfrm>
            <a:off x="8955157" y="159026"/>
            <a:ext cx="2097156" cy="369332"/>
          </a:xfrm>
          <a:prstGeom prst="rect">
            <a:avLst/>
          </a:prstGeom>
          <a:noFill/>
        </p:spPr>
        <p:txBody>
          <a:bodyPr wrap="square" rtlCol="0">
            <a:spAutoFit/>
          </a:bodyPr>
          <a:lstStyle/>
          <a:p>
            <a:r>
              <a:rPr lang="ru-RU" dirty="0" smtClean="0"/>
              <a:t>К3 – 2 балла</a:t>
            </a:r>
            <a:endParaRPr lang="ru-RU" dirty="0"/>
          </a:p>
        </p:txBody>
      </p:sp>
    </p:spTree>
    <p:extLst>
      <p:ext uri="{BB962C8B-B14F-4D97-AF65-F5344CB8AC3E}">
        <p14:creationId xmlns:p14="http://schemas.microsoft.com/office/powerpoint/2010/main" val="3752597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037" y="215352"/>
            <a:ext cx="10515600" cy="2661953"/>
          </a:xfrm>
        </p:spPr>
      </p:pic>
      <p:sp>
        <p:nvSpPr>
          <p:cNvPr id="8" name="TextBox 7"/>
          <p:cNvSpPr txBox="1"/>
          <p:nvPr/>
        </p:nvSpPr>
        <p:spPr>
          <a:xfrm>
            <a:off x="7752521" y="3024899"/>
            <a:ext cx="4156543" cy="369332"/>
          </a:xfrm>
          <a:prstGeom prst="rect">
            <a:avLst/>
          </a:prstGeom>
          <a:solidFill>
            <a:schemeClr val="accent1"/>
          </a:solidFill>
        </p:spPr>
        <p:txBody>
          <a:bodyPr wrap="square" rtlCol="0">
            <a:spAutoFit/>
          </a:bodyPr>
          <a:lstStyle/>
          <a:p>
            <a:r>
              <a:rPr lang="ru-RU" b="1" i="1" dirty="0" smtClean="0"/>
              <a:t>Средний процент выполнения – 91%</a:t>
            </a:r>
            <a:endParaRPr lang="ru-RU" b="1" i="1"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37" y="3487180"/>
            <a:ext cx="10515600" cy="1381318"/>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37" y="5087251"/>
            <a:ext cx="10515600" cy="1686160"/>
          </a:xfrm>
          <a:prstGeom prst="rect">
            <a:avLst/>
          </a:prstGeom>
        </p:spPr>
      </p:pic>
    </p:spTree>
    <p:extLst>
      <p:ext uri="{BB962C8B-B14F-4D97-AF65-F5344CB8AC3E}">
        <p14:creationId xmlns:p14="http://schemas.microsoft.com/office/powerpoint/2010/main" val="3385218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109" y="345247"/>
            <a:ext cx="10031225" cy="1448002"/>
          </a:xfrm>
        </p:spPr>
      </p:pic>
      <p:sp>
        <p:nvSpPr>
          <p:cNvPr id="5" name="TextBox 4"/>
          <p:cNvSpPr txBox="1"/>
          <p:nvPr/>
        </p:nvSpPr>
        <p:spPr>
          <a:xfrm>
            <a:off x="7374835" y="1987826"/>
            <a:ext cx="4293704" cy="369332"/>
          </a:xfrm>
          <a:prstGeom prst="rect">
            <a:avLst/>
          </a:prstGeom>
          <a:solidFill>
            <a:schemeClr val="accent1"/>
          </a:solidFill>
        </p:spPr>
        <p:txBody>
          <a:bodyPr wrap="square" rtlCol="0">
            <a:spAutoFit/>
          </a:bodyPr>
          <a:lstStyle/>
          <a:p>
            <a:r>
              <a:rPr lang="ru-RU" b="1" i="1" dirty="0" smtClean="0"/>
              <a:t>Средний процент выполнения – 79%</a:t>
            </a:r>
            <a:endParaRPr lang="ru-RU" b="1" i="1" dirty="0"/>
          </a:p>
        </p:txBody>
      </p:sp>
    </p:spTree>
    <p:extLst>
      <p:ext uri="{BB962C8B-B14F-4D97-AF65-F5344CB8AC3E}">
        <p14:creationId xmlns:p14="http://schemas.microsoft.com/office/powerpoint/2010/main" val="598806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91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t>Логические ошибки</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8" y="1272209"/>
            <a:ext cx="11906243" cy="5506278"/>
          </a:xfrm>
        </p:spPr>
      </p:pic>
    </p:spTree>
    <p:extLst>
      <p:ext uri="{BB962C8B-B14F-4D97-AF65-F5344CB8AC3E}">
        <p14:creationId xmlns:p14="http://schemas.microsoft.com/office/powerpoint/2010/main" val="2299458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91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t>Логические ошибки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488" y="1117999"/>
            <a:ext cx="9879834" cy="5660488"/>
          </a:xfrm>
        </p:spPr>
      </p:pic>
    </p:spTree>
    <p:extLst>
      <p:ext uri="{BB962C8B-B14F-4D97-AF65-F5344CB8AC3E}">
        <p14:creationId xmlns:p14="http://schemas.microsoft.com/office/powerpoint/2010/main" val="262527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91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t>Логические ошибки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661" y="1212574"/>
            <a:ext cx="10835592" cy="5575852"/>
          </a:xfrm>
        </p:spPr>
      </p:pic>
    </p:spTree>
    <p:extLst>
      <p:ext uri="{BB962C8B-B14F-4D97-AF65-F5344CB8AC3E}">
        <p14:creationId xmlns:p14="http://schemas.microsoft.com/office/powerpoint/2010/main" val="94769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91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t>Логические ошибки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835" y="1168232"/>
            <a:ext cx="11048305" cy="5610255"/>
          </a:xfrm>
        </p:spPr>
      </p:pic>
    </p:spTree>
    <p:extLst>
      <p:ext uri="{BB962C8B-B14F-4D97-AF65-F5344CB8AC3E}">
        <p14:creationId xmlns:p14="http://schemas.microsoft.com/office/powerpoint/2010/main" val="412884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algn="ctr"/>
            <a:r>
              <a:rPr lang="ru-RU" b="1" dirty="0" smtClean="0"/>
              <a:t>Задание 27 (по демоверсии ФИПИ)</a:t>
            </a:r>
            <a:endParaRPr lang="ru-RU" b="1" dirty="0"/>
          </a:p>
        </p:txBody>
      </p:sp>
      <p:sp>
        <p:nvSpPr>
          <p:cNvPr id="3" name="Объект 2"/>
          <p:cNvSpPr>
            <a:spLocks noGrp="1"/>
          </p:cNvSpPr>
          <p:nvPr>
            <p:ph idx="1"/>
          </p:nvPr>
        </p:nvSpPr>
        <p:spPr>
          <a:xfrm>
            <a:off x="838199" y="1431235"/>
            <a:ext cx="10691192" cy="5108714"/>
          </a:xfrm>
          <a:solidFill>
            <a:schemeClr val="accent5">
              <a:lumMod val="40000"/>
              <a:lumOff val="60000"/>
            </a:schemeClr>
          </a:solidFill>
        </p:spPr>
        <p:txBody>
          <a:bodyPr>
            <a:normAutofit fontScale="70000" lnSpcReduction="20000"/>
          </a:bodyPr>
          <a:lstStyle/>
          <a:p>
            <a:pPr marL="0" indent="0">
              <a:buNone/>
            </a:pPr>
            <a:r>
              <a:rPr lang="ru-RU" dirty="0" smtClean="0"/>
              <a:t>Напишите сочинение-рассуждение по проблеме, поставленной в исходном тексте: «Что даёт служба в армии молодому человеку?».</a:t>
            </a:r>
          </a:p>
          <a:p>
            <a:pPr marL="0" indent="0">
              <a:buNone/>
            </a:pPr>
            <a:r>
              <a:rPr lang="ru-RU" b="1" dirty="0" smtClean="0">
                <a:solidFill>
                  <a:srgbClr val="FF0000"/>
                </a:solidFill>
              </a:rPr>
              <a:t>Сформулируйте позицию автора</a:t>
            </a:r>
            <a:r>
              <a:rPr lang="ru-RU" dirty="0" smtClean="0"/>
              <a:t> (рассказчика) по указанной проблеме.</a:t>
            </a:r>
          </a:p>
          <a:p>
            <a:pPr marL="0" indent="0">
              <a:buNone/>
            </a:pPr>
            <a:r>
              <a:rPr lang="ru-RU" b="1" dirty="0" smtClean="0">
                <a:solidFill>
                  <a:srgbClr val="FF0000"/>
                </a:solidFill>
              </a:rPr>
              <a:t>Прокомментируйте</a:t>
            </a:r>
            <a:r>
              <a:rPr lang="ru-RU" dirty="0" smtClean="0"/>
              <a:t>, как в тексте раскрывается эта позиция. </a:t>
            </a:r>
            <a:r>
              <a:rPr lang="ru-RU" b="1" dirty="0" smtClean="0">
                <a:solidFill>
                  <a:srgbClr val="FF0000"/>
                </a:solidFill>
              </a:rPr>
              <a:t>Включите в комментарий два примера-иллюстрации</a:t>
            </a:r>
            <a:r>
              <a:rPr lang="ru-RU" dirty="0" smtClean="0"/>
              <a:t> из прочитанного текста, важные для понимания позиции автора (рассказчика), и </a:t>
            </a:r>
            <a:r>
              <a:rPr lang="ru-RU" b="1" dirty="0" smtClean="0">
                <a:solidFill>
                  <a:srgbClr val="FF0000"/>
                </a:solidFill>
              </a:rPr>
              <a:t>поясните их</a:t>
            </a:r>
            <a:r>
              <a:rPr lang="ru-RU" dirty="0" smtClean="0"/>
              <a:t>. </a:t>
            </a:r>
            <a:r>
              <a:rPr lang="ru-RU" b="1" dirty="0" smtClean="0">
                <a:solidFill>
                  <a:srgbClr val="FF0000"/>
                </a:solidFill>
              </a:rPr>
              <a:t>Укажите и поясните смысловую связь</a:t>
            </a:r>
            <a:r>
              <a:rPr lang="ru-RU" dirty="0" smtClean="0"/>
              <a:t> между приведёнными примерами-иллюстрациями.</a:t>
            </a:r>
          </a:p>
          <a:p>
            <a:pPr marL="0" indent="0">
              <a:buNone/>
            </a:pPr>
            <a:r>
              <a:rPr lang="ru-RU" b="1" dirty="0" smtClean="0">
                <a:solidFill>
                  <a:srgbClr val="FF0000"/>
                </a:solidFill>
              </a:rPr>
              <a:t>Сформулируйте и обоснуйте своё отношение </a:t>
            </a:r>
            <a:r>
              <a:rPr lang="ru-RU" dirty="0" smtClean="0"/>
              <a:t>к позиции автора (рассказчика) по проблеме исходного текста. </a:t>
            </a:r>
            <a:r>
              <a:rPr lang="ru-RU" b="1" dirty="0" smtClean="0">
                <a:solidFill>
                  <a:srgbClr val="FF0000"/>
                </a:solidFill>
              </a:rPr>
              <a:t>Включите </a:t>
            </a:r>
            <a:r>
              <a:rPr lang="ru-RU" dirty="0" smtClean="0"/>
              <a:t>в обоснование </a:t>
            </a:r>
            <a:r>
              <a:rPr lang="ru-RU" b="1" dirty="0" smtClean="0">
                <a:solidFill>
                  <a:srgbClr val="FF0000"/>
                </a:solidFill>
              </a:rPr>
              <a:t>пример-аргумент</a:t>
            </a:r>
            <a:r>
              <a:rPr lang="ru-RU" dirty="0" smtClean="0"/>
              <a:t>, опираясь на читательский, историко-культурный или жизненный опыт и </a:t>
            </a:r>
            <a:r>
              <a:rPr lang="ru-RU" b="1" u="sng" dirty="0" smtClean="0">
                <a:solidFill>
                  <a:srgbClr val="FF0000"/>
                </a:solidFill>
              </a:rPr>
              <a:t>не повторяя авторских суждений</a:t>
            </a:r>
            <a:r>
              <a:rPr lang="ru-RU" dirty="0" smtClean="0"/>
              <a:t>. (Не учитываются примеры-аргументы, источниками которых являются комикс, аниме, </a:t>
            </a:r>
            <a:r>
              <a:rPr lang="ru-RU" dirty="0" err="1" smtClean="0"/>
              <a:t>манга</a:t>
            </a:r>
            <a:r>
              <a:rPr lang="ru-RU" dirty="0" smtClean="0"/>
              <a:t>, </a:t>
            </a:r>
            <a:r>
              <a:rPr lang="ru-RU" dirty="0" err="1" smtClean="0"/>
              <a:t>фанфик</a:t>
            </a:r>
            <a:r>
              <a:rPr lang="ru-RU" dirty="0" smtClean="0"/>
              <a:t>, графический роман, компьютерная игра и другие подобные виды представления информации.)</a:t>
            </a:r>
          </a:p>
          <a:p>
            <a:pPr marL="0" indent="0">
              <a:buNone/>
            </a:pPr>
            <a:r>
              <a:rPr lang="ru-RU" dirty="0" smtClean="0"/>
              <a:t>Объём сочинения – не менее 150 слов.</a:t>
            </a:r>
          </a:p>
          <a:p>
            <a:pPr marL="0" indent="0">
              <a:buNone/>
            </a:pPr>
            <a:r>
              <a:rPr lang="ru-RU" dirty="0" smtClean="0"/>
              <a:t>Работа, написанная без опоры на прочитанный текст (не по данному тексту), не оценивается. Если сочинение представляет собой полностью переписанный или пересказанный исходный текст без каких бы то ни было комментариев, то такая работа оценивается 0 баллов.</a:t>
            </a:r>
          </a:p>
          <a:p>
            <a:pPr marL="0" indent="0">
              <a:buNone/>
            </a:pPr>
            <a:r>
              <a:rPr lang="ru-RU" dirty="0" smtClean="0"/>
              <a:t>Сочинение пишите аккуратно и разборчиво, соблюдая нормы современного русского литературного языка.</a:t>
            </a:r>
            <a:endParaRPr lang="ru-RU" dirty="0"/>
          </a:p>
        </p:txBody>
      </p:sp>
    </p:spTree>
    <p:extLst>
      <p:ext uri="{BB962C8B-B14F-4D97-AF65-F5344CB8AC3E}">
        <p14:creationId xmlns:p14="http://schemas.microsoft.com/office/powerpoint/2010/main" val="1368137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91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t>Логические ошибки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33094"/>
            <a:ext cx="10515600" cy="267271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05808"/>
            <a:ext cx="10515600" cy="2696962"/>
          </a:xfrm>
          <a:prstGeom prst="rect">
            <a:avLst/>
          </a:prstGeom>
        </p:spPr>
      </p:pic>
    </p:spTree>
    <p:extLst>
      <p:ext uri="{BB962C8B-B14F-4D97-AF65-F5344CB8AC3E}">
        <p14:creationId xmlns:p14="http://schemas.microsoft.com/office/powerpoint/2010/main" val="828936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91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t>Логические ошибки</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212" y="1441174"/>
            <a:ext cx="11431575" cy="4929809"/>
          </a:xfrm>
        </p:spPr>
      </p:pic>
    </p:spTree>
    <p:extLst>
      <p:ext uri="{BB962C8B-B14F-4D97-AF65-F5344CB8AC3E}">
        <p14:creationId xmlns:p14="http://schemas.microsoft.com/office/powerpoint/2010/main" val="3119935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15009"/>
            <a:ext cx="11728174" cy="5586333"/>
          </a:xfrm>
        </p:spPr>
      </p:pic>
    </p:spTree>
    <p:extLst>
      <p:ext uri="{BB962C8B-B14F-4D97-AF65-F5344CB8AC3E}">
        <p14:creationId xmlns:p14="http://schemas.microsoft.com/office/powerpoint/2010/main" val="4030259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2952951"/>
          </a:xfrm>
        </p:spPr>
      </p:pic>
      <p:sp>
        <p:nvSpPr>
          <p:cNvPr id="5" name="TextBox 4"/>
          <p:cNvSpPr txBox="1"/>
          <p:nvPr/>
        </p:nvSpPr>
        <p:spPr>
          <a:xfrm>
            <a:off x="7593496" y="3597965"/>
            <a:ext cx="4144617" cy="377687"/>
          </a:xfrm>
          <a:prstGeom prst="rect">
            <a:avLst/>
          </a:prstGeom>
          <a:solidFill>
            <a:schemeClr val="accent1"/>
          </a:solidFill>
        </p:spPr>
        <p:txBody>
          <a:bodyPr wrap="square" rtlCol="0">
            <a:spAutoFit/>
          </a:bodyPr>
          <a:lstStyle/>
          <a:p>
            <a:r>
              <a:rPr lang="ru-RU" b="1" i="1" dirty="0" smtClean="0"/>
              <a:t>Средний процент выполнения – 99%</a:t>
            </a:r>
            <a:endParaRPr lang="ru-RU" b="1" i="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15176"/>
            <a:ext cx="10515600" cy="2375045"/>
          </a:xfrm>
          <a:prstGeom prst="rect">
            <a:avLst/>
          </a:prstGeom>
        </p:spPr>
      </p:pic>
    </p:spTree>
    <p:extLst>
      <p:ext uri="{BB962C8B-B14F-4D97-AF65-F5344CB8AC3E}">
        <p14:creationId xmlns:p14="http://schemas.microsoft.com/office/powerpoint/2010/main" val="2274836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6982" y="196161"/>
            <a:ext cx="10515600" cy="698362"/>
          </a:xfrm>
        </p:spPr>
        <p:style>
          <a:lnRef idx="1">
            <a:schemeClr val="accent1"/>
          </a:lnRef>
          <a:fillRef idx="3">
            <a:schemeClr val="accent1"/>
          </a:fillRef>
          <a:effectRef idx="2">
            <a:schemeClr val="accent1"/>
          </a:effectRef>
          <a:fontRef idx="minor">
            <a:schemeClr val="lt1"/>
          </a:fontRef>
        </p:style>
        <p:txBody>
          <a:bodyPr/>
          <a:lstStyle/>
          <a:p>
            <a:pPr algn="ctr"/>
            <a:r>
              <a:rPr lang="ru-RU" dirty="0" smtClean="0"/>
              <a:t>Грамотность</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560" y="894523"/>
            <a:ext cx="9201349" cy="4904754"/>
          </a:xfrm>
        </p:spPr>
      </p:pic>
      <p:sp>
        <p:nvSpPr>
          <p:cNvPr id="6" name="TextBox 5"/>
          <p:cNvSpPr txBox="1"/>
          <p:nvPr/>
        </p:nvSpPr>
        <p:spPr>
          <a:xfrm>
            <a:off x="7394713" y="5764695"/>
            <a:ext cx="5436705" cy="1200329"/>
          </a:xfrm>
          <a:prstGeom prst="rect">
            <a:avLst/>
          </a:prstGeom>
          <a:solidFill>
            <a:schemeClr val="accent1"/>
          </a:solidFill>
        </p:spPr>
        <p:txBody>
          <a:bodyPr wrap="square" rtlCol="0">
            <a:spAutoFit/>
          </a:bodyPr>
          <a:lstStyle/>
          <a:p>
            <a:r>
              <a:rPr lang="ru-RU" dirty="0" smtClean="0"/>
              <a:t>Средний процент выполнения К7 – 67%</a:t>
            </a:r>
          </a:p>
          <a:p>
            <a:r>
              <a:rPr lang="ru-RU" dirty="0"/>
              <a:t> </a:t>
            </a:r>
            <a:r>
              <a:rPr lang="ru-RU" dirty="0" smtClean="0"/>
              <a:t>                                                         К8 – 44%</a:t>
            </a:r>
          </a:p>
          <a:p>
            <a:r>
              <a:rPr lang="ru-RU" dirty="0"/>
              <a:t> </a:t>
            </a:r>
            <a:r>
              <a:rPr lang="ru-RU" dirty="0" smtClean="0"/>
              <a:t>                                                         К9 – 68%</a:t>
            </a:r>
          </a:p>
          <a:p>
            <a:r>
              <a:rPr lang="ru-RU" dirty="0"/>
              <a:t> </a:t>
            </a:r>
            <a:r>
              <a:rPr lang="ru-RU" dirty="0" smtClean="0"/>
              <a:t>                                                          К 10 – 62%</a:t>
            </a:r>
            <a:endParaRPr lang="ru-RU" dirty="0"/>
          </a:p>
        </p:txBody>
      </p:sp>
    </p:spTree>
    <p:extLst>
      <p:ext uri="{BB962C8B-B14F-4D97-AF65-F5344CB8AC3E}">
        <p14:creationId xmlns:p14="http://schemas.microsoft.com/office/powerpoint/2010/main" val="1983340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363277" y="1825625"/>
            <a:ext cx="7368209" cy="17226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ru-RU" i="1" dirty="0" smtClean="0">
                <a:latin typeface="Monotype Corsiva" panose="03010101010201010101" pitchFamily="66" charset="0"/>
              </a:rPr>
              <a:t>Чтобы научиться кататься на велосипеде, нужно кататься на велосипеде.</a:t>
            </a:r>
          </a:p>
          <a:p>
            <a:pPr marL="0" indent="0">
              <a:buNone/>
            </a:pPr>
            <a:r>
              <a:rPr lang="ru-RU" i="1" dirty="0" smtClean="0">
                <a:latin typeface="Monotype Corsiva" panose="03010101010201010101" pitchFamily="66" charset="0"/>
              </a:rPr>
              <a:t>Чтобы научиться писать сочинение, нужно писать сочинение!</a:t>
            </a:r>
          </a:p>
        </p:txBody>
      </p:sp>
      <p:pic>
        <p:nvPicPr>
          <p:cNvPr id="2054" name="Picture 6" descr="3d иллюстрация велосипеда с корзиной спереди на прозрачном фоне PNG , 3d  иллюстрация велосипеда с корзиной спереди, на прозрачном фоне, велосипед  PNG рисунок для бесплатной загруз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6" y="3091069"/>
            <a:ext cx="3697357" cy="369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47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Использованные ресурсы</a:t>
            </a:r>
            <a:endParaRPr lang="ru-RU" dirty="0"/>
          </a:p>
        </p:txBody>
      </p:sp>
      <p:sp>
        <p:nvSpPr>
          <p:cNvPr id="3" name="Объект 2"/>
          <p:cNvSpPr>
            <a:spLocks noGrp="1"/>
          </p:cNvSpPr>
          <p:nvPr>
            <p:ph idx="1"/>
          </p:nvPr>
        </p:nvSpPr>
        <p:spPr/>
        <p:txBody>
          <a:bodyPr>
            <a:normAutofit fontScale="92500"/>
          </a:bodyPr>
          <a:lstStyle/>
          <a:p>
            <a:r>
              <a:rPr lang="ru-RU" dirty="0" smtClean="0"/>
              <a:t>Методические рекомендации для учителей, подготовленные на основе анализа типичных ошибок участников ЕГЭ 2025 года. </a:t>
            </a:r>
            <a:r>
              <a:rPr lang="en-US" dirty="0" smtClean="0">
                <a:hlinkClick r:id="rId2"/>
              </a:rPr>
              <a:t>https</a:t>
            </a:r>
            <a:r>
              <a:rPr lang="en-US" smtClean="0">
                <a:hlinkClick r:id="rId2"/>
              </a:rPr>
              <a:t>://doc.fipi.ru/ege/analiticheskie-i-metodicheskie-materialy/2025/ru_mr_2025.pdf</a:t>
            </a:r>
            <a:endParaRPr lang="ru-RU" dirty="0" smtClean="0"/>
          </a:p>
          <a:p>
            <a:r>
              <a:rPr lang="ru-RU" dirty="0" smtClean="0"/>
              <a:t>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2026 года. </a:t>
            </a:r>
            <a:r>
              <a:rPr lang="en-US" dirty="0" smtClean="0">
                <a:hlinkClick r:id="rId3"/>
              </a:rPr>
              <a:t>https://doc.fipi.ru/ege/dlya-predmetnyh-komissiy-subektov-rf/2026/russki_yazyk_mr_ege_2026.pdf</a:t>
            </a:r>
            <a:endParaRPr lang="ru-RU" dirty="0" smtClean="0"/>
          </a:p>
          <a:p>
            <a:r>
              <a:rPr lang="ru-RU" dirty="0" smtClean="0"/>
              <a:t>Изображение </a:t>
            </a:r>
            <a:r>
              <a:rPr lang="en-US" dirty="0" smtClean="0">
                <a:hlinkClick r:id="rId4"/>
              </a:rPr>
              <a:t>https://ru.pngtree.com/freepng/3d-illustration-of-a-bicycle-with-basket-in-front-on-transparent-background_18600963.html</a:t>
            </a:r>
            <a:endParaRPr lang="ru-RU" dirty="0" smtClean="0"/>
          </a:p>
          <a:p>
            <a:endParaRPr lang="ru-RU" dirty="0"/>
          </a:p>
        </p:txBody>
      </p:sp>
    </p:spTree>
    <p:extLst>
      <p:ext uri="{BB962C8B-B14F-4D97-AF65-F5344CB8AC3E}">
        <p14:creationId xmlns:p14="http://schemas.microsoft.com/office/powerpoint/2010/main" val="190820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algn="ctr"/>
            <a:r>
              <a:rPr lang="ru-RU" dirty="0" smtClean="0"/>
              <a:t>Структура сочинения-рассуждения</a:t>
            </a:r>
            <a:endParaRPr lang="ru-RU" dirty="0"/>
          </a:p>
        </p:txBody>
      </p:sp>
      <p:sp>
        <p:nvSpPr>
          <p:cNvPr id="3"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r>
              <a:rPr lang="ru-RU" dirty="0" smtClean="0"/>
              <a:t>1. Вступление (формулировка проблемы).</a:t>
            </a:r>
          </a:p>
          <a:p>
            <a:pPr marL="0" indent="0">
              <a:buNone/>
            </a:pPr>
            <a:r>
              <a:rPr lang="ru-RU" b="1" dirty="0" smtClean="0"/>
              <a:t>2. Позиция автора.</a:t>
            </a:r>
          </a:p>
          <a:p>
            <a:pPr marL="0" indent="0">
              <a:buNone/>
            </a:pPr>
            <a:r>
              <a:rPr lang="ru-RU" b="1" dirty="0" smtClean="0"/>
              <a:t>3. Комментарий.</a:t>
            </a:r>
          </a:p>
          <a:p>
            <a:pPr marL="0" indent="0">
              <a:buNone/>
            </a:pPr>
            <a:r>
              <a:rPr lang="ru-RU" b="1" dirty="0" smtClean="0"/>
              <a:t>4. Свое отношение к позиции автора + пример-аргумент.</a:t>
            </a:r>
          </a:p>
          <a:p>
            <a:pPr marL="0" indent="0">
              <a:buNone/>
            </a:pPr>
            <a:r>
              <a:rPr lang="ru-RU" dirty="0" smtClean="0"/>
              <a:t>5. Заключение. </a:t>
            </a:r>
            <a:endParaRPr lang="ru-RU" dirty="0"/>
          </a:p>
        </p:txBody>
      </p:sp>
    </p:spTree>
    <p:extLst>
      <p:ext uri="{BB962C8B-B14F-4D97-AF65-F5344CB8AC3E}">
        <p14:creationId xmlns:p14="http://schemas.microsoft.com/office/powerpoint/2010/main" val="108724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algn="ctr"/>
            <a:r>
              <a:rPr lang="ru-RU" dirty="0" smtClean="0"/>
              <a:t>Критерии оценивания задания 27</a:t>
            </a:r>
            <a:endParaRPr lang="ru-RU" dirty="0"/>
          </a:p>
        </p:txBody>
      </p:sp>
      <p:sp>
        <p:nvSpPr>
          <p:cNvPr id="3" name="Объект 2"/>
          <p:cNvSpPr>
            <a:spLocks noGrp="1"/>
          </p:cNvSpPr>
          <p:nvPr>
            <p:ph idx="1"/>
          </p:nvPr>
        </p:nvSpPr>
        <p:spPr>
          <a:solidFill>
            <a:schemeClr val="accent5">
              <a:lumMod val="40000"/>
              <a:lumOff val="60000"/>
            </a:schemeClr>
          </a:solidFill>
        </p:spPr>
        <p:txBody>
          <a:bodyPr>
            <a:normAutofit/>
          </a:bodyPr>
          <a:lstStyle/>
          <a:p>
            <a:pPr marL="571500" indent="-571500">
              <a:buFont typeface="+mj-lt"/>
              <a:buAutoNum type="romanUcPeriod"/>
            </a:pPr>
            <a:r>
              <a:rPr lang="ru-RU" sz="3600" dirty="0" smtClean="0"/>
              <a:t>Содержание сочинения (К1-К3)</a:t>
            </a:r>
          </a:p>
          <a:p>
            <a:pPr marL="571500" indent="-571500">
              <a:buFont typeface="+mj-lt"/>
              <a:buAutoNum type="romanUcPeriod"/>
            </a:pPr>
            <a:r>
              <a:rPr lang="ru-RU" sz="3600" dirty="0" smtClean="0"/>
              <a:t>Речевое оформление сочинения (К4-К6)</a:t>
            </a:r>
          </a:p>
          <a:p>
            <a:pPr marL="571500" indent="-571500">
              <a:buFont typeface="+mj-lt"/>
              <a:buAutoNum type="romanUcPeriod"/>
            </a:pPr>
            <a:r>
              <a:rPr lang="ru-RU" sz="3600" dirty="0" smtClean="0"/>
              <a:t>Грамотность сочинения (К7-К10)</a:t>
            </a:r>
            <a:endParaRPr lang="ru-RU" sz="3600" dirty="0"/>
          </a:p>
        </p:txBody>
      </p:sp>
    </p:spTree>
    <p:extLst>
      <p:ext uri="{BB962C8B-B14F-4D97-AF65-F5344CB8AC3E}">
        <p14:creationId xmlns:p14="http://schemas.microsoft.com/office/powerpoint/2010/main" val="1049040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31" y="1754523"/>
            <a:ext cx="12141869" cy="3704299"/>
          </a:xfrm>
        </p:spPr>
      </p:pic>
      <p:sp>
        <p:nvSpPr>
          <p:cNvPr id="6" name="TextBox 5"/>
          <p:cNvSpPr txBox="1"/>
          <p:nvPr/>
        </p:nvSpPr>
        <p:spPr>
          <a:xfrm>
            <a:off x="7981122" y="5804452"/>
            <a:ext cx="4015408" cy="369332"/>
          </a:xfrm>
          <a:prstGeom prst="rect">
            <a:avLst/>
          </a:prstGeom>
          <a:solidFill>
            <a:schemeClr val="accent1"/>
          </a:solidFill>
        </p:spPr>
        <p:txBody>
          <a:bodyPr wrap="square" rtlCol="0">
            <a:spAutoFit/>
          </a:bodyPr>
          <a:lstStyle/>
          <a:p>
            <a:pPr algn="r"/>
            <a:r>
              <a:rPr lang="ru-RU" b="1" i="1" dirty="0" smtClean="0"/>
              <a:t>Средний процент выполнения – 99%</a:t>
            </a:r>
            <a:endParaRPr lang="ru-RU" b="1" i="1" dirty="0"/>
          </a:p>
        </p:txBody>
      </p:sp>
    </p:spTree>
    <p:extLst>
      <p:ext uri="{BB962C8B-B14F-4D97-AF65-F5344CB8AC3E}">
        <p14:creationId xmlns:p14="http://schemas.microsoft.com/office/powerpoint/2010/main" val="4591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81122" y="5804452"/>
            <a:ext cx="4015408" cy="369332"/>
          </a:xfrm>
          <a:prstGeom prst="rect">
            <a:avLst/>
          </a:prstGeom>
          <a:solidFill>
            <a:schemeClr val="accent1"/>
          </a:solidFill>
        </p:spPr>
        <p:txBody>
          <a:bodyPr wrap="square" rtlCol="0">
            <a:spAutoFit/>
          </a:bodyPr>
          <a:lstStyle/>
          <a:p>
            <a:pPr algn="r"/>
            <a:r>
              <a:rPr lang="ru-RU" b="1" i="1" dirty="0" smtClean="0"/>
              <a:t>Средний процент выполнения – 77%</a:t>
            </a:r>
            <a:endParaRPr lang="ru-RU" b="1" i="1" dirty="0"/>
          </a:p>
        </p:txBody>
      </p:sp>
      <p:pic>
        <p:nvPicPr>
          <p:cNvPr id="7"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1661"/>
            <a:ext cx="12244926" cy="3588392"/>
          </a:xfrm>
        </p:spPr>
      </p:pic>
    </p:spTree>
    <p:extLst>
      <p:ext uri="{BB962C8B-B14F-4D97-AF65-F5344CB8AC3E}">
        <p14:creationId xmlns:p14="http://schemas.microsoft.com/office/powerpoint/2010/main" val="379429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7936"/>
          </a:xfrm>
        </p:spPr>
        <p:style>
          <a:lnRef idx="1">
            <a:schemeClr val="accent1"/>
          </a:lnRef>
          <a:fillRef idx="3">
            <a:schemeClr val="accent1"/>
          </a:fillRef>
          <a:effectRef idx="2">
            <a:schemeClr val="accent1"/>
          </a:effectRef>
          <a:fontRef idx="minor">
            <a:schemeClr val="lt1"/>
          </a:fontRef>
        </p:style>
        <p:txBody>
          <a:bodyPr/>
          <a:lstStyle/>
          <a:p>
            <a:pPr algn="ctr"/>
            <a:r>
              <a:rPr lang="ru-RU" dirty="0" smtClean="0"/>
              <a:t>Структура комментария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25822682"/>
              </p:ext>
            </p:extLst>
          </p:nvPr>
        </p:nvGraphicFramePr>
        <p:xfrm>
          <a:off x="1341782" y="1013791"/>
          <a:ext cx="4929809" cy="5844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97757" y="2027583"/>
            <a:ext cx="4800600" cy="2308324"/>
          </a:xfrm>
          <a:prstGeom prst="rect">
            <a:avLst/>
          </a:prstGeom>
          <a:noFill/>
        </p:spPr>
        <p:txBody>
          <a:bodyPr wrap="square" rtlCol="0">
            <a:spAutoFit/>
          </a:bodyPr>
          <a:lstStyle/>
          <a:p>
            <a:r>
              <a:rPr lang="ru-RU" dirty="0" err="1" smtClean="0"/>
              <a:t>Вебинар</a:t>
            </a:r>
            <a:r>
              <a:rPr lang="ru-RU" dirty="0" smtClean="0"/>
              <a:t> «Типы смысловых связей между фрагментами теста. Учимся писать комментарий».</a:t>
            </a:r>
          </a:p>
          <a:p>
            <a:r>
              <a:rPr lang="en-US" dirty="0" smtClean="0">
                <a:hlinkClick r:id="rId7"/>
              </a:rPr>
              <a:t>https://vkvideo.ru/video-212078830_456239517</a:t>
            </a:r>
            <a:endParaRPr lang="ru-RU" dirty="0" smtClean="0"/>
          </a:p>
          <a:p>
            <a:endParaRPr lang="ru-RU" dirty="0"/>
          </a:p>
          <a:p>
            <a:r>
              <a:rPr lang="en-US" dirty="0" smtClean="0">
                <a:hlinkClick r:id="rId8"/>
              </a:rPr>
              <a:t>https://niso54.ru/metodsoprod/metodicheskie-meropriyatiya/otkrytyy-urok</a:t>
            </a:r>
            <a:endParaRPr lang="ru-RU" dirty="0" smtClean="0"/>
          </a:p>
          <a:p>
            <a:endParaRPr lang="ru-RU" dirty="0"/>
          </a:p>
        </p:txBody>
      </p:sp>
    </p:spTree>
    <p:extLst>
      <p:ext uri="{BB962C8B-B14F-4D97-AF65-F5344CB8AC3E}">
        <p14:creationId xmlns:p14="http://schemas.microsoft.com/office/powerpoint/2010/main" val="1930793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91061" y="5804452"/>
            <a:ext cx="4015408" cy="369332"/>
          </a:xfrm>
          <a:prstGeom prst="rect">
            <a:avLst/>
          </a:prstGeom>
          <a:solidFill>
            <a:schemeClr val="accent1"/>
          </a:solidFill>
        </p:spPr>
        <p:txBody>
          <a:bodyPr wrap="square" rtlCol="0">
            <a:spAutoFit/>
          </a:bodyPr>
          <a:lstStyle/>
          <a:p>
            <a:pPr algn="r"/>
            <a:r>
              <a:rPr lang="ru-RU" b="1" i="1" dirty="0" smtClean="0"/>
              <a:t>Средний процент выполнения – 84%</a:t>
            </a:r>
            <a:endParaRPr lang="ru-RU" b="1" i="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91580"/>
            <a:ext cx="12192000" cy="1560984"/>
          </a:xfrm>
        </p:spPr>
      </p:pic>
    </p:spTree>
    <p:extLst>
      <p:ext uri="{BB962C8B-B14F-4D97-AF65-F5344CB8AC3E}">
        <p14:creationId xmlns:p14="http://schemas.microsoft.com/office/powerpoint/2010/main" val="66281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lgn="ctr"/>
            <a:r>
              <a:rPr lang="ru-RU" dirty="0" smtClean="0"/>
              <a:t>Структура обоснования собственного мнения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57444800"/>
              </p:ext>
            </p:extLst>
          </p:nvPr>
        </p:nvGraphicFramePr>
        <p:xfrm>
          <a:off x="838200" y="1825625"/>
          <a:ext cx="10515600" cy="3720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64096" y="5953539"/>
            <a:ext cx="10399643"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При совпадении с авторской позицией достаточно сделать отсылку к ней. </a:t>
            </a:r>
            <a:endParaRPr lang="ru-RU" dirty="0"/>
          </a:p>
        </p:txBody>
      </p:sp>
    </p:spTree>
    <p:extLst>
      <p:ext uri="{BB962C8B-B14F-4D97-AF65-F5344CB8AC3E}">
        <p14:creationId xmlns:p14="http://schemas.microsoft.com/office/powerpoint/2010/main" val="1510662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641</Words>
  <Application>Microsoft Office PowerPoint</Application>
  <PresentationFormat>Широкоэкранный</PresentationFormat>
  <Paragraphs>79</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Calibri Light</vt:lpstr>
      <vt:lpstr>Monotype Corsiva</vt:lpstr>
      <vt:lpstr>Times New Roman</vt:lpstr>
      <vt:lpstr>Wingdings</vt:lpstr>
      <vt:lpstr>Тема Office</vt:lpstr>
      <vt:lpstr>Подготовка к сочинению-рассуждению в формате ЕГЭ: проблемы и пути решения</vt:lpstr>
      <vt:lpstr>Задание 27 (по демоверсии ФИПИ)</vt:lpstr>
      <vt:lpstr>Структура сочинения-рассуждения</vt:lpstr>
      <vt:lpstr>Критерии оценивания задания 27</vt:lpstr>
      <vt:lpstr>Презентация PowerPoint</vt:lpstr>
      <vt:lpstr>Презентация PowerPoint</vt:lpstr>
      <vt:lpstr>Структура комментария</vt:lpstr>
      <vt:lpstr>Презентация PowerPoint</vt:lpstr>
      <vt:lpstr>Структура обоснования собственного мнения</vt:lpstr>
      <vt:lpstr>Общие размышления (то есть обоснование без примера-аргумента) будут оцениваться на основании критерия К3 одним баллом.</vt:lpstr>
      <vt:lpstr>Пример-аргумент – конкретизированная новая информация, служащая подтверждением заявленного тезиса. </vt:lpstr>
      <vt:lpstr>Презентация PowerPoint</vt:lpstr>
      <vt:lpstr>Презентация PowerPoint</vt:lpstr>
      <vt:lpstr>Презентация PowerPoint</vt:lpstr>
      <vt:lpstr>Презентация PowerPoint</vt:lpstr>
      <vt:lpstr>Логические ошибки</vt:lpstr>
      <vt:lpstr>Логические ошибки</vt:lpstr>
      <vt:lpstr>Логические ошибки</vt:lpstr>
      <vt:lpstr>Логические ошибки</vt:lpstr>
      <vt:lpstr>Логические ошибки</vt:lpstr>
      <vt:lpstr>Логические ошибки</vt:lpstr>
      <vt:lpstr>Презентация PowerPoint</vt:lpstr>
      <vt:lpstr>Презентация PowerPoint</vt:lpstr>
      <vt:lpstr>Грамотность</vt:lpstr>
      <vt:lpstr>Презентация PowerPoint</vt:lpstr>
      <vt:lpstr>Использованные ресурсы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сочинению-рассуждению в формате ЕГЭ: проблемы и пути решения</dc:title>
  <dc:creator>Пользователь</dc:creator>
  <cp:lastModifiedBy>User</cp:lastModifiedBy>
  <cp:revision>24</cp:revision>
  <dcterms:created xsi:type="dcterms:W3CDTF">2026-02-23T09:16:15Z</dcterms:created>
  <dcterms:modified xsi:type="dcterms:W3CDTF">2026-03-03T02:33:07Z</dcterms:modified>
</cp:coreProperties>
</file>