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4" r:id="rId3"/>
    <p:sldId id="275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BECDD4"/>
    <a:srgbClr val="006666"/>
    <a:srgbClr val="006699"/>
    <a:srgbClr val="3366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5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8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0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07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2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37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1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3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0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6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3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1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4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3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C91F-A3AC-4A46-9AA9-D6DF996E00BC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7550BB-F9AB-4AF3-815F-5C43D17D2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2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emoversii-specifikacii-kodifikatory#!/tab/151883967-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4327" y="1577848"/>
            <a:ext cx="9562564" cy="2431308"/>
          </a:xfrm>
          <a:prstGeom prst="rect">
            <a:avLst/>
          </a:prstGeom>
          <a:solidFill>
            <a:srgbClr val="BECDD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9480" y="2193337"/>
            <a:ext cx="9427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Математика (профильный уровень)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№14 (СТЕРЕОМЕТРИЯ)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5953" y="375092"/>
            <a:ext cx="3751211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Century Schoolbook" panose="02040604050505020304" pitchFamily="18" charset="0"/>
              </a:rPr>
              <a:t>НОВОСИБИРСК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D146D-7B0B-015A-9906-278BC2F28F16}"/>
              </a:ext>
            </a:extLst>
          </p:cNvPr>
          <p:cNvSpPr txBox="1"/>
          <p:nvPr/>
        </p:nvSpPr>
        <p:spPr>
          <a:xfrm>
            <a:off x="3771629" y="4401416"/>
            <a:ext cx="683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Century Schoolbook" panose="02040604050505020304" pitchFamily="18" charset="0"/>
              </a:rPr>
              <a:t>Трепакова Светлана Борисовна,</a:t>
            </a:r>
          </a:p>
          <a:p>
            <a:r>
              <a:rPr lang="ru-RU" sz="2400" b="1" dirty="0">
                <a:solidFill>
                  <a:srgbClr val="006666"/>
                </a:solidFill>
                <a:latin typeface="Century Schoolbook" panose="02040604050505020304" pitchFamily="18" charset="0"/>
              </a:rPr>
              <a:t>учитель высшей категории,</a:t>
            </a:r>
          </a:p>
          <a:p>
            <a:r>
              <a:rPr lang="ru-RU" sz="2400" b="1" dirty="0">
                <a:solidFill>
                  <a:srgbClr val="006666"/>
                </a:solidFill>
                <a:latin typeface="Century Schoolbook" panose="02040604050505020304" pitchFamily="18" charset="0"/>
              </a:rPr>
              <a:t>доцент кафедры математики СУНЦ НГУ</a:t>
            </a:r>
          </a:p>
        </p:txBody>
      </p:sp>
    </p:spTree>
    <p:extLst>
      <p:ext uri="{BB962C8B-B14F-4D97-AF65-F5344CB8AC3E}">
        <p14:creationId xmlns:p14="http://schemas.microsoft.com/office/powerpoint/2010/main" val="395222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843120-1AC4-563C-4460-83F0DEF44D60}"/>
                  </a:ext>
                </a:extLst>
              </p:cNvPr>
              <p:cNvSpPr txBox="1"/>
              <p:nvPr/>
            </p:nvSpPr>
            <p:spPr>
              <a:xfrm>
                <a:off x="2869939" y="1935301"/>
                <a:ext cx="6107372" cy="2229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По теореме косинусов для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𝐶𝐷𝐹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+2⋅1⋅2⋅</m:t>
                      </m:r>
                      <m:f>
                        <m:f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</m:t>
                      </m:r>
                    </m:oMath>
                  </m:oMathPara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По теореме Пифагора для 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𝐶𝐷𝐾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𝐷𝐹𝐾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𝐶𝐹𝐾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=1+</m:t>
                    </m:r>
                    <m:sSup>
                      <m:sSup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sSup>
                      <m:sSup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</m:t>
                    </m:r>
                    <m:sSup>
                      <m:sSup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4+</m:t>
                        </m:r>
                        <m:sSup>
                          <m:sSup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843120-1AC4-563C-4460-83F0DEF4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39" y="1935301"/>
                <a:ext cx="6107372" cy="2229778"/>
              </a:xfrm>
              <a:prstGeom prst="rect">
                <a:avLst/>
              </a:prstGeom>
              <a:blipFill>
                <a:blip r:embed="rId2"/>
                <a:stretch>
                  <a:fillRect l="-898" t="-1639" b="-2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Шрифт, ч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1FDFF4D3-93AB-E1A6-A6F1-1146B0964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0" y="37761"/>
            <a:ext cx="8832241" cy="1910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AE5FE-A556-26B5-4556-FEFFCC488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19" y="1948187"/>
            <a:ext cx="2398890" cy="22297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927C21-9069-B00A-8B77-3FBCCD1E9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19" y="4287911"/>
            <a:ext cx="2398891" cy="22351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A06682-B2D4-A687-EC0F-755025E73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452" y="4333343"/>
            <a:ext cx="8179559" cy="21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C85D1C-7212-239A-7E12-3DA405D6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3" y="198793"/>
            <a:ext cx="7874758" cy="14224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87FE8E-3AD8-1351-440B-A5A0FB26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92" y="1683882"/>
            <a:ext cx="4145721" cy="2852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DE69C-D21B-B726-5697-277A3DF87893}"/>
                  </a:ext>
                </a:extLst>
              </p:cNvPr>
              <p:cNvSpPr txBox="1"/>
              <p:nvPr/>
            </p:nvSpPr>
            <p:spPr>
              <a:xfrm>
                <a:off x="5162267" y="1098940"/>
                <a:ext cx="696035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Решение: </a:t>
                </a:r>
              </a:p>
              <a:p>
                <a:r>
                  <a:rPr lang="ru-RU" kern="100" dirty="0">
                    <a:solidFill>
                      <a:srgbClr val="FF0000"/>
                    </a:solidFill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КЛЮЧЕВОЙ МОМЕНТ ДОКАЗАТЕЛЬСТВА </a:t>
                </a:r>
                <a:r>
                  <a:rPr lang="ru-RU" kern="100" dirty="0">
                    <a:solidFill>
                      <a:srgbClr val="FF0000"/>
                    </a:solidFill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</a:t>
                </a:r>
              </a:p>
              <a:p>
                <a:r>
                  <a:rPr lang="ru-RU" kern="100" dirty="0">
                    <a:latin typeface="Century Schoolbook" panose="020406040505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Необходимо обязательно доказать,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||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𝐴𝐵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или ||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  <a:r>
                  <a:rPr lang="ru-RU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и далее </a:t>
                </a:r>
                <a14:m>
                  <m:oMath xmlns:m="http://schemas.openxmlformats.org/officeDocument/2006/math">
                    <m:r>
                      <a:rPr lang="ru-RU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𝑆𝑁</m:t>
                    </m:r>
                    <m:r>
                      <a:rPr lang="ru-RU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ru-RU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DE69C-D21B-B726-5697-277A3DF87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267" y="1098940"/>
                <a:ext cx="6960359" cy="1477328"/>
              </a:xfrm>
              <a:prstGeom prst="rect">
                <a:avLst/>
              </a:prstGeom>
              <a:blipFill>
                <a:blip r:embed="rId4"/>
                <a:stretch>
                  <a:fillRect l="-788" t="-2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071A70-B59C-333D-0B3E-DCCF5B179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392" y="2576268"/>
            <a:ext cx="2579072" cy="222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429F8-DD0C-26CB-F1E1-DEB1138EF8DA}"/>
                  </a:ext>
                </a:extLst>
              </p:cNvPr>
              <p:cNvSpPr txBox="1"/>
              <p:nvPr/>
            </p:nvSpPr>
            <p:spPr>
              <a:xfrm>
                <a:off x="4500563" y="2759587"/>
                <a:ext cx="6933063" cy="968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квадрат,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|| 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||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(по признаку параллельности прямой и плоскости). Плоскость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i="1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пересекает плоскость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ru-RU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прямой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||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429F8-DD0C-26CB-F1E1-DEB1138EF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63" y="2759587"/>
                <a:ext cx="6933063" cy="968791"/>
              </a:xfrm>
              <a:prstGeom prst="rect">
                <a:avLst/>
              </a:prstGeom>
              <a:blipFill>
                <a:blip r:embed="rId6"/>
                <a:stretch>
                  <a:fillRect l="-703" t="-4403" r="-88"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ACEC177-944B-17F2-A34F-89862EB78A9C}"/>
              </a:ext>
            </a:extLst>
          </p:cNvPr>
          <p:cNvSpPr txBox="1"/>
          <p:nvPr/>
        </p:nvSpPr>
        <p:spPr>
          <a:xfrm>
            <a:off x="4473267" y="2299532"/>
            <a:ext cx="6107372" cy="37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kern="1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способ: </a:t>
            </a:r>
            <a:endParaRPr lang="ru-RU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0A6069-3315-3B21-ED48-236151C6D22E}"/>
                  </a:ext>
                </a:extLst>
              </p:cNvPr>
              <p:cNvSpPr txBox="1"/>
              <p:nvPr/>
            </p:nvSpPr>
            <p:spPr>
              <a:xfrm>
                <a:off x="4473267" y="3654848"/>
                <a:ext cx="610737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(по свойству параллельности прямой и плоскости). 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0A6069-3315-3B21-ED48-236151C6D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67" y="3654848"/>
                <a:ext cx="6107372" cy="646331"/>
              </a:xfrm>
              <a:prstGeom prst="rect">
                <a:avLst/>
              </a:prstGeom>
              <a:blipFill>
                <a:blip r:embed="rId7"/>
                <a:stretch>
                  <a:fillRect l="-898" t="-6604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270E4D-8DAF-7FEE-3667-04166505D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001" y="655182"/>
            <a:ext cx="3324225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A5069-0ECA-CF83-DA95-619AAC8E6328}"/>
                  </a:ext>
                </a:extLst>
              </p:cNvPr>
              <p:cNvSpPr txBox="1"/>
              <p:nvPr/>
            </p:nvSpPr>
            <p:spPr>
              <a:xfrm>
                <a:off x="4473267" y="4767260"/>
                <a:ext cx="7332046" cy="1322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способ: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грани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𝐴𝐷𝑆</m:t>
                    </m:r>
                  </m:oMath>
                </a14:m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𝐵𝐶𝑆</m:t>
                    </m:r>
                  </m:oMath>
                </a14:m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(равные треугольники). Далее необходимо доказать равенство треугольников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𝐴𝐷𝑁</m:t>
                    </m:r>
                  </m:oMath>
                </a14:m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𝐵𝐶𝑀</m:t>
                    </m:r>
                  </m:oMath>
                </a14:m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откуда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𝐷𝑁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𝐶𝑀</m:t>
                    </m:r>
                  </m:oMath>
                </a14:m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𝑆𝑁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ru-RU" sz="18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A5069-0ECA-CF83-DA95-619AAC8E6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67" y="4767260"/>
                <a:ext cx="7332046" cy="1322285"/>
              </a:xfrm>
              <a:prstGeom prst="rect">
                <a:avLst/>
              </a:prstGeom>
              <a:blipFill>
                <a:blip r:embed="rId9"/>
                <a:stretch>
                  <a:fillRect l="-748" t="-2765" b="-5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A10738-6A14-ECCB-4FE7-6E21FAF9BEF2}"/>
                  </a:ext>
                </a:extLst>
              </p:cNvPr>
              <p:cNvSpPr txBox="1"/>
              <p:nvPr/>
            </p:nvSpPr>
            <p:spPr>
              <a:xfrm>
                <a:off x="221492" y="4599298"/>
                <a:ext cx="4251775" cy="2188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Продолжение доказательства: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Равнобедренные треугольники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𝑆𝑀𝑁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подобны по острому углу при вершине.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𝑆𝑁</m:t>
                        </m:r>
                      </m:num>
                      <m:den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𝑆𝑀</m:t>
                        </m:r>
                      </m:num>
                      <m:den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тогда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𝑆𝑁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=1:4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Доказано.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A10738-6A14-ECCB-4FE7-6E21FAF9B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92" y="4599298"/>
                <a:ext cx="4251775" cy="2188933"/>
              </a:xfrm>
              <a:prstGeom prst="rect">
                <a:avLst/>
              </a:prstGeom>
              <a:blipFill>
                <a:blip r:embed="rId10"/>
                <a:stretch>
                  <a:fillRect l="-1146" t="-1667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6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8" grpId="0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80083A-DAD2-1A79-CA8E-C90B33093922}"/>
              </a:ext>
            </a:extLst>
          </p:cNvPr>
          <p:cNvSpPr/>
          <p:nvPr/>
        </p:nvSpPr>
        <p:spPr>
          <a:xfrm>
            <a:off x="834176" y="1905506"/>
            <a:ext cx="1003260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 Antiqua" panose="02040602050305030304" pitchFamily="18" charset="0"/>
              </a:rPr>
              <a:t>БЛАГОДАРЮ </a:t>
            </a:r>
          </a:p>
          <a:p>
            <a:pPr algn="ctr"/>
            <a:r>
              <a:rPr lang="ru-RU" sz="96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 Antiqua" panose="02040602050305030304" pitchFamily="18" charset="0"/>
              </a:rPr>
              <a:t>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2404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AC40D-5075-8831-1FE9-3C2ED912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34" y="463779"/>
            <a:ext cx="2842786" cy="26578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63CBD-0BCC-E005-0D86-43245E8E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06" y="424661"/>
            <a:ext cx="3720369" cy="3252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FAE48D-95D1-1D7D-43E4-90B7BBD3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56" y="3962258"/>
            <a:ext cx="3576480" cy="24986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A099EE-405B-63E1-213C-6470F61BC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206" y="3962258"/>
            <a:ext cx="3720369" cy="2498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51910E-FE9E-9FFE-1190-A1A0A3741505}"/>
                  </a:ext>
                </a:extLst>
              </p:cNvPr>
              <p:cNvSpPr txBox="1"/>
              <p:nvPr/>
            </p:nvSpPr>
            <p:spPr>
              <a:xfrm>
                <a:off x="8490698" y="328263"/>
                <a:ext cx="2842786" cy="321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𝐷𝑁</m:t>
                    </m:r>
                    <m:r>
                      <a:rPr lang="ru-RU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т. Пифагора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𝐷𝐾𝑁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𝐾𝑁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𝐷𝐻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1⋅</m:t>
                        </m:r>
                        <m:rad>
                          <m:radPr>
                            <m:degHide m:val="on"/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ru-RU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51910E-FE9E-9FFE-1190-A1A0A3741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698" y="328263"/>
                <a:ext cx="2842786" cy="3213700"/>
              </a:xfrm>
              <a:prstGeom prst="rect">
                <a:avLst/>
              </a:prstGeom>
              <a:blipFill>
                <a:blip r:embed="rId6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0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иния, диаграмма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7279ED5-9845-F155-F0F5-4B833301D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526799" y="1450768"/>
            <a:ext cx="10788835" cy="395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826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27205"/>
              </p:ext>
            </p:extLst>
          </p:nvPr>
        </p:nvGraphicFramePr>
        <p:xfrm>
          <a:off x="1443183" y="375489"/>
          <a:ext cx="7603163" cy="2113428"/>
        </p:xfrm>
        <a:graphic>
          <a:graphicData uri="http://schemas.openxmlformats.org/drawingml/2006/table">
            <a:tbl>
              <a:tblPr firstRow="1" firstCol="1" bandRow="1"/>
              <a:tblGrid>
                <a:gridCol w="760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636">
                <a:tc>
                  <a:txBody>
                    <a:bodyPr/>
                    <a:lstStyle/>
                    <a:p>
                      <a:pPr marL="1085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14 — стереометрическая задача,</a:t>
                      </a:r>
                    </a:p>
                    <a:p>
                      <a:pPr marL="1085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 разделена на пункты а и б. </a:t>
                      </a:r>
                    </a:p>
                  </a:txBody>
                  <a:tcPr marL="45346" marR="45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80">
                <a:tc>
                  <a:txBody>
                    <a:bodyPr/>
                    <a:lstStyle/>
                    <a:p>
                      <a:pPr marL="565150" indent="-3873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пункте а нужно доказать геометрический факт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46" marR="45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712">
                <a:tc>
                  <a:txBody>
                    <a:bodyPr/>
                    <a:lstStyle/>
                    <a:p>
                      <a:pPr marL="565150" indent="-3873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пункте б найти (вычислить) геометрическую</a:t>
                      </a:r>
                    </a:p>
                    <a:p>
                      <a:pPr marL="541338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величину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346" marR="45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D6431-F1E8-96AB-AEF6-4EE929E3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06" y="2545046"/>
            <a:ext cx="7839075" cy="3648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3615F-E16A-5F8A-BD1C-697309492038}"/>
              </a:ext>
            </a:extLst>
          </p:cNvPr>
          <p:cNvSpPr txBox="1"/>
          <p:nvPr/>
        </p:nvSpPr>
        <p:spPr>
          <a:xfrm>
            <a:off x="1121546" y="6249250"/>
            <a:ext cx="824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/>
              </a:rPr>
              <a:t>https://fipi.ru/ege/demoversii-specifikacii-kodifikatory#!/tab/151883967-2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9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F28603-4A95-4996-9C4A-366A8EB6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94" y="937520"/>
            <a:ext cx="2619680" cy="2784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C0D8CB-F101-84F3-D4B0-6E6CF41538F9}"/>
              </a:ext>
            </a:extLst>
          </p:cNvPr>
          <p:cNvSpPr txBox="1"/>
          <p:nvPr/>
        </p:nvSpPr>
        <p:spPr>
          <a:xfrm>
            <a:off x="3907561" y="124750"/>
            <a:ext cx="181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ЧЕРТЁЖ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E1269-F9B6-7E3C-BDC1-8380723CA5D5}"/>
              </a:ext>
            </a:extLst>
          </p:cNvPr>
          <p:cNvSpPr txBox="1"/>
          <p:nvPr/>
        </p:nvSpPr>
        <p:spPr>
          <a:xfrm>
            <a:off x="443883" y="568188"/>
            <a:ext cx="338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КУБ / ПАРАЛЛЕЛЕПИПЕД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29B2B-F49A-2C61-11D1-3E9A31B65E33}"/>
              </a:ext>
            </a:extLst>
          </p:cNvPr>
          <p:cNvSpPr txBox="1"/>
          <p:nvPr/>
        </p:nvSpPr>
        <p:spPr>
          <a:xfrm>
            <a:off x="1982408" y="3635284"/>
            <a:ext cx="374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ПРЯМАЯ ПРИЗМА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C249A-45AB-1525-2942-B8870B39C90F}"/>
              </a:ext>
            </a:extLst>
          </p:cNvPr>
          <p:cNvSpPr txBox="1"/>
          <p:nvPr/>
        </p:nvSpPr>
        <p:spPr>
          <a:xfrm>
            <a:off x="5805238" y="585370"/>
            <a:ext cx="457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ПРАВИЛЬНАЯ ПИРАМИДА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DFFD9C-BE0A-F68E-F61E-AFB0F911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971" y="971135"/>
            <a:ext cx="2636986" cy="26424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58B76D-E302-F9C3-0248-72EACF7B9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620" y="981998"/>
            <a:ext cx="2636986" cy="26315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5F3C1C-5863-E850-1033-FA7BD1736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684" y="971135"/>
            <a:ext cx="2631560" cy="26315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F780AE-6238-79FB-F4BC-3D4FC50FD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357" y="937520"/>
            <a:ext cx="2636761" cy="26869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E292CE-4408-80D5-EDAD-96B465DFD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83" y="926569"/>
            <a:ext cx="2809062" cy="263164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E384F9-2035-A549-4DA0-E616C44C3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60" y="3982890"/>
            <a:ext cx="2196488" cy="25695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ED4478-B1E1-998D-A01A-12C0F878E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8181" y="932820"/>
            <a:ext cx="2617178" cy="27934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944C3B-05E8-F705-1CA2-AF98A15E6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6041" y="944212"/>
            <a:ext cx="2607246" cy="277740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D6F54B-8180-4392-0E2A-E4C32513F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5468" y="944212"/>
            <a:ext cx="2636140" cy="280228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77929C-1481-3023-2240-4A83EC95832A}"/>
              </a:ext>
            </a:extLst>
          </p:cNvPr>
          <p:cNvSpPr txBox="1"/>
          <p:nvPr/>
        </p:nvSpPr>
        <p:spPr>
          <a:xfrm>
            <a:off x="6367622" y="3733006"/>
            <a:ext cx="414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НЕПРАВИЛЬНАЯ ПИРАМИДА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ED29441-E437-C212-0A19-0CEC628053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039" y="3982890"/>
            <a:ext cx="2456341" cy="261115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DD4A41-903F-E8BB-CC27-706532DE27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6691" y="4129261"/>
            <a:ext cx="2370243" cy="25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4D40-DCDD-465A-5A96-476A3C0CF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зарисовка, текст, Штриховая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6C9A20-DB8C-E164-BBB7-5933476F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17808"/>
          <a:stretch>
            <a:fillRect/>
          </a:stretch>
        </p:blipFill>
        <p:spPr>
          <a:xfrm>
            <a:off x="696190" y="1350817"/>
            <a:ext cx="10431292" cy="49564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179D60-3589-532C-6FA2-63153F541B94}"/>
              </a:ext>
            </a:extLst>
          </p:cNvPr>
          <p:cNvSpPr/>
          <p:nvPr/>
        </p:nvSpPr>
        <p:spPr>
          <a:xfrm>
            <a:off x="696190" y="1350817"/>
            <a:ext cx="10431292" cy="4956465"/>
          </a:xfrm>
          <a:prstGeom prst="rect">
            <a:avLst/>
          </a:prstGeom>
          <a:noFill/>
          <a:ln w="34925">
            <a:solidFill>
              <a:schemeClr val="accent1">
                <a:lumMod val="75000"/>
                <a:alpha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5A14B-775E-1B88-727F-36B25EA3F5EC}"/>
              </a:ext>
            </a:extLst>
          </p:cNvPr>
          <p:cNvSpPr txBox="1"/>
          <p:nvPr/>
        </p:nvSpPr>
        <p:spPr>
          <a:xfrm>
            <a:off x="599209" y="258330"/>
            <a:ext cx="1099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ОПРЕДЕЛЕНИЯ И ТЕОРЕМЫ ДЛЯ ОБОСНОВАНИЙ И ДОКАЗАТЕЛЬСТВ В СТЕРЕОМЕТРИИ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5EF4D9-00B4-3BD5-2589-ED37F5D2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24" y="3948054"/>
            <a:ext cx="3438525" cy="18478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6019F3-CD98-209A-0F90-170C4169B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787" y="1379276"/>
            <a:ext cx="3324225" cy="2057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8A16B0-1543-BEDE-9608-7027A3E90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663" y="2000249"/>
            <a:ext cx="3343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3DAC-8CBC-5FA0-0CDE-52D4CBC1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52AB2-AA36-0004-B7F0-B3FF8DE6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01" y="422536"/>
            <a:ext cx="4589917" cy="299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C0524-C232-D1C8-C02A-1E40D1FE1846}"/>
                  </a:ext>
                </a:extLst>
              </p:cNvPr>
              <p:cNvSpPr txBox="1"/>
              <p:nvPr/>
            </p:nvSpPr>
            <p:spPr>
              <a:xfrm>
                <a:off x="3591835" y="640788"/>
                <a:ext cx="1392555" cy="157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𝐷𝐴</m:t>
                    </m:r>
                    <m:r>
                      <a:rPr lang="ru-RU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ru-RU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По ТТП</a:t>
                </a:r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C0524-C232-D1C8-C02A-1E40D1FE1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835" y="640788"/>
                <a:ext cx="1392555" cy="1572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3F2B80-3120-5A40-3692-FEEB3D830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69" y="422535"/>
            <a:ext cx="5191835" cy="299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26FC02-C72F-A0A7-BF15-B55EB5AFE64B}"/>
                  </a:ext>
                </a:extLst>
              </p:cNvPr>
              <p:cNvSpPr txBox="1"/>
              <p:nvPr/>
            </p:nvSpPr>
            <p:spPr>
              <a:xfrm>
                <a:off x="8202303" y="572548"/>
                <a:ext cx="2306472" cy="2540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6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𝐷𝐴</m:t>
                    </m:r>
                    <m:r>
                      <a:rPr lang="ru-RU" sz="16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sz="16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ru-RU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ru-RU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ru-RU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6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По ТТП</a:t>
                </a:r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6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ru-RU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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𝐴𝐾𝐷</m:t>
                    </m:r>
                  </m:oMath>
                </a14:m>
                <a:r>
                  <a:rPr lang="en-US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линейный</a:t>
                </a:r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6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угол двугранного </a:t>
                </a: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600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sz="16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гла </a:t>
                </a:r>
                <a:r>
                  <a:rPr lang="en-US" sz="16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i="1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1600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i="1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ru-RU" sz="1600" i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26FC02-C72F-A0A7-BF15-B55EB5AFE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303" y="572548"/>
                <a:ext cx="2306472" cy="2540439"/>
              </a:xfrm>
              <a:prstGeom prst="rect">
                <a:avLst/>
              </a:prstGeom>
              <a:blipFill>
                <a:blip r:embed="rId5"/>
                <a:stretch>
                  <a:fillRect b="-1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4FB1E6-0DAD-4B57-E3EE-CCC002E65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944" y="3418148"/>
            <a:ext cx="5191835" cy="300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E39E52-49EB-6DAE-4512-1E8900FEDEF8}"/>
                  </a:ext>
                </a:extLst>
              </p:cNvPr>
              <p:cNvSpPr txBox="1"/>
              <p:nvPr/>
            </p:nvSpPr>
            <p:spPr>
              <a:xfrm>
                <a:off x="5947005" y="3371613"/>
                <a:ext cx="2814858" cy="3168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𝐷𝐴</m:t>
                    </m:r>
                    <m:r>
                      <a:rPr lang="ru-RU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ru-RU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ru-RU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600" kern="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проекция)</a:t>
                </a:r>
                <a:endParaRPr lang="ru-RU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По ТТП</a:t>
                </a:r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ru-RU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ru-RU" sz="16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наклонная</a:t>
                </a:r>
                <a:r>
                  <a:rPr lang="ru-RU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</a:t>
                </a:r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𝐷𝐾</m:t>
                    </m:r>
                  </m:oMath>
                </a14:m>
                <a:r>
                  <a:rPr lang="ru-RU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𝐴𝐻</m:t>
                      </m:r>
                      <m:r>
                        <a:rPr lang="ru-RU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так как  </m:t>
                      </m:r>
                    </m:oMath>
                  </m:oMathPara>
                </a14:m>
                <a:endParaRPr lang="ru-RU" b="0" i="1" kern="100" dirty="0"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0" kern="1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ru-RU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ru-RU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ru-RU" kern="100" dirty="0"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kern="100" dirty="0"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Тогда  </a:t>
                </a:r>
                <a14:m>
                  <m:oMath xmlns:m="http://schemas.openxmlformats.org/officeDocument/2006/math"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ru-RU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endParaRPr lang="ru-RU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E39E52-49EB-6DAE-4512-1E8900FE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005" y="3371613"/>
                <a:ext cx="2814858" cy="3168111"/>
              </a:xfrm>
              <a:prstGeom prst="rect">
                <a:avLst/>
              </a:prstGeom>
              <a:blipFill>
                <a:blip r:embed="rId7"/>
                <a:stretch>
                  <a:fillRect b="-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0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2B167-F9BC-3674-CCBD-5519D290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21C54-89D6-0FB4-378F-BB81EE61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05" y="2000791"/>
            <a:ext cx="4645565" cy="31310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37F66E-CE05-801B-EFBE-4BC61A008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" y="1706878"/>
            <a:ext cx="4602340" cy="4088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ED0A87-4EFC-99B8-5649-0534FFAAABC5}"/>
              </a:ext>
            </a:extLst>
          </p:cNvPr>
          <p:cNvSpPr txBox="1"/>
          <p:nvPr/>
        </p:nvSpPr>
        <p:spPr>
          <a:xfrm>
            <a:off x="736979" y="1062962"/>
            <a:ext cx="105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УДАЧНЫЙ РАКУРС ЧЕРТЕЖА			НЕУДАЧНЫЙ РАКУРС ЧЕРТЕЖА</a:t>
            </a:r>
          </a:p>
        </p:txBody>
      </p:sp>
    </p:spTree>
    <p:extLst>
      <p:ext uri="{BB962C8B-B14F-4D97-AF65-F5344CB8AC3E}">
        <p14:creationId xmlns:p14="http://schemas.microsoft.com/office/powerpoint/2010/main" val="86004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ч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7457C39D-DD2B-29B2-D071-0E4CF9B1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0" y="37761"/>
            <a:ext cx="8832241" cy="1910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0FCD6-B7B5-4F25-AB6C-2AB15C2F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0" y="2025959"/>
            <a:ext cx="4533900" cy="3981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BA20D1-0A0A-A08D-2052-3B764C054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5" y="2006882"/>
            <a:ext cx="4543425" cy="3962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CA86CB-AA6B-1EE1-9F16-2E127DA37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99" y="2006909"/>
            <a:ext cx="4486275" cy="4000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15A352-5DCD-8AC6-AEF3-4793F9E05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50" y="1999389"/>
            <a:ext cx="4533900" cy="39814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96CA8A-86F0-26BE-C79D-BE151446F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74" y="1995325"/>
            <a:ext cx="4579710" cy="401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7E42CA-F752-CF84-A42C-ABBD8FB30A54}"/>
                  </a:ext>
                </a:extLst>
              </p:cNvPr>
              <p:cNvSpPr txBox="1"/>
              <p:nvPr/>
            </p:nvSpPr>
            <p:spPr>
              <a:xfrm>
                <a:off x="5342443" y="1968755"/>
                <a:ext cx="4341560" cy="77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0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ru-RU" b="0" i="0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𝐶𝐾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𝑀𝐾𝐶</m:t>
                        </m:r>
                      </m:e>
                    </m:d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𝑀𝐾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𝑀𝐾𝐶</m:t>
                        </m:r>
                      </m:e>
                    </m:d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7E42CA-F752-CF84-A42C-ABBD8FB30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43" y="1968755"/>
                <a:ext cx="4341560" cy="774379"/>
              </a:xfrm>
              <a:prstGeom prst="rect">
                <a:avLst/>
              </a:prstGeom>
              <a:blipFill>
                <a:blip r:embed="rId8"/>
                <a:stretch>
                  <a:fillRect t="-5512" b="-10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ABE5C-BA3D-13CE-8B97-7D1F68862D64}"/>
                  </a:ext>
                </a:extLst>
              </p:cNvPr>
              <p:cNvSpPr txBox="1"/>
              <p:nvPr/>
            </p:nvSpPr>
            <p:spPr>
              <a:xfrm>
                <a:off x="5596930" y="2728763"/>
                <a:ext cx="4144579" cy="77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(3) В плоскости </a:t>
                </a: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грани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𝑀𝐾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ABE5C-BA3D-13CE-8B97-7D1F6886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930" y="2728763"/>
                <a:ext cx="4144579" cy="774379"/>
              </a:xfrm>
              <a:prstGeom prst="rect">
                <a:avLst/>
              </a:prstGeom>
              <a:blipFill>
                <a:blip r:embed="rId9"/>
                <a:stretch>
                  <a:fillRect l="-1176" t="-5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9DEC51-20E7-5B08-32CB-32DD405095BB}"/>
                  </a:ext>
                </a:extLst>
              </p:cNvPr>
              <p:cNvSpPr txBox="1"/>
              <p:nvPr/>
            </p:nvSpPr>
            <p:spPr>
              <a:xfrm>
                <a:off x="5596930" y="3503142"/>
                <a:ext cx="5082435" cy="969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ru-RU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𝑀𝐾</m:t>
                    </m:r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𝐹𝐾𝐷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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𝑀𝐾</m:t>
                    </m:r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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𝐹𝐾𝐷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вертикальные; по катету и острому углу).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9DEC51-20E7-5B08-32CB-32DD4050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930" y="3503142"/>
                <a:ext cx="5082435" cy="969881"/>
              </a:xfrm>
              <a:prstGeom prst="rect">
                <a:avLst/>
              </a:prstGeom>
              <a:blipFill>
                <a:blip r:embed="rId10"/>
                <a:stretch>
                  <a:fillRect l="-959" t="-4403"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C5C54F-922F-BF12-BABF-45CAFF5A8B6E}"/>
                  </a:ext>
                </a:extLst>
              </p:cNvPr>
              <p:cNvSpPr txBox="1"/>
              <p:nvPr/>
            </p:nvSpPr>
            <p:spPr>
              <a:xfrm>
                <a:off x="5596291" y="4466042"/>
                <a:ext cx="4533900" cy="117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(5) Точки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в плоскости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𝑀𝐾𝐶</m:t>
                        </m:r>
                      </m:e>
                    </m:d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 плоскости основания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𝐶𝐹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𝑀𝐾𝐶</m:t>
                        </m:r>
                      </m:e>
                    </m:d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C5C54F-922F-BF12-BABF-45CAFF5A8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291" y="4466042"/>
                <a:ext cx="4533900" cy="1173335"/>
              </a:xfrm>
              <a:prstGeom prst="rect">
                <a:avLst/>
              </a:prstGeom>
              <a:blipFill>
                <a:blip r:embed="rId11"/>
                <a:stretch>
                  <a:fillRect l="-1075" t="-3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CE3C46-58BB-FC90-9D67-81662ADB2C5D}"/>
                  </a:ext>
                </a:extLst>
              </p:cNvPr>
              <p:cNvSpPr txBox="1"/>
              <p:nvPr/>
            </p:nvSpPr>
            <p:spPr>
              <a:xfrm>
                <a:off x="5582643" y="5592874"/>
                <a:ext cx="5502329" cy="117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(6) </a:t>
                </a:r>
                <a14:m>
                  <m:oMath xmlns:m="http://schemas.openxmlformats.org/officeDocument/2006/math">
                    <m:r>
                      <a:rPr lang="ru-RU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𝐵𝐶𝐹𝐷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параллелограмм (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|| 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𝐶𝐹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𝑀𝐾𝐶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Доказано.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CE3C46-58BB-FC90-9D67-81662ADB2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643" y="5592874"/>
                <a:ext cx="5502329" cy="1173335"/>
              </a:xfrm>
              <a:prstGeom prst="rect">
                <a:avLst/>
              </a:prstGeom>
              <a:blipFill>
                <a:blip r:embed="rId12"/>
                <a:stretch>
                  <a:fillRect l="-998" t="-3109" b="-6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D3D792-4928-9447-B87C-165105136736}"/>
                  </a:ext>
                </a:extLst>
              </p:cNvPr>
              <p:cNvSpPr txBox="1"/>
              <p:nvPr/>
            </p:nvSpPr>
            <p:spPr>
              <a:xfrm>
                <a:off x="5517821" y="1648613"/>
                <a:ext cx="41354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Решение: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1,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ru-RU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2</a:t>
                </a: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sz="1800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D3D792-4928-9447-B87C-16510513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21" y="1648613"/>
                <a:ext cx="4135485" cy="646331"/>
              </a:xfrm>
              <a:prstGeom prst="rect">
                <a:avLst/>
              </a:prstGeom>
              <a:blipFill>
                <a:blip r:embed="rId13"/>
                <a:stretch>
                  <a:fillRect l="-1178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26F1C-9D1B-A3E0-0702-4102095F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8" y="2035457"/>
            <a:ext cx="4533900" cy="3971952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Шрифт, ч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11BBC1F-8090-A6D5-5379-5687EF37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0" y="37761"/>
            <a:ext cx="8832241" cy="1910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30DEBA-9A58-2142-6143-324388DBB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496" y="2035457"/>
            <a:ext cx="4542869" cy="3971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E7FD17-34DC-77FB-0F44-8AAC404C3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311" y="1556356"/>
            <a:ext cx="21717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Шрифт, ч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CD0B417-9E17-B637-C03C-9F05A0C1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0" y="37761"/>
            <a:ext cx="8832241" cy="19104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C5DCA-F2E2-7A84-06A8-58F7268D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237" y="1991730"/>
            <a:ext cx="3793723" cy="14372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167C4-60E8-43CA-8A9E-B3F2AB26D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06" y="1991730"/>
            <a:ext cx="4542869" cy="3971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588529-0F1E-847B-41C8-72FFE919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237" y="1991730"/>
            <a:ext cx="3793723" cy="144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724004-5355-F49E-2E95-CB63154F5D96}"/>
                  </a:ext>
                </a:extLst>
              </p:cNvPr>
              <p:cNvSpPr txBox="1"/>
              <p:nvPr/>
            </p:nvSpPr>
            <p:spPr>
              <a:xfrm>
                <a:off x="4963413" y="3494640"/>
                <a:ext cx="6107372" cy="1960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Заметим,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параллелограмм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18034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=2, </m:t>
                          </m:r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||</m:t>
                              </m:r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Тогда 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</m:t>
                          </m:r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</m:t>
                          </m:r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</m:t>
                          </m:r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8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равносторонний.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i="1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i="1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kern="100" dirty="0">
                    <a:effectLst/>
                    <a:latin typeface="Century Schoolbook" panose="020406040505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1</a:t>
                </a:r>
                <a:endParaRPr lang="ru-RU" kern="100" dirty="0">
                  <a:effectLst/>
                  <a:latin typeface="Century Schoolbook" panose="020406040505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724004-5355-F49E-2E95-CB63154F5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413" y="3494640"/>
                <a:ext cx="6107372" cy="1960665"/>
              </a:xfrm>
              <a:prstGeom prst="rect">
                <a:avLst/>
              </a:prstGeom>
              <a:blipFill>
                <a:blip r:embed="rId6"/>
                <a:stretch>
                  <a:fillRect t="-1863" b="-3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BA73A-F183-EB26-E6CF-0A23FA73347D}"/>
                  </a:ext>
                </a:extLst>
              </p:cNvPr>
              <p:cNvSpPr txBox="1"/>
              <p:nvPr/>
            </p:nvSpPr>
            <p:spPr>
              <a:xfrm>
                <a:off x="4963413" y="5499449"/>
                <a:ext cx="6107372" cy="77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Осталось разобраться с высотой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𝐾𝐷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пирамиды </a:t>
                </a:r>
                <a14:m>
                  <m:oMath xmlns:m="http://schemas.openxmlformats.org/officeDocument/2006/math">
                    <m:r>
                      <a:rPr lang="ru-RU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𝐶𝐷𝐹𝐾</m:t>
                    </m:r>
                  </m:oMath>
                </a14:m>
                <a:r>
                  <a:rPr lang="ru-RU" sz="1800" kern="1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BA73A-F183-EB26-E6CF-0A23FA733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413" y="5499449"/>
                <a:ext cx="6107372" cy="774379"/>
              </a:xfrm>
              <a:prstGeom prst="rect">
                <a:avLst/>
              </a:prstGeom>
              <a:blipFill>
                <a:blip r:embed="rId7"/>
                <a:stretch>
                  <a:fillRect l="-798" t="-4724" b="-10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AC4EDAF-0BF6-3CAD-3C0D-4A494782ED40}"/>
              </a:ext>
            </a:extLst>
          </p:cNvPr>
          <p:cNvSpPr txBox="1"/>
          <p:nvPr/>
        </p:nvSpPr>
        <p:spPr>
          <a:xfrm>
            <a:off x="4819875" y="1935910"/>
            <a:ext cx="1512686" cy="37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б)</a:t>
            </a:r>
            <a:endParaRPr lang="ru-RU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1635</TotalTime>
  <Words>344</Words>
  <Application>Microsoft Office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Aptos</vt:lpstr>
      <vt:lpstr>Arial</vt:lpstr>
      <vt:lpstr>Book Antiqua</vt:lpstr>
      <vt:lpstr>Calibri</vt:lpstr>
      <vt:lpstr>Cambria Math</vt:lpstr>
      <vt:lpstr>Century Schoolbook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59</cp:revision>
  <dcterms:created xsi:type="dcterms:W3CDTF">2023-03-11T16:27:16Z</dcterms:created>
  <dcterms:modified xsi:type="dcterms:W3CDTF">2025-12-25T08:10:39Z</dcterms:modified>
</cp:coreProperties>
</file>