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52"/>
  </p:notesMasterIdLst>
  <p:handoutMasterIdLst>
    <p:handoutMasterId r:id="rId53"/>
  </p:handoutMasterIdLst>
  <p:sldIdLst>
    <p:sldId id="256" r:id="rId2"/>
    <p:sldId id="257" r:id="rId3"/>
    <p:sldId id="293" r:id="rId4"/>
    <p:sldId id="288" r:id="rId5"/>
    <p:sldId id="289" r:id="rId6"/>
    <p:sldId id="275" r:id="rId7"/>
    <p:sldId id="294" r:id="rId8"/>
    <p:sldId id="297" r:id="rId9"/>
    <p:sldId id="301" r:id="rId10"/>
    <p:sldId id="300" r:id="rId11"/>
    <p:sldId id="265" r:id="rId12"/>
    <p:sldId id="287" r:id="rId13"/>
    <p:sldId id="284" r:id="rId14"/>
    <p:sldId id="285" r:id="rId15"/>
    <p:sldId id="286" r:id="rId16"/>
    <p:sldId id="280" r:id="rId17"/>
    <p:sldId id="258" r:id="rId18"/>
    <p:sldId id="276" r:id="rId19"/>
    <p:sldId id="259" r:id="rId20"/>
    <p:sldId id="283" r:id="rId21"/>
    <p:sldId id="260" r:id="rId22"/>
    <p:sldId id="282" r:id="rId23"/>
    <p:sldId id="261" r:id="rId24"/>
    <p:sldId id="281" r:id="rId25"/>
    <p:sldId id="264" r:id="rId26"/>
    <p:sldId id="279" r:id="rId27"/>
    <p:sldId id="263" r:id="rId28"/>
    <p:sldId id="267" r:id="rId29"/>
    <p:sldId id="278" r:id="rId30"/>
    <p:sldId id="268" r:id="rId31"/>
    <p:sldId id="277" r:id="rId32"/>
    <p:sldId id="270" r:id="rId33"/>
    <p:sldId id="269" r:id="rId34"/>
    <p:sldId id="266" r:id="rId35"/>
    <p:sldId id="274" r:id="rId36"/>
    <p:sldId id="273" r:id="rId37"/>
    <p:sldId id="296" r:id="rId38"/>
    <p:sldId id="303" r:id="rId39"/>
    <p:sldId id="302" r:id="rId40"/>
    <p:sldId id="304" r:id="rId41"/>
    <p:sldId id="307" r:id="rId42"/>
    <p:sldId id="305" r:id="rId43"/>
    <p:sldId id="306" r:id="rId44"/>
    <p:sldId id="311" r:id="rId45"/>
    <p:sldId id="312" r:id="rId46"/>
    <p:sldId id="292" r:id="rId47"/>
    <p:sldId id="313" r:id="rId48"/>
    <p:sldId id="314" r:id="rId49"/>
    <p:sldId id="309" r:id="rId50"/>
    <p:sldId id="310" r:id="rId51"/>
  </p:sldIdLst>
  <p:sldSz cx="9144000" cy="6858000" type="screen4x3"/>
  <p:notesSz cx="6858000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1944"/>
    <a:srgbClr val="B93920"/>
    <a:srgbClr val="2B2B5E"/>
    <a:srgbClr val="E8A03E"/>
    <a:srgbClr val="55132F"/>
    <a:srgbClr val="B8351D"/>
    <a:srgbClr val="8C2F3E"/>
    <a:srgbClr val="D79950"/>
    <a:srgbClr val="66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277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0251DA50-B9AD-4EED-A004-A98D049AE4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F6E1029-D630-4410-99A3-0DA290CE72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500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7D31D-45E3-442C-BDAD-32E25C530646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9B3E771-1D66-4A28-A4F2-7735181A85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71800" cy="500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A38C510-DA73-415C-9B47-F0F97EC54A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78342"/>
            <a:ext cx="2971800" cy="500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611D3-A23E-49F0-91EE-B8FB7A079E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703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0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5364B-6E85-43FC-AFAE-07A0EF7C9A45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1247775"/>
            <a:ext cx="4489450" cy="3367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802406"/>
            <a:ext cx="5486400" cy="39292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71800" cy="500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78342"/>
            <a:ext cx="2971800" cy="500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5A792-68C9-472E-A6E5-98B60A9658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366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5A792-68C9-472E-A6E5-98B60A96580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74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11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6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1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03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9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64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66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66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65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16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92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9DCE-96D3-49F8-8B86-C292904264E2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CCDD9-8065-4B48-9F76-0C30990DC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828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580" y="2066486"/>
            <a:ext cx="8681456" cy="25178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EE2D96D-CC72-4F2A-8032-157BF527DDA4}"/>
              </a:ext>
            </a:extLst>
          </p:cNvPr>
          <p:cNvSpPr txBox="1"/>
          <p:nvPr/>
        </p:nvSpPr>
        <p:spPr>
          <a:xfrm>
            <a:off x="260580" y="1912872"/>
            <a:ext cx="864576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3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3600" b="1" dirty="0">
                <a:solidFill>
                  <a:srgbClr val="002060"/>
                </a:solidFill>
              </a:rPr>
              <a:t>Типы смысловых связей между фрагментами текста.</a:t>
            </a:r>
          </a:p>
          <a:p>
            <a:pPr algn="ctr"/>
            <a:r>
              <a:rPr lang="ru-RU" sz="3600" b="1" dirty="0">
                <a:solidFill>
                  <a:srgbClr val="002060"/>
                </a:solidFill>
              </a:rPr>
              <a:t>Учимся писать комментарий</a:t>
            </a:r>
            <a:endParaRPr lang="ru-RU" sz="36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217985" y="5609492"/>
            <a:ext cx="5609492" cy="849923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393831" y="5609492"/>
            <a:ext cx="5228492" cy="837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Толстых Ольга Викторовна</a:t>
            </a: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русского языка и литературы МБОУ СОШ № 155</a:t>
            </a:r>
          </a:p>
        </p:txBody>
      </p:sp>
    </p:spTree>
    <p:extLst>
      <p:ext uri="{BB962C8B-B14F-4D97-AF65-F5344CB8AC3E}">
        <p14:creationId xmlns:p14="http://schemas.microsoft.com/office/powerpoint/2010/main" val="2976980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0939" y="1523999"/>
            <a:ext cx="8417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ТИПИЧНАЯ ОШИБКА </a:t>
            </a:r>
            <a:r>
              <a:rPr lang="ru-RU" sz="2400" dirty="0">
                <a:solidFill>
                  <a:srgbClr val="FF0000"/>
                </a:solidFill>
              </a:rPr>
              <a:t>при определении </a:t>
            </a:r>
          </a:p>
          <a:p>
            <a:r>
              <a:rPr lang="ru-RU" sz="2400" dirty="0">
                <a:solidFill>
                  <a:srgbClr val="FF0000"/>
                </a:solidFill>
              </a:rPr>
              <a:t>                                          типа связи </a:t>
            </a:r>
            <a:r>
              <a:rPr lang="ru-RU" sz="2400" b="1" dirty="0">
                <a:solidFill>
                  <a:srgbClr val="FF0000"/>
                </a:solidFill>
              </a:rPr>
              <a:t>ДОПОЛНЕНИЕ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2015" y="2315308"/>
            <a:ext cx="78779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dirty="0"/>
              <a:t>Пишут в работе: оба примера </a:t>
            </a:r>
            <a:r>
              <a:rPr lang="ru-RU" dirty="0">
                <a:solidFill>
                  <a:srgbClr val="0070C0"/>
                </a:solidFill>
              </a:rPr>
              <a:t>ДОПОЛНЯЮТ </a:t>
            </a:r>
            <a:r>
              <a:rPr lang="ru-RU" b="1" dirty="0">
                <a:solidFill>
                  <a:srgbClr val="0070C0"/>
                </a:solidFill>
              </a:rPr>
              <a:t>ДРУГ ДРУГА</a:t>
            </a:r>
          </a:p>
          <a:p>
            <a:endParaRPr lang="ru-RU" dirty="0"/>
          </a:p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"Примеры дополняют друг друга и помогают понять проблему"</a:t>
            </a:r>
            <a:endParaRPr lang="ru-RU" b="1" dirty="0"/>
          </a:p>
          <a:p>
            <a:endParaRPr lang="ru-RU" dirty="0"/>
          </a:p>
          <a:p>
            <a:r>
              <a:rPr lang="ru-RU" dirty="0"/>
              <a:t>Логика рассуждения требует указать,  </a:t>
            </a:r>
          </a:p>
          <a:p>
            <a:endParaRPr lang="ru-RU" dirty="0"/>
          </a:p>
          <a:p>
            <a:r>
              <a:rPr lang="ru-RU" dirty="0"/>
              <a:t>как 1 пример дополняет 2 пример</a:t>
            </a:r>
          </a:p>
          <a:p>
            <a:r>
              <a:rPr lang="ru-RU" dirty="0"/>
              <a:t>                                                        и как 2 комментарий дополняет 1 комментарий</a:t>
            </a:r>
          </a:p>
          <a:p>
            <a:r>
              <a:rPr lang="ru-RU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79116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857991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дополнение ко всему сказанному о влиянии классической музыки на развитие интеллекта, следует отметить, что регулярные занятия музыкой также способствуют формированию дисциплины и эмоциональной устойчивости у детей.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Связь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дополнения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используется тогда, когда необходимо расширить или углубить уже представленную информацию. Один пример создает основу, а второй добавляет важные детали, которые помогают создать более полную и объемную картину описываемого явления.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81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448946"/>
              </p:ext>
            </p:extLst>
          </p:nvPr>
        </p:nvGraphicFramePr>
        <p:xfrm>
          <a:off x="642937" y="1184911"/>
          <a:ext cx="7858125" cy="44881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98882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Владение иностранными языками открывает широкие карьерные возможности в эпоху глобализации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позволяя специалистам работать в международных компаниях и участвовать в зарубежных проектах. 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Кроме того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6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изучение языков развивает память, улучшает концентрацию внимания 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даже способствует профилактике возрастных изменений мозга, что подтверждается многочисленными научными исследованиями.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Знание языков открывает карьерные возможности в международной сфере.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Изучение языков развивает когнитивные способности и защищает от возрастных изменений мозга.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78867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Второй пример 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дополняет практические преимущества знания языков научно обоснованными данными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 их влиянии на мозговую деятельность.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Дополнение</a:t>
                      </a:r>
                    </a:p>
                    <a:p>
                      <a:pPr algn="l"/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38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379378"/>
              </p:ext>
            </p:extLst>
          </p:nvPr>
        </p:nvGraphicFramePr>
        <p:xfrm>
          <a:off x="642938" y="1364456"/>
          <a:ext cx="7858125" cy="42443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74879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Путешествия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способствуют </a:t>
                      </a:r>
                      <a:r>
                        <a:rPr lang="ru-RU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личностному росту 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человека, помогая ему преодолевать стереотипы и </a:t>
                      </a:r>
                      <a:r>
                        <a:rPr lang="ru-RU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расширять мировоззрение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через знакомство с новыми культурами. 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 тому же,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поездки в другие страны развивают адаптационные способности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учат быстро принимать решения в нестандартных ситуациях и повышают уверенность в себе при общении с незнакомыми людьми.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Путешествия способствуют личностному росту и расширению мировоззрения.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Поездки развивают адаптационные способности и уверенность в себе.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78867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Второй пример дополняет первый, добавляя 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информацию о практических навыках, которые развиваются во время путешествий.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Дополнение</a:t>
                      </a:r>
                    </a:p>
                    <a:p>
                      <a:pPr algn="l"/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636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825645"/>
              </p:ext>
            </p:extLst>
          </p:nvPr>
        </p:nvGraphicFramePr>
        <p:xfrm>
          <a:off x="642938" y="1364456"/>
          <a:ext cx="7858125" cy="428466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Чтение книг развивает воображение и расширяет кругозор человека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позволяя ему погружаться в различные миры и эпохи.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Более того,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регулярное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чтение </a:t>
                      </a:r>
                      <a:r>
                        <a:rPr lang="ru-RU" sz="1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художественной литературы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значительно улучшает грамотность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обогащает словарный запас и формирует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культуру речи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что особенно важно в современном мире цифровых коммуникаций.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Чтение развивает воображение и расширяет кругозор.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Чтение улучшает грамотность и формирует культуру речи.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Второй пример добавляет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 уже названным </a:t>
                      </a:r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преимуществам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чтения дополнительные аспекты его положительного влияния.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Дополнение</a:t>
                      </a:r>
                    </a:p>
                    <a:p>
                      <a:pPr algn="just"/>
                      <a:endParaRPr lang="ru-RU" sz="17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13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276374"/>
              </p:ext>
            </p:extLst>
          </p:nvPr>
        </p:nvGraphicFramePr>
        <p:xfrm>
          <a:off x="642938" y="1364456"/>
          <a:ext cx="7858125" cy="40005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50876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Изучение </a:t>
                      </a:r>
                      <a:r>
                        <a:rPr lang="ru-RU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истории помогает понять настоящее и избежать повторения ошибок прошлого, формируя критическое мышление у современного человека</a:t>
                      </a:r>
                      <a:r>
                        <a:rPr lang="ru-RU" sz="16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Помимо</a:t>
                      </a:r>
                      <a:r>
                        <a:rPr lang="ru-RU" sz="16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этого 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следует добавить, что знание исторических фактов </a:t>
                      </a:r>
                      <a:r>
                        <a:rPr lang="ru-RU" sz="16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воспитывает патриотические чувства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укрепляет связь поколений и способствует формированию национальной идентичности.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История помогает понять настоящее и формирует критическое мышление.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Знание истории воспитывает патриотизм и национальную идентичность.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78867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Второй пример расширяет представление 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значении изучения истории, </a:t>
                      </a:r>
                      <a:r>
                        <a:rPr lang="ru-RU" sz="16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добавляя</a:t>
                      </a:r>
                      <a:r>
                        <a:rPr lang="ru-RU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воспитательный аспект к познавательному.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Дополнение</a:t>
                      </a:r>
                    </a:p>
                    <a:p>
                      <a:pPr algn="l"/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70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18160" y="1010566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742092"/>
              </p:ext>
            </p:extLst>
          </p:nvPr>
        </p:nvGraphicFramePr>
        <p:xfrm>
          <a:off x="642938" y="1364457"/>
          <a:ext cx="7858125" cy="376650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5773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Занятия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спортом положительно влияют на физическое здоровье человека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укрепляя сердечно-сосудистую систему и повышая выносливость. Регулярные тренировки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также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способствуют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улучшению психологического состояния, снижают уровень стресса и повышают самооценку.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 укрепляет физическое здоровье и повышает выносливость.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Тренировки улучшают психологическое состояние и повышают самооценку.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Второй пример расширяет представление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 пользе спорта,</a:t>
                      </a:r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добавляя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психологический аспект к физическому.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Дополнение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463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3" y="992981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907631"/>
            <a:ext cx="78366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Представим ситуацию: чрезмерное использование социальных сетей приводит к снижению концентрации внимания у подростков. Первое событие неминуемо влечет за собой второе, поэтому современные педагоги все чаще сталкиваются с проблемами в обучении молодого поколения.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60000"/>
              <a:lumOff val="40000"/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Причинно-следственная связь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является одним из наиболее логичных способов построения аргументации. В этом случае первый пример демонстрирует причину некоторого явления, а второй раскрывает его неизбежные последствия. Данный тип связи помогает читателю проследить логическую цепочку событий и понять закономерности происходящего.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73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99351"/>
              </p:ext>
            </p:extLst>
          </p:nvPr>
        </p:nvGraphicFramePr>
        <p:xfrm>
          <a:off x="572600" y="1184911"/>
          <a:ext cx="7858125" cy="44881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5773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Молодой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учитель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Иван Петрович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впервые переступил порог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сельской школы и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увидел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полуразрушенные стены, протекающую крышу и старые парты.</a:t>
                      </a:r>
                      <a:r>
                        <a:rPr lang="ru-RU" sz="17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700" b="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 решил остаться и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благодаря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упорству, особенностям характера, трудолюбию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через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несколько лет превратил эту школу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одну из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лучших в районе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а его ученики стали побеждать в областных олимпиадах.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Учитель увидел полуразрушенное здание школы и старое оборудование,</a:t>
                      </a:r>
                      <a:r>
                        <a:rPr lang="ru-RU" sz="1700" b="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но это его не испугало.</a:t>
                      </a:r>
                      <a:endParaRPr lang="ru-RU" sz="17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Через несколько лет школа стала одной из лучших в районе.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Первый пример показывает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исходную ситуацию с плохими условиями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второй —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 упорной работы учителя.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Причинно-следственная связь</a:t>
                      </a:r>
                    </a:p>
                    <a:p>
                      <a:pPr algn="just"/>
                      <a:endParaRPr lang="ru-RU" sz="17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18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857992"/>
            <a:ext cx="78366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Рассмотрим пример из литературы: с одной стороны, Онегин в романе Пушкина представлен как человек образованный и светский, с другой стороны, он глубоко несчастен и не способен к искренним чувствам. Это противоречие раскрывает трагедию "лишнего человека" в русской литературе.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Противопоставление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представляет собой мощный риторический прием, который позволяет показать контраст между явлениями, идеями или чувствами. Такая связь помогает подчеркнуть различия и создать яркий образ в сознании читателя, делая аргументацию более убедительной и запоминающейся.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481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CC66B1B7-57F9-4ED1-8C99-47E3ADDF32C1}"/>
              </a:ext>
            </a:extLst>
          </p:cNvPr>
          <p:cNvSpPr/>
          <p:nvPr/>
        </p:nvSpPr>
        <p:spPr>
          <a:xfrm>
            <a:off x="185738" y="992982"/>
            <a:ext cx="8793956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DE6EDA-6965-4B7C-9AA1-55B6BBA9FA40}"/>
              </a:ext>
            </a:extLst>
          </p:cNvPr>
          <p:cNvSpPr txBox="1"/>
          <p:nvPr/>
        </p:nvSpPr>
        <p:spPr>
          <a:xfrm>
            <a:off x="510046" y="1211558"/>
            <a:ext cx="81453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задании 27 ЕГЭ по русскому языку при написании сочинения одним из </a:t>
            </a: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ключевых требований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является </a:t>
            </a: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B93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смысловой связи между приведенными примерами-иллюстрациями из исходного текста.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Экзаменуемый должен </a:t>
            </a:r>
            <a:r>
              <a:rPr lang="ru-RU" b="1" dirty="0">
                <a:solidFill>
                  <a:srgbClr val="B93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просто найти и процитировать два примера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подтверждающих сформулированную проблему, но и обязательно </a:t>
            </a:r>
            <a:r>
              <a:rPr lang="ru-RU" b="1" dirty="0">
                <a:solidFill>
                  <a:srgbClr val="B93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указать</a:t>
            </a:r>
            <a:r>
              <a:rPr lang="ru-RU" dirty="0">
                <a:solidFill>
                  <a:srgbClr val="B93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>
                <a:solidFill>
                  <a:srgbClr val="B93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каким образом эти примеры соотносятся между собой</a:t>
            </a:r>
            <a:r>
              <a:rPr lang="ru-RU" dirty="0">
                <a:solidFill>
                  <a:srgbClr val="B93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Умение правильно определить и сформулировать тип связи демонстрирует глубину понимания текста и логичность мышления автора сочинения.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Неумение или нежелание указать связь между примерами может привести к значительному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снижению баллов по критерию K2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поэтому данный навык требует систематической тренировки и отработки на разнообразном материале.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413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321341"/>
              </p:ext>
            </p:extLst>
          </p:nvPr>
        </p:nvGraphicFramePr>
        <p:xfrm>
          <a:off x="642938" y="1364457"/>
          <a:ext cx="7858125" cy="402558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54431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6103694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современном мире существует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два противоположных взгляда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роль технологий в жизни человека. С одной стороны,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цифровые устройства упрощают нашу жизнь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позволяют мгновенно получать информацию и общаться с людьми по всему миру. С другой стороны, чрезмерное увлечение гаджетами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приводит к социальной изоляции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снижению способности к концентрации и живому общению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Технологии упрощают жизнь и расширяют возможности общения.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Увлечение гаджетами приводит к социальной изоляции и проблемам с концентрацией.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Примеры представляют два диаметрально противоположных взгляда на влияние технологий.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Противопоставление (антитеза)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378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907631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же, как весенняя капель пробуждает природу от зимнего сна, подобно этому первая любовь пробуждает в человеке новые, неизведанные чувства. В обоих случаях мы наблюдаем процесс естественного обновления и возрождения.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Сопоставление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позволяет выявить сходные черты у различных явлений, персонажей или ситуаций. Этот тип связи помогает читателю лучше понять суть описываемого через призму уже знакомых ему понятий. Сопоставление делает сложные идеи более доступными и понятными.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58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889103"/>
              </p:ext>
            </p:extLst>
          </p:nvPr>
        </p:nvGraphicFramePr>
        <p:xfrm>
          <a:off x="642938" y="1364457"/>
          <a:ext cx="7858125" cy="361854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57734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Детское творчество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имеет много общего с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научными открытиями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Как ребенок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создавая свой первый рисунок,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открывает для себя мир красок и форм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 и ученый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своей лаборатории каждый день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открывает новые законы природы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В обоих случаях мы видим удивление, радость познания и стремление понять окружающий мир.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Ребенок открывает мир красок и форм через рисование.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Ученый открывает законы природы в лаборатории.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Оба примера демонстрируют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схожий процесс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познания и творческого открытия.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Сопоставление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034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4051422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 в первом случае, когда мы говорили о важности планирования в бизнесе, во втором примере — при подготовке к экзаменам — систематический подход также является залогом успеха. Принцип остается неизменным, меняется лишь область применения.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Аналогия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представляет собой особый вид сопоставления, при котором второй пример иллюстрирует ту же самую мысль, но в совершенно иной ситуации или контексте. Этот прием позволяет показать универсальность определенных закономерностей и принципов, действующих в различных сферах жизни.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31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122222"/>
              </p:ext>
            </p:extLst>
          </p:nvPr>
        </p:nvGraphicFramePr>
        <p:xfrm>
          <a:off x="642938" y="1364457"/>
          <a:ext cx="7858125" cy="42291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Принцип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честности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одинаково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важен в любой сфере деятельности.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бизнесе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честные партнеры строят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долгосрочные отношения, основанные на доверии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взаимной выгоде.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Как и в первом случае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семейных отношениях искренность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между супругами является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основой крепкого и счастливого брака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Везде честность служит фундаментом для построения надежных связей.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Честность в бизнесе создает основу для долгосрочного партнерства.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Искренность в семье является основой счастливого брака.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Оба примера иллюстрируют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одну и ту же идею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важности честности, но в разных жизненных сферах.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Аналогия</a:t>
                      </a:r>
                    </a:p>
                    <a:p>
                      <a:pPr algn="just"/>
                      <a:endParaRPr lang="ru-RU" sz="17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09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1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85812" y="3957638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Низкие рейтинги фильма объясняются не только слабым сценарием, но и неудачным выбором актеров на главные роли. Это объясняется тем, что зрители не смогли поверить в искренность переживаний персонажей, что критически важно для драматического жанра.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Связь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пояснения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применяется, когда один пример требует дополнительного разъяснения или уточнения для полного понимания читателем. Такой тип связи помогает избежать недопонимания и делает текст более ясным и логичным.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163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964071"/>
              </p:ext>
            </p:extLst>
          </p:nvPr>
        </p:nvGraphicFramePr>
        <p:xfrm>
          <a:off x="642938" y="1364456"/>
          <a:ext cx="7858125" cy="42291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Многие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студенты испытывают трудности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при изучении иностранных языков, особенно на начальном этапе.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Это объясняется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тем, что человеческий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мозг должен перестроить привычные языковые модели и создать новые нейронные связи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восприятия и воспроизведения незнакомых звуков и грамматических конструкций.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Студенты испытывают трудности при изучении иностранных языков.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Мозг должен создать новые нейронные связи для нового языка.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Второй пример раскрывает научную причину трудностей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описанных в первом примере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Пояснение</a:t>
                      </a:r>
                    </a:p>
                    <a:p>
                      <a:pPr algn="just"/>
                      <a:endParaRPr lang="ru-RU" sz="17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2134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653653" y="3740761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Современные технологии кардинально изменили нашу повседневную жизнь. Конкретно это проявляется в следующем: мы можем мгновенно связаться с людьми на другом конце планеты, получить доступ к любой информации за считанные секунды и управлять домашними устройствами дистанционно.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567928" y="1177437"/>
            <a:ext cx="8008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Детализация / конкретизация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позволяет перейти от общих принципов к частным случаям, иллюстрируя абстрактные понятия конкретными примерами. Такая связь делает текст более наглядным и помогает читателю лучше усвоить представленную информацию.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l="6205" t="19826" r="9948" b="16898"/>
          <a:stretch/>
        </p:blipFill>
        <p:spPr>
          <a:xfrm>
            <a:off x="4918610" y="4924845"/>
            <a:ext cx="3780692" cy="16001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123733" y="2843892"/>
            <a:ext cx="88965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Как разновидность детализации можно рассматривать уточнение и дополнение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1516714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799376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рассмотрели влияние интернета на образование, медицину и торговлю. Таким образом, можно сделать вывод о том, что цифровые технологии стали неотъемлемой частью всех сфер современного общества.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Обобщение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представляет собой процесс, обратный конкретизации. Второй пример подводит общий итог на основе нескольких частных случаев, выявляя общие закономерности и принципы, которые объединяют различные явления.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7174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371550"/>
              </p:ext>
            </p:extLst>
          </p:nvPr>
        </p:nvGraphicFramePr>
        <p:xfrm>
          <a:off x="642938" y="1364457"/>
          <a:ext cx="7858125" cy="402558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проанализировали влияние музыки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</a:t>
                      </a:r>
                      <a:r>
                        <a:rPr lang="ru-RU" sz="1700" b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эмоциональное состояние человека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рассмотрели роль изобразительного искусства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</a:t>
                      </a:r>
                      <a:r>
                        <a:rPr lang="ru-RU" sz="1700" b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развитии творческого мышления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изучили воздействие театра </a:t>
                      </a:r>
                      <a:r>
                        <a:rPr lang="ru-RU" sz="1700" b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социальные навыки.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Таким образом, можно утверждать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что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искусство в любых его проявлениях является мощным инструментом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развития человеческой личности.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Различные виды искусства </a:t>
                      </a:r>
                      <a:r>
                        <a:rPr lang="ru-RU" sz="1700" b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по-разному влияют на человека.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Искусство в целом является инструментом развития личности.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Второй пример обобщает частные случаи 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воздействия разных видов искусства в единый вывод.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Обобщение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403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22630" y="1086768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  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2     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максимальный балл – 3 </a:t>
            </a:r>
          </a:p>
          <a:p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Позиция  автора  (рассказчика)  по  указанной  проблеме исходного текста прокомментирована с опорой на исходный текст.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Приведено 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примера-иллюстрации 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 прочитанного текста, важных  для  понимания  позиции  автора  (рассказчика) по указанной проблеме исходного текста. Дано пояснение к каждому из примеров-иллюстраций.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Указана смысловая связь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между приведёнными примерами-иллюстрациями. 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 пояснение к ней.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9081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653653" y="3645911"/>
            <a:ext cx="78366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Мария решила изучить французский язык, чтобы получить работу в международной компании. Она записалась на интенсивные курсы и занималась каждый день по два часа. Для достижения своей цели она также начала смотреть французские фильмы с субтитрами. Через год упорной работы Мария успешно прошла собеседование и получила желаемую должность переводчика.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Целевая связь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устанавливает отношения между целью и средствами ее достижения. 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Один пример демонстрирует желаемый результат, а другой — конкретные способы или методы его получения.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2210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6B6904DD-45D6-4F20-B3FF-3BDFAA866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6957"/>
              </p:ext>
            </p:extLst>
          </p:nvPr>
        </p:nvGraphicFramePr>
        <p:xfrm>
          <a:off x="642938" y="1364456"/>
          <a:ext cx="7858125" cy="382206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893094">
                  <a:extLst>
                    <a:ext uri="{9D8B030D-6E8A-4147-A177-3AD203B41FA5}">
                      <a16:colId xmlns:a16="http://schemas.microsoft.com/office/drawing/2014/main" val="2597933384"/>
                    </a:ext>
                  </a:extLst>
                </a:gridCol>
                <a:gridCol w="5965031">
                  <a:extLst>
                    <a:ext uri="{9D8B030D-6E8A-4147-A177-3AD203B41FA5}">
                      <a16:colId xmlns:a16="http://schemas.microsoft.com/office/drawing/2014/main" val="2160226810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Автор хотел показать читателям, насколько </a:t>
                      </a:r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важна роль матери в жизни каждого человека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достижения этой цели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писатель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создает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трогательный образ матери главного героя,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использует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лирические отступления о материнской любви и </a:t>
                      </a:r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строит</a:t>
                      </a:r>
                      <a:r>
                        <a:rPr lang="ru-RU" sz="1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сюжет таким образом, чтобы именно материнская поддержка стала решающим фактором в судьбе персонажа.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804489650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Автор стремился показать важность роли матери.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588500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этого писатель использует специальные художественные приемы.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32172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ОБЪЯСНЕНИЕ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Первый пример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формулирует цель </a:t>
                      </a:r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автора, а второй раскрывает </a:t>
                      </a: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средства ее достижения</a:t>
                      </a:r>
                      <a:r>
                        <a:rPr lang="ru-RU" sz="1700" b="0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97813986"/>
                  </a:ext>
                </a:extLst>
              </a:tr>
              <a:tr h="383222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2B2B5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ТИП СВЯЗИ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Целевая связь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33620092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9046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852130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современное общество не примет срочные меры по борьбе с изменением климата, то будущие поколения столкнутся с катастрофическими последствиями глобального потепления, включая затопление прибрежных городов и массовые миграции населения.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Условная связь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показывает зависимость одного явления от выполнения определенных условий.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Такая связь помогает читателю понять, при каких обстоятельствах возможно то или иное развитие событий.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392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863854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часто говорим о толерантности в современном обществе. Истинный смысл этого явления заключается не в безразличии к различиям между людьми, а в уважительном принятии этих различий как естественной части человеческого разнообразия.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3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Связь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определения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используется для раскрытия сущности понятий или явлений.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Второй пример помогает дать четкое определение или глубже понять природу того, что было представлено в первом примере.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2113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821997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Проблема экологического загрязнения городов становится все более острой. Приведенные статистические данные и результаты исследований ученых убедительно подтверждают необходимость принятия срочных мер по защите окружающей среды.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Связь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подтверждения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используется для усиления аргументации путем предоставления дополнительных доказательств существования того или иного явления.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Один пример служит основным аргументом, а другой — его подкреплением.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4538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3" y="992981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653652" y="3907632"/>
            <a:ext cx="78366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обсудили различные факторы успеха в предпринимательстве: финансирование, маркетинг, команду. Однако главное здесь то, что без искренней страсти к своему делу даже самые благоприятные условия не гарантируют долгосрочного успеха.</a:t>
            </a:r>
          </a:p>
          <a:p>
            <a:pPr algn="just"/>
            <a:endParaRPr lang="ru-RU" dirty="0">
              <a:solidFill>
                <a:srgbClr val="5513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Связь выделения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используется для акцентирования внимания читателя на самых важных аспектах обсуждаемой темы.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Один пример подчеркивает ключевую идею среди множества других рассматриваемых вопросов.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4614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BAD8CA-5610-48E0-951E-8F7FC7FC54CA}"/>
              </a:ext>
            </a:extLst>
          </p:cNvPr>
          <p:cNvSpPr txBox="1"/>
          <p:nvPr/>
        </p:nvSpPr>
        <p:spPr>
          <a:xfrm>
            <a:off x="700087" y="3641115"/>
            <a:ext cx="78366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rgbClr val="5513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рассмотрели влияние искусства на формирование личности, проанализировали роль творчества в развитии общества и изучили механизмы воздействия эстетического опыта на человеческую психику. Из всего сказанного следует, что искусство является не просто развлечением, а фундаментальной потребностью человеческой цивилизации.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0FC0B6D3-CBEF-45A4-999E-A91B64828620}"/>
              </a:ext>
            </a:extLst>
          </p:cNvPr>
          <p:cNvSpPr/>
          <p:nvPr/>
        </p:nvSpPr>
        <p:spPr>
          <a:xfrm>
            <a:off x="235744" y="992981"/>
            <a:ext cx="8672513" cy="25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8CE5E7-3A4B-467C-B58A-20E3080ABC92}"/>
              </a:ext>
            </a:extLst>
          </p:cNvPr>
          <p:cNvSpPr txBox="1"/>
          <p:nvPr/>
        </p:nvSpPr>
        <p:spPr>
          <a:xfrm>
            <a:off x="614362" y="1400175"/>
            <a:ext cx="8008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Связь заключения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завершает рассуждение, подводя итог всему сказанному ранее.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Второй пример служит финальной обобщающей мыслью, которая синтезирует все представленные аргументы и примеры.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4116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87462" y="902677"/>
            <a:ext cx="8827584" cy="580292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87108" y="1169708"/>
            <a:ext cx="8901005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Трамвайный вагон подходил к остановке. Хорошо одетая полная дама сказала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упитанному мальчику лет пяти: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Лёвочка, нам тут сходить.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Мальчик вскочил и, толкая всех локтями, бросился пробиваться к выходу. Старушка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отвела его рукою и сер­дито сказала: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Куда ты, мальчик, лезешь?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Мать в негодовании вскричала: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Как вы смеете ребенка толкать?!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Высокий мужчина заговорил громким, на весь вагон, голосом: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Вы бы лучше мальчишке вашему сказали, как он смеет всех толкать? Он идет, — скажите, пожалуйста! Все должны давать ему дорогу! Он самая важная особа! Растите хулиганов, эгоистов!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Мать возмущенно отругивалась. Мальчик с открытым ртом испуганно глядел на мужчину.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Вагон остановился, публика сошла. Сошла и дама с мальчиком. Вдруг он разразился отчаянным ревом. Мать присела перед ним на корточки, обнимала, целовала.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Ну, не плачь, мальчик мой милый! Не плачь! Не обращай на него внимания! Он, наверно, пьяный! Не плачь!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69007" y="298699"/>
            <a:ext cx="3566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ВСЮ ЖИЗНЬ ОТДАЛА.  В. Вересаев</a:t>
            </a:r>
          </a:p>
        </p:txBody>
      </p:sp>
    </p:spTree>
    <p:extLst>
      <p:ext uri="{BB962C8B-B14F-4D97-AF65-F5344CB8AC3E}">
        <p14:creationId xmlns:p14="http://schemas.microsoft.com/office/powerpoint/2010/main" val="2368121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28954" y="776363"/>
            <a:ext cx="8880231" cy="59292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48503" y="1185628"/>
            <a:ext cx="8901005" cy="4881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Она взяла его на руки. Мальчик, рыдая, крепко охва­тил ее шею. Она шла, шатаясь и задыхаясь от тяжести, и повторяла: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Ну, не плачь, не плачь, бесценный мой!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Мальчик стихал и крепко прижимался к матери.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Пришли домой. Ужинали. Мать возмущенно расска­зывала мужу, как обидел в трамвае </a:t>
            </a:r>
            <a:r>
              <a:rPr lang="ru-RU" sz="1600" dirty="0" err="1">
                <a:latin typeface="Arial" panose="020B0604020202020204" pitchFamily="34" charset="0"/>
                <a:ea typeface="Arial" panose="020B0604020202020204" pitchFamily="34" charset="0"/>
              </a:rPr>
              <a:t>Лёвочку</a:t>
            </a: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 какой-то, должно быть, пьяный хулиган. Отец с сожалением вздох­нул.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Эх, меня не было! Я бы ему ответил!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Она с гордостью возразила: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Я ему тоже отвечала хорошо… Ну, что, милый мой мальчик! Успокоился ты?.. Не бери сливу, она кислая.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Мать положила сливу обратно в вазу. Мальчик с упря­мыми глазами взял ее и снова положил перед собою.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Ну, детка моя, не ешь, она не спелая, расстроишь себе животик… А вот, погоди, я тебе сегодня купила шо­коладу «Золотой ярлык»… Кушай шоколад!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Она взяла сливу и положила перед мальчиком плитку шоколада. Мальчик концами пальцев отодвинул шоколад и обиженно нахмурился.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Кушай, мальчик мой, кушай! Дай, я тебе его раз­верну.</a:t>
            </a:r>
          </a:p>
        </p:txBody>
      </p:sp>
    </p:spTree>
    <p:extLst>
      <p:ext uri="{BB962C8B-B14F-4D97-AF65-F5344CB8AC3E}">
        <p14:creationId xmlns:p14="http://schemas.microsoft.com/office/powerpoint/2010/main" val="40501732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40678" y="1172308"/>
            <a:ext cx="8801358" cy="5219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5379" y="1462783"/>
            <a:ext cx="8578621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Отец сказал просительным голосом: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Лёвочка, дай мне кусочек шоколада!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Не-</a:t>
            </a:r>
            <a:r>
              <a:rPr lang="ru-RU" sz="1600" dirty="0" err="1">
                <a:latin typeface="Arial" panose="020B0604020202020204" pitchFamily="34" charset="0"/>
                <a:ea typeface="Arial" panose="020B0604020202020204" pitchFamily="34" charset="0"/>
              </a:rPr>
              <a:t>ет</a:t>
            </a: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, это для </a:t>
            </a:r>
            <a:r>
              <a:rPr lang="ru-RU" sz="1600" dirty="0" err="1">
                <a:latin typeface="Arial" panose="020B0604020202020204" pitchFamily="34" charset="0"/>
                <a:ea typeface="Arial" panose="020B0604020202020204" pitchFamily="34" charset="0"/>
              </a:rPr>
              <a:t>Лёвочки</a:t>
            </a: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, — возразила мать. — Спе­циально для </a:t>
            </a:r>
            <a:r>
              <a:rPr lang="ru-RU" sz="1600" dirty="0" err="1">
                <a:latin typeface="Arial" panose="020B0604020202020204" pitchFamily="34" charset="0"/>
                <a:ea typeface="Arial" panose="020B0604020202020204" pitchFamily="34" charset="0"/>
              </a:rPr>
              <a:t>Лёвочки</a:t>
            </a: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 сегодня купила. Тебе, папа, нельзя, это не для тебя… Ну, что же ты, детка, не кушаешь?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Мальчик молчал, капризно нахмурившись.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Ты, наверно, еще не успокоился?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Мальчик подумал и ответил: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Я еще не успокоился.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Ну, успокоишься, тогда скушаешь, да?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Мальчик молчал и не смотрел на шоколад.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u="sng" dirty="0">
                <a:latin typeface="Arial" panose="020B0604020202020204" pitchFamily="34" charset="0"/>
                <a:ea typeface="Arial" panose="020B0604020202020204" pitchFamily="34" charset="0"/>
              </a:rPr>
              <a:t>Через двадцать лет. </a:t>
            </a: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Эта самая дама, очень исхудав­шая, сидела на скамеечке Гоголевского бульвара. Много стало серебра в волосах, много стало золота в зубах. Она с отчаянием смотрела в одну точку и горько что-то шептала.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Трудную жизнь она прожила. Еще до революции муж ее умер. Она собственным трудом воспитала своего маль­чика, во всем себе отказывала, после службы давала уро­ки, переписывала на машинке. </a:t>
            </a:r>
          </a:p>
        </p:txBody>
      </p:sp>
    </p:spTree>
    <p:extLst>
      <p:ext uri="{BB962C8B-B14F-4D97-AF65-F5344CB8AC3E}">
        <p14:creationId xmlns:p14="http://schemas.microsoft.com/office/powerpoint/2010/main" val="2718326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CC66B1B7-57F9-4ED1-8C99-47E3ADDF32C1}"/>
              </a:ext>
            </a:extLst>
          </p:cNvPr>
          <p:cNvSpPr/>
          <p:nvPr/>
        </p:nvSpPr>
        <p:spPr>
          <a:xfrm>
            <a:off x="87923" y="992981"/>
            <a:ext cx="8950569" cy="51206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DE6EDA-6965-4B7C-9AA1-55B6BBA9FA40}"/>
              </a:ext>
            </a:extLst>
          </p:cNvPr>
          <p:cNvSpPr txBox="1"/>
          <p:nvPr/>
        </p:nvSpPr>
        <p:spPr>
          <a:xfrm>
            <a:off x="252045" y="1096826"/>
            <a:ext cx="862232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 выполнении задания 27 ЕГЭ по русскому языку экзаменуемые часто допускают серьезные ошибки, которые значительно снижают качество сочинения и влияют на итоговый балл.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Наиболее распространенной проблемой является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сопоставление логически несовместимых примеров-иллюстраций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когда выпускник пытается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установить связь между фрагментами текста, которые по своей сути не могут быть связаны между собой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 менее критичной ошибкой становится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подбор примеров, относящихся к разным проблемам текста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с последующей попыткой искусственно "притянуть" к ним какую-либо смысловую связь. Такая ситуация возникает, когда ученик механически выбирает цитаты из текста, не задумываясь о том, действительно ли они помогают раскрыть заявленную проблему и логично ли они соотносятся друг с другом.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Особенно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часто встречается подмена содержательного анализа смысловой связи шаблонными, ничего не значащими фразами.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Вместо конкретного объяснения характера связи выпускники пишут общие слова: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"Примеры связаны между собой и указывают на важность проблемы", "Примеры связаны одной мыслью и отвечают на один вопрос".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Подобные формулировки не несут смысловой нагрузки и не демонстрируют понимания текста, поэтому эксперты оценивают их как отсутствие анализа связи между примерами.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3755"/>
            <a:ext cx="7404174" cy="55730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1463" y="136603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3543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52401" y="1002323"/>
            <a:ext cx="8789636" cy="52847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63415" y="1398306"/>
            <a:ext cx="8578621" cy="4315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Сын кончил втуз инжене­ром-электротехником, занимал место с хорошим жало­ваньем. И вот — она сидела, одинокая, на скамеечке буль­вара под медленно падавшим снегом и горько шептала: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Я, я ему всю жизнь отдала!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Они с сыном занимали просторную комнату в </a:t>
            </a:r>
            <a:r>
              <a:rPr lang="ru-RU" sz="1600" dirty="0" err="1">
                <a:latin typeface="Arial" panose="020B0604020202020204" pitchFamily="34" charset="0"/>
                <a:ea typeface="Arial" panose="020B0604020202020204" pitchFamily="34" charset="0"/>
              </a:rPr>
              <a:t>Нащокинском</a:t>
            </a: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 переулке. Сын задумал жениться. Сегодня она получила повестку с приглашением явиться в качестве ответчицы в суд: сын подал заявление о выселении ее из комнаты. Уже четыре года назад, когда они полу­чили эту комнату, Лёвочка предусмотрительно вписал мать проживающею «временно». Это больше всего ее по­трясло: значит, тогда уже он на всякий случай развязывал себе руки…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— А я ему всю жизнь отдала!..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Снег пушистым слоем все гуще покрывал ей голову, плечи и колени. Она сидела неподвижно, горько шевеля губами. Кляла судьбу, в которую не верила, винила бога, в которого </a:t>
            </a:r>
            <a:r>
              <a:rPr lang="ru-RU" sz="1600" dirty="0" err="1">
                <a:latin typeface="Arial" panose="020B0604020202020204" pitchFamily="34" charset="0"/>
                <a:ea typeface="Arial" panose="020B0604020202020204" pitchFamily="34" charset="0"/>
              </a:rPr>
              <a:t>полуверила</a:t>
            </a: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</a:rPr>
              <a:t>. Не винила только себя, что всю жизнь отдала на выращивание эгоиста, приученного ду­мать только о себе.</a:t>
            </a:r>
          </a:p>
        </p:txBody>
      </p:sp>
    </p:spTree>
    <p:extLst>
      <p:ext uri="{BB962C8B-B14F-4D97-AF65-F5344CB8AC3E}">
        <p14:creationId xmlns:p14="http://schemas.microsoft.com/office/powerpoint/2010/main" val="15957863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33479" y="1014047"/>
            <a:ext cx="8903677" cy="56188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Рассказ о матери, которая посвятила свою жизнь воспитанию сына. Она жертвует своими интересами и желаниями ради благополучия семьи. Несмотря на все усилия, чрезмерная любовь становится причиной развития у ребёнка эгоизма и недоброжелательства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81352" y="1197794"/>
            <a:ext cx="8701713" cy="3771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В. Вересаев «Всю жизнь отдала»</a:t>
            </a: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Персонажи: мать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— без остатка посвящает свою жизнь воспитанию сына, не умеет любить ребёнка правильно, ограждает от трудностей и критики, балует и позволяет ему много лишнего;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сын Лёвочка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— капризный и эгоистичный мальчик, характер которого сформировался в результате «слепой» любви матери.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Текст художественный, логические связи скрыты за художественными образами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Проблемный вопрос: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/>
              <a:t>К чему может привести чрезмерная родительская любовь?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Позиция автора: «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Чрезмерная любовь родителей приводит к тому, что дети вырастают эгоистами». </a:t>
            </a:r>
            <a:endParaRPr lang="ru-RU" sz="1600" b="1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573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05153" y="1166477"/>
            <a:ext cx="8789636" cy="52847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31937" y="1622611"/>
            <a:ext cx="72565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Если текст про 1 героя: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пример 1: герой «сначала»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пример 2: герой  «потом»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пример 1: Лёвочка в детстве и его родители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пример 2: взрослый Лёвочка и его мама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Пояснение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связи между примерами – </a:t>
            </a:r>
          </a:p>
          <a:p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НОВАЯ ИНФОРМАЦИЯ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(может быть 2 слова)</a:t>
            </a:r>
          </a:p>
        </p:txBody>
      </p:sp>
    </p:spTree>
    <p:extLst>
      <p:ext uri="{BB962C8B-B14F-4D97-AF65-F5344CB8AC3E}">
        <p14:creationId xmlns:p14="http://schemas.microsoft.com/office/powerpoint/2010/main" val="12122263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40677" y="1060938"/>
            <a:ext cx="8897815" cy="5697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817" y="92296"/>
            <a:ext cx="1560675" cy="53575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166969" y="198665"/>
            <a:ext cx="664617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u="sng" dirty="0"/>
              <a:t>Комментарий </a:t>
            </a:r>
            <a:endParaRPr lang="ru-RU" sz="2400" dirty="0"/>
          </a:p>
          <a:p>
            <a:pPr algn="ctr"/>
            <a:r>
              <a:rPr lang="ru-RU" sz="2400" dirty="0">
                <a:solidFill>
                  <a:srgbClr val="FF0000"/>
                </a:solidFill>
              </a:rPr>
              <a:t>«сначала»</a:t>
            </a:r>
            <a:r>
              <a:rPr lang="ru-RU" sz="2400" dirty="0"/>
              <a:t>          </a:t>
            </a:r>
            <a:r>
              <a:rPr lang="ru-RU" sz="2400" i="1" dirty="0"/>
              <a:t>через 20 лет</a:t>
            </a:r>
            <a:r>
              <a:rPr lang="ru-RU" sz="2400" dirty="0"/>
              <a:t>           </a:t>
            </a:r>
            <a:r>
              <a:rPr lang="ru-RU" sz="2400" dirty="0">
                <a:solidFill>
                  <a:srgbClr val="0070C0"/>
                </a:solidFill>
              </a:rPr>
              <a:t>«потом»</a:t>
            </a:r>
          </a:p>
          <a:p>
            <a:r>
              <a:rPr lang="ru-RU" dirty="0"/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2342" y="1351580"/>
            <a:ext cx="4047654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Лёвочка в детстве и его родители</a:t>
            </a:r>
          </a:p>
          <a:p>
            <a:endParaRPr lang="ru-RU" sz="1100" dirty="0"/>
          </a:p>
          <a:p>
            <a:r>
              <a:rPr lang="ru-RU" i="1" u="sng" dirty="0">
                <a:solidFill>
                  <a:srgbClr val="0070C0"/>
                </a:solidFill>
              </a:rPr>
              <a:t>Шаг №1</a:t>
            </a:r>
            <a:r>
              <a:rPr lang="ru-RU" dirty="0"/>
              <a:t>: определяем тему 1 примера</a:t>
            </a:r>
          </a:p>
          <a:p>
            <a:r>
              <a:rPr lang="ru-RU" i="1" dirty="0"/>
              <a:t>О </a:t>
            </a:r>
            <a:r>
              <a:rPr lang="ru-RU" i="1" u="sng" dirty="0"/>
              <a:t>слепой любви </a:t>
            </a:r>
            <a:r>
              <a:rPr lang="ru-RU" i="1" dirty="0"/>
              <a:t>родителей к </a:t>
            </a:r>
            <a:r>
              <a:rPr lang="ru-RU" i="1" dirty="0" err="1"/>
              <a:t>Лёвочке</a:t>
            </a:r>
            <a:endParaRPr lang="ru-RU" i="1" dirty="0"/>
          </a:p>
          <a:p>
            <a:endParaRPr lang="ru-RU" dirty="0"/>
          </a:p>
          <a:p>
            <a:r>
              <a:rPr lang="ru-RU" i="1" u="sng" dirty="0">
                <a:solidFill>
                  <a:srgbClr val="0070C0"/>
                </a:solidFill>
              </a:rPr>
              <a:t>Шаг №2</a:t>
            </a:r>
            <a:r>
              <a:rPr lang="ru-RU" dirty="0">
                <a:solidFill>
                  <a:srgbClr val="0070C0"/>
                </a:solidFill>
              </a:rPr>
              <a:t>:</a:t>
            </a:r>
            <a:r>
              <a:rPr lang="ru-RU" dirty="0"/>
              <a:t> работаем над примером: обсуждаем, что писать в комментарии</a:t>
            </a:r>
          </a:p>
          <a:p>
            <a:endParaRPr lang="ru-RU" i="1" dirty="0"/>
          </a:p>
          <a:p>
            <a:r>
              <a:rPr lang="ru-RU" b="1" i="1" dirty="0"/>
              <a:t>Родители</a:t>
            </a:r>
            <a:r>
              <a:rPr lang="ru-RU" i="1" dirty="0"/>
              <a:t> потакали, позволяли, оберегали, защищали, </a:t>
            </a:r>
          </a:p>
          <a:p>
            <a:r>
              <a:rPr lang="ru-RU" i="1" u="sng" dirty="0">
                <a:solidFill>
                  <a:srgbClr val="FF0000"/>
                </a:solidFill>
              </a:rPr>
              <a:t>не воспитывали уважительное отношение к людям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83754" y="1333574"/>
            <a:ext cx="4272802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взрослый Лёвочка и его мама</a:t>
            </a:r>
          </a:p>
          <a:p>
            <a:endParaRPr lang="ru-RU" sz="1100" dirty="0"/>
          </a:p>
          <a:p>
            <a:r>
              <a:rPr lang="ru-RU" i="1" u="sng" dirty="0">
                <a:solidFill>
                  <a:srgbClr val="0070C0"/>
                </a:solidFill>
              </a:rPr>
              <a:t>Шаг №1</a:t>
            </a:r>
            <a:r>
              <a:rPr lang="ru-RU" i="1" dirty="0"/>
              <a:t>:</a:t>
            </a:r>
            <a:r>
              <a:rPr lang="ru-RU" dirty="0"/>
              <a:t> определяем тему 2 примера</a:t>
            </a:r>
          </a:p>
          <a:p>
            <a:r>
              <a:rPr lang="ru-RU" i="1" dirty="0"/>
              <a:t>О </a:t>
            </a:r>
            <a:r>
              <a:rPr lang="ru-RU" i="1" u="sng" dirty="0"/>
              <a:t>равнодушии</a:t>
            </a:r>
            <a:r>
              <a:rPr lang="ru-RU" i="1" dirty="0"/>
              <a:t>/эгоизме </a:t>
            </a:r>
            <a:r>
              <a:rPr lang="ru-RU" i="1" dirty="0" err="1"/>
              <a:t>Лёвочки</a:t>
            </a:r>
            <a:r>
              <a:rPr lang="ru-RU" i="1" dirty="0"/>
              <a:t> к матери</a:t>
            </a:r>
          </a:p>
          <a:p>
            <a:r>
              <a:rPr lang="ru-RU" i="1" u="sng" dirty="0">
                <a:solidFill>
                  <a:srgbClr val="0070C0"/>
                </a:solidFill>
              </a:rPr>
              <a:t>Шаг №2</a:t>
            </a:r>
            <a:r>
              <a:rPr lang="ru-RU" dirty="0"/>
              <a:t>: работаем над примером:</a:t>
            </a:r>
            <a:endParaRPr lang="ru-RU" i="1" dirty="0"/>
          </a:p>
          <a:p>
            <a:r>
              <a:rPr lang="ru-RU" dirty="0"/>
              <a:t>обсуждаем, что писать в комментарии</a:t>
            </a:r>
          </a:p>
          <a:p>
            <a:endParaRPr lang="ru-RU" i="1" dirty="0"/>
          </a:p>
          <a:p>
            <a:r>
              <a:rPr lang="ru-RU" b="1" i="1" dirty="0">
                <a:solidFill>
                  <a:srgbClr val="0070C0"/>
                </a:solidFill>
              </a:rPr>
              <a:t>Лёвочка</a:t>
            </a:r>
            <a:r>
              <a:rPr lang="ru-RU" i="1" dirty="0">
                <a:solidFill>
                  <a:srgbClr val="0070C0"/>
                </a:solidFill>
              </a:rPr>
              <a:t> не заботится, не помогает</a:t>
            </a:r>
            <a:r>
              <a:rPr lang="ru-RU" i="1" dirty="0"/>
              <a:t>, прописал «временно», выписывает по суду,</a:t>
            </a:r>
          </a:p>
          <a:p>
            <a:r>
              <a:rPr lang="ru-RU" b="1" i="1" dirty="0"/>
              <a:t>Мать</a:t>
            </a:r>
            <a:r>
              <a:rPr lang="ru-RU" i="1" dirty="0"/>
              <a:t> «все отдала», но осталась одна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33249" y="4715251"/>
            <a:ext cx="875487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u="sng" dirty="0">
                <a:solidFill>
                  <a:srgbClr val="0070C0"/>
                </a:solidFill>
              </a:rPr>
              <a:t>Шаг №3</a:t>
            </a:r>
            <a:r>
              <a:rPr lang="ru-RU" dirty="0">
                <a:solidFill>
                  <a:srgbClr val="0070C0"/>
                </a:solidFill>
              </a:rPr>
              <a:t>: </a:t>
            </a:r>
            <a:r>
              <a:rPr lang="ru-RU" dirty="0"/>
              <a:t>устанавливаем связь между примерами и поясняем (ЧТО ДАЕТ СВЯЗЬ ДЛЯ ПОНИМАНИЯ ТЕКСТА)  </a:t>
            </a:r>
          </a:p>
          <a:p>
            <a:endParaRPr lang="ru-RU" sz="900" dirty="0"/>
          </a:p>
          <a:p>
            <a:r>
              <a:rPr lang="ru-RU" dirty="0">
                <a:solidFill>
                  <a:srgbClr val="7030A0"/>
                </a:solidFill>
              </a:rPr>
              <a:t>ПРИЧИННО-СЛЕДСТВЕННАЯ связь</a:t>
            </a:r>
            <a:r>
              <a:rPr lang="ru-RU" dirty="0"/>
              <a:t>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первый пример показывает,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воспитывали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Лёвочку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детстве его родители, второй — </a:t>
            </a: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 такого воспитания </a:t>
            </a:r>
            <a:r>
              <a:rPr lang="ru-RU" sz="1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(новая информация)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вырос равнодушный, эгоистичный человек.</a:t>
            </a:r>
          </a:p>
          <a:p>
            <a:r>
              <a:rPr lang="ru-RU" dirty="0"/>
              <a:t> 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989385" y="861646"/>
            <a:ext cx="6330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443280" y="861646"/>
            <a:ext cx="6799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8B5B0E1-9E4F-CED0-718F-3CD3FB70851C}"/>
              </a:ext>
            </a:extLst>
          </p:cNvPr>
          <p:cNvSpPr txBox="1"/>
          <p:nvPr/>
        </p:nvSpPr>
        <p:spPr>
          <a:xfrm>
            <a:off x="62114" y="2092593"/>
            <a:ext cx="461665" cy="363410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Развернутый план комментария</a:t>
            </a:r>
          </a:p>
        </p:txBody>
      </p:sp>
    </p:spTree>
    <p:extLst>
      <p:ext uri="{BB962C8B-B14F-4D97-AF65-F5344CB8AC3E}">
        <p14:creationId xmlns:p14="http://schemas.microsoft.com/office/powerpoint/2010/main" val="26546996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34815" y="873369"/>
            <a:ext cx="8859974" cy="57443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3769" y="873369"/>
            <a:ext cx="867826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/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Сочинение с пропусками (шаблон)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Раскрывая свою точку зрения, Вересаев рассказывает историю….. Сначала автор приводит два эпизода из детства сына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Лёвочки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Описывая поведение мальчика в трамвае…., писатель обращает внимание на слова пассажиров и реакцию на них мамы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Лёвочки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…. Как она считает, …. Далее автор рассказывает, как себя ведут герои в домашней обстановке: папе нельзя …, а ребёнок целый вечер…. Эти примеры убедительно показывают, что и дома, и с посторонними…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Примерное сочинение (1 пример)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Раскрывая свою точку зрения, Вересаев рассказывает историю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 семьи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Сначала автор приводит два эпизода из детства сына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Лёвочки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Описывая поведение мальчика в трамвае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«толкая всех локтями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бросился пробиваться к выходу»)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писатель обращает внимание на слова пассажиров и реакцию на них мамы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Лёвочки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справедливые, по мнению автора, реплики старушки и высокого мужчины («Он идёт, - скажите пожалуйста! … Растите хулиганов, эгоистов!») мама негодует и возмущается.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Как она считает,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осудить маленького мальчика могут только «пьяные».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Далее автор рассказывает, как себя ведут герои в домашней обстановке: папе нельзя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попробовать кусочек шоколада, потому что он только «для </a:t>
            </a:r>
            <a:r>
              <a:rPr lang="ru-RU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Лёвочки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а ребёнок целый вечер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капризно хмурится, потому что он «ещё не успокоился» после случая в трамвае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Эти примеры убедительно показывают, что и дома, и с посторонними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ребёнок и родители ведут себя так, словно он «самая важная особа».</a:t>
            </a:r>
          </a:p>
          <a:p>
            <a:pPr algn="just"/>
            <a:endParaRPr lang="ru-RU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498231" y="191985"/>
            <a:ext cx="54805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Пример-иллюстрация 1</a:t>
            </a:r>
          </a:p>
          <a:p>
            <a:r>
              <a:rPr lang="ru-RU" sz="2000" i="1" dirty="0"/>
              <a:t>О слепой любви родителей к </a:t>
            </a:r>
            <a:r>
              <a:rPr lang="ru-RU" sz="2000" i="1" dirty="0" err="1"/>
              <a:t>Лёвочке</a:t>
            </a:r>
            <a:endParaRPr lang="ru-RU" sz="2000" i="1" dirty="0"/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94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34815" y="873369"/>
            <a:ext cx="8859974" cy="57443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3769" y="873369"/>
            <a:ext cx="8678267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/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Сочинение с пропусками (шаблон)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Далее Вересаев пишет о том, как ... Когда он задумал жениться, ... Особенно автор подчеркивает тот факт, что Лёвочка заранее … Писатель обращает внимание на то, как была потрясена…Вересаев отмечает искренне недоумение дамы… Но становится понятно, что эта ситуация …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Примерное сочинение (2 пример)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Далее Вересаев пишет о том,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поступил с мамой повзрослевший Лёвочка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Когда он задумал жениться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решил выселить мать из комнаты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Особенно автор подчеркивает тот факт, что Лёвочка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заранее готовился к этому моменту: получая жилплощадь, он вписал маму «проживающей временно».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Писатель обращает внимание на то, как была потрясена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постаревшая дама, узнав на суде о том, что еще четыре года назад сын «на всякий случай развязал себе руки»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Вересаев отмечает искреннее недоумение дамы,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сын мог так с ней поступить, ведь она «всю жизнь ему отдала».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Но становится понятно, что эта ситуация –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естественный итог всех предыдущих взаимоотношений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Тип связи и пояснение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первый пример-иллюстрация показывает,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родители воспитывали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Лёвочку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в детстве, а второй пример раскрывает неизбежные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последствия такой родительской любви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Причинно-следственная связи помогает понять, почему в этой семье вырос такой эгоист.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0646" y="149337"/>
            <a:ext cx="71159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Пример-иллюстрация 2    </a:t>
            </a:r>
          </a:p>
          <a:p>
            <a:r>
              <a:rPr lang="ru-RU" sz="2000" i="1" dirty="0"/>
              <a:t>О равнодушии </a:t>
            </a:r>
            <a:r>
              <a:rPr lang="ru-RU" sz="2000" i="1" dirty="0" err="1"/>
              <a:t>Лёвочки</a:t>
            </a:r>
            <a:r>
              <a:rPr lang="ru-RU" sz="2000" i="1" dirty="0"/>
              <a:t> к матери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5127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08436" y="839734"/>
            <a:ext cx="8891953" cy="5867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u="sng" dirty="0">
                <a:latin typeface="Arial" panose="020B0604020202020204" pitchFamily="34" charset="0"/>
                <a:cs typeface="Arial" panose="020B0604020202020204" pitchFamily="34" charset="0"/>
              </a:rPr>
              <a:t>1 героя: </a:t>
            </a: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пример 1: герой «сначала»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пример 2: герой  «потом»</a:t>
            </a:r>
          </a:p>
          <a:p>
            <a:pPr algn="ctr"/>
            <a:r>
              <a:rPr lang="ru-RU" sz="1350" dirty="0"/>
              <a:t> текст про 1 героя: </a:t>
            </a:r>
          </a:p>
          <a:p>
            <a:pPr algn="ctr"/>
            <a:endParaRPr lang="ru-RU" sz="1350" dirty="0"/>
          </a:p>
          <a:p>
            <a:pPr algn="ctr"/>
            <a:r>
              <a:rPr lang="ru-RU" sz="1350" dirty="0"/>
              <a:t>пример 1: герой «сначала» </a:t>
            </a:r>
          </a:p>
          <a:p>
            <a:pPr algn="ctr"/>
            <a:r>
              <a:rPr lang="ru-RU" sz="1350" dirty="0"/>
              <a:t>пример 2: герой  «потом»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92369" y="983817"/>
            <a:ext cx="8159261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73C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Текст Б. Екимова про электричку</a:t>
            </a:r>
            <a:endParaRPr lang="ru-RU" sz="100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Тема = о чем? 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Проблема = какой вопрос ставится?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Идея = какой ответ даётся?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Тема примера-иллюстрации 1.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 повседневной жизни обычного человека.</a:t>
            </a:r>
            <a:endParaRPr lang="ru-RU" sz="10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Тема примера-иллюстрации 2. 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 случайной встрече в электричке.</a:t>
            </a:r>
            <a:endParaRPr lang="ru-RU" sz="1000" dirty="0">
              <a:solidFill>
                <a:srgbClr val="0070C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6325" t="6138" r="2234" b="10349"/>
          <a:stretch/>
        </p:blipFill>
        <p:spPr>
          <a:xfrm>
            <a:off x="1207329" y="3095313"/>
            <a:ext cx="6795933" cy="361841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048273" y="983817"/>
            <a:ext cx="42203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/>
              <a:t>Проблемный вопрос:</a:t>
            </a:r>
            <a:r>
              <a:rPr lang="ru-RU" dirty="0"/>
              <a:t> </a:t>
            </a:r>
          </a:p>
          <a:p>
            <a:r>
              <a:rPr lang="ru-RU" dirty="0"/>
              <a:t>Как быть счастливым в обычный будничный день</a:t>
            </a:r>
            <a:r>
              <a:rPr lang="en-US" altLang="zh-TW" dirty="0"/>
              <a:t>?</a:t>
            </a:r>
            <a:endParaRPr lang="ru-RU" dirty="0"/>
          </a:p>
          <a:p>
            <a:r>
              <a:rPr lang="ru-RU" u="sng" dirty="0"/>
              <a:t>Позиция автора</a:t>
            </a:r>
            <a:r>
              <a:rPr lang="ru-RU" dirty="0"/>
              <a:t>: </a:t>
            </a:r>
          </a:p>
          <a:p>
            <a:r>
              <a:rPr lang="ru-RU" dirty="0"/>
              <a:t>Нужно научиться радоваться мелочам.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3497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87923" y="873369"/>
            <a:ext cx="8906866" cy="57443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3769" y="873369"/>
            <a:ext cx="8428893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/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Текст с пропусками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Чтобы донести до читателя свою мысль, Б. Екимов рассказывает о повседневной жизни обычного человека. Сначала он описывает ….Герой вынужден ….. Екимов подчеркивает, что рассказчика раздражает …..Особенно удручает героя то, что …. Такое однообразное течение жизни приводит к тому, что рассказчик …..,  замечая только …Этим примером автор показывает, как обыденность …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Примерный вариант сочинения (1 пример)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Чтобы донести до читателя свою мысль, Б. Екимов  рассказывает о повседневной жизни обычного человека. Сначала прозаик описывает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будничный, ничем не примечательный день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Герой вынужден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рано вставать,  брести на электричку и ехать в битком набитом вагоне на работу.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Екимов подчеркивает, что рассказчика раздражает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людская давка «в дверях, у турникетов, в подземных переходах…»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Особенно удручает героя то, что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повторяется изо дня в день: «Так и текла моя московская жизнь: за днём – день; за неделей – другая».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Такое однообразное течение жизни приводит к тому, что рассказчик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начинает смотреть на мир «мрачными глазами», замечая только слякотный перрон и угрюмые сумерки.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Этим примером автор показывает, как обыденность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приводит к постоянной усталости: человек перестает замечать что-то хорошее, зацикливается на плохих новостях и мыслях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dirty="0"/>
              <a:t> 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5510" y="227038"/>
            <a:ext cx="3985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Пример-иллюстрация 1</a:t>
            </a:r>
          </a:p>
          <a:p>
            <a:r>
              <a:rPr lang="ru-RU" dirty="0"/>
              <a:t>Описание обычного будничного дня</a:t>
            </a:r>
          </a:p>
        </p:txBody>
      </p:sp>
    </p:spTree>
    <p:extLst>
      <p:ext uri="{BB962C8B-B14F-4D97-AF65-F5344CB8AC3E}">
        <p14:creationId xmlns:p14="http://schemas.microsoft.com/office/powerpoint/2010/main" val="16756097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172915" y="873369"/>
            <a:ext cx="8859974" cy="57443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3769" y="873369"/>
            <a:ext cx="8678267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/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Текст с пропусками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Далее автор рассказывает о случайной встрече в электричке: ... Екимов особенно подчеркивает, что при этом попутчица … Прозаик обращает внимание на то, что весь вагон, слушая… Да и рассказчик, возвращаясь домой, … Этот пример показывает, как случайно услышанный разговор …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Примерный вариант сочинения (2 пример)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Далее автор рассказывает о случайной встрече в электричке: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незнакомая девушка с «живым милым лицом» с воодушевлением говорила о подарках, которые она приготовила на Новый год своим близким.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Екимов особенно подчеркивает, что при этом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попутчица радовалась, «словно ей самой подарили что- то очень хорошее».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Прозаик обращает внимание на то, что весь вагон,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слушая </a:t>
            </a: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«счастливую повесть о новогодних подарках»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забывал «дневное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несладкое».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Да и рассказчик, возвращаясь  домой,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идёт с легким сердцем и видит не угрюмый пейзаж, а малиновый закат и слышит бормочущую речушку и детский смех.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Этот пример показывает, как случайно услышанный разговор о </a:t>
            </a:r>
            <a:r>
              <a:rPr lang="ru-RU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чужих радостях может изменить настроение человека, сделать чуть счастливее, помогает взглянуть на мир другими глазами.</a:t>
            </a:r>
          </a:p>
          <a:p>
            <a:r>
              <a:rPr lang="ru-RU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Тип связи и пояснение: </a:t>
            </a:r>
            <a:r>
              <a:rPr lang="ru-RU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два примера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изображение серых будней и рассказ о счастливой попутчице – </a:t>
            </a: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противопоставлены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С помощью антитезы автор показывает, что даже </a:t>
            </a:r>
            <a:r>
              <a:rPr lang="ru-RU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повседневной жизни есть место радостным моментам.</a:t>
            </a:r>
            <a:endParaRPr lang="ru-RU" sz="1000" dirty="0">
              <a:solidFill>
                <a:srgbClr val="7030A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r>
              <a:rPr lang="ru-RU" dirty="0"/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0646" y="149337"/>
            <a:ext cx="71159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Пример-иллюстрация 2</a:t>
            </a:r>
          </a:p>
          <a:p>
            <a:r>
              <a:rPr lang="ru-RU" dirty="0"/>
              <a:t>Случайная встреча в электричке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1166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35744" y="992982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72F2B3-C937-4EAA-9372-48EC62460BFA}"/>
              </a:ext>
            </a:extLst>
          </p:cNvPr>
          <p:cNvSpPr txBox="1"/>
          <p:nvPr/>
        </p:nvSpPr>
        <p:spPr>
          <a:xfrm>
            <a:off x="671512" y="1172537"/>
            <a:ext cx="7800975" cy="4143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25" dirty="0"/>
              <a:t>Овладение различными </a:t>
            </a:r>
            <a:r>
              <a:rPr lang="ru-RU" sz="2025" b="1" dirty="0"/>
              <a:t>типами смысловых связей </a:t>
            </a:r>
            <a:r>
              <a:rPr lang="ru-RU" sz="2025" dirty="0"/>
              <a:t>— это </a:t>
            </a:r>
            <a:r>
              <a:rPr lang="ru-RU" sz="2025" b="1" dirty="0"/>
              <a:t>ключ к созданию убедительного и логичного текста на ЕГЭ</a:t>
            </a:r>
            <a:r>
              <a:rPr lang="ru-RU" sz="2025" dirty="0"/>
              <a:t>. Если грамотно использовать причинно-следственные, сопоставительные, условные и другие типы связи, то сочинение приобретает стройность и силу воздействия на читателя.</a:t>
            </a:r>
          </a:p>
          <a:p>
            <a:pPr algn="just"/>
            <a:r>
              <a:rPr lang="ru-RU" sz="2025" b="1" dirty="0"/>
              <a:t>Помните! </a:t>
            </a:r>
            <a:r>
              <a:rPr lang="ru-RU" sz="2025" dirty="0"/>
              <a:t>Каждое предложение должно органично вытекать из предыдущего, а все аргументы — работать на главную мысль. Нужно </a:t>
            </a:r>
            <a:r>
              <a:rPr lang="ru-RU" sz="2025" b="1" dirty="0"/>
              <a:t>практиковаться в использовании различных средств связи, анализировать тексты мастеров слова, и тогда логические переходы станут понятными и естественными.</a:t>
            </a:r>
          </a:p>
          <a:p>
            <a:pPr algn="just"/>
            <a:endParaRPr lang="ru-RU" sz="2025" dirty="0"/>
          </a:p>
          <a:p>
            <a:pPr algn="just"/>
            <a:r>
              <a:rPr lang="ru-RU" sz="2025" dirty="0"/>
              <a:t>Успехов на экзамене! Пусть тексты будут яркими, убедительными и безупречно структурированными.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7517" y="4683666"/>
            <a:ext cx="3926262" cy="236270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986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4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CC66B1B7-57F9-4ED1-8C99-47E3ADDF32C1}"/>
              </a:ext>
            </a:extLst>
          </p:cNvPr>
          <p:cNvSpPr/>
          <p:nvPr/>
        </p:nvSpPr>
        <p:spPr>
          <a:xfrm>
            <a:off x="104681" y="1334617"/>
            <a:ext cx="8922087" cy="49723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DE6EDA-6965-4B7C-9AA1-55B6BBA9FA40}"/>
              </a:ext>
            </a:extLst>
          </p:cNvPr>
          <p:cNvSpPr txBox="1"/>
          <p:nvPr/>
        </p:nvSpPr>
        <p:spPr>
          <a:xfrm>
            <a:off x="558537" y="1435546"/>
            <a:ext cx="814332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 оценивании сочинения эксперты ЕГЭ особое внимание обращают на полноту пояснения смысловой связи между примерами-иллюстрациями. Выпускник должен понимать, что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недостаточно просто назвать тип связи, не объяснив его сути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Если экзаменуемый ограничивается формальным указанием типа связи без соответствующего объяснения, такая работа не получает баллы за данный критерий. Аналогичная ситуация возникает в противоположном случае: когда ученик подробно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анализирует взаимодействие между примерами, но забывает четко обозначить, какой именно тип связи он рассматривает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Особенно критичной является ошибка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неправильной идентификации связи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даже качественный анализ не компенсирует неверно названный вид связи, и вся работа по данному аспекту признается несостоятельной.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Что касается композиционного расположения пояснения смысловой связи, то экзаменуемые имеют полную свободу выбора.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Пояснение может быть помещено после второго примера-иллюстрации, что является наиболее логичным и распространенным вариантом.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Допускается также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размещение пояснения непосредственно между примерами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что создает плавный переход от одной иллюстрации к другой. Менее традиционным, но вполне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допустимым является размещение пояснения связи перед первым примером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когда автор сочинения заранее объясняет читателю логику построения своей аргументации.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736" y="125891"/>
            <a:ext cx="1707029" cy="5859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4A26F5-3903-91AE-095D-936299702C91}"/>
              </a:ext>
            </a:extLst>
          </p:cNvPr>
          <p:cNvSpPr txBox="1"/>
          <p:nvPr/>
        </p:nvSpPr>
        <p:spPr>
          <a:xfrm>
            <a:off x="465606" y="651917"/>
            <a:ext cx="832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Важные требования к пояснению смысловой связи</a:t>
            </a:r>
          </a:p>
        </p:txBody>
      </p:sp>
    </p:spTree>
    <p:extLst>
      <p:ext uri="{BB962C8B-B14F-4D97-AF65-F5344CB8AC3E}">
        <p14:creationId xmlns:p14="http://schemas.microsoft.com/office/powerpoint/2010/main" val="29105080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580" y="2066486"/>
            <a:ext cx="8681456" cy="25178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EE2D96D-CC72-4F2A-8032-157BF527DDA4}"/>
              </a:ext>
            </a:extLst>
          </p:cNvPr>
          <p:cNvSpPr txBox="1"/>
          <p:nvPr/>
        </p:nvSpPr>
        <p:spPr>
          <a:xfrm>
            <a:off x="260580" y="1912872"/>
            <a:ext cx="864576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3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3600" b="1" dirty="0">
                <a:solidFill>
                  <a:srgbClr val="002060"/>
                </a:solidFill>
              </a:rPr>
              <a:t>Типы смысловых связей между фрагментами текста.</a:t>
            </a:r>
          </a:p>
          <a:p>
            <a:pPr algn="ctr"/>
            <a:r>
              <a:rPr lang="ru-RU" sz="3600" b="1" dirty="0">
                <a:solidFill>
                  <a:srgbClr val="002060"/>
                </a:solidFill>
              </a:rPr>
              <a:t>Учимся писать комментарий</a:t>
            </a:r>
            <a:endParaRPr lang="ru-RU" sz="36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217985" y="5609492"/>
            <a:ext cx="5609492" cy="849923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393831" y="5609492"/>
            <a:ext cx="5228492" cy="837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Толстых Ольга Викторовна</a:t>
            </a: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русского языка и литературы МБОУ СОШ № 155</a:t>
            </a:r>
          </a:p>
        </p:txBody>
      </p:sp>
    </p:spTree>
    <p:extLst>
      <p:ext uri="{BB962C8B-B14F-4D97-AF65-F5344CB8AC3E}">
        <p14:creationId xmlns:p14="http://schemas.microsoft.com/office/powerpoint/2010/main" val="1338944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87107" y="1198136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выбрать тип связи при написании сочинения 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не допустить ошибку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599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96463" y="1004935"/>
            <a:ext cx="8951074" cy="49958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pic>
        <p:nvPicPr>
          <p:cNvPr id="1027" name="Picture 3" descr="1⃣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68" y="2856410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⃣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68" y="3696791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01768" y="1205385"/>
            <a:ext cx="856957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Алгоритм определения </a:t>
            </a:r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ТИПА СВЯЗИ </a:t>
            </a:r>
            <a:r>
              <a:rPr lang="ru-RU" alt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 примерами-иллюстрациями в сочинении</a:t>
            </a:r>
            <a:r>
              <a:rPr lang="ru-RU" alt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возникли трудности с подбором примеров-иллюстраций и определением тип связи между ними, можно ориентироваться на следующий алгоритм: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Попробовать найти в тексте противопоставление. Если эта связь есть, выбираем её, если нет — идём дальше!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Попробовать найти связь на основе сходства: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аналогия (между двумя явлениями проводится параллель);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сравнение / сопоставление (показаны сходства / различия между двумя явлениями).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038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69523" y="1180551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6014" y="1354412"/>
            <a:ext cx="846181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Если текст художественный, попробовать найти связь на основе сюжета: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/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— причинно-следственная связь (одно явление — причина, а другое — следствие);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/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— уступительная связь (одно явление происходит вопреки другому)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Если текст публицистический, попробовать найти связь на основе размышлений автора: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/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— объяснение (одно явление растолковывает / объясняет другое);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/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— подтверждение (одна из ситуаций подтверждает другую);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/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— детализация (общий тезис конкретизируется через частный пример).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/>
            </a:r>
            <a:b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Если ничего не подошло, используем дополнение (одно явление описывается с разных сторон, что создаёт полное представление об этом явлении)!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50" name="Picture 2" descr="3⃣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14" y="1480497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4⃣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14" y="3123467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5⃣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14" y="5036436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294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5FC2BF8-0FFA-483A-B397-39C961F13049}"/>
              </a:ext>
            </a:extLst>
          </p:cNvPr>
          <p:cNvSpPr/>
          <p:nvPr/>
        </p:nvSpPr>
        <p:spPr>
          <a:xfrm>
            <a:off x="269523" y="1192275"/>
            <a:ext cx="8672513" cy="4872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</a:t>
            </a:r>
          </a:p>
          <a:p>
            <a:pPr algn="ctr"/>
            <a: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учителей от ФИПИ</a:t>
            </a:r>
          </a:p>
          <a:p>
            <a:pPr algn="ctr"/>
            <a:endParaRPr lang="ru-RU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Критерии оценивания сочинения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5007" y="190368"/>
            <a:ext cx="1707029" cy="58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166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1781</TotalTime>
  <Words>4040</Words>
  <Application>Microsoft Office PowerPoint</Application>
  <PresentationFormat>Экран (4:3)</PresentationFormat>
  <Paragraphs>394</Paragraphs>
  <Slides>50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8" baseType="lpstr">
      <vt:lpstr>-apple-system</vt:lpstr>
      <vt:lpstr>Arial</vt:lpstr>
      <vt:lpstr>Arial Black</vt:lpstr>
      <vt:lpstr>Calibri</vt:lpstr>
      <vt:lpstr>Calibri Light</vt:lpstr>
      <vt:lpstr>新細明體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88</cp:revision>
  <cp:lastPrinted>2025-12-25T14:52:22Z</cp:lastPrinted>
  <dcterms:created xsi:type="dcterms:W3CDTF">2025-07-15T11:58:17Z</dcterms:created>
  <dcterms:modified xsi:type="dcterms:W3CDTF">2025-12-29T03:14:12Z</dcterms:modified>
</cp:coreProperties>
</file>