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7" r:id="rId2"/>
    <p:sldId id="335" r:id="rId3"/>
    <p:sldId id="337" r:id="rId4"/>
    <p:sldId id="338" r:id="rId5"/>
    <p:sldId id="298" r:id="rId6"/>
    <p:sldId id="299" r:id="rId7"/>
    <p:sldId id="300" r:id="rId8"/>
    <p:sldId id="303" r:id="rId9"/>
    <p:sldId id="312" r:id="rId10"/>
    <p:sldId id="319" r:id="rId11"/>
    <p:sldId id="327" r:id="rId12"/>
    <p:sldId id="306" r:id="rId13"/>
    <p:sldId id="320" r:id="rId14"/>
    <p:sldId id="313" r:id="rId15"/>
    <p:sldId id="328" r:id="rId16"/>
    <p:sldId id="334" r:id="rId17"/>
    <p:sldId id="333" r:id="rId18"/>
    <p:sldId id="332" r:id="rId19"/>
    <p:sldId id="331" r:id="rId20"/>
    <p:sldId id="330" r:id="rId21"/>
    <p:sldId id="342" r:id="rId22"/>
    <p:sldId id="341" r:id="rId23"/>
    <p:sldId id="343" r:id="rId24"/>
    <p:sldId id="340" r:id="rId25"/>
    <p:sldId id="323" r:id="rId26"/>
    <p:sldId id="318" r:id="rId27"/>
    <p:sldId id="339" r:id="rId28"/>
    <p:sldId id="297" r:id="rId29"/>
    <p:sldId id="326" r:id="rId30"/>
    <p:sldId id="336" r:id="rId3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3" autoAdjust="0"/>
    <p:restoredTop sz="79758" autoAdjust="0"/>
  </p:normalViewPr>
  <p:slideViewPr>
    <p:cSldViewPr>
      <p:cViewPr varScale="1">
        <p:scale>
          <a:sx n="92" d="100"/>
          <a:sy n="92" d="100"/>
        </p:scale>
        <p:origin x="5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82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2ECEA-96FB-4619-B832-FE5C25605AEB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C145B9-61F3-4F41-A339-1285CAB24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8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Лишняя запись – повышение давления при кжатии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3D9777-156F-4EA7-980F-A6A3FE5FAB9C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8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ответе приведен неверный график для сухого воздуха. Для пара в рассуждениях не указано, что его давление не меняется, так как пар насыщенны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4F5E12-9E19-4F44-BF13-C45E9C937DA0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40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145B9-61F3-4F41-A339-1285CAB2489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6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FD0B-0859-4940-8F01-A5248CED0356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F3A5-FBF5-42C5-B705-41FA38E77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7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9588-8265-47A7-90F3-CB69B945256E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9902-3925-405B-B2D9-2EB04191A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405-47E0-4AF7-B4F5-99D9A8C83297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BB4A-3606-478A-B623-48488DC8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C3BD-C101-456B-9398-7C84F6FEB241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84CB-F5AD-455F-A810-B5A3F878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FE27-2874-4968-A039-AA362DE29465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897C-A238-4D6C-9801-1B4AB492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3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5F45-1119-42D0-89DC-0AE0F0DACFE1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8B65-93B3-42DB-B0D6-374A22FB0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974C-04A8-476E-9CAB-98290BDD6A63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9E39-C056-40DE-BF4B-DCE360D53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6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3C7E-5917-41EE-85BC-CA7BEE8FB0DF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EE84-072D-4F9C-8E43-C7B7DE179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0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AF7C-A38C-4B9B-84E5-9DD35160D6F4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1848-BFB4-4313-9E8D-CA3AA205B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4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8AE5-14D8-4C66-9846-8D33FE23623E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1B34-2842-47B9-A012-1D9C4BCA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9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57F5-49A2-4F72-A5AB-E655E912BC65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8A96-00C7-477F-8AFF-4410AE7B0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8C34F5-0378-4B04-9FFA-8C850CBE28B0}" type="datetimeFigureOut">
              <a:rPr lang="ru-RU"/>
              <a:pPr>
                <a:defRPr/>
              </a:pPr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B3134-7E6A-4E4E-9B2D-402D16A97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-2-molekuljarnaja-fizik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95325" y="1725613"/>
            <a:ext cx="10972800" cy="1731962"/>
          </a:xfrm>
        </p:spPr>
        <p:txBody>
          <a:bodyPr/>
          <a:lstStyle/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№ 23 ЕГЭ по физике:</a:t>
            </a:r>
            <a:b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решения и критерии оценки</a:t>
            </a:r>
            <a:b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5663952" y="4102100"/>
            <a:ext cx="6345486" cy="11858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Марущак Светлана Владимировна,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физики МБОУ «Лицей № 136»</a:t>
            </a:r>
            <a:endParaRPr lang="ru-RU" altLang="ru-RU" sz="2400" b="1" i="1" dirty="0" smtClean="0"/>
          </a:p>
        </p:txBody>
      </p:sp>
      <p:sp>
        <p:nvSpPr>
          <p:cNvPr id="3076" name="Объект 2"/>
          <p:cNvSpPr txBox="1">
            <a:spLocks/>
          </p:cNvSpPr>
          <p:nvPr/>
        </p:nvSpPr>
        <p:spPr bwMode="auto">
          <a:xfrm>
            <a:off x="5111750" y="5949950"/>
            <a:ext cx="42624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200" b="1" dirty="0" smtClean="0">
                <a:latin typeface="Arial" panose="020B0604020202020204" pitchFamily="34" charset="0"/>
              </a:rPr>
              <a:t>24 декабря 2025 г.</a:t>
            </a:r>
            <a:endParaRPr lang="ru-RU" alt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25400"/>
            <a:ext cx="5184576" cy="8636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Arial" charset="0"/>
                <a:ea typeface="+mn-ea"/>
                <a:cs typeface="Arial" charset="0"/>
              </a:rPr>
              <a:t>Примеры задач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333" r="25000" b="13889"/>
          <a:stretch/>
        </p:blipFill>
        <p:spPr>
          <a:xfrm>
            <a:off x="191344" y="764703"/>
            <a:ext cx="11737304" cy="2671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380" t="10767" r="2686"/>
          <a:stretch/>
        </p:blipFill>
        <p:spPr>
          <a:xfrm>
            <a:off x="4223792" y="3333865"/>
            <a:ext cx="3960440" cy="3512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11663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42194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оценивания ответов на задания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4" y="2204864"/>
            <a:ext cx="1179881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464152" y="476672"/>
            <a:ext cx="43204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b="1" dirty="0">
                <a:latin typeface="Trebuchet MS" panose="020B0603020202020204" pitchFamily="34" charset="0"/>
              </a:rPr>
              <a:t>Критерии оценивания выполнения задания </a:t>
            </a:r>
            <a:r>
              <a:rPr lang="ru-RU" sz="2800" dirty="0">
                <a:latin typeface="Trebuchet MS" panose="020B0603020202020204" pitchFamily="34" charset="0"/>
              </a:rPr>
              <a:t>	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328" y="29222"/>
            <a:ext cx="6596329" cy="6784154"/>
            <a:chOff x="47328" y="29222"/>
            <a:chExt cx="6596329" cy="678415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28" y="29222"/>
              <a:ext cx="6554408" cy="55389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36" y="5568158"/>
              <a:ext cx="6524321" cy="12452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8400256" y="620688"/>
            <a:ext cx="3791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оценивания ответов на задания с развёрнутым ответом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9336360" y="6091036"/>
            <a:ext cx="100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2 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балла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60637" y="14702"/>
            <a:ext cx="5143500" cy="6696749"/>
            <a:chOff x="1560637" y="14702"/>
            <a:chExt cx="5143500" cy="66967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512" y="14702"/>
              <a:ext cx="4857750" cy="226695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37" y="2253751"/>
              <a:ext cx="5143500" cy="4457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188640"/>
            <a:ext cx="7476137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15" y="404664"/>
            <a:ext cx="3889585" cy="1377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88488" y="5877272"/>
            <a:ext cx="74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</a:t>
            </a:r>
            <a:endParaRPr lang="ru-RU" dirty="0" smtClean="0"/>
          </a:p>
          <a:p>
            <a:r>
              <a:rPr lang="ru-RU" dirty="0" smtClean="0"/>
              <a:t>балл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3504" y="2132856"/>
            <a:ext cx="41171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525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Приведено верное решение и верный ответ.</a:t>
            </a:r>
          </a:p>
          <a:p>
            <a:pPr algn="just">
              <a:tabLst>
                <a:tab pos="95250" algn="l"/>
              </a:tabLst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указание на напряженность электростатического поля при введении соответствующей величины </a:t>
            </a:r>
          </a:p>
          <a:p>
            <a:pPr algn="just">
              <a:tabLst>
                <a:tab pos="95250" algn="l"/>
              </a:tabLs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9525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недочет в записи второго закона Ньютона.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" y="260648"/>
            <a:ext cx="9001001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80376" y="4437112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0</a:t>
            </a:r>
          </a:p>
          <a:p>
            <a:r>
              <a:rPr lang="ru-RU" dirty="0" smtClean="0"/>
              <a:t>баллов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5253006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условии задачи участник экзамена заменил напряжение напряженностью электростатического поля, что привело к неверному ответу. В решении отсутствует формула для связи напряжение и напряженности.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548680"/>
            <a:ext cx="325246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6" y="764704"/>
            <a:ext cx="11589052" cy="1368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76" y="18864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-40816"/>
            <a:ext cx="5182049" cy="920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355" t="2617"/>
          <a:stretch/>
        </p:blipFill>
        <p:spPr>
          <a:xfrm>
            <a:off x="1630240" y="2132856"/>
            <a:ext cx="8784976" cy="46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60648"/>
            <a:ext cx="4572396" cy="14387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63352" y="260648"/>
            <a:ext cx="6912768" cy="6480720"/>
            <a:chOff x="263352" y="260648"/>
            <a:chExt cx="5219700" cy="515411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1345" r="1802"/>
            <a:stretch/>
          </p:blipFill>
          <p:spPr>
            <a:xfrm>
              <a:off x="263352" y="4005064"/>
              <a:ext cx="5219700" cy="14097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52" y="260648"/>
              <a:ext cx="5219700" cy="375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8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0"/>
            <a:ext cx="78867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728" y="332656"/>
            <a:ext cx="3249450" cy="1152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13269" y="3429000"/>
            <a:ext cx="30153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полное верное решение «по частям». Уравнения теплового баланса записано в общем виде, но есть словесное указание на равенство соответству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ющих количеств теплоты.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4" y="6012347"/>
            <a:ext cx="1005927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032" y="116632"/>
            <a:ext cx="9480376" cy="547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33536"/>
            <a:ext cx="3249450" cy="115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472" y="4365104"/>
            <a:ext cx="810838" cy="768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610" y="5589240"/>
            <a:ext cx="12071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приведены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необходимые формулы, используется дополнительная формула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льда, но экзаменуемый показывает, что эта величина равна нулю.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Допущена ошибка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расчетах: вместо удельной теплоты плавления используется удельная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9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486" y="1382113"/>
            <a:ext cx="10972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Спецификация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Кодификатор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Демоверсия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Сборники для подготовки к ЕГЭ по физике от составителей КИМ ЕГЭ по физике.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5733256"/>
            <a:ext cx="1060796" cy="7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7604"/>
          <a:stretch/>
        </p:blipFill>
        <p:spPr>
          <a:xfrm>
            <a:off x="191344" y="16768"/>
            <a:ext cx="10081120" cy="4132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368" y="5133091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общем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приведена  только  формула  для  количества  теплоты,  выделяемого  водой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остывании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Отсутствуют две формулы, необходимые для решения задачи.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13139"/>
          <a:stretch/>
        </p:blipFill>
        <p:spPr>
          <a:xfrm>
            <a:off x="9178137" y="332656"/>
            <a:ext cx="282251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75" y="0"/>
            <a:ext cx="5182049" cy="776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9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24" y="630930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00" t="6380" b="12462"/>
          <a:stretch/>
        </p:blipFill>
        <p:spPr>
          <a:xfrm>
            <a:off x="1271464" y="776561"/>
            <a:ext cx="10585176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" b="1338"/>
          <a:stretch/>
        </p:blipFill>
        <p:spPr>
          <a:xfrm>
            <a:off x="2711624" y="2699487"/>
            <a:ext cx="6912768" cy="41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955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24"/>
            <a:ext cx="9480376" cy="68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6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19" y="936352"/>
            <a:ext cx="10972800" cy="10367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T = 250 K и давлении p = 105 Па, плотность газа равна ρ = 2 кг/м3 . Какова молярная масса этого газа?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75" y="0"/>
            <a:ext cx="5182049" cy="920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9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988840"/>
            <a:ext cx="7324689" cy="4320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1624" y="630930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Ответ: </a:t>
            </a:r>
            <a:r>
              <a:rPr lang="el-GR" sz="1400" i="1" dirty="0" smtClean="0"/>
              <a:t>μ</a:t>
            </a:r>
            <a:r>
              <a:rPr lang="ru-RU" sz="1400" i="1" dirty="0" smtClean="0"/>
              <a:t> = </a:t>
            </a:r>
            <a:r>
              <a:rPr lang="ru-RU" sz="1400" dirty="0" smtClean="0"/>
              <a:t>0,004 кг/моль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060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17693"/>
            <a:ext cx="116652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заданий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следовать общему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расчётных задач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Прочитать текст задачи и записать её краткое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Сделать рисунок, если это необходимо для понимания физической ситуации.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 и записать законы и формулы, необходимые для решения задачи; если какие-либо из величин, входящих в систему уравнений, не приведены в кратком условии, то нужно описать их, т.е. указать, что они обозначают.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Провести математические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преобразования. </a:t>
            </a: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Подставить данные из условия и необходимые справочные данные в конечную формулу и провести расчёты (если задачу проще решить «по действиям», то следует провести промежуточные расчёты и получить промежуточные ответы с указанием единиц измерения величин).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Получить числовой ответ с указанием единицы измерения искомой величины.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Проанализировать полученный результат с учётом его физического смысла. </a:t>
            </a:r>
            <a:endParaRPr lang="ru-RU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72800" cy="8509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что обратить внимание!</a:t>
            </a:r>
            <a:endParaRPr lang="ru-RU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635968" y="1340768"/>
            <a:ext cx="11148664" cy="5517232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молекулярной физике предложены стандартные задачи: </a:t>
            </a:r>
          </a:p>
          <a:p>
            <a:pPr marL="0" indent="17145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уравнения теплового баланса при изменении агрегатных состояний вещества, на применение уравнения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Клапейрона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Менделеева (например, определение плотности газа), на применение первого закона термодинамики к изохорному процессу и т.п.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145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материал по относительной влажности воздуха, поскольку задачи на нахождение массы водяных паров в воздухе при заданной относительной влажности обычно вызывают затруднения. Давления насыщенного водяного пара в этих задачах обычно задаётся либо таблицей, либо графиком зависимости давления насыщенных паров от температуры.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239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электродинамике для задач используются стандартные ситуации движения заряженной частицы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электрическом поде,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магнитном поле по окружности, нагревание проводника при протекании по нему индукционного тока и изменении магнитного потока.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Колебательный контур.</a:t>
            </a:r>
          </a:p>
          <a:p>
            <a:pPr marL="0" indent="7239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 заслуживают задачи на движение проводника в магнитном поле, когда в цепь проводника включают резистор, на котором выделяется некоторое количество теплоты, конденсатор или катушку индуктивности.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4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 5"/>
          <p:cNvSpPr>
            <a:spLocks noGrp="1"/>
          </p:cNvSpPr>
          <p:nvPr>
            <p:ph type="body" sz="half" idx="2"/>
          </p:nvPr>
        </p:nvSpPr>
        <p:spPr>
          <a:xfrm>
            <a:off x="704850" y="1196975"/>
            <a:ext cx="11079163" cy="5805488"/>
          </a:xfrm>
        </p:spPr>
        <p:txBody>
          <a:bodyPr/>
          <a:lstStyle/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Гельфгат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И.М.,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Генденштейн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Л.Э.,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Кирик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Л.А. 1001 задача по физике с ответами, указаниями и решениями. – М.: «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Илекса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», 2001.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Демидова М.Ю., Грибов В.А.,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Гиголо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А.И. «1000 задач с ответами и решениями». – М.: «Экзамен», 2019.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Марон А.Е., Марон Е.А. Качественные задачи по физике: 7-9 классы. – М.: «Просвещение», 2006.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Меледин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Г.В.  Физика в задачах – М.: Наука, 1994.  - Гл. </a:t>
            </a:r>
            <a:r>
              <a:rPr lang="en-US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 Задачи-демонстрации.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Фурсов В.К. Задачи-вопросы по физике.- М.: Просвещение, 1977.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Тульчинский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М.Е. Качественные задачи по физике для средней школы. - </a:t>
            </a:r>
            <a:r>
              <a:rPr lang="ru-RU" altLang="ru-RU" sz="2400" dirty="0" smtClean="0"/>
              <a:t>М.: «Просвещение»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400" dirty="0" smtClean="0"/>
              <a:t>Демидова М.Ю. ЕГЭ. Отличный результат. Физика. Учебная книга участника ЕГЭ. – М., Национальное образование, 2025</a:t>
            </a:r>
          </a:p>
          <a:p>
            <a:pPr marL="228600" indent="-228600" eaLnBrk="1" hangingPunct="1"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 ФИПИ – </a:t>
            </a:r>
            <a:r>
              <a:rPr lang="en-US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fipi.ru </a:t>
            </a: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04850" y="25400"/>
            <a:ext cx="10972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latin typeface="Arial" charset="0"/>
                <a:ea typeface="+mn-ea"/>
                <a:cs typeface="Arial" charset="0"/>
              </a:rPr>
              <a:t>Материалы для подготовки к решению качественных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80176" y="274638"/>
            <a:ext cx="3902224" cy="1325562"/>
          </a:xfrm>
        </p:spPr>
        <p:txBody>
          <a:bodyPr/>
          <a:lstStyle/>
          <a:p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оценивания</a:t>
            </a:r>
            <a:b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задания № 23</a:t>
            </a:r>
            <a:endParaRPr lang="ru-RU" altLang="ru-RU" sz="28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0"/>
            <a:ext cx="67180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6120" y="1988840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задач по геометрической оптике в условии задачи указывается, что необходимо построить изображение предмета в линзе.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вносится и в описание полного верного ответа. Отсутствие рисунка или ошибка в построении изображения в линзе приводят к оцениванию в 1 балл.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наличие рисунка получить 1 балл за решение задачи нельзя. </a:t>
            </a:r>
          </a:p>
        </p:txBody>
      </p:sp>
    </p:spTree>
    <p:extLst>
      <p:ext uri="{BB962C8B-B14F-4D97-AF65-F5344CB8AC3E}">
        <p14:creationId xmlns:p14="http://schemas.microsoft.com/office/powerpoint/2010/main" val="33498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успешной сдачи экзамена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268760"/>
            <a:ext cx="4657700" cy="51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8" y="0"/>
            <a:ext cx="1191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250807" y="198722"/>
            <a:ext cx="11737302" cy="158402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№ 23 повышенного уровня сложности проверяют способность экзаменуемых действовать в знакомых ситуациях, в которых нет явного указания на способ выполнения и необходимо выбрать этот способ из набора известных участнику экзамена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сочетать два-три известных способа действий.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63352" y="1988840"/>
            <a:ext cx="11737303" cy="151159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проверяемого требования (к предметным результатам освоения ООП СОО  на основе ФГОС 2022)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расчётные задачи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явно заданной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моделью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и формул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курса физики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3352" y="3716338"/>
            <a:ext cx="11737303" cy="108108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освоения основной образовательной программы среднего общего образования – Познавательные УУД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базовые логические действия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63352" y="5013325"/>
            <a:ext cx="11737303" cy="154781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контролируемого элемента содержания (по спецификации)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ФИЗИКА, ТЕРМОДИНАМИКА и ЭЛЕКТРОДИНАМИКА</a:t>
            </a:r>
          </a:p>
          <a:p>
            <a:pPr algn="just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позиции 23 приоритет будет отдаваться расчетным задачам по этим разделам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89594"/>
              </p:ext>
            </p:extLst>
          </p:nvPr>
        </p:nvGraphicFramePr>
        <p:xfrm>
          <a:off x="335360" y="1052736"/>
          <a:ext cx="11591925" cy="4248471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85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Проверяемый элемент содержания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 школьной программе 10–11 классов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Проверяемый элемент содержания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 школьной программе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7–9 классов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Базовый уровень 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Углублённый уровень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Молекулярная физика. Термодинамика.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Электродинамика.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 класс, п. 115.6.3, 115.6.4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11 класс, п. 115.7.1, 115.7.2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Молекулярная физика. Термодинамика.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Электродинамика.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 класс, п. 116.6.3, 116.6.4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11 класс, п. 116.7.1, 116.7.2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Тепловые,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Электромагнитные явления.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 класс, п. 153.4.1, 153.4.2,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 класс, п. 153.5.4</a:t>
                      </a:r>
                    </a:p>
                  </a:txBody>
                  <a:tcPr marL="54072" marR="54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680176" y="404664"/>
            <a:ext cx="3758208" cy="1800200"/>
          </a:xfrm>
        </p:spPr>
        <p:txBody>
          <a:bodyPr/>
          <a:lstStyle/>
          <a:p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оценивания </a:t>
            </a:r>
            <a:b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№ 23</a:t>
            </a:r>
            <a:endParaRPr lang="ru-RU" altLang="ru-RU" sz="2800" b="1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-24680" y="0"/>
            <a:ext cx="7056784" cy="6832394"/>
            <a:chOff x="-24680" y="0"/>
            <a:chExt cx="7056784" cy="6832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032104" cy="499872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680" y="4942146"/>
              <a:ext cx="7056784" cy="1890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9781"/>
            <a:ext cx="10369152" cy="681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0" y="1557338"/>
            <a:ext cx="1111408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расчетные задачи: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условием задачи, искать необходимые справочные данные, выбирать законы и формулы, необходимые для решения задачи, проводить математические преобразования и расчеты, анализировать полученный результат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742950" y="4048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задач №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959</Words>
  <Application>Microsoft Office PowerPoint</Application>
  <PresentationFormat>Широкоэкранный</PresentationFormat>
  <Paragraphs>103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Тема Office</vt:lpstr>
      <vt:lpstr>Задание № 23 ЕГЭ по физике: стратегия решения и критерии оценки </vt:lpstr>
      <vt:lpstr>Источники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оценивания  задания № 23</vt:lpstr>
      <vt:lpstr>Презентация PowerPoint</vt:lpstr>
      <vt:lpstr>Презентация PowerPoint</vt:lpstr>
      <vt:lpstr>Примеры задач</vt:lpstr>
      <vt:lpstr>Примеры оценивания ответов на задания с развёрнутым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обратить внимание!</vt:lpstr>
      <vt:lpstr>На что обратить внимание!</vt:lpstr>
      <vt:lpstr>Презентация PowerPoint</vt:lpstr>
      <vt:lpstr>Схема оценивания  задания № 23</vt:lpstr>
      <vt:lpstr>Желаю успешной сдачи экзамена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Качественные задачи ЕГЭ</dc:title>
  <dc:creator>sveta</dc:creator>
  <cp:lastModifiedBy>User</cp:lastModifiedBy>
  <cp:revision>118</cp:revision>
  <dcterms:modified xsi:type="dcterms:W3CDTF">2025-12-25T08:56:13Z</dcterms:modified>
</cp:coreProperties>
</file>