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2" r:id="rId2"/>
    <p:sldId id="294" r:id="rId3"/>
    <p:sldId id="305" r:id="rId4"/>
    <p:sldId id="295" r:id="rId5"/>
    <p:sldId id="301" r:id="rId6"/>
    <p:sldId id="272" r:id="rId7"/>
    <p:sldId id="297" r:id="rId8"/>
    <p:sldId id="302" r:id="rId9"/>
    <p:sldId id="303" r:id="rId10"/>
    <p:sldId id="304" r:id="rId11"/>
    <p:sldId id="262" r:id="rId12"/>
    <p:sldId id="296" r:id="rId13"/>
    <p:sldId id="259" r:id="rId14"/>
    <p:sldId id="298" r:id="rId15"/>
    <p:sldId id="299" r:id="rId16"/>
    <p:sldId id="30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8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E5856-C462-4966-8F9A-1E92B8FA6CB8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59954-02E5-41A6-80DB-CE3AFCBFC8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42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66B73-1639-4FB3-8157-C910512E8CC4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63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D2597-921C-4536-8222-7D0EFD146D98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96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BCF21-1E3A-458A-B680-8A978E74BC5F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015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736E5-5155-4928-8C6C-57BFED1C68EB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58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D3F0-2BE8-4B91-A34B-BFE7AC296396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83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7713-1FF0-483E-A726-79ED1B21992B}" type="datetime1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17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D0E38-89AD-4043-ABB8-FF959463EAC0}" type="datetime1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93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C0843-A340-45D1-8F41-B90345F29E32}" type="datetime1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63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DDF06-121C-49F4-AAD5-86029F28FF4E}" type="datetime1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47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CE33-FAA8-4156-9C26-548EBF720E00}" type="datetime1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64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2134-CABC-4C58-93F1-C5ED68391D13}" type="datetime1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ED82-D110-4ABB-BF16-B03F7344621A}" type="datetime1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FEFDE-57CC-4C4D-995A-5F0F95524F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1680" y="1373086"/>
            <a:ext cx="10712900" cy="238760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задачи 16</a:t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Открытого банка 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ЕГЭ </a:t>
            </a: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Профильный уровень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84684" y="4516437"/>
            <a:ext cx="7689098" cy="2205037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Касаткина Ольга Александровна,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высшей категории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«Лицей №159» г. Новосибирска,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 предметной комиссии НСО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49530" y="6356350"/>
            <a:ext cx="3213870" cy="365125"/>
          </a:xfrm>
        </p:spPr>
        <p:txBody>
          <a:bodyPr/>
          <a:lstStyle/>
          <a:p>
            <a:fld id="{9D6FEFDE-57CC-4C4D-995A-5F0F95524F64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1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" y="417758"/>
            <a:ext cx="6379102" cy="53245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15-го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планируется взять кредит в банке на 11 месяцев. Условия его возврата таковы: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1-го числа каждого месяца долг возрастает на 1% по сравнению с концом предыдущего месяца;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 2-го по 14-е число каждого месяца необходимо выплатить часть долга;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каждого месяца с 1-го по 10-й долг должен быть на одну и ту же сумму меньше долга на 15-е число предыдущего месяца;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10-го месяца долг составит 300 тысяч рублей;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 15-му числу 11-го месяца кредит должен быть полностью погашен.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сумму планируется взять в кредит, если общая сумма выплат после полного его погашения составит 1388 тысяч рублей?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600672" y="111760"/>
            <a:ext cx="5012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ежемесячная выплата </a:t>
            </a:r>
          </a:p>
          <a:p>
            <a:pPr algn="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10 мес.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380480" y="111760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567680" y="5057351"/>
            <a:ext cx="81142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820017" y="3195972"/>
            <a:ext cx="1729511" cy="24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968326" y="1080018"/>
            <a:ext cx="13208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53964" y="5048797"/>
            <a:ext cx="3744342" cy="2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95904" y="3476141"/>
            <a:ext cx="5525696" cy="22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57855" y="3812747"/>
            <a:ext cx="5515536" cy="438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436947" y="4418877"/>
            <a:ext cx="4268134" cy="22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53964" y="5635722"/>
            <a:ext cx="1242353" cy="1141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479229" y="1686892"/>
            <a:ext cx="2405836" cy="684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0" t="27280" r="10137" b="26470"/>
          <a:stretch/>
        </p:blipFill>
        <p:spPr bwMode="auto">
          <a:xfrm>
            <a:off x="10669037" y="1888250"/>
            <a:ext cx="1200501" cy="6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0" t="27280" r="10137" b="26470"/>
          <a:stretch/>
        </p:blipFill>
        <p:spPr bwMode="auto">
          <a:xfrm>
            <a:off x="10567556" y="2942256"/>
            <a:ext cx="1200501" cy="6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0" t="27280" r="10137" b="26470"/>
          <a:stretch/>
        </p:blipFill>
        <p:spPr bwMode="auto">
          <a:xfrm>
            <a:off x="10538959" y="3941303"/>
            <a:ext cx="1200501" cy="6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0" t="27280" r="10137" b="26470"/>
          <a:stretch/>
        </p:blipFill>
        <p:spPr bwMode="auto">
          <a:xfrm>
            <a:off x="10538960" y="4949472"/>
            <a:ext cx="1200501" cy="6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4301" y="1874723"/>
            <a:ext cx="1165479" cy="804434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4301" y="2807442"/>
            <a:ext cx="1165479" cy="804434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4621" y="3834542"/>
            <a:ext cx="1165479" cy="80443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6714" y="4842711"/>
            <a:ext cx="1165479" cy="80443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954728" y="1587309"/>
            <a:ext cx="1092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+</a:t>
            </a:r>
          </a:p>
          <a:p>
            <a:r>
              <a:rPr lang="ru-RU" sz="6600" dirty="0" smtClean="0"/>
              <a:t>+</a:t>
            </a:r>
          </a:p>
          <a:p>
            <a:r>
              <a:rPr lang="ru-RU" sz="6600" dirty="0" smtClean="0"/>
              <a:t>+</a:t>
            </a:r>
          </a:p>
          <a:p>
            <a:r>
              <a:rPr lang="ru-RU" sz="6600" dirty="0" smtClean="0"/>
              <a:t>+</a:t>
            </a:r>
          </a:p>
          <a:p>
            <a:r>
              <a:rPr lang="ru-RU" sz="6600" dirty="0"/>
              <a:t>+</a:t>
            </a: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4301" y="5917041"/>
            <a:ext cx="1165479" cy="804434"/>
          </a:xfrm>
          <a:prstGeom prst="rect">
            <a:avLst/>
          </a:prstGeom>
        </p:spPr>
      </p:pic>
      <p:pic>
        <p:nvPicPr>
          <p:cNvPr id="45" name="Picture 2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0" t="27280" r="10137" b="26470"/>
          <a:stretch/>
        </p:blipFill>
        <p:spPr bwMode="auto">
          <a:xfrm>
            <a:off x="10538959" y="5921062"/>
            <a:ext cx="1200501" cy="6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8803430" y="4692156"/>
            <a:ext cx="14895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/>
              <a:t>…</a:t>
            </a:r>
            <a:endParaRPr lang="ru-RU" sz="8800" dirty="0"/>
          </a:p>
        </p:txBody>
      </p:sp>
      <p:sp>
        <p:nvSpPr>
          <p:cNvPr id="19" name="TextBox 18"/>
          <p:cNvSpPr txBox="1"/>
          <p:nvPr/>
        </p:nvSpPr>
        <p:spPr>
          <a:xfrm>
            <a:off x="11453632" y="4615091"/>
            <a:ext cx="62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х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1353800" y="2653929"/>
            <a:ext cx="62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х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353799" y="1506266"/>
            <a:ext cx="62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х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1453633" y="3667386"/>
            <a:ext cx="62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х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204480" y="5647132"/>
            <a:ext cx="98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300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34415" y="1054720"/>
            <a:ext cx="4744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% на остаток                        долг</a:t>
            </a:r>
            <a:endParaRPr lang="ru-RU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6788607" y="1525236"/>
            <a:ext cx="1683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0,01(10х+300)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23231" y="2603707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0,01(9х+300)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674537" y="3546769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0,01(8х+300)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55065" y="4558008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0,01(7х+300)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743190" y="5635722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0,01∙300)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1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" y="417758"/>
            <a:ext cx="6379102" cy="53245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15-го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планируется взять кредит в банке на 11 месяцев. Условия его возврата таковы: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1-го числа каждого месяца долг возрастает на 1% по сравнению с концом предыдущего месяца;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со 2-го по 14-е число каждого месяца необходимо выплатить часть долга;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каждого месяца с 1-го по 10-й долг должен быть на одну и ту же сумму меньше долга на 15-е число предыдущего месяца;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10-го месяца долг составит 300 тысяч рублей;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MathJax_Main"/>
                <a:cs typeface="Times New Roman" panose="02020603050405020304" pitchFamily="18" charset="0"/>
              </a:rPr>
              <a:t>—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 15-му числу 11-го месяца кредит должен быть полностью погашен.</a:t>
            </a:r>
            <a:endParaRPr lang="ru-RU" sz="20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сумму планируется взять в кредит, если общая сумма выплат после полного его погашения составит 1388 тысяч рублей?</a:t>
            </a: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145076"/>
              </p:ext>
            </p:extLst>
          </p:nvPr>
        </p:nvGraphicFramePr>
        <p:xfrm>
          <a:off x="6422407" y="2190938"/>
          <a:ext cx="5769592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2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8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3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10x +300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0,01(10x +300)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9x + 300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0,01(9x + 300)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+ 300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0,01(x + 300)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0,01∙300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379103" y="228261"/>
            <a:ext cx="389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2407" y="662310"/>
            <a:ext cx="5012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ежемесячная выплата </a:t>
            </a:r>
          </a:p>
          <a:p>
            <a:pPr algn="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10 мес.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30008" y="1576668"/>
            <a:ext cx="1968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= 10x + 300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flipH="1">
            <a:off x="9684029" y="2601649"/>
            <a:ext cx="253450" cy="2563478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 flipH="1">
            <a:off x="11612878" y="2621968"/>
            <a:ext cx="233681" cy="2520467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9126" y="5225929"/>
            <a:ext cx="59759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11∙0,01∙300 + 0,01(10x+9x+ …+ x)+10x+300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1388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12260" y="5706863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100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65534" y="6168528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= 10∙100 + 300 = 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6380480" y="111760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567680" y="5057351"/>
            <a:ext cx="81142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9277092" y="6125517"/>
            <a:ext cx="2136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1300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1820017" y="3195972"/>
            <a:ext cx="1729511" cy="24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53964" y="5048797"/>
            <a:ext cx="3744342" cy="2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495904" y="3476141"/>
            <a:ext cx="5525696" cy="22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57855" y="3812747"/>
            <a:ext cx="5515536" cy="438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436947" y="4418877"/>
            <a:ext cx="4268134" cy="22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153964" y="5635722"/>
            <a:ext cx="1242353" cy="1141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479229" y="1686892"/>
            <a:ext cx="2405836" cy="684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885065" y="1109309"/>
            <a:ext cx="40406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422407" y="2687215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422407" y="3172389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422407" y="3629570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492476" y="4148281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492476" y="4517864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857125" y="4545325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7944938" y="4087189"/>
            <a:ext cx="1737713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8027381" y="3630256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7944938" y="3172389"/>
            <a:ext cx="1814882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897820" y="2723733"/>
            <a:ext cx="203965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0541014" y="2723733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0541014" y="3219299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0539857" y="3573331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0539857" y="4073922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0539857" y="4545325"/>
            <a:ext cx="1294009" cy="32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74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 animBg="1"/>
      <p:bldP spid="12" grpId="0" animBg="1"/>
      <p:bldP spid="13" grpId="0"/>
      <p:bldP spid="14" grpId="0"/>
      <p:bldP spid="15" grpId="0"/>
      <p:bldP spid="39" grpId="0"/>
      <p:bldP spid="7" grpId="0" animBg="1"/>
      <p:bldP spid="29" grpId="0" animBg="1"/>
      <p:bldP spid="30" grpId="0" animBg="1"/>
      <p:bldP spid="34" grpId="0" animBg="1"/>
      <p:bldP spid="35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64366" y="6352338"/>
            <a:ext cx="2743200" cy="365125"/>
          </a:xfrm>
        </p:spPr>
        <p:txBody>
          <a:bodyPr/>
          <a:lstStyle/>
          <a:p>
            <a:fld id="{9D6FEFDE-57CC-4C4D-995A-5F0F95524F64}" type="slidenum">
              <a:rPr lang="ru-RU" sz="2400" smtClean="0"/>
              <a:t>12</a:t>
            </a:fld>
            <a:endParaRPr lang="ru-RU" sz="24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4154" y="412250"/>
            <a:ext cx="5746306" cy="59400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15-го декабря планируется взять кредит в банке на сумму 900 тысяч рублей на 11 месяцев.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его возврата таковы: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1-го числа каждого месяца долг возрастает на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% по сравнению с концом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со 2-го по 14-е число каждого месяца необходимо выплатить часть долга;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каждого месяца с 1-го по 10-й долг должен быть на одну и ту же сумму меньше долга на 15-е число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10-го месяца долг составит 200 тысяч рублей;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 15-му числу 11-го месяца кредит должен быть полностью погашен.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известно, что общая сумма выплат после полного погашения кредита составит 1021 тысячу рублей.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837203"/>
              </p:ext>
            </p:extLst>
          </p:nvPr>
        </p:nvGraphicFramePr>
        <p:xfrm>
          <a:off x="5958840" y="2680407"/>
          <a:ext cx="6151879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6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10x + 200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0,01r(10x + 200)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9x + 200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0,01r(9x + 200)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+ 200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0,01r(x + 200)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0,01r∙200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21786" y="62266"/>
            <a:ext cx="4714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900 тыс.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89868" y="955785"/>
            <a:ext cx="5012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ежемесячная выплата 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10 мес.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8549" y="1712104"/>
            <a:ext cx="1968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= 10x +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flipH="1">
            <a:off x="9662159" y="3270072"/>
            <a:ext cx="239127" cy="2039009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47325" y="2173769"/>
            <a:ext cx="3213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58909" y="1724749"/>
            <a:ext cx="3236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900 = 10x +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00, x = 70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5033" y="5417886"/>
            <a:ext cx="5717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11∙0,01r∙200 + 0,01r(10x+9x+ …+ x) = 121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21786" y="539913"/>
            <a:ext cx="5373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1021 – 900 = 121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- переплата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95033" y="5988355"/>
            <a:ext cx="2534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r+0,55∙70r=121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065262" y="5988355"/>
            <a:ext cx="787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2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760720" y="62266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853440" y="1420952"/>
            <a:ext cx="3590516" cy="794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443128" y="2343737"/>
            <a:ext cx="421721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21757" y="4438471"/>
            <a:ext cx="5316342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56435" y="3839031"/>
            <a:ext cx="470174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3325025" y="5676300"/>
            <a:ext cx="2237862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806929" y="6011281"/>
            <a:ext cx="63117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21786" y="3172408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21786" y="3620203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015617" y="4105039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030289" y="4534941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050028" y="5019815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574249" y="4998006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559984" y="4557997"/>
            <a:ext cx="1804382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653983" y="4062002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559311" y="3676237"/>
            <a:ext cx="1967243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570003" y="3189573"/>
            <a:ext cx="2092155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471828" y="3169975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0471828" y="3622244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0499297" y="4109630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449075" y="4537893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10449075" y="5006834"/>
            <a:ext cx="1330736" cy="3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99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3" grpId="0"/>
      <p:bldP spid="14" grpId="0"/>
      <p:bldP spid="15" grpId="0"/>
      <p:bldP spid="16" grpId="0"/>
      <p:bldP spid="17" grpId="0"/>
      <p:bldP spid="18" grpId="0"/>
      <p:bldP spid="4" grpId="0" animBg="1"/>
      <p:bldP spid="24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33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13</a:t>
            </a:fld>
            <a:endParaRPr lang="ru-RU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9067" y="488619"/>
            <a:ext cx="5359235" cy="53245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 декабря 2026 года планируется взять кредит в банке на сумму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27 млн рублей на 36 месяцев.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его возврата таковы: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1-го числа каждого месяца долг возрастает на 3 % по сравнению с концом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со 2-го по 14-е число каждого месяца необходимо одним платежом оплатить часть долга;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каждого месяца долг должен быть на одну и ту же величину меньше долга на 15-е число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 15 декабря 2029 года кредит должен быть полностью погашен.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равна общая сумма платежей в 2029 году?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213473"/>
              </p:ext>
            </p:extLst>
          </p:nvPr>
        </p:nvGraphicFramePr>
        <p:xfrm>
          <a:off x="5924513" y="1898472"/>
          <a:ext cx="6151879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7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6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36x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35x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12x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21786" y="62266"/>
            <a:ext cx="4400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– срок кредитования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021786" y="1205415"/>
                <a:ext cx="6054606" cy="616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27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36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млн </a:t>
                </a:r>
                <a:r>
                  <a:rPr lang="ru-RU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руб</a:t>
                </a:r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– ежемесячная выплата </a:t>
                </a:r>
                <a:endParaRPr lang="en-US" sz="2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786" y="1205415"/>
                <a:ext cx="6054606" cy="616964"/>
              </a:xfrm>
              <a:prstGeom prst="rect">
                <a:avLst/>
              </a:prstGeom>
              <a:blipFill rotWithShape="0">
                <a:blip r:embed="rId2"/>
                <a:stretch>
                  <a:fillRect r="-906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фигурная скобка 11"/>
          <p:cNvSpPr/>
          <p:nvPr/>
        </p:nvSpPr>
        <p:spPr>
          <a:xfrm flipH="1">
            <a:off x="9357359" y="4133344"/>
            <a:ext cx="284479" cy="1313112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21786" y="792138"/>
            <a:ext cx="3985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3%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5033" y="5556941"/>
            <a:ext cx="3825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0,03x(12+1+ …+ 1) + 12x =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895033" y="6077247"/>
                <a:ext cx="3147015" cy="61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0,03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∙ 78+12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033" y="6077247"/>
                <a:ext cx="3147015" cy="614655"/>
              </a:xfrm>
              <a:prstGeom prst="rect">
                <a:avLst/>
              </a:prstGeom>
              <a:blipFill rotWithShape="0">
                <a:blip r:embed="rId3"/>
                <a:stretch>
                  <a:fillRect l="-2907" b="-89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/>
          <p:cNvCxnSpPr/>
          <p:nvPr/>
        </p:nvCxnSpPr>
        <p:spPr>
          <a:xfrm>
            <a:off x="5628640" y="121920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Левая фигурная скобка 19"/>
          <p:cNvSpPr/>
          <p:nvPr/>
        </p:nvSpPr>
        <p:spPr>
          <a:xfrm flipH="1">
            <a:off x="11683999" y="4133343"/>
            <a:ext cx="253999" cy="1313112"/>
          </a:xfrm>
          <a:prstGeom prst="leftBrace">
            <a:avLst>
              <a:gd name="adj1" fmla="val 41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98826" y="6153741"/>
            <a:ext cx="22436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10,755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080088" y="1511686"/>
            <a:ext cx="3232922" cy="221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37324" y="2429556"/>
            <a:ext cx="64499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519085" y="3302000"/>
            <a:ext cx="1813395" cy="1147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38925" y="4227876"/>
            <a:ext cx="42111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38925" y="5446455"/>
            <a:ext cx="42111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4553" y="2767054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149230" y="3227396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149230" y="3711729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133989" y="4146507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149230" y="4606849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149230" y="5065618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799642" y="2771635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834319" y="3231977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834319" y="3716310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819078" y="4151088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834319" y="4611430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834319" y="5070199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351127" y="2767369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0385804" y="3227711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0385804" y="3712044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370563" y="4146822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10385804" y="4607164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0385804" y="5065933"/>
            <a:ext cx="1343770" cy="34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61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/>
      <p:bldP spid="15" grpId="0"/>
      <p:bldP spid="17" grpId="0"/>
      <p:bldP spid="20" grpId="0" animBg="1"/>
      <p:bldP spid="4" grpId="0"/>
      <p:bldP spid="3" grpId="0" animBg="1"/>
      <p:bldP spid="23" grpId="0" animBg="1"/>
      <p:bldP spid="25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3249" y="513979"/>
            <a:ext cx="5372676" cy="6247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10.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15-го декабря планируется взять кредит в банке на сумму 1 000 000 рублей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+1)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месяц. Условия его возврата таковы: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1-го числа каждого месяца долг возрастает на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% по сравнению с концом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со 2-го по 14-е число каждого месяца необходимо выплатить часть долга;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 каждого месяца с 1-го по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-й долг должен быть на 40 тысяч рублей меньше долга на 15-е число предыдущего месяца;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15-го числа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-го месяца долг составит 200 тысяч рублей;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 15-му числу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+1)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-го месяца кредит должен быть полностью погашен.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известно, что общая сумма выплат после полного погашения кредита составит 1378 тысяч рублей.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144802"/>
              </p:ext>
            </p:extLst>
          </p:nvPr>
        </p:nvGraphicFramePr>
        <p:xfrm>
          <a:off x="5822886" y="2341315"/>
          <a:ext cx="6151879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7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6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(20x+200)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(19x+200)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х+200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(x+200)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200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21786" y="62266"/>
            <a:ext cx="48685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1000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n+1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– срок кредитования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38853" y="1128789"/>
                <a:ext cx="69651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 – ежемесячная выплата первые 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мес.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853" y="1128789"/>
                <a:ext cx="6965112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фигурная скобка 11"/>
          <p:cNvSpPr/>
          <p:nvPr/>
        </p:nvSpPr>
        <p:spPr>
          <a:xfrm flipH="1">
            <a:off x="9956799" y="3217403"/>
            <a:ext cx="309879" cy="2229051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21786" y="792138"/>
            <a:ext cx="3213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95033" y="5556941"/>
            <a:ext cx="4948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0,01r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200∙21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+ 0,01r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∙(20∙40+40)=378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95033" y="6077247"/>
            <a:ext cx="1436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126r=378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572451" y="62464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8898826" y="6153741"/>
            <a:ext cx="787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= 3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188104" y="1494116"/>
            <a:ext cx="1755986" cy="110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85219" y="1805955"/>
            <a:ext cx="1227702" cy="11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87273" y="2460580"/>
            <a:ext cx="3949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98954" y="3913630"/>
            <a:ext cx="4972763" cy="3250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98954" y="4814860"/>
            <a:ext cx="42111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882228" y="6384573"/>
            <a:ext cx="2104830" cy="11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895033" y="1669299"/>
            <a:ext cx="4488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nx+200,      x=40,      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1786" y="3217403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6021786" y="3675172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021786" y="4132941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052072" y="4599034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6052072" y="5065127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849442" y="5074296"/>
            <a:ext cx="200083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692715" y="4591651"/>
            <a:ext cx="200083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692715" y="4113158"/>
            <a:ext cx="200083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729339" y="3675172"/>
            <a:ext cx="2227459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736127" y="3235948"/>
            <a:ext cx="2227459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383520" y="3254872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0406133" y="3702919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0436418" y="4132941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0436418" y="4604522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10436418" y="5027580"/>
            <a:ext cx="1377390" cy="337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23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/>
      <p:bldP spid="15" grpId="0"/>
      <p:bldP spid="17" grpId="0"/>
      <p:bldP spid="4" grpId="0"/>
      <p:bldP spid="27" grpId="0"/>
      <p:bldP spid="27" grpId="1"/>
      <p:bldP spid="2" grpId="0" animBg="1"/>
      <p:bldP spid="23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3249" y="705053"/>
            <a:ext cx="5372676" cy="53245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11.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июле планируется взять кредит в банке на сумму 10 млн рублей</a:t>
            </a:r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некоторый срок (целое число лет). Условия его возврата таковы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январь долг возрастает на 10% по сравнению с концом предыдущего года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февраля по июнь каждого года необходимо выплатить часть долга;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июле каждого года долг должен быть на одну и ту же сумму меньше долга на июль предыдущего года.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лет планируется взять кредит, если известно, что общая сумма выплат после его полного погашения составит 15 млн рублей?</a:t>
            </a:r>
          </a:p>
          <a:p>
            <a:pPr lvl="0"/>
            <a:endParaRPr lang="ru-RU" sz="2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113173"/>
              </p:ext>
            </p:extLst>
          </p:nvPr>
        </p:nvGraphicFramePr>
        <p:xfrm>
          <a:off x="5822886" y="2341315"/>
          <a:ext cx="6151879" cy="2651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7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6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</a:t>
                      </a:r>
                      <a:r>
                        <a:rPr lang="en-US" sz="2400" i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(n-1)x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(n-1)x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21786" y="62266"/>
            <a:ext cx="4636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10 млн.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– срок кредитования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020473" y="1140066"/>
                <a:ext cx="49621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 – ежемесячная выплата</a:t>
                </a:r>
                <a:endParaRPr lang="en-US" sz="2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0473" y="1140066"/>
                <a:ext cx="4962192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10526" r="-983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фигурная скобка 11"/>
          <p:cNvSpPr/>
          <p:nvPr/>
        </p:nvSpPr>
        <p:spPr>
          <a:xfrm flipH="1">
            <a:off x="9956798" y="3217404"/>
            <a:ext cx="309879" cy="1707682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21786" y="792138"/>
            <a:ext cx="4139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10%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13946" y="5238291"/>
            <a:ext cx="2294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0,1∙ x(1+ …n)=5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572451" y="62464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310662" y="6081313"/>
            <a:ext cx="915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9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302018" y="2654418"/>
            <a:ext cx="1755986" cy="110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984777" y="1700554"/>
            <a:ext cx="1227702" cy="11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87273" y="1995515"/>
            <a:ext cx="4356331" cy="1638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87273" y="4710944"/>
            <a:ext cx="3790519" cy="130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87273" y="4074299"/>
            <a:ext cx="42111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-43907"/>
            <a:ext cx="1764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2469971" y="5360211"/>
            <a:ext cx="2104830" cy="11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913946" y="1578634"/>
            <a:ext cx="53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nx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10, 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переплата = 10-5=5 млн.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913946" y="5734807"/>
                <a:ext cx="2572692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0,1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946" y="5734807"/>
                <a:ext cx="2572692" cy="78380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058820" y="5163655"/>
                <a:ext cx="2730235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0,1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8820" y="5163655"/>
                <a:ext cx="2730235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5913946" y="3217404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913945" y="3695635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900673" y="4136562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865338" y="4584481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911068" y="3228345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911067" y="3706576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897795" y="4147503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862460" y="4595422"/>
            <a:ext cx="1653181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0245743" y="3190005"/>
            <a:ext cx="1244184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0245742" y="3668236"/>
            <a:ext cx="1244184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0232470" y="4109163"/>
            <a:ext cx="1244184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0197135" y="4557082"/>
            <a:ext cx="1244184" cy="365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69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/>
      <p:bldP spid="15" grpId="0"/>
      <p:bldP spid="4" grpId="0"/>
      <p:bldP spid="27" grpId="0"/>
      <p:bldP spid="8" grpId="0"/>
      <p:bldP spid="29" grpId="0"/>
      <p:bldP spid="2" grpId="0" animBg="1"/>
      <p:bldP spid="23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032" y="320465"/>
            <a:ext cx="5735414" cy="65556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июле 2025 года планируется взять кредит на десять лет в 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800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 Условия его возврата таковы: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каждый январь долг будет возрастать на </a:t>
            </a:r>
            <a:r>
              <a:rPr lang="ru-RU" sz="2000" dirty="0">
                <a:solidFill>
                  <a:srgbClr val="333333"/>
                </a:solidFill>
                <a:latin typeface="MathJax_Math-italic"/>
                <a:cs typeface="Times New Roman" panose="02020603050405020304" pitchFamily="18" charset="0"/>
              </a:rPr>
              <a:t>r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% по сравнению с концом предыдущего года (</a:t>
            </a:r>
            <a:r>
              <a:rPr lang="ru-RU" sz="2000" dirty="0">
                <a:solidFill>
                  <a:srgbClr val="333333"/>
                </a:solidFill>
                <a:latin typeface="MathJax_Math-italic"/>
                <a:cs typeface="Times New Roman" panose="02020603050405020304" pitchFamily="18" charset="0"/>
              </a:rPr>
              <a:t>r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целое число);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 февраля по июнь каждого года необходимо оплатить одним платежом часть долга;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в июле 2026, 2027, 2028, 2029 и 2030 годов долг должен быть на какую-то одну и ту же величину меньше долга на июль предыдущего года;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в июле 2030 года долг должен составить 200 тыс. рублей;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в июле 2031, 2032, 2033, 2034 и 2035 годов долг должен быть на другую одну и ту же величину меньше долга на июль предыдущего года;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 к июлю 2035 года долг должен быть выплачен полностью.</a:t>
            </a:r>
            <a:endParaRPr lang="ru-RU" sz="2000" dirty="0"/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сумма всех платежей после полного погашения кредита будет равна 1480 тыс. рублей. Найдите </a:t>
            </a:r>
            <a:r>
              <a:rPr lang="ru-RU" sz="2000" dirty="0">
                <a:solidFill>
                  <a:srgbClr val="333333"/>
                </a:solidFill>
                <a:latin typeface="MathJax_Math-italic"/>
                <a:cs typeface="Times New Roman" panose="02020603050405020304" pitchFamily="18" charset="0"/>
              </a:rPr>
              <a:t>r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727609"/>
              </p:ext>
            </p:extLst>
          </p:nvPr>
        </p:nvGraphicFramePr>
        <p:xfrm>
          <a:off x="5829552" y="2502147"/>
          <a:ext cx="6151879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1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7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 %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Выплата</a:t>
                      </a:r>
                      <a:r>
                        <a:rPr lang="ru-RU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долга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+ 5у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(5x+5y)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4x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+ 5у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∙ (4x+5y)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5y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∙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5y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⁞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0,01ry</a:t>
                      </a:r>
                      <a:endParaRPr lang="ru-RU" sz="24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734382" y="41829"/>
            <a:ext cx="47146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800 тыс. руб.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лет– срок кредитования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30633" y="980226"/>
                <a:ext cx="59648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 – </a:t>
                </a:r>
                <a:r>
                  <a:rPr lang="ru-RU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ежемесячная выплата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первые 5 лет</a:t>
                </a:r>
                <a:endParaRPr lang="en-US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633" y="980226"/>
                <a:ext cx="5964838" cy="461665"/>
              </a:xfrm>
              <a:prstGeom prst="rect">
                <a:avLst/>
              </a:prstGeom>
              <a:blipFill rotWithShape="0">
                <a:blip r:embed="rId2"/>
                <a:stretch>
                  <a:fillRect t="-10526" r="-10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фигурная скобка 11"/>
          <p:cNvSpPr/>
          <p:nvPr/>
        </p:nvSpPr>
        <p:spPr>
          <a:xfrm flipH="1">
            <a:off x="9486017" y="3054925"/>
            <a:ext cx="309879" cy="2585384"/>
          </a:xfrm>
          <a:prstGeom prst="leftBrace">
            <a:avLst>
              <a:gd name="adj1" fmla="val 45995"/>
              <a:gd name="adj2" fmla="val 49153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89426" y="703771"/>
            <a:ext cx="3213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84062" y="5850480"/>
            <a:ext cx="3046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0,01r∙ (15x+ 40y)=680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5735414" y="0"/>
            <a:ext cx="0" cy="66097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0310662" y="6081313"/>
            <a:ext cx="101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20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95856" y="3102867"/>
            <a:ext cx="3958861" cy="2057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417227" y="1022970"/>
            <a:ext cx="1227702" cy="118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412009" y="1618116"/>
            <a:ext cx="2956696" cy="514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80026" y="4671247"/>
            <a:ext cx="3790519" cy="130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95856" y="4071245"/>
            <a:ext cx="4972849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0" y="-43907"/>
            <a:ext cx="3078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«Карманы». </a:t>
            </a:r>
            <a:r>
              <a:rPr lang="ru-RU" sz="2000" b="1" dirty="0" smtClean="0"/>
              <a:t>Задача 12.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908383" y="5002669"/>
            <a:ext cx="3224932" cy="210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773505" y="1647276"/>
            <a:ext cx="2539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+5у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1908383" y="3435638"/>
            <a:ext cx="3354677" cy="2907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224111" y="6516506"/>
            <a:ext cx="3224932" cy="210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7493" y="6770003"/>
            <a:ext cx="114377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74538" y="1237013"/>
                <a:ext cx="62504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y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 руб. – </a:t>
                </a:r>
                <a:r>
                  <a:rPr lang="ru-RU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ежемесячная выплата</a:t>
                </a:r>
                <a:r>
                  <a:rPr lang="en-US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вторые 5 лет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538" y="1237013"/>
                <a:ext cx="6250494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292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8069781" y="2052167"/>
            <a:ext cx="3724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ереплата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680 тыс.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21557" y="2053652"/>
            <a:ext cx="21820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885677" y="6269423"/>
            <a:ext cx="2206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0,01r∙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3400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=680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217974" y="1643834"/>
            <a:ext cx="1951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5у=200, у=40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064898" y="2998378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981365" y="3446468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5981365" y="3908622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981365" y="4383205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981365" y="4836978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981364" y="5282600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7503541" y="3005146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7420008" y="3453236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7420008" y="3915390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7420008" y="4389973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420008" y="4843746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7420007" y="5289368"/>
            <a:ext cx="2066009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0290065" y="2981937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0206532" y="3430027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0206532" y="3892181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10206532" y="4366764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0206532" y="4820537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10206531" y="5266159"/>
            <a:ext cx="1156995" cy="38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46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3" grpId="0"/>
      <p:bldP spid="15" grpId="0"/>
      <p:bldP spid="4" grpId="0"/>
      <p:bldP spid="27" grpId="0"/>
      <p:bldP spid="34" grpId="0"/>
      <p:bldP spid="20" grpId="0"/>
      <p:bldP spid="23" grpId="0"/>
      <p:bldP spid="36" grpId="0"/>
      <p:bldP spid="37" grpId="0"/>
      <p:bldP spid="2" grpId="0" animBg="1"/>
      <p:bldP spid="29" grpId="0" animBg="1"/>
      <p:bldP spid="35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2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2216" y="116237"/>
            <a:ext cx="4392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Критерии оценивая задания 16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540" y="1004262"/>
            <a:ext cx="12226540" cy="273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8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50506" y="373225"/>
            <a:ext cx="2666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Надо знать!</a:t>
            </a:r>
            <a:endParaRPr lang="ru-RU" sz="36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9127" y="1530221"/>
            <a:ext cx="17908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1% - 0,01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1095" y="2584580"/>
            <a:ext cx="2008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r% - 0,01r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9127" y="3564294"/>
            <a:ext cx="3092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– 0,01rS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127" y="4749282"/>
            <a:ext cx="9342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число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увеличили на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r%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стало (1+0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,01r)S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99585" y="2590857"/>
            <a:ext cx="2098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15% - 0,15 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7658" y="3564294"/>
            <a:ext cx="2977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– 0,2S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9127" y="5552816"/>
            <a:ext cx="101200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число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увеличили на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стало (1+0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,1)S=1,1S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64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8739" y="0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8739" y="398232"/>
            <a:ext cx="11840454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июле 2020 года планируется взять кредит в банке на сумму 200 000 рублей. Условия его возврата таковы: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каждый январь долг увеличивается на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% по сравнению с концом предыдущего года;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 февраля по июнь каждого года необходимо выплатить одним платежом часть долга.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th-italic"/>
                <a:cs typeface="Times New Roman" panose="02020603050405020304" pitchFamily="18" charset="0"/>
              </a:rPr>
              <a:t>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известно, что кредит будет полностью погашен за два года, причём в первый год будет выплачено 130 000 рублей, а во второй год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MathJax_Main"/>
                <a:cs typeface="Times New Roman" panose="02020603050405020304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150 000 рублей.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249897" y="1087324"/>
            <a:ext cx="2200760" cy="2324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233818" y="1367727"/>
            <a:ext cx="2780030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641383" y="1704814"/>
            <a:ext cx="3967566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267597" y="1989592"/>
            <a:ext cx="1003264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920371" y="1968277"/>
            <a:ext cx="4412891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552039" y="2337224"/>
            <a:ext cx="147802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157288" y="2337224"/>
            <a:ext cx="147802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2698" y="2688956"/>
            <a:ext cx="1891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S=200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2698" y="2976397"/>
            <a:ext cx="2557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72698" y="3363854"/>
                <a:ext cx="5043047" cy="6194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R</m:t>
                      </m:r>
                      <m:r>
                        <m:rPr>
                          <m:nor/>
                        </m:rP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1+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повышающий коэффициент</m:t>
                      </m:r>
                    </m:oMath>
                  </m:oMathPara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98" y="3363854"/>
                <a:ext cx="5043047" cy="6194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19756"/>
              </p:ext>
            </p:extLst>
          </p:nvPr>
        </p:nvGraphicFramePr>
        <p:xfrm>
          <a:off x="353480" y="4829767"/>
          <a:ext cx="4567232" cy="12395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3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58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 - 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(RS – x)R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73437" y="4060556"/>
            <a:ext cx="39158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130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– первый платеж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 150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233602" y="2794514"/>
            <a:ext cx="29225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(200R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130)R-150=0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33602" y="3348090"/>
            <a:ext cx="23583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20R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13R-15=0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33602" y="3868352"/>
            <a:ext cx="26821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R=1,25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R= -0,6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233602" y="4512665"/>
                <a:ext cx="2458750" cy="586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= 1+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=1,25</m:t>
                    </m:r>
                  </m:oMath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602" y="4512665"/>
                <a:ext cx="2458750" cy="586892"/>
              </a:xfrm>
              <a:prstGeom prst="rect">
                <a:avLst/>
              </a:prstGeom>
              <a:blipFill rotWithShape="0">
                <a:blip r:embed="rId3"/>
                <a:stretch>
                  <a:fillRect l="-3970" t="-1031" b="-82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6249897" y="5266288"/>
            <a:ext cx="941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4080" y="2688956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605879" y="6125517"/>
            <a:ext cx="196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x)R-y=0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0861" y="5273313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616604" y="5273313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825022" y="5273313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1265819" y="5693467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578998" y="5679441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857530" y="5704078"/>
            <a:ext cx="95532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50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27" grpId="0"/>
      <p:bldP spid="3" grpId="0" animBg="1"/>
      <p:bldP spid="31" grpId="0" animBg="1"/>
      <p:bldP spid="34" grpId="0" animBg="1"/>
      <p:bldP spid="35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5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8739" y="0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-2084"/>
            <a:ext cx="12192000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июле 2026 года планируется взять кредит на три года в размере 800 тыс. рублей. Условия его возврата таковы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январь долг будет возрастать на 10 % по сравнению с концом предыдущего года;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февраля по июнь каждого года необходимо выплатить одним платежом часть долга;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в 2027 и 2028 годах должны быть равными;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июлю 2029 года долг должен быть выплачен полностью.</a:t>
            </a:r>
          </a:p>
          <a:p>
            <a:pPr lvl="0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платёж в 2029 году составит 833,8 тыс. рублей. Сколько рублей составит платёж 2027 года?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5165205" y="708010"/>
            <a:ext cx="3824886" cy="2324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587878" y="1273058"/>
            <a:ext cx="2780030" cy="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711116" y="1598851"/>
            <a:ext cx="3967566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249749" y="2179503"/>
            <a:ext cx="1003264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527745" y="1868261"/>
            <a:ext cx="4412891" cy="1162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863987" y="2472410"/>
            <a:ext cx="147802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0181961" y="2473026"/>
            <a:ext cx="147802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2698" y="2688956"/>
            <a:ext cx="18914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S=800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2698" y="2976397"/>
            <a:ext cx="3234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 =10%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2061" y="3299112"/>
                <a:ext cx="46235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R</m:t>
                      </m:r>
                      <m:r>
                        <m:rPr>
                          <m:nor/>
                        </m:rP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1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,1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повышающий коэффициент</m:t>
                      </m:r>
                    </m:oMath>
                  </m:oMathPara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61" y="3299112"/>
                <a:ext cx="4623573" cy="400110"/>
              </a:xfrm>
              <a:prstGeom prst="rect">
                <a:avLst/>
              </a:prstGeom>
              <a:blipFill rotWithShape="0">
                <a:blip r:embed="rId2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052771"/>
              </p:ext>
            </p:extLst>
          </p:nvPr>
        </p:nvGraphicFramePr>
        <p:xfrm>
          <a:off x="289619" y="4445873"/>
          <a:ext cx="5423118" cy="16526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3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 - 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(RS – x)R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(RS – x)R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(RS – x)R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06270" y="3623419"/>
            <a:ext cx="34231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2027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2028 годах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= 833,8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2029 г.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49897" y="2778290"/>
            <a:ext cx="39228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1,1(1,1(1,1∙800-x)-x)-833,8=0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33602" y="3348090"/>
            <a:ext cx="28456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1,1(1,1∙800-x)-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x=758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33602" y="3868352"/>
            <a:ext cx="2794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1,21∙800-1,1x-x=758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33602" y="4512665"/>
            <a:ext cx="99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x=100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67747" y="5156978"/>
            <a:ext cx="2059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 </a:t>
            </a: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4080" y="2688956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260450" y="6217850"/>
            <a:ext cx="26837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(RS – x)R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-y=0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614202" y="4897422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081247" y="4897422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812851" y="4897422"/>
            <a:ext cx="690291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590497" y="5317576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081248" y="5317576"/>
            <a:ext cx="119315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888263" y="5328187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972434" y="5696850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947240" y="5739557"/>
            <a:ext cx="1657516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299807" y="5731506"/>
            <a:ext cx="1349412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93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4" grpId="0"/>
      <p:bldP spid="27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8087" y="-78013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84224" y="6466392"/>
            <a:ext cx="2743200" cy="365125"/>
          </a:xfrm>
        </p:spPr>
        <p:txBody>
          <a:bodyPr/>
          <a:lstStyle/>
          <a:p>
            <a:fld id="{9D6FEFDE-57CC-4C4D-995A-5F0F95524F64}" type="slidenum">
              <a:rPr lang="ru-RU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9012" y="387074"/>
            <a:ext cx="12068412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июле 2020 года планируется взять кредит в банке на некоторую сумму. Условия его возврата таковы: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каждый январь долг увеличивается на 25% по сравнению с концом предыдущего года;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с февраля по июнь каждого года необходимо выплатить одним платежом часть долга.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рублей будет выплачено банку, если известно, что кредит будет полностью погашен тремя равными платежами (то есть за три года) и общая сумма выплат после полного погашения кредита на 104 800 рублей больше суммы, взятой в кредит?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18855" y="1316223"/>
            <a:ext cx="9381919" cy="3271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687684" y="2262220"/>
            <a:ext cx="7439740" cy="280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9487044" y="1939295"/>
            <a:ext cx="210777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614855" y="1667001"/>
            <a:ext cx="3110332" cy="608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8855" y="2851552"/>
            <a:ext cx="262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580685"/>
              </p:ext>
            </p:extLst>
          </p:nvPr>
        </p:nvGraphicFramePr>
        <p:xfrm>
          <a:off x="229493" y="4527550"/>
          <a:ext cx="6558765" cy="16526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9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1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6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- 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– x)1,25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– x)1,25-x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((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– x)1,25-x)1,25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576609" y="3674107"/>
                <a:ext cx="3418243" cy="7523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6609" y="3674107"/>
                <a:ext cx="3418243" cy="75232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516122" y="4495221"/>
            <a:ext cx="25218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125S-100x-80x-64x=0</a:t>
            </a:r>
          </a:p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125S=244x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855" y="3154167"/>
            <a:ext cx="32007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8855" y="3823333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r=25%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R=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1+0,25=1,25 – повышающий коэффициент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99903" y="3163540"/>
            <a:ext cx="2965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3x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общая сумма выплат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18855" y="3520718"/>
            <a:ext cx="2529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3х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-104800=S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flipH="1">
                <a:off x="7383278" y="2633974"/>
                <a:ext cx="3234526" cy="916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nor/>
                                </m:rPr>
                                <a:rPr lang="ru-RU" sz="24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3х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−104800=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ru-RU" sz="24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((</m:t>
                              </m:r>
                              <m:r>
                                <m:rPr>
                                  <m:nor/>
                                </m:rPr>
                                <a:rPr lang="ru-RU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1,25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– 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)1,25−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)1,25−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=0</m:t>
                              </m:r>
                              <m:r>
                                <m:rPr>
                                  <m:nor/>
                                </m:rPr>
                                <a:rPr lang="ru-RU" sz="2400" i="1" dirty="0">
                                  <a:solidFill>
                                    <a:prstClr val="black"/>
                                  </a:solidFill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ru-RU" sz="2400" i="1" dirty="0">
                                  <a:solidFill>
                                    <a:prstClr val="black"/>
                                  </a:solidFill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383278" y="2633974"/>
                <a:ext cx="3234526" cy="916148"/>
              </a:xfrm>
              <a:prstGeom prst="rect">
                <a:avLst/>
              </a:prstGeom>
              <a:blipFill rotWithShape="0">
                <a:blip r:embed="rId3"/>
                <a:stretch>
                  <a:fillRect r="-201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7516122" y="5182629"/>
            <a:ext cx="2507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125(3x-104800)=244x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16122" y="5530622"/>
            <a:ext cx="2060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131x=125∙104800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516122" y="5952007"/>
                <a:ext cx="3927422" cy="6768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125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∙104800∙3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131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𝟑𝟎𝟎𝟎𝟎𝟎</m:t>
                      </m:r>
                    </m:oMath>
                  </m:oMathPara>
                </a14:m>
                <a:endParaRPr lang="ru-RU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6122" y="5952007"/>
                <a:ext cx="3927422" cy="67685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808945" y="6275221"/>
                <a:ext cx="39709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((</m:t>
                      </m:r>
                      <m:r>
                        <m:rPr>
                          <m:nor/>
                        </m:rP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1,25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– 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)1,25−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)1,25−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=0</m:t>
                      </m:r>
                      <m:r>
                        <m:rPr>
                          <m:nor/>
                        </m:rP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8945" y="6275221"/>
                <a:ext cx="3970959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>
            <a:off x="216128" y="1974097"/>
            <a:ext cx="435019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233123" y="2716420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1614202" y="5000063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07507" y="4972498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856928" y="4987327"/>
            <a:ext cx="690291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27957" y="5356955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100974" y="5409072"/>
            <a:ext cx="1871459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036422" y="5383344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975784" y="5815485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100974" y="5778340"/>
            <a:ext cx="2493553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169173" y="5815485"/>
            <a:ext cx="1879618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71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3" grpId="0"/>
      <p:bldP spid="2" grpId="0"/>
      <p:bldP spid="6" grpId="0"/>
      <p:bldP spid="10" grpId="0"/>
      <p:bldP spid="12" grpId="0"/>
      <p:bldP spid="13" grpId="0"/>
      <p:bldP spid="19" grpId="0"/>
      <p:bldP spid="14" grpId="0"/>
      <p:bldP spid="15" grpId="0"/>
      <p:bldP spid="17" grpId="0"/>
      <p:bldP spid="20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7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-46494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823" y="294012"/>
            <a:ext cx="11951777" cy="25545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4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июле 2026 года планируется взять кредит на пять лет в размере 825 тыс. рублей. Условия 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возврата :</a:t>
            </a:r>
            <a:endParaRPr lang="ru-RU" sz="2000" dirty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— каждый январь долг возрастает на 20% по сравнению с концом предыдущего года;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— с февраля по июнь каждого года необходимо выплатить одним платежом часть долга;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— в июле 2027, 2028 и 2029 годов долг остаётся равным 825 тыс. рублей;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— выплаты в 2030 и 2031 годах равны;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— к июлю 2031 года долг будет выплачен полностью.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Найдите общую сумму выплат за пять лет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4378271" y="929900"/>
            <a:ext cx="4610746" cy="15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727840" y="1269218"/>
            <a:ext cx="4200041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439904" y="1549833"/>
            <a:ext cx="4287864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689673" y="1850406"/>
            <a:ext cx="7384943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36040" y="2173636"/>
            <a:ext cx="3886200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239570" y="2491355"/>
            <a:ext cx="4556502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0889" y="2816819"/>
            <a:ext cx="4556502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525299"/>
              </p:ext>
            </p:extLst>
          </p:nvPr>
        </p:nvGraphicFramePr>
        <p:xfrm>
          <a:off x="376525" y="4205115"/>
          <a:ext cx="5706560" cy="25051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8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3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2S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1,2S-x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(1,2S-x)1,2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18855" y="2843803"/>
            <a:ext cx="3872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825 тыс. руб.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8854" y="3154167"/>
            <a:ext cx="52772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 в последние 2 года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8853" y="3463281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r=25%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R=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1+0,25=1,25 – повышающий коэффициент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373992" y="2767715"/>
            <a:ext cx="2247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1,2S-x)1,2-x=0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7373992" y="3189325"/>
                <a:ext cx="3017173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992" y="3189325"/>
                <a:ext cx="3017173" cy="9951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381290" y="4184469"/>
            <a:ext cx="2119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36S-30x-25x=0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81290" y="4632845"/>
            <a:ext cx="1298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55x=36S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341856" y="5020856"/>
                <a:ext cx="2817503" cy="7936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∙825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=540</m:t>
                      </m:r>
                    </m:oMath>
                  </m:oMathPara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1856" y="5020856"/>
                <a:ext cx="2817503" cy="79367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6233894" y="5841907"/>
            <a:ext cx="59736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выплачено 2х+3∙0,2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S=2∙540+3∙0,2∙825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8497857" y="6356350"/>
            <a:ext cx="21739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1575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6243868" y="2799148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385967" y="5072075"/>
            <a:ext cx="820108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091692" y="5072075"/>
            <a:ext cx="690291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062106" y="5498134"/>
            <a:ext cx="119315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214745" y="5895319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724295" y="6318813"/>
            <a:ext cx="1657516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1269228" y="5911423"/>
            <a:ext cx="936846" cy="333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422863" y="4665969"/>
            <a:ext cx="783211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3272586" y="4665969"/>
            <a:ext cx="1035017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5155484" y="4665969"/>
            <a:ext cx="690291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1315735" y="5491269"/>
            <a:ext cx="856469" cy="347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3272587" y="5086123"/>
            <a:ext cx="119315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5287467" y="5479251"/>
            <a:ext cx="508604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245289" y="6338079"/>
            <a:ext cx="389230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2831099" y="5920630"/>
            <a:ext cx="1657516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239570" y="6320868"/>
            <a:ext cx="966504" cy="347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02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8" grpId="0"/>
      <p:bldP spid="30" grpId="0"/>
      <p:bldP spid="31" grpId="0"/>
      <p:bldP spid="32" grpId="0"/>
      <p:bldP spid="34" grpId="0"/>
      <p:bldP spid="35" grpId="0"/>
      <p:bldP spid="36" grpId="0"/>
      <p:bldP spid="26" grpId="0" animBg="1"/>
      <p:bldP spid="29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EFDE-57CC-4C4D-995A-5F0F95524F64}" type="slidenum">
              <a:rPr lang="ru-RU" smtClean="0"/>
              <a:t>8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-46494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823" y="294012"/>
            <a:ext cx="11951777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5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В июле 2020 года планируется взять кредит в банке на некоторую сумму. Условия его возврата таковы: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каждый январь долг увеличивается на 10% по сравнению с концом предыдущего года;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с февраля по июнь каждого года необходимо выплатить одним платежом часть долга.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Сколько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рублей планируется взять в банке, если известно, что кредит будет полностью погашен тремя равными платежами (то есть за три года) и общая сумма выплат после полного погашения кредита на </a:t>
            </a:r>
            <a:r>
              <a:rPr lang="en-US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       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40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980 рублей больше суммы, взятой в кредит?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4378271" y="929900"/>
            <a:ext cx="4610746" cy="15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727840" y="1269218"/>
            <a:ext cx="4200041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439904" y="1549833"/>
            <a:ext cx="4287864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689673" y="1850406"/>
            <a:ext cx="7384943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36040" y="2173636"/>
            <a:ext cx="3886200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71893" y="2444620"/>
            <a:ext cx="5006597" cy="187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620136"/>
              </p:ext>
            </p:extLst>
          </p:nvPr>
        </p:nvGraphicFramePr>
        <p:xfrm>
          <a:off x="202857" y="4217905"/>
          <a:ext cx="5860854" cy="1678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0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7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3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1,1(1,1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1,1(1,1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-х)-х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1,1(1,1(1,1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-х)-х)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18855" y="2843803"/>
            <a:ext cx="2687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8854" y="3154167"/>
            <a:ext cx="52772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8853" y="3463281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r=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процентная ставка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R=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1+0,1=1,1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повышающий коэффициент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6454275" y="2603365"/>
                <a:ext cx="3690882" cy="9161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40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eqArr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1,1(1,1(1,1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−х)−х)−х=0 </m:t>
                            </m:r>
                          </m:e>
                          <m:e>
                            <m:r>
                              <a:rPr lang="ru-RU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3х−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=40980</m:t>
                            </m:r>
                          </m:e>
                        </m:eqArr>
                      </m:e>
                    </m:d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275" y="2603365"/>
                <a:ext cx="3690882" cy="91614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6523177" y="3465582"/>
                <a:ext cx="4881015" cy="1271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ru-R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1,1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−1,1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m:rPr>
                                  <m:nor/>
                                </m:rPr>
                                <a:rPr lang="ru-RU" sz="24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40980+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177" y="3465582"/>
                <a:ext cx="4881015" cy="127143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620968" y="4731936"/>
                <a:ext cx="20378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1,1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=3,31x</a:t>
                </a:r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968" y="4731936"/>
                <a:ext cx="2037866" cy="461665"/>
              </a:xfrm>
              <a:prstGeom prst="rect">
                <a:avLst/>
              </a:prstGeom>
              <a:blipFill rotWithShape="0">
                <a:blip r:embed="rId4"/>
                <a:stretch>
                  <a:fillRect t="-10526" r="-419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14853" y="5257026"/>
                <a:ext cx="3378041" cy="6165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(1,1)</a:t>
                </a:r>
                <a:r>
                  <a:rPr lang="en-US" sz="2400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𝑆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3,31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(40980+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4853" y="5257026"/>
                <a:ext cx="3378041" cy="616515"/>
              </a:xfrm>
              <a:prstGeom prst="rect">
                <a:avLst/>
              </a:prstGeom>
              <a:blipFill rotWithShape="0">
                <a:blip r:embed="rId5"/>
                <a:stretch>
                  <a:fillRect l="-2708" b="-7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612544" y="5873541"/>
                <a:ext cx="19425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𝟏𝟗𝟖𝟔𝟎𝟎</m:t>
                      </m:r>
                    </m:oMath>
                  </m:oMathPara>
                </a14:m>
                <a:endParaRPr lang="ru-RU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2544" y="5873541"/>
                <a:ext cx="1942583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единительная линия 36"/>
          <p:cNvCxnSpPr/>
          <p:nvPr/>
        </p:nvCxnSpPr>
        <p:spPr>
          <a:xfrm flipH="1">
            <a:off x="6243868" y="2799148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890262" y="6217850"/>
            <a:ext cx="31197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1,1(1,1(1,1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-х)-х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)-х=0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4744" y="4731936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056625" y="4692631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84743" y="5125712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270509" y="5156979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999192" y="5540540"/>
            <a:ext cx="1918788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193741" y="5554715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269302" y="5529112"/>
            <a:ext cx="5985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197502" y="5093667"/>
            <a:ext cx="5985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178490" y="4775668"/>
            <a:ext cx="5985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22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8" grpId="0"/>
      <p:bldP spid="30" grpId="0"/>
      <p:bldP spid="31" grpId="0"/>
      <p:bldP spid="32" grpId="0"/>
      <p:bldP spid="34" grpId="0"/>
      <p:bldP spid="6" grpId="0"/>
      <p:bldP spid="8" grpId="0" animBg="1"/>
      <p:bldP spid="26" grpId="0" animBg="1"/>
      <p:bldP spid="27" grpId="0" animBg="1"/>
      <p:bldP spid="29" grpId="0" animBg="1"/>
      <p:bldP spid="35" grpId="0" animBg="1"/>
      <p:bldP spid="36" grpId="0" animBg="1"/>
      <p:bldP spid="3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36731" y="6333468"/>
            <a:ext cx="2743200" cy="365125"/>
          </a:xfrm>
        </p:spPr>
        <p:txBody>
          <a:bodyPr/>
          <a:lstStyle/>
          <a:p>
            <a:fld id="{9D6FEFDE-57CC-4C4D-995A-5F0F95524F64}" type="slidenum">
              <a:rPr lang="ru-RU" smtClean="0"/>
              <a:t>9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-46494"/>
            <a:ext cx="2479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Равные платежи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823" y="294012"/>
            <a:ext cx="11951777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Задача </a:t>
            </a:r>
            <a:r>
              <a:rPr lang="en-US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6</a:t>
            </a:r>
            <a:r>
              <a:rPr lang="ru-RU" sz="2000" b="1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В июле 2020 года планируется взять кредит в банке на сумму 419 375 рублей. Условия его возврата таковы: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каждый январь долг увеличивается на 20% по сравнению с концом предыдущего года;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—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с февраля по июнь каждого года необходимо выплатить одним платежом часть долга.</a:t>
            </a:r>
          </a:p>
          <a:p>
            <a:pPr algn="just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Сколько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</a:rPr>
              <a:t>рублей будет выплачено банку, если известно, что кредит будет полностью погашен четырьмя равными платежами (то есть за четыре года)?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4378271" y="929900"/>
            <a:ext cx="4610746" cy="15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727840" y="1269218"/>
            <a:ext cx="4200041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439904" y="1549833"/>
            <a:ext cx="4287864" cy="232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689673" y="1847461"/>
            <a:ext cx="4012956" cy="2619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584580" y="2136612"/>
            <a:ext cx="2453480" cy="313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205141"/>
              </p:ext>
            </p:extLst>
          </p:nvPr>
        </p:nvGraphicFramePr>
        <p:xfrm>
          <a:off x="63913" y="4002634"/>
          <a:ext cx="6840740" cy="2091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6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31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 с %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1,2(1,2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1,2(1,2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-х)-х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1,2(1,2(1,2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-х)-х)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1,2(1,2(1,2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-х)-х)-х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1,2(1,2(1,2(1,2S-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х)-х)-х)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18853" y="2432110"/>
            <a:ext cx="3729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419375 руб.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кредита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518853" y="2827872"/>
            <a:ext cx="31355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16544" y="3202581"/>
                <a:ext cx="6096000" cy="86260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r=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процентная ставка</a:t>
                </a:r>
              </a:p>
              <a:p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R=</a:t>
                </a:r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1+0,2=1,2=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повышающий коэффициент</a:t>
                </a: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44" y="3202581"/>
                <a:ext cx="6096000" cy="862608"/>
              </a:xfrm>
              <a:prstGeom prst="rect">
                <a:avLst/>
              </a:prstGeom>
              <a:blipFill rotWithShape="0">
                <a:blip r:embed="rId2"/>
                <a:stretch>
                  <a:fillRect l="-1100" t="-3521" b="-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6979432" y="2451845"/>
                <a:ext cx="5100499" cy="7180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sup>
                    </m:sSup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S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ru-RU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ru-RU" sz="24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ru-RU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432" y="2451845"/>
                <a:ext cx="5100499" cy="71801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 29"/>
          <p:cNvSpPr/>
          <p:nvPr/>
        </p:nvSpPr>
        <p:spPr>
          <a:xfrm>
            <a:off x="7249308" y="3442700"/>
            <a:ext cx="4333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1296S=1080x+900x+750x+625x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298865" y="4083837"/>
                <a:ext cx="34368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1296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∙419375=3355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ru-RU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865" y="4083837"/>
                <a:ext cx="3436838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7331090" y="4643348"/>
            <a:ext cx="1503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X=162000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331090" y="5254519"/>
                <a:ext cx="21301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𝟔𝟒𝟖𝟎𝟎𝟎</m:t>
                      </m:r>
                    </m:oMath>
                  </m:oMathPara>
                </a14:m>
                <a:endParaRPr lang="ru-RU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090" y="5254519"/>
                <a:ext cx="2130135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Прямая соединительная линия 36"/>
          <p:cNvCxnSpPr/>
          <p:nvPr/>
        </p:nvCxnSpPr>
        <p:spPr>
          <a:xfrm flipH="1">
            <a:off x="7005541" y="2697508"/>
            <a:ext cx="10160" cy="36673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51751" y="6172815"/>
            <a:ext cx="3863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1,2(1,2(1,2(1,2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-х)-х)-х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)-х=0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22326" y="4500679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3654440" y="4500679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072079" y="4928914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692022" y="4915819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126892" y="5364404"/>
            <a:ext cx="1637969" cy="285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564544" y="5364404"/>
            <a:ext cx="2043154" cy="275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869485" y="5777052"/>
            <a:ext cx="2200285" cy="260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367470" y="5733578"/>
            <a:ext cx="2392532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924939" y="6195974"/>
            <a:ext cx="563735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048809" y="5333152"/>
            <a:ext cx="563735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053638" y="4912738"/>
            <a:ext cx="563735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6075876" y="4500679"/>
            <a:ext cx="563735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6095513" y="5716184"/>
            <a:ext cx="563735" cy="304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4614137" y="2652440"/>
            <a:ext cx="14036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1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8" grpId="0"/>
      <p:bldP spid="30" grpId="0"/>
      <p:bldP spid="31" grpId="0"/>
      <p:bldP spid="32" grpId="0"/>
      <p:bldP spid="34" grpId="0"/>
      <p:bldP spid="11" grpId="0"/>
      <p:bldP spid="22" grpId="0" animBg="1"/>
      <p:bldP spid="26" grpId="0" animBg="1"/>
      <p:bldP spid="27" grpId="0" animBg="1"/>
      <p:bldP spid="29" grpId="0" animBg="1"/>
      <p:bldP spid="33" grpId="0" animBg="1"/>
      <p:bldP spid="35" grpId="0" animBg="1"/>
      <p:bldP spid="36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1821</Words>
  <Application>Microsoft Office PowerPoint</Application>
  <PresentationFormat>Широкоэкранный</PresentationFormat>
  <Paragraphs>492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MathJax_Main</vt:lpstr>
      <vt:lpstr>MathJax_Math-italic</vt:lpstr>
      <vt:lpstr>Times New Roman</vt:lpstr>
      <vt:lpstr>Тема Office</vt:lpstr>
      <vt:lpstr>Решение задачи 16  Открытого банка заданий ЕГЭ  Математика. Профильный уровень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139</cp:revision>
  <dcterms:created xsi:type="dcterms:W3CDTF">2024-03-17T13:30:11Z</dcterms:created>
  <dcterms:modified xsi:type="dcterms:W3CDTF">2025-12-11T02:23:32Z</dcterms:modified>
</cp:coreProperties>
</file>