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9" r:id="rId15"/>
    <p:sldId id="265" r:id="rId16"/>
    <p:sldId id="280" r:id="rId17"/>
    <p:sldId id="270" r:id="rId18"/>
    <p:sldId id="266" r:id="rId19"/>
    <p:sldId id="271" r:id="rId20"/>
    <p:sldId id="272" r:id="rId21"/>
    <p:sldId id="273" r:id="rId22"/>
    <p:sldId id="275" r:id="rId23"/>
    <p:sldId id="276" r:id="rId24"/>
    <p:sldId id="274" r:id="rId25"/>
    <p:sldId id="278" r:id="rId26"/>
    <p:sldId id="279" r:id="rId27"/>
    <p:sldId id="282" r:id="rId28"/>
    <p:sldId id="281" r:id="rId29"/>
    <p:sldId id="283" r:id="rId30"/>
    <p:sldId id="277" r:id="rId31"/>
    <p:sldId id="284" r:id="rId32"/>
    <p:sldId id="285" r:id="rId33"/>
    <p:sldId id="286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109" d="100"/>
          <a:sy n="109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  <a:prstGeom prst="roundRect">
            <a:avLst/>
          </a:prstGeom>
          <a:noFill/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2285992"/>
            <a:ext cx="6400800" cy="25003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oundRect">
            <a:avLst/>
          </a:prstGeom>
          <a:solidFill>
            <a:srgbClr val="FFFFFF">
              <a:alpha val="30196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450B1-3107-4C54-8CE7-C9171495428D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E1F65-84BC-41E0-8679-CDE510EE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90000"/>
            </a:schemeClr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mbr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Урок «Подготовка к заданиям тестовой части  повышенной сложности»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3566331"/>
            <a:ext cx="6400800" cy="250033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Кимстач</a:t>
            </a:r>
            <a:r>
              <a:rPr lang="ru-RU" b="1" dirty="0"/>
              <a:t> Ольга Александровна</a:t>
            </a:r>
            <a:r>
              <a:rPr lang="ru-RU" dirty="0"/>
              <a:t>, учитель русского языка и литературы ВВК </a:t>
            </a:r>
          </a:p>
          <a:p>
            <a:r>
              <a:rPr lang="ru-RU" dirty="0"/>
              <a:t>ОАНО «Средняя общеобразовательная школа «Веритас»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7BCD6-04AC-2ADD-D6D9-0BC8FA39B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22001B-DAB0-21BB-36D2-1F0C40AD27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/>
              <a:t>Найдите предложения, в которых </a:t>
            </a:r>
            <a:r>
              <a:rPr lang="ru-RU" b="1" dirty="0"/>
              <a:t>тире </a:t>
            </a:r>
            <a:r>
              <a:rPr lang="ru-RU" dirty="0"/>
              <a:t>ставится(-</a:t>
            </a:r>
            <a:r>
              <a:rPr lang="ru-RU" dirty="0" err="1"/>
              <a:t>ятся</a:t>
            </a:r>
            <a:r>
              <a:rPr lang="ru-RU" dirty="0"/>
              <a:t>)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(1)Иоганн Генрих Песталоцци – крупнейший швейцарский педагог-демократ, теоретик народной школы, оказавший огромное влияние на развитие педагогической теории и школьной практики во многих странах мира. (2)Под влиянием идей Руссо – французского писателя и философа эпохи Просвещения – Песталоцци посвятил свою жизнь поискам путей улучшения положения народа. (3)Главные надежды он возлагал на правильно организованное воспитание и обучение детей, то есть единство умственного, нравственного и физического воспитания. (4)Песталоцци – педагог-гуманист – был верен своим демократическим идеалам. (5)Основную цель воспитания он усматривал в развитии всех природных способностей ребёнка с учётом его индивидуальных особенностей и возраста. (6)При этом воспитание должно формировать из ребёнка не просто гармонически развитого индивидуума, а труженика – члена человеческого сообщества. (7)Песталоцци считал важнейшей задачей обучения развитие логического мышления – умения логично и последовательно излагать свои мысли. (8)Обучение, по мысли Песталоцци, обязательно должно действовать </a:t>
            </a:r>
            <a:r>
              <a:rPr lang="ru-RU" dirty="0" err="1"/>
              <a:t>развивающе</a:t>
            </a:r>
            <a:r>
              <a:rPr lang="ru-RU" dirty="0"/>
              <a:t>, побуждать детей к самостоятельному творчеству.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46E278-4A85-5C21-1DA0-A19C8DEA73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000" dirty="0"/>
              <a:t>1.</a:t>
            </a:r>
          </a:p>
          <a:p>
            <a:pPr marL="0" indent="0">
              <a:buNone/>
            </a:pPr>
            <a:r>
              <a:rPr lang="ru-RU" sz="9000" dirty="0"/>
              <a:t>2.</a:t>
            </a:r>
          </a:p>
          <a:p>
            <a:pPr marL="0" indent="0">
              <a:buNone/>
            </a:pPr>
            <a:r>
              <a:rPr lang="ru-RU" sz="9000" dirty="0"/>
              <a:t>4.</a:t>
            </a:r>
          </a:p>
          <a:p>
            <a:pPr marL="0" indent="0">
              <a:buNone/>
            </a:pPr>
            <a:r>
              <a:rPr lang="ru-RU" sz="9000" dirty="0"/>
              <a:t>6.</a:t>
            </a:r>
          </a:p>
          <a:p>
            <a:pPr marL="0" indent="0">
              <a:buNone/>
            </a:pPr>
            <a:r>
              <a:rPr lang="ru-RU" sz="9000" dirty="0"/>
              <a:t>7.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444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38728-5F74-529E-2F91-A600C8790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28622-25B0-F646-D252-C02A573F2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7B7836-5574-0314-9EEA-B7890C5A48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/>
              <a:t>Найдите предложения, в которых </a:t>
            </a:r>
            <a:r>
              <a:rPr lang="ru-RU" b="1" dirty="0"/>
              <a:t>тире </a:t>
            </a:r>
            <a:r>
              <a:rPr lang="ru-RU" dirty="0"/>
              <a:t>ставится(-</a:t>
            </a:r>
            <a:r>
              <a:rPr lang="ru-RU" dirty="0" err="1"/>
              <a:t>ятся</a:t>
            </a:r>
            <a:r>
              <a:rPr lang="ru-RU" dirty="0"/>
              <a:t>)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(1)Иоганн Генрих Песталоцци – крупнейший швейцарский педагог-демократ, теоретик народной школы, оказавший огромное влияние на развитие педагогической теории и школьной практики во многих странах мира. (2)Под влиянием идей Руссо – французского писателя и философа эпохи Просвещения – Песталоцци посвятил свою жизнь поискам путей улучшения положения народа. (3)Главные надежды он возлагал на правильно организованное воспитание и обучение детей, то есть единство умственного, нравственного и физического воспитания. (4)Песталоцци – педагог-гуманист – был верен своим демократическим идеалам. (5)Основную цель воспитания он усматривал в развитии всех природных способностей ребёнка с учётом его индивидуальных особенностей и возраста. (6)При этом воспитание должно формировать из ребёнка не просто гармонически развитого индивидуума, а труженика – члена человеческого сообщества. (7)Песталоцци считал важнейшей задачей обучения развитие логического мышления – умения логично и последовательно излагать свои мысли. (8)Обучение, по мысли Песталоцци, обязательно должно действовать </a:t>
            </a:r>
            <a:r>
              <a:rPr lang="ru-RU" dirty="0" err="1"/>
              <a:t>развивающе</a:t>
            </a:r>
            <a:r>
              <a:rPr lang="ru-RU" dirty="0"/>
              <a:t>, побуждать детей к самостоятельному творчеству.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B3C216-8349-053B-7F0A-A7177FEC2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6017" y="1600200"/>
            <a:ext cx="4038600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000" dirty="0"/>
              <a:t>1. Подл.-сказ.</a:t>
            </a:r>
          </a:p>
          <a:p>
            <a:pPr marL="0" indent="0">
              <a:buNone/>
            </a:pPr>
            <a:r>
              <a:rPr lang="ru-RU" sz="9000" dirty="0"/>
              <a:t>2. Прилож.</a:t>
            </a:r>
          </a:p>
          <a:p>
            <a:pPr marL="0" indent="0">
              <a:buNone/>
            </a:pPr>
            <a:r>
              <a:rPr lang="ru-RU" sz="9000" dirty="0"/>
              <a:t>4. Прилож.</a:t>
            </a:r>
          </a:p>
          <a:p>
            <a:pPr marL="0" indent="0">
              <a:buNone/>
            </a:pPr>
            <a:r>
              <a:rPr lang="ru-RU" sz="9000" dirty="0"/>
              <a:t>6. Прилож.</a:t>
            </a:r>
          </a:p>
          <a:p>
            <a:pPr marL="0" indent="0">
              <a:buNone/>
            </a:pPr>
            <a:r>
              <a:rPr lang="ru-RU" sz="9000" dirty="0"/>
              <a:t>7. Прилож.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r>
              <a:rPr lang="ru-RU" sz="9000" dirty="0"/>
              <a:t>2467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487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E98E2-A805-800F-0258-CFB6D4CE2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двоеточия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09D452-393D-877A-DE9C-225F21669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/>
              <a:t>Прямая речь</a:t>
            </a:r>
          </a:p>
          <a:p>
            <a:pPr marL="0" indent="0">
              <a:buNone/>
            </a:pPr>
            <a:r>
              <a:rPr lang="ru-RU" i="1" dirty="0"/>
              <a:t>Мама позвала: «Дети, идите ужинать».</a:t>
            </a:r>
          </a:p>
          <a:p>
            <a:pPr marL="0" indent="0">
              <a:buNone/>
            </a:pPr>
            <a:r>
              <a:rPr lang="ru-RU" dirty="0"/>
              <a:t>2. Обобщающее слово.</a:t>
            </a:r>
          </a:p>
          <a:p>
            <a:pPr marL="0" indent="0">
              <a:buNone/>
            </a:pPr>
            <a:r>
              <a:rPr lang="ru-RU" i="1" dirty="0"/>
              <a:t>На столе лежали фрукты: яблоки, груши, сливы.</a:t>
            </a:r>
          </a:p>
          <a:p>
            <a:pPr marL="0" indent="0">
              <a:buNone/>
            </a:pPr>
            <a:r>
              <a:rPr lang="ru-RU" dirty="0"/>
              <a:t>3. Бессоюзное предложение.</a:t>
            </a:r>
          </a:p>
          <a:p>
            <a:pPr marL="0" indent="0">
              <a:buNone/>
            </a:pPr>
            <a:r>
              <a:rPr lang="ru-RU" i="1" dirty="0"/>
              <a:t>Было грустно: меня никто не ждал.</a:t>
            </a:r>
          </a:p>
        </p:txBody>
      </p:sp>
    </p:spTree>
    <p:extLst>
      <p:ext uri="{BB962C8B-B14F-4D97-AF65-F5344CB8AC3E}">
        <p14:creationId xmlns:p14="http://schemas.microsoft.com/office/powerpoint/2010/main" val="2447256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F2C0-09DF-7A42-7E02-980F48F1A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3D49D-D18F-48FE-FC01-BAD4D924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343DC1-D4FC-30CD-06B5-46761A79C0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000" dirty="0"/>
              <a:t>Найдите предложения, в которых </a:t>
            </a:r>
            <a:r>
              <a:rPr lang="ru-RU" sz="3000" b="1" dirty="0"/>
              <a:t>двоеточие </a:t>
            </a:r>
            <a:r>
              <a:rPr lang="ru-RU" sz="3000" dirty="0"/>
              <a:t>ставится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000" dirty="0"/>
              <a:t> </a:t>
            </a:r>
          </a:p>
          <a:p>
            <a:pPr marL="0" indent="0">
              <a:buNone/>
            </a:pPr>
            <a:r>
              <a:rPr lang="ru-RU" sz="3000" dirty="0"/>
              <a:t>(1)Флаг </a:t>
            </a:r>
            <a:r>
              <a:rPr lang="ru-RU" sz="3000" dirty="0" err="1"/>
              <a:t>Ростова</a:t>
            </a:r>
            <a:r>
              <a:rPr lang="ru-RU" sz="3000" dirty="0"/>
              <a:t>-на-Дону представляет собой прямоугольное полотнище «золотого свече­ния», состоящее из цветов герба города: синего и красного. (2)На флаге в центре воспроизведён малый герб города в контурном изображении: щит рассечён, на синем поле – башня, на красном – военные доспехи. (3)Цвета флага и гербовые фигуры на оборотной стороне располагаются в следующей последовательности от древка флага: на синем фо­не – сторожевая башня, на красном – военные трофеи. (4)Исследователи отмечают: «Гербовые фигуры воспроизведены схематически, без излишней детализации, белым цве­том». (5)В этом много символического: в гербовых фигурах читается чистота помыслов, свобода и доброта ростовчан, мирное сосуществование граждан разных национальностей в городском сообществе, открытость города для своих друзей, готовность горожан к со­трудничеству.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0AC9431-16EE-E7E7-004D-17BBF603114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000" dirty="0"/>
              <a:t>1. </a:t>
            </a:r>
          </a:p>
          <a:p>
            <a:pPr marL="0" indent="0">
              <a:buNone/>
            </a:pPr>
            <a:r>
              <a:rPr lang="ru-RU" sz="9000" dirty="0"/>
              <a:t>2. </a:t>
            </a:r>
          </a:p>
          <a:p>
            <a:pPr marL="0" indent="0">
              <a:buNone/>
            </a:pPr>
            <a:r>
              <a:rPr lang="ru-RU" sz="9000" dirty="0"/>
              <a:t>3. </a:t>
            </a:r>
          </a:p>
          <a:p>
            <a:pPr marL="0" indent="0">
              <a:buNone/>
            </a:pPr>
            <a:r>
              <a:rPr lang="ru-RU" sz="9000" dirty="0"/>
              <a:t>4.</a:t>
            </a:r>
          </a:p>
          <a:p>
            <a:pPr marL="0" indent="0">
              <a:buNone/>
            </a:pPr>
            <a:r>
              <a:rPr lang="ru-RU" sz="9000" dirty="0"/>
              <a:t>5.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7365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62EB1-57E9-978E-E48A-34E376AD6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772D99-78F3-4746-D89E-DAB59C02A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F189B-9C02-FEC3-1A75-FEC06FBC60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000" dirty="0"/>
              <a:t>Найдите предложения, в которых </a:t>
            </a:r>
            <a:r>
              <a:rPr lang="ru-RU" sz="3000" b="1" dirty="0"/>
              <a:t>двоеточие </a:t>
            </a:r>
            <a:r>
              <a:rPr lang="ru-RU" sz="3000" dirty="0"/>
              <a:t>ставится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000" dirty="0"/>
              <a:t> </a:t>
            </a:r>
          </a:p>
          <a:p>
            <a:pPr marL="0" indent="0">
              <a:buNone/>
            </a:pPr>
            <a:r>
              <a:rPr lang="ru-RU" sz="3000" dirty="0"/>
              <a:t>(1)Флаг </a:t>
            </a:r>
            <a:r>
              <a:rPr lang="ru-RU" sz="3000" dirty="0" err="1"/>
              <a:t>Ростова</a:t>
            </a:r>
            <a:r>
              <a:rPr lang="ru-RU" sz="3000" dirty="0"/>
              <a:t>-на-Дону представляет собой прямоугольное полотнище «золотого свече­ния», состоящее из цветов герба города: синего и красного. (2)На флаге в центре воспроизведён малый герб города в контурном изображении: щит рассечён, на синем поле – башня, на красном – военные доспехи. (3)Цвета флага и гербовые фигуры на оборотной стороне располагаются в следующей последовательности от древка флага: на синем фо­не – сторожевая башня, на красном – военные трофеи. (4)Исследователи отмечают: «Гербовые фигуры воспроизведены схематически, без излишней детализации, белым цве­том». (5)В этом много символического: в гербовых фигурах читается чистота помыслов, свобода и доброта ростовчан, мирное сосуществование граждан разных национальностей в городском сообществе, открытость города для своих друзей, готовность горожан к со­трудничеству.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560F65-7F6F-105A-A4DF-ADC0002651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000" dirty="0"/>
              <a:t>1. ОЧП</a:t>
            </a:r>
          </a:p>
          <a:p>
            <a:pPr marL="0" indent="0">
              <a:buNone/>
            </a:pPr>
            <a:r>
              <a:rPr lang="ru-RU" sz="9000" dirty="0"/>
              <a:t>2. БСП</a:t>
            </a:r>
          </a:p>
          <a:p>
            <a:pPr marL="0" indent="0">
              <a:buNone/>
            </a:pPr>
            <a:r>
              <a:rPr lang="ru-RU" sz="9000" dirty="0"/>
              <a:t>3. БСП</a:t>
            </a:r>
          </a:p>
          <a:p>
            <a:pPr marL="0" indent="0">
              <a:buNone/>
            </a:pPr>
            <a:r>
              <a:rPr lang="ru-RU" sz="9000" dirty="0"/>
              <a:t>4.Прямая речь</a:t>
            </a:r>
          </a:p>
          <a:p>
            <a:pPr marL="0" indent="0">
              <a:buNone/>
            </a:pPr>
            <a:r>
              <a:rPr lang="ru-RU" sz="9000" dirty="0"/>
              <a:t>5.БСП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r>
              <a:rPr lang="ru-RU" sz="9000" dirty="0"/>
              <a:t>235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982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23E70-2ECB-E832-EA6B-BC73C0FB3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запятой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836FE-5950-E034-A25C-17853814D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Однородные члены предложения</a:t>
            </a:r>
          </a:p>
          <a:p>
            <a:pPr marL="0" indent="0">
              <a:buNone/>
            </a:pPr>
            <a:r>
              <a:rPr lang="ru-RU" i="1" dirty="0"/>
              <a:t>На столе лежали ручки, карандаши, краски.</a:t>
            </a:r>
          </a:p>
          <a:p>
            <a:pPr marL="0" indent="0">
              <a:buNone/>
            </a:pPr>
            <a:r>
              <a:rPr lang="ru-RU" dirty="0"/>
              <a:t>2. Бессоюзное предложение.</a:t>
            </a:r>
          </a:p>
          <a:p>
            <a:pPr marL="0" indent="0">
              <a:buNone/>
            </a:pPr>
            <a:r>
              <a:rPr lang="ru-RU" i="1" dirty="0"/>
              <a:t>Птички поют, бабочки летают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Обращение</a:t>
            </a:r>
          </a:p>
          <a:p>
            <a:pPr marL="0" indent="0">
              <a:buNone/>
            </a:pPr>
            <a:r>
              <a:rPr lang="ru-RU" i="1" dirty="0"/>
              <a:t>Друг, подойди ко мне.</a:t>
            </a:r>
          </a:p>
        </p:txBody>
      </p:sp>
    </p:spTree>
    <p:extLst>
      <p:ext uri="{BB962C8B-B14F-4D97-AF65-F5344CB8AC3E}">
        <p14:creationId xmlns:p14="http://schemas.microsoft.com/office/powerpoint/2010/main" val="115991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C6044-B1ED-32FC-84AB-1092B51C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запятой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B66912-1983-DBE2-30D3-E030D5C29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4. Вводные слова.</a:t>
            </a:r>
          </a:p>
          <a:p>
            <a:pPr marL="0" indent="0">
              <a:buNone/>
            </a:pPr>
            <a:r>
              <a:rPr lang="ru-RU" i="1" dirty="0"/>
              <a:t>К счастью, все закончилось благополучно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5. Обособленные определения (причастные обороты).</a:t>
            </a:r>
          </a:p>
          <a:p>
            <a:pPr marL="0" indent="0">
              <a:buNone/>
            </a:pPr>
            <a:r>
              <a:rPr lang="ru-RU" i="1" dirty="0"/>
              <a:t>Дорога, ведущая к лесу, была старой.</a:t>
            </a:r>
          </a:p>
          <a:p>
            <a:pPr marL="0" indent="0">
              <a:buNone/>
            </a:pPr>
            <a:r>
              <a:rPr lang="ru-RU" dirty="0"/>
              <a:t>6. Обособленные обстоятельства (деепричастные обороты)</a:t>
            </a:r>
          </a:p>
          <a:p>
            <a:pPr marL="0" indent="0">
              <a:buNone/>
            </a:pPr>
            <a:r>
              <a:rPr lang="ru-RU" i="1" dirty="0"/>
              <a:t>Устав за день, дети быстро уснули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6809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5F489-523D-3B15-5A4E-255E531DC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запятой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FF5BBD-ECBF-5B0B-ED97-3695A7F72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7. Обособленные приложения.</a:t>
            </a:r>
          </a:p>
          <a:p>
            <a:pPr marL="0" indent="0">
              <a:buNone/>
            </a:pPr>
            <a:r>
              <a:rPr lang="ru-RU" i="1" dirty="0"/>
              <a:t>А он, мятежный, просит бури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8. Обособленные дополнения.</a:t>
            </a:r>
          </a:p>
          <a:p>
            <a:pPr marL="0" indent="0">
              <a:buNone/>
            </a:pPr>
            <a:r>
              <a:rPr lang="ru-RU" i="1" dirty="0"/>
              <a:t>Все, кроме Васи, пошли в кино.</a:t>
            </a:r>
          </a:p>
          <a:p>
            <a:pPr marL="0" indent="0">
              <a:buNone/>
            </a:pPr>
            <a:r>
              <a:rPr lang="ru-RU" dirty="0"/>
              <a:t>9. Прямая речь.</a:t>
            </a:r>
          </a:p>
          <a:p>
            <a:pPr marL="0" indent="0">
              <a:buNone/>
            </a:pPr>
            <a:r>
              <a:rPr lang="ru-RU" i="1" dirty="0"/>
              <a:t>«Ты не прав», - сказал учитель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024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25DE1-8597-A787-0261-F6122F48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запятой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40C6A0-7954-1679-A8D9-808D6B98D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10. Сложноподчиненное предложение</a:t>
            </a:r>
          </a:p>
          <a:p>
            <a:pPr marL="0" indent="0">
              <a:buNone/>
            </a:pPr>
            <a:r>
              <a:rPr lang="ru-RU" i="1" dirty="0"/>
              <a:t>Я знаю, кто разбил вазу.</a:t>
            </a:r>
          </a:p>
          <a:p>
            <a:pPr marL="0" indent="0">
              <a:buNone/>
            </a:pPr>
            <a:r>
              <a:rPr lang="ru-RU" dirty="0"/>
              <a:t>11. Сложносочиненное предложение.</a:t>
            </a:r>
          </a:p>
          <a:p>
            <a:pPr marL="0" indent="0">
              <a:buNone/>
            </a:pPr>
            <a:r>
              <a:rPr lang="ru-RU" i="1" dirty="0"/>
              <a:t>Солнце светит, и погода прекрасная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12. Уточняющие члены предложения</a:t>
            </a:r>
          </a:p>
          <a:p>
            <a:pPr marL="0" indent="0">
              <a:buNone/>
            </a:pPr>
            <a:r>
              <a:rPr lang="ru-RU" i="1" dirty="0"/>
              <a:t>Я встал рано, в начале пятого.</a:t>
            </a:r>
          </a:p>
        </p:txBody>
      </p:sp>
    </p:spTree>
    <p:extLst>
      <p:ext uri="{BB962C8B-B14F-4D97-AF65-F5344CB8AC3E}">
        <p14:creationId xmlns:p14="http://schemas.microsoft.com/office/powerpoint/2010/main" val="3640334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63420-70E3-DA93-B638-03281B447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79569-00DA-D8C1-C859-9126A5438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09EFD1-7F66-D368-2E37-5EF0013126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000" dirty="0"/>
              <a:t>Найдите предложения, в которых </a:t>
            </a:r>
            <a:r>
              <a:rPr lang="ru-RU" sz="3000" b="1" dirty="0"/>
              <a:t>запятые </a:t>
            </a:r>
            <a:r>
              <a:rPr lang="ru-RU" sz="3000" dirty="0"/>
              <a:t>ставятся в соответствии с одним и тем же пра­вилом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000" dirty="0"/>
              <a:t> </a:t>
            </a:r>
          </a:p>
          <a:p>
            <a:pPr marL="0" indent="0">
              <a:buNone/>
            </a:pPr>
            <a:r>
              <a:rPr lang="ru-RU" sz="3000" dirty="0"/>
              <a:t>(1)Известный русский историк архитектуры В. Курбатов, автор множества книг, в своём путеводителе по Павловску писал: «Как ни прекрасен Павловский дворец, ему не срав­ниться с Павловским парком». (2)Действительно, Павловский парк – лучший пейзаж­ный парк в Европе. (3)Бесконечно разнообразный, он, по словам французского писателя начала XIX века Сен-Мора, отвечает «всем вкусам и всем настроениям души». (4)Главная причина очарования парка – удивительная соразмерность природного ландшафта и на­ходящихся в гармонии с миром человека архитектурных сооружений. (5)Залогом успеха оказался сам выбор места с холмистым ландшафтом. (6)Безошибочное понимание приро­ды, умение наилучшим образом выявить её возможности – всё это уже было заслугой создателей парка. (7)Деревья в Павловском парке, смешиваясь и перемежаясь, создают гармоничное целое.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4A8B36-05BF-0032-ECE1-E36687C521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000" dirty="0"/>
              <a:t>1. </a:t>
            </a:r>
          </a:p>
          <a:p>
            <a:pPr marL="0" indent="0">
              <a:buNone/>
            </a:pPr>
            <a:r>
              <a:rPr lang="ru-RU" sz="9000" dirty="0"/>
              <a:t>2.</a:t>
            </a:r>
          </a:p>
          <a:p>
            <a:pPr marL="0" indent="0">
              <a:buNone/>
            </a:pPr>
            <a:r>
              <a:rPr lang="ru-RU" sz="9000" dirty="0"/>
              <a:t>3.</a:t>
            </a:r>
          </a:p>
          <a:p>
            <a:pPr marL="0" indent="0">
              <a:buNone/>
            </a:pPr>
            <a:r>
              <a:rPr lang="ru-RU" sz="9000" dirty="0"/>
              <a:t>6.</a:t>
            </a:r>
          </a:p>
          <a:p>
            <a:pPr marL="0" indent="0">
              <a:buNone/>
            </a:pPr>
            <a:r>
              <a:rPr lang="ru-RU" sz="9000" dirty="0"/>
              <a:t>7.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413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Единый государственный экзамен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Единый государственный экзамен (ЕГЭ) представляет собой </a:t>
            </a:r>
            <a:r>
              <a:rPr lang="ru-RU" b="1" dirty="0"/>
              <a:t>форму государственной итоговой аттестации</a:t>
            </a:r>
            <a:r>
              <a:rPr lang="ru-RU" dirty="0"/>
              <a:t>, проводимой в целях определения </a:t>
            </a:r>
            <a:r>
              <a:rPr lang="ru-RU" u="sng" dirty="0"/>
              <a:t>соответствия результатов освоения </a:t>
            </a:r>
            <a:r>
              <a:rPr lang="ru-RU" dirty="0"/>
              <a:t>обучающимися образовательных программ среднего общего образования </a:t>
            </a:r>
            <a:r>
              <a:rPr lang="ru-RU" u="sng" dirty="0"/>
              <a:t>требованиям</a:t>
            </a:r>
            <a:r>
              <a:rPr lang="ru-RU" dirty="0"/>
              <a:t> федерального государственного образовательного стандарта.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8E70A-7A2B-3EEE-5794-DBA85B475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7D092B-27D6-4CE4-268D-AB2AFC253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C1803D-CA90-3CBE-C753-F9E854A0EE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3400" dirty="0"/>
              <a:t>Найдите предложения, в которых </a:t>
            </a:r>
            <a:r>
              <a:rPr lang="ru-RU" sz="3400" b="1" dirty="0"/>
              <a:t>запятые </a:t>
            </a:r>
            <a:r>
              <a:rPr lang="ru-RU" sz="3400" dirty="0"/>
              <a:t>ставятся в соответствии с одним и тем же пра­вилом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400" dirty="0"/>
              <a:t> </a:t>
            </a:r>
          </a:p>
          <a:p>
            <a:pPr marL="0" indent="0">
              <a:buNone/>
            </a:pPr>
            <a:r>
              <a:rPr lang="ru-RU" sz="3400" dirty="0"/>
              <a:t>(1)Известный русский историк архитектуры В. Курбатов, автор множества книг, в своём путеводителе по Павловску писал: «Как ни прекрасен Павловский дворец, ему не срав­ниться с Павловским парком». (2)Действительно, Павловский парк – лучший пейзаж­ный парк в Европе. (3)Бесконечно разнообразный, он, по словам французского писателя начала XIX века Сен-Мора, отвечает «всем вкусам и всем настроениям души». (4)Главная причина очарования парка – удивительная соразмерность природного ландшафта и на­ходящихся в гармонии с миром человека архитектурных сооружений. (5)Залогом успеха оказался сам выбор места с холмистым ландшафтом. (6)Безошибочное понимание приро­ды, умение наилучшим образом выявить её возможности – всё это уже было заслугой создателей парка. (7)Деревья в Павловском парке, смешиваясь и перемежаясь, создают гармоничное целое.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A69C81-AA6C-FE9A-E851-C490621595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000" dirty="0"/>
              <a:t>1. Прилож. СПП </a:t>
            </a:r>
          </a:p>
          <a:p>
            <a:pPr marL="0" indent="0">
              <a:buNone/>
            </a:pPr>
            <a:r>
              <a:rPr lang="ru-RU" sz="9000" dirty="0"/>
              <a:t>2. Ввод.</a:t>
            </a:r>
          </a:p>
          <a:p>
            <a:pPr marL="0" indent="0">
              <a:buNone/>
            </a:pPr>
            <a:r>
              <a:rPr lang="ru-RU" sz="9000" dirty="0"/>
              <a:t>3. </a:t>
            </a:r>
            <a:r>
              <a:rPr lang="ru-RU" sz="9000" dirty="0" err="1"/>
              <a:t>Обособл</a:t>
            </a:r>
            <a:r>
              <a:rPr lang="ru-RU" sz="9000" dirty="0"/>
              <a:t>. </a:t>
            </a:r>
            <a:r>
              <a:rPr lang="ru-RU" sz="9000" dirty="0" err="1"/>
              <a:t>Опред</a:t>
            </a:r>
            <a:r>
              <a:rPr lang="ru-RU" sz="9000" dirty="0"/>
              <a:t>. Ввод.</a:t>
            </a:r>
          </a:p>
          <a:p>
            <a:pPr marL="0" indent="0">
              <a:buNone/>
            </a:pPr>
            <a:r>
              <a:rPr lang="ru-RU" sz="9000" dirty="0"/>
              <a:t>6. ОЧП</a:t>
            </a:r>
          </a:p>
          <a:p>
            <a:pPr marL="0" indent="0">
              <a:buNone/>
            </a:pPr>
            <a:r>
              <a:rPr lang="ru-RU" sz="9000" dirty="0"/>
              <a:t>7. </a:t>
            </a:r>
            <a:r>
              <a:rPr lang="ru-RU" sz="9000" dirty="0" err="1"/>
              <a:t>Обособл.обст</a:t>
            </a:r>
            <a:r>
              <a:rPr lang="ru-RU" sz="9000" dirty="0"/>
              <a:t>.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r>
              <a:rPr lang="ru-RU" sz="9000" dirty="0"/>
              <a:t>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88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57B49-5F68-3C98-33E0-0B755A614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еще может встретиться?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A1A362-65B6-6281-EB34-7B3504E6D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Скобки (вставные конструкции) и кавычки (прямая речь, цитата и несогласованное приложение)</a:t>
            </a:r>
          </a:p>
        </p:txBody>
      </p:sp>
    </p:spTree>
    <p:extLst>
      <p:ext uri="{BB962C8B-B14F-4D97-AF65-F5344CB8AC3E}">
        <p14:creationId xmlns:p14="http://schemas.microsoft.com/office/powerpoint/2010/main" val="721678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74791-23E2-4838-C286-D64BBE885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34457-11A0-F67F-81AA-C1D18F862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7C6A1A-1168-BA94-EB22-7FEBF0D2A7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/>
              <a:t>Найдите предложения, в которых </a:t>
            </a:r>
            <a:r>
              <a:rPr lang="ru-RU" b="1" dirty="0"/>
              <a:t>запятая(-</a:t>
            </a:r>
            <a:r>
              <a:rPr lang="ru-RU" b="1" dirty="0" err="1"/>
              <a:t>ые</a:t>
            </a:r>
            <a:r>
              <a:rPr lang="ru-RU" b="1" dirty="0"/>
              <a:t>)</a:t>
            </a:r>
            <a:r>
              <a:rPr lang="ru-RU" dirty="0"/>
              <a:t> ставится(-</a:t>
            </a:r>
            <a:r>
              <a:rPr lang="ru-RU" dirty="0" err="1"/>
              <a:t>ятся</a:t>
            </a:r>
            <a:r>
              <a:rPr lang="ru-RU" dirty="0"/>
              <a:t>)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(1)Стояла глубокая осень, напускающая на город, лишённый солнца, ещё больший мрак. (2)По небу плыли низкие набухшие тучи, изредка моросил мелкий дождик. (3)Сквозь ра­зорвавшиеся облака неожиданно блеснул узкий солнечный луч, засверкал на адмирал­тейской игле. (4)И это минутное золотое сияние, растворяя мрак, по-иному представило город. (5)Среди оголённых деревьев и туманной сырости, по-прежнему пронизывающей всё вокруг, он вставал прекрасным и неповторимым видением. (6)Окрашенные в разнооб­разные цвета стены домов, омытые дождиком, радовали глаз своей свежестью. (7)Гармоничные линии зданий вставали во всём величии и красоте. (8)Полуциркульные арки над каналами, одетыми в гранит, казались чудом.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900FAD-6F08-23C0-226B-E8031BF00C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000" dirty="0"/>
              <a:t>1. </a:t>
            </a:r>
          </a:p>
          <a:p>
            <a:pPr marL="0" indent="0">
              <a:buNone/>
            </a:pPr>
            <a:r>
              <a:rPr lang="ru-RU" sz="9000" dirty="0"/>
              <a:t>2.</a:t>
            </a:r>
          </a:p>
          <a:p>
            <a:pPr marL="0" indent="0">
              <a:buNone/>
            </a:pPr>
            <a:r>
              <a:rPr lang="ru-RU" sz="9000" dirty="0"/>
              <a:t>3.</a:t>
            </a:r>
          </a:p>
          <a:p>
            <a:pPr marL="0" indent="0">
              <a:buNone/>
            </a:pPr>
            <a:r>
              <a:rPr lang="ru-RU" sz="9000" dirty="0"/>
              <a:t>4.</a:t>
            </a:r>
          </a:p>
          <a:p>
            <a:pPr marL="0" indent="0">
              <a:buNone/>
            </a:pPr>
            <a:r>
              <a:rPr lang="ru-RU" sz="9000" dirty="0"/>
              <a:t>5.</a:t>
            </a:r>
          </a:p>
          <a:p>
            <a:pPr marL="0" indent="0">
              <a:buNone/>
            </a:pPr>
            <a:r>
              <a:rPr lang="ru-RU" sz="9000" dirty="0"/>
              <a:t>6.</a:t>
            </a:r>
          </a:p>
          <a:p>
            <a:pPr marL="0" indent="0">
              <a:buNone/>
            </a:pPr>
            <a:r>
              <a:rPr lang="ru-RU" sz="9000" dirty="0"/>
              <a:t>8.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247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FD48C-D755-2996-61A6-FE13D9CC1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59BB4-356E-7A09-17A8-6F0F5EF87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39DA6C-B5B5-0F7D-A7EA-6A390DA86A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3700" dirty="0"/>
              <a:t>Найдите предложения, в которых </a:t>
            </a:r>
            <a:r>
              <a:rPr lang="ru-RU" sz="3700" b="1" dirty="0"/>
              <a:t>запятая(-</a:t>
            </a:r>
            <a:r>
              <a:rPr lang="ru-RU" sz="3700" b="1" dirty="0" err="1"/>
              <a:t>ые</a:t>
            </a:r>
            <a:r>
              <a:rPr lang="ru-RU" sz="3700" b="1" dirty="0"/>
              <a:t>)</a:t>
            </a:r>
            <a:r>
              <a:rPr lang="ru-RU" sz="3700" dirty="0"/>
              <a:t> ставится(-</a:t>
            </a:r>
            <a:r>
              <a:rPr lang="ru-RU" sz="3700" dirty="0" err="1"/>
              <a:t>ятся</a:t>
            </a:r>
            <a:r>
              <a:rPr lang="ru-RU" sz="3700" dirty="0"/>
              <a:t>)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700" dirty="0"/>
              <a:t> </a:t>
            </a:r>
          </a:p>
          <a:p>
            <a:pPr marL="0" indent="0">
              <a:buNone/>
            </a:pPr>
            <a:r>
              <a:rPr lang="ru-RU" sz="3700" dirty="0"/>
              <a:t>(1)Стояла глубокая осень, напускающая на город, лишённый солнца, ещё больший мрак. (2)По небу плыли низкие набухшие тучи, изредка моросил мелкий дождик. (3)Сквозь ра­зорвавшиеся облака неожиданно блеснул узкий солнечный луч, засверкал на адмирал­тейской игле. (4)И это минутное золотое сияние, растворяя мрак, по-иному представило город. (5)Среди оголённых деревьев и туманной сырости, по-прежнему пронизывающей всё вокруг, он вставал прекрасным и неповторимым видением. (6)Окрашенные в разнооб­разные цвета стены домов, омытые дождиком, радовали глаз своей свежестью. (7)Гармоничные линии зданий вставали во всём величии и красоте. (8)Полуциркульные арки над каналами, одетыми в гранит, казались чудом.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3AF360-D77B-E98E-09FD-BEAD7E8890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000" dirty="0"/>
              <a:t>1. ПО, ПО</a:t>
            </a:r>
          </a:p>
          <a:p>
            <a:pPr marL="0" indent="0">
              <a:buNone/>
            </a:pPr>
            <a:r>
              <a:rPr lang="ru-RU" sz="9000" dirty="0"/>
              <a:t>2.БСП</a:t>
            </a:r>
          </a:p>
          <a:p>
            <a:pPr marL="0" indent="0">
              <a:buNone/>
            </a:pPr>
            <a:r>
              <a:rPr lang="ru-RU" sz="9000" dirty="0"/>
              <a:t>3. ОЧП</a:t>
            </a:r>
          </a:p>
          <a:p>
            <a:pPr marL="0" indent="0">
              <a:buNone/>
            </a:pPr>
            <a:r>
              <a:rPr lang="ru-RU" sz="9000" dirty="0"/>
              <a:t>4.ДО</a:t>
            </a:r>
          </a:p>
          <a:p>
            <a:pPr marL="0" indent="0">
              <a:buNone/>
            </a:pPr>
            <a:r>
              <a:rPr lang="ru-RU" sz="9000" dirty="0"/>
              <a:t>5.ПО</a:t>
            </a:r>
          </a:p>
          <a:p>
            <a:pPr marL="0" indent="0">
              <a:buNone/>
            </a:pPr>
            <a:r>
              <a:rPr lang="ru-RU" sz="9000" dirty="0"/>
              <a:t>6.ПО</a:t>
            </a:r>
          </a:p>
          <a:p>
            <a:pPr marL="0" indent="0">
              <a:buNone/>
            </a:pPr>
            <a:r>
              <a:rPr lang="ru-RU" sz="9000" dirty="0"/>
              <a:t>8.ПО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r>
              <a:rPr lang="ru-RU" sz="9000" dirty="0"/>
              <a:t>1568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1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540F1-BAAE-FE14-781D-84CD7834E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F3ED8-DC7C-B0AC-C1E3-DE7E80FAB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4E2D7F-E026-97F4-356A-B613758828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3700" dirty="0"/>
              <a:t>Найдите предложения, в которых </a:t>
            </a:r>
            <a:r>
              <a:rPr lang="ru-RU" sz="3700" b="1" dirty="0"/>
              <a:t>тире </a:t>
            </a:r>
            <a:r>
              <a:rPr lang="ru-RU" sz="3700" dirty="0"/>
              <a:t>ставится в соответствии с одним и тем же прави­лом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700" dirty="0"/>
              <a:t> </a:t>
            </a:r>
          </a:p>
          <a:p>
            <a:pPr marL="0" indent="0">
              <a:buNone/>
            </a:pPr>
            <a:r>
              <a:rPr lang="ru-RU" sz="3700" dirty="0"/>
              <a:t>(1)Камчатка – полуостров красоты. (2)Особенность этой территории – многочислен­ные проявления как недавней, так и прошлой вулканической деятельности. (3)На всём 450-километровом протяжении поверхность зоны состоит из приподнятых вул­канических плато. (4)Над этими плато возвышаются стройные конусы стратовулка­нов, расползшиеся тела щитовидных вулканов и бесчисленные шлаковые конусы. (5)Высота одних только крупных и средних вулканов свыше 1000 м. (6)Этим вулканам присвоены собственные названия, и насчитывается их примерно 115, а мелких – око­ло 1000. (7)И среди всех подымается вулкан </a:t>
            </a:r>
            <a:r>
              <a:rPr lang="ru-RU" sz="3700" dirty="0" err="1"/>
              <a:t>Ичинский</a:t>
            </a:r>
            <a:r>
              <a:rPr lang="ru-RU" sz="3700" dirty="0"/>
              <a:t> – один-единственный дейст­вующий вулкан.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67FB9F-DB21-1959-AD91-7CFAE71D3F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000" dirty="0"/>
              <a:t>1.</a:t>
            </a:r>
          </a:p>
          <a:p>
            <a:pPr marL="0" indent="0">
              <a:buNone/>
            </a:pPr>
            <a:r>
              <a:rPr lang="ru-RU" sz="9000" dirty="0"/>
              <a:t>2. </a:t>
            </a:r>
          </a:p>
          <a:p>
            <a:pPr marL="0" indent="0">
              <a:buNone/>
            </a:pPr>
            <a:r>
              <a:rPr lang="ru-RU" sz="9000" dirty="0"/>
              <a:t>6. </a:t>
            </a:r>
          </a:p>
          <a:p>
            <a:pPr marL="0" indent="0">
              <a:buNone/>
            </a:pPr>
            <a:r>
              <a:rPr lang="ru-RU" sz="9000" dirty="0"/>
              <a:t>7. 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endParaRPr lang="ru-RU" sz="9000" dirty="0"/>
          </a:p>
        </p:txBody>
      </p:sp>
    </p:spTree>
    <p:extLst>
      <p:ext uri="{BB962C8B-B14F-4D97-AF65-F5344CB8AC3E}">
        <p14:creationId xmlns:p14="http://schemas.microsoft.com/office/powerpoint/2010/main" val="2184105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A2246-A99E-A172-30B1-45DE99275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D5DC3-199C-A5B3-0D3E-53E6A0D32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23576C-1F78-B370-0FFC-1F134D9BB0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3700" dirty="0"/>
              <a:t>Найдите предложения, в которых </a:t>
            </a:r>
            <a:r>
              <a:rPr lang="ru-RU" sz="3700" b="1" dirty="0"/>
              <a:t>тире </a:t>
            </a:r>
            <a:r>
              <a:rPr lang="ru-RU" sz="3700" dirty="0"/>
              <a:t>ставится в соответствии с одним и тем же прави­лом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700" dirty="0"/>
              <a:t> </a:t>
            </a:r>
          </a:p>
          <a:p>
            <a:pPr marL="0" indent="0">
              <a:buNone/>
            </a:pPr>
            <a:r>
              <a:rPr lang="ru-RU" sz="3700" dirty="0"/>
              <a:t>(1)Камчатка – полуостров красоты. (2)Особенность этой территории – многочислен­ные проявления как недавней, так и прошлой вулканической деятельности. (3)На всём 450-километровом протяжении поверхность зоны состоит из приподнятых вул­канических плато. (4)Над этими плато возвышаются стройные конусы стратовулка­нов, расползшиеся тела щитовидных вулканов и бесчисленные шлаковые конусы. (5)Высота одних только крупных и средних вулканов свыше 1000 м. (6)Этим вулканам присвоены собственные названия, и насчитывается их примерно 115, а мелких – око­ло 1000. (7)И среди всех подымается вулкан </a:t>
            </a:r>
            <a:r>
              <a:rPr lang="ru-RU" sz="3700" dirty="0" err="1"/>
              <a:t>Ичинский</a:t>
            </a:r>
            <a:r>
              <a:rPr lang="ru-RU" sz="3700" dirty="0"/>
              <a:t> – один-единственный дейст­вующий вулкан.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CA1A5-1985-FD49-EE56-B23C8A1D2B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000" dirty="0"/>
              <a:t>1. Подл.-сказ.</a:t>
            </a:r>
          </a:p>
          <a:p>
            <a:pPr marL="0" indent="0">
              <a:buNone/>
            </a:pPr>
            <a:r>
              <a:rPr lang="ru-RU" sz="9000" dirty="0"/>
              <a:t>2. Подл.-сказ.</a:t>
            </a:r>
          </a:p>
          <a:p>
            <a:pPr marL="0" indent="0">
              <a:buNone/>
            </a:pPr>
            <a:r>
              <a:rPr lang="ru-RU" sz="9000" dirty="0"/>
              <a:t>6. </a:t>
            </a:r>
            <a:r>
              <a:rPr lang="ru-RU" sz="9000" dirty="0" err="1"/>
              <a:t>Неполн</a:t>
            </a:r>
            <a:r>
              <a:rPr lang="ru-RU" sz="9000" dirty="0"/>
              <a:t>. </a:t>
            </a:r>
          </a:p>
          <a:p>
            <a:pPr marL="0" indent="0">
              <a:buNone/>
            </a:pPr>
            <a:r>
              <a:rPr lang="ru-RU" sz="9000" dirty="0"/>
              <a:t>7. Прилож.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r>
              <a:rPr lang="ru-RU" sz="9000" dirty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55598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2A064-FF16-56DC-7B1B-9C1902435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7C2C0-69DD-60E5-F6F4-233A27D1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F1881-3490-B670-3AD9-0A38D57DC7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3400" dirty="0"/>
              <a:t>Найдите предложения, в которых </a:t>
            </a:r>
            <a:r>
              <a:rPr lang="ru-RU" sz="3400" b="1" dirty="0"/>
              <a:t>двоеточие </a:t>
            </a:r>
            <a:r>
              <a:rPr lang="ru-RU" sz="3400" dirty="0"/>
              <a:t>ставится в соответствии с одним и тем же правилом пунктуации. Запишите номера этих предложений.</a:t>
            </a:r>
          </a:p>
          <a:p>
            <a:pPr marL="0" indent="0">
              <a:buNone/>
            </a:pPr>
            <a:r>
              <a:rPr lang="ru-RU" sz="3400" dirty="0"/>
              <a:t> </a:t>
            </a:r>
          </a:p>
          <a:p>
            <a:pPr marL="0" indent="0">
              <a:buNone/>
            </a:pPr>
            <a:r>
              <a:rPr lang="ru-RU" sz="3400" dirty="0"/>
              <a:t>(1)Посмотрите на карту России: в её северо-восточной части расположена обширная гор­ная страна. (2)Она пересечена узкими долинами нескольких рек: Яны, Колымы, Инди­гирки и других. (3)Знакомые чёткие географические очертания, но появились они на карте сравнительно недавно, в 30-40 гг. двадцатого столетия. (4)А до этого, хотя здесь и было изображено много хребтов, но являлись они лишь плодом фантазии картографов: собственными глазами их никто не видел. (5)Ещё в прошлом столетии исследователь И.Д. Черский, сосланный в Сибирь за участие в восстании, высказал мнение: «Горные хребты тянутся не параллельно направлению рек, как было обозначено на картах, а перпендикулярно ему». (6)В 1891 г. по поручению Российской Академии наук учёный от­правился в неизвестную область: он хотел проверить свою догадку. (7)Черский отметил в своём дневнике, что, двигаясь вниз по Колыме, видел за Верхоянским хребтом какие-то три высоких горных хребта. (8)Но, к сожалению, внезапная смерть настигла учёного на пороге к великим открытиям.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A6066F0-54E8-F5F7-A8BE-61E527DDEA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000" dirty="0"/>
              <a:t>1. БСП</a:t>
            </a:r>
          </a:p>
          <a:p>
            <a:pPr marL="0" indent="0">
              <a:buNone/>
            </a:pPr>
            <a:r>
              <a:rPr lang="ru-RU" sz="9000" dirty="0"/>
              <a:t>2. ОЧП</a:t>
            </a:r>
          </a:p>
          <a:p>
            <a:pPr marL="0" indent="0">
              <a:buNone/>
            </a:pPr>
            <a:r>
              <a:rPr lang="ru-RU" sz="9000" dirty="0"/>
              <a:t>4. БСП</a:t>
            </a:r>
          </a:p>
          <a:p>
            <a:pPr marL="0" indent="0">
              <a:buNone/>
            </a:pPr>
            <a:r>
              <a:rPr lang="ru-RU" sz="9000" dirty="0"/>
              <a:t>5. </a:t>
            </a:r>
            <a:r>
              <a:rPr lang="ru-RU" sz="9000" dirty="0" err="1"/>
              <a:t>Прям.речь</a:t>
            </a:r>
            <a:endParaRPr lang="ru-RU" sz="9000" dirty="0"/>
          </a:p>
          <a:p>
            <a:pPr marL="0" indent="0">
              <a:buNone/>
            </a:pPr>
            <a:r>
              <a:rPr lang="ru-RU" sz="9000" dirty="0"/>
              <a:t>6. БСП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r>
              <a:rPr lang="ru-RU" sz="9000" dirty="0"/>
              <a:t>146</a:t>
            </a:r>
          </a:p>
          <a:p>
            <a:pPr marL="0" indent="0">
              <a:buNone/>
            </a:pPr>
            <a:endParaRPr lang="ru-RU" sz="9000" dirty="0"/>
          </a:p>
          <a:p>
            <a:pPr marL="0" indent="0">
              <a:buNone/>
            </a:pPr>
            <a:endParaRPr lang="ru-RU" sz="9000" dirty="0"/>
          </a:p>
        </p:txBody>
      </p:sp>
    </p:spTree>
    <p:extLst>
      <p:ext uri="{BB962C8B-B14F-4D97-AF65-F5344CB8AC3E}">
        <p14:creationId xmlns:p14="http://schemas.microsoft.com/office/powerpoint/2010/main" val="19286204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4CD0B2-0897-EDA4-5104-BCD5FFE9E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 что обратить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32C8D9-AA2B-BFF8-1E3D-C78C133C1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1. Выделять основу предложения.</a:t>
            </a:r>
          </a:p>
          <a:p>
            <a:pPr marL="0" indent="0">
              <a:buNone/>
            </a:pPr>
            <a:r>
              <a:rPr lang="ru-RU" sz="3600" dirty="0"/>
              <a:t>2. Уметь выделять парные знаки (запятая с двух сторон при причастном обороте)</a:t>
            </a:r>
          </a:p>
        </p:txBody>
      </p:sp>
    </p:spTree>
    <p:extLst>
      <p:ext uri="{BB962C8B-B14F-4D97-AF65-F5344CB8AC3E}">
        <p14:creationId xmlns:p14="http://schemas.microsoft.com/office/powerpoint/2010/main" val="571472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629BF-20DA-A23B-1853-8966DD1F2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Некоторые нюансы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033CBD-3807-E77C-3834-36374D926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задании 21 ЕГЭ по русскому языку при постановке тире/двоеточия в </a:t>
            </a:r>
            <a:r>
              <a:rPr lang="ru-RU" dirty="0">
                <a:solidFill>
                  <a:srgbClr val="FF0000"/>
                </a:solidFill>
              </a:rPr>
              <a:t>бессоюзном сложном предложении </a:t>
            </a:r>
            <a:r>
              <a:rPr lang="ru-RU" b="1" dirty="0"/>
              <a:t>различия в конкретных значениях не играют роли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Кроме того, НЕ СУЩЕСТВУЕТ РАЗЛИЧИЙ с точки зрения пунктуационного правила в следующих предложениях: Ученик, </a:t>
            </a:r>
            <a:r>
              <a:rPr lang="ru-RU" b="1" dirty="0"/>
              <a:t>прочитавший письмо</a:t>
            </a:r>
            <a:r>
              <a:rPr lang="ru-RU" dirty="0"/>
              <a:t>, выглядел счастливым. – Девушка, </a:t>
            </a:r>
            <a:r>
              <a:rPr lang="ru-RU" b="1" dirty="0"/>
              <a:t>добрая и отзывчивая</a:t>
            </a:r>
            <a:r>
              <a:rPr lang="ru-RU" dirty="0"/>
              <a:t>, работала волонтёром (обособленные определения).</a:t>
            </a:r>
          </a:p>
          <a:p>
            <a:pPr marL="0" indent="0">
              <a:buNone/>
            </a:pPr>
            <a:r>
              <a:rPr lang="ru-RU" dirty="0"/>
              <a:t>То же самое касается обособленных обстоятельств: Директор детского дома приветствовал шефов, </a:t>
            </a:r>
            <a:r>
              <a:rPr lang="ru-RU" b="1" dirty="0"/>
              <a:t>благодаря за оказанную помощь</a:t>
            </a:r>
            <a:r>
              <a:rPr lang="ru-RU" dirty="0"/>
              <a:t>. – </a:t>
            </a:r>
            <a:r>
              <a:rPr lang="ru-RU" b="1" dirty="0"/>
              <a:t>Несмотря на усталость</a:t>
            </a:r>
            <a:r>
              <a:rPr lang="ru-RU" dirty="0"/>
              <a:t>, я продолжал усиленно тренироваться.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99849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672D7B-2EEE-9899-669C-FC57C8B4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82F6BD-32AB-0314-BCCA-A1237FCD7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то же время важно различать запятые в предложении с </a:t>
            </a:r>
            <a:r>
              <a:rPr lang="ru-RU" b="1" dirty="0"/>
              <a:t>обособленным приложением </a:t>
            </a:r>
            <a:r>
              <a:rPr lang="ru-RU" dirty="0"/>
              <a:t>и запятые в предложении с </a:t>
            </a:r>
            <a:r>
              <a:rPr lang="ru-RU" b="1" dirty="0"/>
              <a:t>уточняющим обособленным обстоятельством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i="1" dirty="0"/>
              <a:t>В 1103 году по приказу Мстислава Владимировича, </a:t>
            </a:r>
            <a:r>
              <a:rPr lang="ru-RU" b="1" i="1" dirty="0"/>
              <a:t>сына князя Владимира Мономаха,</a:t>
            </a:r>
            <a:r>
              <a:rPr lang="ru-RU" i="1" dirty="0"/>
              <a:t> …(обособленное приложение). </a:t>
            </a:r>
          </a:p>
          <a:p>
            <a:pPr marL="0" indent="0">
              <a:buNone/>
            </a:pPr>
            <a:r>
              <a:rPr lang="ru-RU" i="1" dirty="0"/>
              <a:t>В начале XII века, </a:t>
            </a:r>
            <a:r>
              <a:rPr lang="ru-RU" b="1" i="1" dirty="0"/>
              <a:t>1103 году</a:t>
            </a:r>
            <a:r>
              <a:rPr lang="ru-RU" i="1" dirty="0"/>
              <a:t>,…</a:t>
            </a:r>
            <a:r>
              <a:rPr lang="ru-RU" dirty="0"/>
              <a:t>(уточняющее обособленное обстоятельство)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899269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125D67-8470-96DA-993C-7B803FEB9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Специфика заданий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312A2F-4C45-0481-F7BD-0E8B6CF14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Задания выявляют достижение </a:t>
            </a:r>
            <a:r>
              <a:rPr lang="ru-RU" b="1" dirty="0"/>
              <a:t>метапредметных и предметных результатов </a:t>
            </a:r>
            <a:r>
              <a:rPr lang="ru-RU" dirty="0"/>
              <a:t>освоения основной образовательной программы среднего общего образования. При выполнении заданий, помимо предметных знаний, умений, навыков и способов познавательной деятельности, востребованы также </a:t>
            </a:r>
            <a:r>
              <a:rPr lang="ru-RU" b="1" dirty="0"/>
              <a:t>универсальные учебные </a:t>
            </a:r>
            <a:r>
              <a:rPr lang="ru-RU" dirty="0"/>
              <a:t>познавательные, коммуникативные и регулятивные (самоорганизация и самоконтроль) </a:t>
            </a:r>
            <a:r>
              <a:rPr lang="ru-RU" b="1" dirty="0"/>
              <a:t>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16229610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F1E94-61F5-4EB4-1781-EE3116CE3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D59846-4D50-EA29-EC15-F7EFD373D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 задании 21 </a:t>
            </a:r>
            <a:r>
              <a:rPr lang="ru-RU" b="1" dirty="0"/>
              <a:t>не может быть нескольких правильных ответов</a:t>
            </a:r>
            <a:r>
              <a:rPr lang="ru-RU" dirty="0"/>
              <a:t>. При этом среди правильных ответов может быть, например, предложение, в котором запятая ставится только между частями бессоюзного сложного предложения, и предложение, в котором запятая ставится по той же причине, а также обособляется обстоятельство, выраженное деепричастным оборотом.</a:t>
            </a:r>
          </a:p>
          <a:p>
            <a:pPr marL="0" indent="0">
              <a:buNone/>
            </a:pPr>
            <a:r>
              <a:rPr lang="ru-RU" dirty="0"/>
              <a:t>В задании 21 части сложного предложения, соединённые наречиями «поэтому», «потому» и «оттого», трактуются как части БЕССОЮЗНОГО сложного предложения.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3280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19586-DB86-2772-9EF1-594D6DA64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15482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BA035F-1DDE-3B12-34E1-150141875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Задания повышенной сложности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C798E5-293C-1AC5-F04B-658F3A1AD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№3. Функциональная стилистика. Культура речи. </a:t>
            </a:r>
          </a:p>
          <a:p>
            <a:r>
              <a:rPr lang="ru-RU" b="1" dirty="0"/>
              <a:t>№21. Пунктуационный анализ предложения .</a:t>
            </a:r>
          </a:p>
          <a:p>
            <a:r>
              <a:rPr lang="ru-RU" dirty="0"/>
              <a:t>№22. Основные изобразительно-выразительные средства русского языка.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636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EDA60-C27B-1E6C-CADD-ED87F060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Формулировка задания 21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5984D0-3128-2195-3AB9-D5C3A1A66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Найдите предложения, в которых </a:t>
            </a:r>
            <a:r>
              <a:rPr lang="ru-RU" b="1" dirty="0"/>
              <a:t>тире</a:t>
            </a:r>
            <a:r>
              <a:rPr lang="ru-RU" dirty="0"/>
              <a:t> ставится в соответствии с одним и тем же правилом пунктуации. Запишите номера этих предложений.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2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39E49-D715-659D-6AD6-990F1A983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Знания и умения, необходимые для выполнения задания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8E63D0-8D33-2E26-E03E-00FF96CD3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Знание всех пунктуационных правил русского языка;</a:t>
            </a:r>
          </a:p>
          <a:p>
            <a:r>
              <a:rPr lang="ru-RU" dirty="0"/>
              <a:t>Умение объяснять постановку знаков препинания в предложении; </a:t>
            </a:r>
          </a:p>
          <a:p>
            <a:r>
              <a:rPr lang="ru-RU" dirty="0"/>
              <a:t>Умение анализировать структуру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44911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46BE0D-5A3F-AF94-762A-2709C9D66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тире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4AF234-C52B-AB51-FA23-6CB6F0575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1. Прямая речь</a:t>
            </a:r>
          </a:p>
          <a:p>
            <a:pPr marL="0" indent="0">
              <a:buNone/>
            </a:pPr>
            <a:r>
              <a:rPr lang="ru-RU" i="1" dirty="0"/>
              <a:t>«Пойдем в кино!» - предложил Иван.</a:t>
            </a:r>
          </a:p>
          <a:p>
            <a:pPr marL="0" indent="0">
              <a:buNone/>
            </a:pPr>
            <a:r>
              <a:rPr lang="ru-RU" dirty="0"/>
              <a:t>2. Диалог</a:t>
            </a:r>
          </a:p>
          <a:p>
            <a:pPr marL="0" indent="0">
              <a:buNone/>
            </a:pPr>
            <a:r>
              <a:rPr lang="ru-RU" i="1" dirty="0"/>
              <a:t>- Привет, Иван.</a:t>
            </a:r>
          </a:p>
          <a:p>
            <a:pPr marL="0" indent="0">
              <a:buNone/>
            </a:pPr>
            <a:r>
              <a:rPr lang="ru-RU" i="1" dirty="0"/>
              <a:t>- Здравствуй.</a:t>
            </a:r>
          </a:p>
          <a:p>
            <a:pPr marL="0" indent="0">
              <a:buNone/>
            </a:pPr>
            <a:r>
              <a:rPr lang="ru-RU" dirty="0"/>
              <a:t>3. Обобщающее слово при однородных членах</a:t>
            </a:r>
          </a:p>
          <a:p>
            <a:pPr marL="0" indent="0">
              <a:buNone/>
            </a:pPr>
            <a:r>
              <a:rPr lang="ru-RU" i="1" dirty="0"/>
              <a:t>Стулья, столы, диваны – вся мебель была дорогой.</a:t>
            </a:r>
          </a:p>
        </p:txBody>
      </p:sp>
    </p:spTree>
    <p:extLst>
      <p:ext uri="{BB962C8B-B14F-4D97-AF65-F5344CB8AC3E}">
        <p14:creationId xmlns:p14="http://schemas.microsoft.com/office/powerpoint/2010/main" val="1885557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ABB391-DB2B-CE1B-9426-409F211A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тире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0E565E-DF4D-2331-FDC2-CE2AF686C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4. Бессоюзное предложение.</a:t>
            </a:r>
          </a:p>
          <a:p>
            <a:pPr marL="0" indent="0">
              <a:buNone/>
            </a:pPr>
            <a:r>
              <a:rPr lang="ru-RU" i="1" dirty="0"/>
              <a:t>Настанет утро – отправимся в путь.</a:t>
            </a:r>
          </a:p>
          <a:p>
            <a:pPr marL="0" indent="0">
              <a:buNone/>
            </a:pPr>
            <a:r>
              <a:rPr lang="ru-RU" dirty="0"/>
              <a:t>5. Тире между подлежащим и сказуемым.</a:t>
            </a:r>
          </a:p>
          <a:p>
            <a:pPr marL="0" indent="0">
              <a:buNone/>
            </a:pPr>
            <a:r>
              <a:rPr lang="ru-RU" i="1" dirty="0"/>
              <a:t>Москва – столица России.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6. Обособленное приложение.</a:t>
            </a:r>
          </a:p>
          <a:p>
            <a:pPr marL="0" indent="0">
              <a:buNone/>
            </a:pPr>
            <a:r>
              <a:rPr lang="ru-RU" i="1" dirty="0"/>
              <a:t>Она отдалась любимому увлечению – гимнастике.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486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B6758-ACB9-4455-6CCD-350BB1A40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Случаи постановки </a:t>
            </a:r>
            <a:r>
              <a:rPr lang="ru-RU" b="1" dirty="0"/>
              <a:t>тире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53B498-9E18-6700-0E7A-B35BBB5E8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7. Неполное предложение.</a:t>
            </a:r>
          </a:p>
          <a:p>
            <a:pPr marL="0" indent="0">
              <a:buNone/>
            </a:pPr>
            <a:r>
              <a:rPr lang="ru-RU" i="1" dirty="0"/>
              <a:t>Я похожа на маму, ты – на папу.</a:t>
            </a:r>
          </a:p>
          <a:p>
            <a:pPr marL="0" indent="0">
              <a:buNone/>
            </a:pPr>
            <a:r>
              <a:rPr lang="ru-RU" dirty="0"/>
              <a:t>8. Вставные конструкции.</a:t>
            </a:r>
          </a:p>
          <a:p>
            <a:pPr marL="0" indent="0">
              <a:buNone/>
            </a:pPr>
            <a:r>
              <a:rPr lang="ru-RU" i="1" dirty="0"/>
              <a:t>Лето </a:t>
            </a:r>
            <a:r>
              <a:rPr lang="ru-RU" b="1" i="1" dirty="0"/>
              <a:t>– а оно обещало быть знойным –</a:t>
            </a:r>
            <a:r>
              <a:rPr lang="ru-RU" i="1" dirty="0"/>
              <a:t> Федор решил провести в деревне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9. Соединительное тире</a:t>
            </a:r>
          </a:p>
          <a:p>
            <a:pPr marL="0" indent="0">
              <a:buNone/>
            </a:pPr>
            <a:r>
              <a:rPr lang="ru-RU" i="1" dirty="0"/>
              <a:t>поезд «Москва – Екатеринбург»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408832308"/>
      </p:ext>
    </p:extLst>
  </p:cSld>
  <p:clrMapOvr>
    <a:masterClrMapping/>
  </p:clrMapOvr>
</p:sld>
</file>

<file path=ppt/theme/theme1.xml><?xml version="1.0" encoding="utf-8"?>
<a:theme xmlns:a="http://schemas.openxmlformats.org/drawingml/2006/main" name="6_books_new_rus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55" ma:contentTypeDescription="Create a new document." ma:contentTypeScope="" ma:versionID="2c496a0f341a72d7e8cbd42eb499a6d4">
  <xsd:schema xmlns:xsd="http://www.w3.org/2001/XMLSchema" xmlns:xs="http://www.w3.org/2001/XMLSchema" xmlns:p="http://schemas.microsoft.com/office/2006/metadata/properties" xmlns:ns2="9d035d7d-02e5-4a00-8b62-9a556aabc7b5" xmlns:ns3="91e8d559-4d54-460d-ba58-5d5027f88b4d" targetNamespace="http://schemas.microsoft.com/office/2006/metadata/properties" ma:root="true" ma:fieldsID="2bcea688bd265da693c2f253e50f4ab0" ns2:_="" ns3:_="">
    <xsd:import namespace="9d035d7d-02e5-4a00-8b62-9a556aabc7b5"/>
    <xsd:import namespace="91e8d559-4d54-460d-ba58-5d5027f88b4d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5d7d-02e5-4a00-8b62-9a556aabc7b5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117081-80f4-4e10-b46d-e6dc6854316c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41FC7ADF-4C62-4413-95B2-CDE72C4AD396}" ma:internalName="CSXSubmissionMarket" ma:readOnly="false" ma:showField="MarketName" ma:web="9d035d7d-02e5-4a00-8b62-9a556aabc7b5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e663266-dbf1-446f-b076-28feab654dae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CD722278-12DA-4BA9-B56C-2624CA46C480}" ma:internalName="InProjectListLookup" ma:readOnly="true" ma:showField="InProjectLis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65226a81-6f17-445b-9321-8ea42e2eee04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CD722278-12DA-4BA9-B56C-2624CA46C480}" ma:internalName="LastCompleteVersionLookup" ma:readOnly="true" ma:showField="LastComplete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CD722278-12DA-4BA9-B56C-2624CA46C480}" ma:internalName="LastPreviewErrorLookup" ma:readOnly="true" ma:showField="LastPreview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CD722278-12DA-4BA9-B56C-2624CA46C480}" ma:internalName="LastPreviewResultLookup" ma:readOnly="true" ma:showField="LastPreview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CD722278-12DA-4BA9-B56C-2624CA46C480}" ma:internalName="LastPreviewAttemptDateLookup" ma:readOnly="true" ma:showField="LastPreview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CD722278-12DA-4BA9-B56C-2624CA46C480}" ma:internalName="LastPreviewedByLookup" ma:readOnly="true" ma:showField="LastPreview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CD722278-12DA-4BA9-B56C-2624CA46C480}" ma:internalName="LastPreviewTimeLookup" ma:readOnly="true" ma:showField="LastPreview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CD722278-12DA-4BA9-B56C-2624CA46C480}" ma:internalName="LastPreviewVersionLookup" ma:readOnly="true" ma:showField="LastPreview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CD722278-12DA-4BA9-B56C-2624CA46C480}" ma:internalName="LastPublishErrorLookup" ma:readOnly="true" ma:showField="LastPublish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CD722278-12DA-4BA9-B56C-2624CA46C480}" ma:internalName="LastPublishResultLookup" ma:readOnly="true" ma:showField="LastPublish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CD722278-12DA-4BA9-B56C-2624CA46C480}" ma:internalName="LastPublishAttemptDateLookup" ma:readOnly="true" ma:showField="LastPublish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CD722278-12DA-4BA9-B56C-2624CA46C480}" ma:internalName="LastPublishedByLookup" ma:readOnly="true" ma:showField="LastPublish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CD722278-12DA-4BA9-B56C-2624CA46C480}" ma:internalName="LastPublishTimeLookup" ma:readOnly="true" ma:showField="LastPublish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CD722278-12DA-4BA9-B56C-2624CA46C480}" ma:internalName="LastPublishVersionLookup" ma:readOnly="true" ma:showField="LastPublish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116CC8E-FCD3-4331-849C-1BF4DB8052AE}" ma:internalName="LocLastLocAttemptVersionLookup" ma:readOnly="false" ma:showField="LastLocAttemptVersion" ma:web="9d035d7d-02e5-4a00-8b62-9a556aabc7b5">
      <xsd:simpleType>
        <xsd:restriction base="dms:Lookup"/>
      </xsd:simpleType>
    </xsd:element>
    <xsd:element name="LocLastLocAttemptVersionTypeLookup" ma:index="72" nillable="true" ma:displayName="Loc Last Loc Attempt Version Type" ma:default="" ma:list="{B116CC8E-FCD3-4331-849C-1BF4DB8052AE}" ma:internalName="LocLastLocAttemptVersionTypeLookup" ma:readOnly="true" ma:showField="LastLocAttemptVersionType" ma:web="9d035d7d-02e5-4a00-8b62-9a556aabc7b5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116CC8E-FCD3-4331-849C-1BF4DB8052AE}" ma:internalName="LocNewPublishedVersionLookup" ma:readOnly="true" ma:showField="NewPublishedVersion" ma:web="9d035d7d-02e5-4a00-8b62-9a556aabc7b5">
      <xsd:simpleType>
        <xsd:restriction base="dms:Lookup"/>
      </xsd:simpleType>
    </xsd:element>
    <xsd:element name="LocOverallHandbackStatusLookup" ma:index="76" nillable="true" ma:displayName="Loc Overall Handback Status" ma:default="" ma:list="{B116CC8E-FCD3-4331-849C-1BF4DB8052AE}" ma:internalName="LocOverallHandbackStatusLookup" ma:readOnly="true" ma:showField="OverallHandbackStatus" ma:web="9d035d7d-02e5-4a00-8b62-9a556aabc7b5">
      <xsd:simpleType>
        <xsd:restriction base="dms:Lookup"/>
      </xsd:simpleType>
    </xsd:element>
    <xsd:element name="LocOverallLocStatusLookup" ma:index="77" nillable="true" ma:displayName="Loc Overall Localize Status" ma:default="" ma:list="{B116CC8E-FCD3-4331-849C-1BF4DB8052AE}" ma:internalName="LocOverallLocStatusLookup" ma:readOnly="true" ma:showField="OverallLocStatus" ma:web="9d035d7d-02e5-4a00-8b62-9a556aabc7b5">
      <xsd:simpleType>
        <xsd:restriction base="dms:Lookup"/>
      </xsd:simpleType>
    </xsd:element>
    <xsd:element name="LocOverallPreviewStatusLookup" ma:index="78" nillable="true" ma:displayName="Loc Overall Preview Status" ma:default="" ma:list="{B116CC8E-FCD3-4331-849C-1BF4DB8052AE}" ma:internalName="LocOverallPreviewStatusLookup" ma:readOnly="true" ma:showField="OverallPreviewStatus" ma:web="9d035d7d-02e5-4a00-8b62-9a556aabc7b5">
      <xsd:simpleType>
        <xsd:restriction base="dms:Lookup"/>
      </xsd:simpleType>
    </xsd:element>
    <xsd:element name="LocOverallPublishStatusLookup" ma:index="79" nillable="true" ma:displayName="Loc Overall Publish Status" ma:default="" ma:list="{B116CC8E-FCD3-4331-849C-1BF4DB8052AE}" ma:internalName="LocOverallPublishStatusLookup" ma:readOnly="true" ma:showField="OverallPublishStatus" ma:web="9d035d7d-02e5-4a00-8b62-9a556aabc7b5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116CC8E-FCD3-4331-849C-1BF4DB8052AE}" ma:internalName="LocProcessedForHandoffsLookup" ma:readOnly="true" ma:showField="ProcessedForHandoffs" ma:web="9d035d7d-02e5-4a00-8b62-9a556aabc7b5">
      <xsd:simpleType>
        <xsd:restriction base="dms:Lookup"/>
      </xsd:simpleType>
    </xsd:element>
    <xsd:element name="LocProcessedForMarketsLookup" ma:index="82" nillable="true" ma:displayName="Loc Processed For Markets" ma:default="" ma:list="{B116CC8E-FCD3-4331-849C-1BF4DB8052AE}" ma:internalName="LocProcessedForMarketsLookup" ma:readOnly="true" ma:showField="ProcessedForMarkets" ma:web="9d035d7d-02e5-4a00-8b62-9a556aabc7b5">
      <xsd:simpleType>
        <xsd:restriction base="dms:Lookup"/>
      </xsd:simpleType>
    </xsd:element>
    <xsd:element name="LocPublishedDependentAssetsLookup" ma:index="83" nillable="true" ma:displayName="Loc Published Dependent Assets" ma:default="" ma:list="{B116CC8E-FCD3-4331-849C-1BF4DB8052AE}" ma:internalName="LocPublishedDependentAssetsLookup" ma:readOnly="true" ma:showField="PublishedDependentAssets" ma:web="9d035d7d-02e5-4a00-8b62-9a556aabc7b5">
      <xsd:simpleType>
        <xsd:restriction base="dms:Lookup"/>
      </xsd:simpleType>
    </xsd:element>
    <xsd:element name="LocPublishedLinkedAssetsLookup" ma:index="84" nillable="true" ma:displayName="Loc Published Linked Assets" ma:default="" ma:list="{B116CC8E-FCD3-4331-849C-1BF4DB8052AE}" ma:internalName="LocPublishedLinkedAssetsLookup" ma:readOnly="true" ma:showField="PublishedLinkedAssets" ma:web="9d035d7d-02e5-4a00-8b62-9a556aabc7b5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c95181ba-569f-436f-adb3-78c3831fea54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41FC7ADF-4C62-4413-95B2-CDE72C4AD396}" ma:internalName="Markets" ma:readOnly="false" ma:showField="MarketNa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CD722278-12DA-4BA9-B56C-2624CA46C480}" ma:internalName="NumOfRatingsLookup" ma:readOnly="true" ma:showField="NumOfRating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CD722278-12DA-4BA9-B56C-2624CA46C480}" ma:internalName="PublishStatusLookup" ma:readOnly="false" ma:showField="PublishStatu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a34c0026-7bf6-479c-b6e7-24710140ce31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0ef119a3-9350-4d50-81f0-e824a5745f43}" ma:internalName="TaxCatchAll" ma:showField="CatchAllData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0ef119a3-9350-4d50-81f0-e824a5745f43}" ma:internalName="TaxCatchAllLabel" ma:readOnly="true" ma:showField="CatchAllDataLabel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8d559-4d54-460d-ba58-5d5027f88b4d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alStatus xmlns="9d035d7d-02e5-4a00-8b62-9a556aabc7b5">InProgress</ApprovalStatus>
    <EditorialTags xmlns="9d035d7d-02e5-4a00-8b62-9a556aabc7b5" xsi:nil="true"/>
    <MarketSpecific xmlns="9d035d7d-02e5-4a00-8b62-9a556aabc7b5">true</MarketSpecific>
    <TPLaunchHelpLinkType xmlns="9d035d7d-02e5-4a00-8b62-9a556aabc7b5">Template</TPLaunchHelpLinkType>
    <TPNamespace xmlns="9d035d7d-02e5-4a00-8b62-9a556aabc7b5" xsi:nil="true"/>
    <TemplateTemplateType xmlns="9d035d7d-02e5-4a00-8b62-9a556aabc7b5">PowerPoint 97 Default</TemplateTemplateType>
    <UANotes xmlns="9d035d7d-02e5-4a00-8b62-9a556aabc7b5" xsi:nil="true"/>
    <VoteCount xmlns="9d035d7d-02e5-4a00-8b62-9a556aabc7b5" xsi:nil="true"/>
    <HandoffToMSDN xmlns="9d035d7d-02e5-4a00-8b62-9a556aabc7b5" xsi:nil="true"/>
    <OriginAsset xmlns="9d035d7d-02e5-4a00-8b62-9a556aabc7b5" xsi:nil="true"/>
    <PublishTargets xmlns="9d035d7d-02e5-4a00-8b62-9a556aabc7b5">OfficeOnline</PublishTargets>
    <AssetType xmlns="9d035d7d-02e5-4a00-8b62-9a556aabc7b5">TP</AssetType>
    <IntlLangReview xmlns="9d035d7d-02e5-4a00-8b62-9a556aabc7b5" xsi:nil="true"/>
    <NumericId xmlns="9d035d7d-02e5-4a00-8b62-9a556aabc7b5" xsi:nil="true"/>
    <OOCacheId xmlns="9d035d7d-02e5-4a00-8b62-9a556aabc7b5" xsi:nil="true"/>
    <ClipArtFilename xmlns="9d035d7d-02e5-4a00-8b62-9a556aabc7b5" xsi:nil="true"/>
    <OpenTemplate xmlns="9d035d7d-02e5-4a00-8b62-9a556aabc7b5">true</OpenTemplate>
    <TPExecutable xmlns="9d035d7d-02e5-4a00-8b62-9a556aabc7b5" xsi:nil="true"/>
    <LastHandOff xmlns="9d035d7d-02e5-4a00-8b62-9a556aabc7b5" xsi:nil="true"/>
    <TPLaunchHelpLink xmlns="9d035d7d-02e5-4a00-8b62-9a556aabc7b5" xsi:nil="true"/>
    <Providers xmlns="9d035d7d-02e5-4a00-8b62-9a556aabc7b5" xsi:nil="true"/>
    <TPAppVersion xmlns="9d035d7d-02e5-4a00-8b62-9a556aabc7b5" xsi:nil="true"/>
    <IsSearchable xmlns="9d035d7d-02e5-4a00-8b62-9a556aabc7b5">true</IsSearchable>
    <EditorialStatus xmlns="9d035d7d-02e5-4a00-8b62-9a556aabc7b5">Complete</EditorialStatus>
    <UALocComments xmlns="9d035d7d-02e5-4a00-8b62-9a556aabc7b5" xsi:nil="true"/>
    <CSXHash xmlns="9d035d7d-02e5-4a00-8b62-9a556aabc7b5" xsi:nil="true"/>
    <DirectSourceMarket xmlns="9d035d7d-02e5-4a00-8b62-9a556aabc7b5" xsi:nil="true"/>
    <DSATActionTaken xmlns="9d035d7d-02e5-4a00-8b62-9a556aabc7b5" xsi:nil="true"/>
    <PolicheckWords xmlns="9d035d7d-02e5-4a00-8b62-9a556aabc7b5" xsi:nil="true"/>
    <BugNumber xmlns="9d035d7d-02e5-4a00-8b62-9a556aabc7b5" xsi:nil="true"/>
    <Downloads xmlns="9d035d7d-02e5-4a00-8b62-9a556aabc7b5">0</Downloads>
    <ThumbnailAssetId xmlns="9d035d7d-02e5-4a00-8b62-9a556aabc7b5" xsi:nil="true"/>
    <TrustLevel xmlns="9d035d7d-02e5-4a00-8b62-9a556aabc7b5">1 Microsoft Managed Content</TrustLevel>
    <UALocRecommendation xmlns="9d035d7d-02e5-4a00-8b62-9a556aabc7b5">Localize</UALocRecommendation>
    <TPApplication xmlns="9d035d7d-02e5-4a00-8b62-9a556aabc7b5" xsi:nil="true"/>
    <AssetId xmlns="9d035d7d-02e5-4a00-8b62-9a556aabc7b5">TP101908681</AssetId>
    <APEditor xmlns="9d035d7d-02e5-4a00-8b62-9a556aabc7b5">
      <UserInfo>
        <DisplayName/>
        <AccountId xsi:nil="true"/>
        <AccountType/>
      </UserInfo>
    </APEditor>
    <PrimaryImageGen xmlns="9d035d7d-02e5-4a00-8b62-9a556aabc7b5">true</PrimaryImageGen>
    <TPInstallLocation xmlns="9d035d7d-02e5-4a00-8b62-9a556aabc7b5" xsi:nil="true"/>
    <Manager xmlns="9d035d7d-02e5-4a00-8b62-9a556aabc7b5" xsi:nil="true"/>
    <ParentAssetId xmlns="9d035d7d-02e5-4a00-8b62-9a556aabc7b5" xsi:nil="true"/>
    <SubmitterId xmlns="9d035d7d-02e5-4a00-8b62-9a556aabc7b5" xsi:nil="true"/>
    <TemplateStatus xmlns="9d035d7d-02e5-4a00-8b62-9a556aabc7b5">Complete</TemplateStatus>
    <APAuthor xmlns="9d035d7d-02e5-4a00-8b62-9a556aabc7b5">
      <UserInfo>
        <DisplayName>FAREAST\v-thjoth</DisplayName>
        <AccountId>39</AccountId>
        <AccountType/>
      </UserInfo>
    </APAuthor>
    <TPCommandLine xmlns="9d035d7d-02e5-4a00-8b62-9a556aabc7b5" xsi:nil="true"/>
    <APDescription xmlns="9d035d7d-02e5-4a00-8b62-9a556aabc7b5" xsi:nil="true"/>
    <UAProjectedTotalWords xmlns="9d035d7d-02e5-4a00-8b62-9a556aabc7b5" xsi:nil="true"/>
    <Provider xmlns="9d035d7d-02e5-4a00-8b62-9a556aabc7b5" xsi:nil="true"/>
    <ApprovalLog xmlns="9d035d7d-02e5-4a00-8b62-9a556aabc7b5" xsi:nil="true"/>
    <Component xmlns="91e8d559-4d54-460d-ba58-5d5027f88b4d" xsi:nil="true"/>
    <LastPublishResultLookup xmlns="9d035d7d-02e5-4a00-8b62-9a556aabc7b5" xsi:nil="true"/>
    <BusinessGroup xmlns="9d035d7d-02e5-4a00-8b62-9a556aabc7b5" xsi:nil="true"/>
    <PublishStatusLookup xmlns="9d035d7d-02e5-4a00-8b62-9a556aabc7b5">
      <Value>267181</Value>
      <Value>407239</Value>
    </PublishStatusLookup>
    <SourceTitle xmlns="9d035d7d-02e5-4a00-8b62-9a556aabc7b5" xsi:nil="true"/>
    <AcquiredFrom xmlns="9d035d7d-02e5-4a00-8b62-9a556aabc7b5">Internal MS</AcquiredFrom>
    <CSXSubmissionMarket xmlns="9d035d7d-02e5-4a00-8b62-9a556aabc7b5" xsi:nil="true"/>
    <Markets xmlns="9d035d7d-02e5-4a00-8b62-9a556aabc7b5"/>
    <OriginalSourceMarket xmlns="9d035d7d-02e5-4a00-8b62-9a556aabc7b5" xsi:nil="true"/>
    <ArtSampleDocs xmlns="9d035d7d-02e5-4a00-8b62-9a556aabc7b5" xsi:nil="true"/>
    <ShowIn xmlns="9d035d7d-02e5-4a00-8b62-9a556aabc7b5">Show everywhere</ShowIn>
    <TPClientViewer xmlns="9d035d7d-02e5-4a00-8b62-9a556aabc7b5" xsi:nil="true"/>
    <IntlLangReviewDate xmlns="9d035d7d-02e5-4a00-8b62-9a556aabc7b5" xsi:nil="true"/>
    <TPFriendlyName xmlns="9d035d7d-02e5-4a00-8b62-9a556aabc7b5" xsi:nil="true"/>
    <AverageRating xmlns="9d035d7d-02e5-4a00-8b62-9a556aabc7b5" xsi:nil="true"/>
    <AssetStart xmlns="9d035d7d-02e5-4a00-8b62-9a556aabc7b5">2010-06-18T10:05:00+00:00</AssetStart>
    <TPComponent xmlns="9d035d7d-02e5-4a00-8b62-9a556aabc7b5" xsi:nil="true"/>
    <CrawlForDependencies xmlns="9d035d7d-02e5-4a00-8b62-9a556aabc7b5">false</CrawlForDependencies>
    <FriendlyTitle xmlns="9d035d7d-02e5-4a00-8b62-9a556aabc7b5" xsi:nil="true"/>
    <LastModifiedDateTime xmlns="9d035d7d-02e5-4a00-8b62-9a556aabc7b5" xsi:nil="true"/>
    <LegacyData xmlns="9d035d7d-02e5-4a00-8b62-9a556aabc7b5" xsi:nil="true"/>
    <Milestone xmlns="9d035d7d-02e5-4a00-8b62-9a556aabc7b5" xsi:nil="true"/>
    <TimesCloned xmlns="9d035d7d-02e5-4a00-8b62-9a556aabc7b5" xsi:nil="true"/>
    <ContentItem xmlns="9d035d7d-02e5-4a00-8b62-9a556aabc7b5" xsi:nil="true"/>
    <IsDeleted xmlns="9d035d7d-02e5-4a00-8b62-9a556aabc7b5">false</IsDeleted>
    <UACurrentWords xmlns="9d035d7d-02e5-4a00-8b62-9a556aabc7b5" xsi:nil="true"/>
    <AssetExpire xmlns="9d035d7d-02e5-4a00-8b62-9a556aabc7b5">2100-01-01T08:00:00+00:00</AssetExpire>
    <Description0 xmlns="91e8d559-4d54-460d-ba58-5d5027f88b4d" xsi:nil="true"/>
    <MachineTranslated xmlns="9d035d7d-02e5-4a00-8b62-9a556aabc7b5">false</MachineTranslated>
    <OutputCachingOn xmlns="9d035d7d-02e5-4a00-8b62-9a556aabc7b5">true</OutputCachingOn>
    <PlannedPubDate xmlns="9d035d7d-02e5-4a00-8b62-9a556aabc7b5" xsi:nil="true"/>
    <CSXUpdate xmlns="9d035d7d-02e5-4a00-8b62-9a556aabc7b5">false</CSXUpdate>
    <IntlLangReviewer xmlns="9d035d7d-02e5-4a00-8b62-9a556aabc7b5" xsi:nil="true"/>
    <IntlLocPriority xmlns="9d035d7d-02e5-4a00-8b62-9a556aabc7b5" xsi:nil="true"/>
    <CSXSubmissionDate xmlns="9d035d7d-02e5-4a00-8b62-9a556aabc7b5" xsi:nil="true"/>
    <BlockPublish xmlns="9d035d7d-02e5-4a00-8b62-9a556aabc7b5" xsi:nil="true"/>
    <InternalTagsTaxHTField0 xmlns="9d035d7d-02e5-4a00-8b62-9a556aabc7b5">
      <Terms xmlns="http://schemas.microsoft.com/office/infopath/2007/PartnerControls"/>
    </InternalTagsTaxHTField0>
    <LocComments xmlns="9d035d7d-02e5-4a00-8b62-9a556aabc7b5" xsi:nil="true"/>
    <OriginalRelease xmlns="9d035d7d-02e5-4a00-8b62-9a556aabc7b5">14</OriginalRelease>
    <LocLastLocAttemptVersionLookup xmlns="9d035d7d-02e5-4a00-8b62-9a556aabc7b5">184652</LocLastLocAttemptVersionLookup>
    <CampaignTagsTaxHTField0 xmlns="9d035d7d-02e5-4a00-8b62-9a556aabc7b5">
      <Terms xmlns="http://schemas.microsoft.com/office/infopath/2007/PartnerControls"/>
    </CampaignTagsTaxHTField0>
    <TaxCatchAll xmlns="9d035d7d-02e5-4a00-8b62-9a556aabc7b5"/>
    <LocRecommendedHandoff xmlns="9d035d7d-02e5-4a00-8b62-9a556aabc7b5" xsi:nil="true"/>
    <LocalizationTagsTaxHTField0 xmlns="9d035d7d-02e5-4a00-8b62-9a556aabc7b5">
      <Terms xmlns="http://schemas.microsoft.com/office/infopath/2007/PartnerControls"/>
    </LocalizationTagsTaxHTField0>
    <RecommendationsModifier xmlns="9d035d7d-02e5-4a00-8b62-9a556aabc7b5" xsi:nil="true"/>
    <LocManualTestRequired xmlns="9d035d7d-02e5-4a00-8b62-9a556aabc7b5">false</LocManualTestRequired>
    <ScenarioTagsTaxHTField0 xmlns="9d035d7d-02e5-4a00-8b62-9a556aabc7b5">
      <Terms xmlns="http://schemas.microsoft.com/office/infopath/2007/PartnerControls"/>
    </ScenarioTagsTaxHTField0>
    <FeatureTagsTaxHTField0 xmlns="9d035d7d-02e5-4a00-8b62-9a556aabc7b5">
      <Terms xmlns="http://schemas.microsoft.com/office/infopath/2007/PartnerControls"/>
    </FeatureTagsTaxHTField0>
    <LocMarketGroupTiers2 xmlns="9d035d7d-02e5-4a00-8b62-9a556aabc7b5" xsi:nil="true"/>
  </documentManagement>
</p:properties>
</file>

<file path=customXml/itemProps1.xml><?xml version="1.0" encoding="utf-8"?>
<ds:datastoreItem xmlns:ds="http://schemas.openxmlformats.org/officeDocument/2006/customXml" ds:itemID="{E25B54F3-4D54-464E-B68E-DF25E4ECAA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D7ABD1-1C08-47C4-88E5-7EDBC680C2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5d7d-02e5-4a00-8b62-9a556aabc7b5"/>
    <ds:schemaRef ds:uri="91e8d559-4d54-460d-ba58-5d5027f88b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63F4A6-DC2F-4F83-B16A-04E49459EB3E}">
  <ds:schemaRefs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91e8d559-4d54-460d-ba58-5d5027f88b4d"/>
    <ds:schemaRef ds:uri="9d035d7d-02e5-4a00-8b62-9a556aabc7b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с книгами</Template>
  <TotalTime>106</TotalTime>
  <Words>1023</Words>
  <Application>Microsoft Office PowerPoint</Application>
  <PresentationFormat>Экран (4:3)</PresentationFormat>
  <Paragraphs>203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Calibri</vt:lpstr>
      <vt:lpstr>Cambria</vt:lpstr>
      <vt:lpstr>6_books_new_rus (2)</vt:lpstr>
      <vt:lpstr>Урок «Подготовка к заданиям тестовой части  повышенной сложности»</vt:lpstr>
      <vt:lpstr>Единый государственный экзамен</vt:lpstr>
      <vt:lpstr>Специфика заданий</vt:lpstr>
      <vt:lpstr>Задания повышенной сложности</vt:lpstr>
      <vt:lpstr>Формулировка задания 21</vt:lpstr>
      <vt:lpstr>Знания и умения, необходимые для выполнения задания</vt:lpstr>
      <vt:lpstr>Случаи постановки тире</vt:lpstr>
      <vt:lpstr>Случаи постановки тире</vt:lpstr>
      <vt:lpstr>Случаи постановки тире</vt:lpstr>
      <vt:lpstr>Пример задания</vt:lpstr>
      <vt:lpstr>Пример задания</vt:lpstr>
      <vt:lpstr>Случаи постановки двоеточия</vt:lpstr>
      <vt:lpstr>Пример задания</vt:lpstr>
      <vt:lpstr>Пример задания</vt:lpstr>
      <vt:lpstr>Случаи постановки запятой</vt:lpstr>
      <vt:lpstr>Случаи постановки запятой</vt:lpstr>
      <vt:lpstr>Случаи постановки запятой</vt:lpstr>
      <vt:lpstr>Случаи постановки запятой</vt:lpstr>
      <vt:lpstr>Пример задания</vt:lpstr>
      <vt:lpstr>Пример задания</vt:lpstr>
      <vt:lpstr>Что еще может встретиться?</vt:lpstr>
      <vt:lpstr>Пример задания</vt:lpstr>
      <vt:lpstr>Пример задания</vt:lpstr>
      <vt:lpstr>Пример задания</vt:lpstr>
      <vt:lpstr>Пример задания</vt:lpstr>
      <vt:lpstr>Пример задания</vt:lpstr>
      <vt:lpstr>На что обратить внимание!</vt:lpstr>
      <vt:lpstr>Некоторые нюансы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«Подготовка к заданиям тестовой части  повышенной сложности»</dc:title>
  <dc:subject>Шаблон оформления</dc:subject>
  <dc:creator>Киса Кошачья</dc:creator>
  <cp:keywords>Шаблон оформления</cp:keywords>
  <dc:description>Шаблон оформления</dc:description>
  <cp:lastModifiedBy>User</cp:lastModifiedBy>
  <cp:revision>17</cp:revision>
  <dcterms:created xsi:type="dcterms:W3CDTF">2025-11-24T03:49:51Z</dcterms:created>
  <dcterms:modified xsi:type="dcterms:W3CDTF">2025-12-11T02:36:11Z</dcterms:modified>
  <cp:category>Шаблон оформления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0x010100BB2780C3CC07BD4BAA623FF9571645580400D1570604EA743043A2641365C0E91715</vt:lpwstr>
  </property>
</Properties>
</file>