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42" r:id="rId3"/>
    <p:sldId id="438" r:id="rId4"/>
    <p:sldId id="465" r:id="rId5"/>
    <p:sldId id="445" r:id="rId6"/>
    <p:sldId id="375" r:id="rId7"/>
    <p:sldId id="412" r:id="rId8"/>
    <p:sldId id="451" r:id="rId9"/>
    <p:sldId id="452" r:id="rId10"/>
    <p:sldId id="453" r:id="rId11"/>
    <p:sldId id="454" r:id="rId12"/>
    <p:sldId id="378" r:id="rId13"/>
    <p:sldId id="379" r:id="rId14"/>
    <p:sldId id="456" r:id="rId15"/>
    <p:sldId id="457" r:id="rId16"/>
    <p:sldId id="458" r:id="rId17"/>
    <p:sldId id="460" r:id="rId18"/>
    <p:sldId id="461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3E014A5-7240-4227-A28F-1C541EBDF55F}">
          <p14:sldIdLst>
            <p14:sldId id="256"/>
            <p14:sldId id="442"/>
            <p14:sldId id="438"/>
            <p14:sldId id="465"/>
            <p14:sldId id="445"/>
            <p14:sldId id="375"/>
            <p14:sldId id="412"/>
            <p14:sldId id="451"/>
            <p14:sldId id="452"/>
            <p14:sldId id="453"/>
            <p14:sldId id="454"/>
            <p14:sldId id="378"/>
            <p14:sldId id="379"/>
            <p14:sldId id="456"/>
            <p14:sldId id="457"/>
            <p14:sldId id="458"/>
            <p14:sldId id="460"/>
            <p14:sldId id="461"/>
          </p14:sldIdLst>
        </p14:section>
        <p14:section name="Раздел без заголовка" id="{E2600492-3EF0-49BC-8157-C0041E4A451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EC7B8-574C-43AD-B6A4-562726C46BDB}" type="datetimeFigureOut">
              <a:rPr lang="ru-RU" smtClean="0"/>
              <a:pPr/>
              <a:t>16.01.2026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CA884-236F-45F2-8B48-DC6FE3E04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03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2F8A91-7D05-44EB-AD92-F445476A4A10}" type="datetimeFigureOut">
              <a:rPr lang="ru-RU"/>
              <a:pPr>
                <a:defRPr/>
              </a:pPr>
              <a:t>16.01.2026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dsoo.ru/mr-nachalnaya-shkola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 bwMode="auto">
          <a:xfrm>
            <a:off x="8252973" y="5833941"/>
            <a:ext cx="360000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400">
              <a:latin typeface="Calibri"/>
              <a:cs typeface="Arial"/>
            </a:endParaRPr>
          </a:p>
        </p:txBody>
      </p:sp>
      <p:sp>
        <p:nvSpPr>
          <p:cNvPr id="621499805" name="TextBox 621499804"/>
          <p:cNvSpPr txBox="1"/>
          <p:nvPr/>
        </p:nvSpPr>
        <p:spPr bwMode="auto">
          <a:xfrm>
            <a:off x="335360" y="4797152"/>
            <a:ext cx="6339971" cy="4462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Актуальные изменения в ООП НОО</a:t>
            </a:r>
            <a:endParaRPr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B19D71-9784-4A03-A1D0-73F1D6BBAA63}"/>
              </a:ext>
            </a:extLst>
          </p:cNvPr>
          <p:cNvSpPr txBox="1"/>
          <p:nvPr/>
        </p:nvSpPr>
        <p:spPr bwMode="auto">
          <a:xfrm>
            <a:off x="4652573" y="5661248"/>
            <a:ext cx="7200800" cy="68211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Степанова Наталья Анатольевна, </a:t>
            </a:r>
          </a:p>
          <a:p>
            <a:pPr algn="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старший методист МАУ ДПО «НИСО»</a:t>
            </a:r>
            <a:endParaRPr sz="20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«Литературное чтение»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4138535"/>
              </p:ext>
            </p:extLst>
          </p:nvPr>
        </p:nvGraphicFramePr>
        <p:xfrm>
          <a:off x="407368" y="836712"/>
          <a:ext cx="10852878" cy="58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2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05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6458">
                <a:tc>
                  <a:txBody>
                    <a:bodyPr/>
                    <a:lstStyle/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21.12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Заменили</a:t>
                      </a:r>
                      <a:r>
                        <a:rPr lang="ru-RU" sz="1600" b="1" i="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переч</a:t>
                      </a:r>
                      <a:r>
                        <a:rPr lang="ru-RU" sz="1600" b="1" i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ень (кодификатор)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распределенных 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классам  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проверяемых требований к результатам освоения ООП НОО и элементов содержания по литературному чтению, который используется в федеральных и региональных процедурах оценки качества 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0163406" y="2133253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 l="30381" t="10742" r="6296" b="6250"/>
          <a:stretch>
            <a:fillRect/>
          </a:stretch>
        </p:blipFill>
        <p:spPr bwMode="auto">
          <a:xfrm>
            <a:off x="752385" y="3083630"/>
            <a:ext cx="4500594" cy="33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/>
          <a:srcRect l="29832" t="13672" r="8126" b="12109"/>
          <a:stretch>
            <a:fillRect/>
          </a:stretch>
        </p:blipFill>
        <p:spPr bwMode="auto">
          <a:xfrm>
            <a:off x="5862787" y="3104800"/>
            <a:ext cx="47797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597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«Родной язык (язык народа Российской Федерации и (или) государственный язык республики Российской Федерации. «Литературное чтение на родном языке (языке народа Российской Федерации»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6077787"/>
              </p:ext>
            </p:extLst>
          </p:nvPr>
        </p:nvGraphicFramePr>
        <p:xfrm>
          <a:off x="335360" y="1001402"/>
          <a:ext cx="11547118" cy="5739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8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1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115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8807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 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родные и государственные языки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76 утратил силу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Исключили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федеральные рабочие программы по родному украинскому языку и литературному чтению на родном украинском языке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Пункт 141 утратил силу </a:t>
                      </a: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«Возможна корректировка общего числа часов, рекомендованных для изучения предмета, с учетом индивидуального подхода образовательных организаций к выбору литературного чтения на родном (украинском) языке, в рамках соблюдения гигиенических нормативов к недельной образовательной нагрузке»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0704512" y="2492896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3623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«Математика»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2091455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Математика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162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 162.5.6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математики,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6%)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7CDE7B-DE24-4554-B5E4-AF13A03921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463" t="12685" r="34053" b="4727"/>
          <a:stretch/>
        </p:blipFill>
        <p:spPr bwMode="auto">
          <a:xfrm>
            <a:off x="767408" y="3140968"/>
            <a:ext cx="1940605" cy="27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«Окружающий мир»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531944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Окружающий мир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165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 165.5.5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окружающего мира 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12%)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388ED53-3E3B-4755-9F04-A6B5C81460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44" t="12392" r="34053" b="5010"/>
          <a:stretch/>
        </p:blipFill>
        <p:spPr>
          <a:xfrm>
            <a:off x="747869" y="2992993"/>
            <a:ext cx="1944216" cy="28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0856689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Изобразительное</a:t>
                      </a:r>
                      <a:r>
                        <a:rPr lang="ru-RU" sz="2000" b="1" i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искусство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165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 165.5.9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изобразительного искусства,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12%)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3"/>
          <a:srcRect l="46303" t="18403" r="25695" b="11795"/>
          <a:stretch/>
        </p:blipFill>
        <p:spPr bwMode="auto">
          <a:xfrm>
            <a:off x="695400" y="3424688"/>
            <a:ext cx="1943114" cy="27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Музыка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1516931"/>
              </p:ext>
            </p:extLst>
          </p:nvPr>
        </p:nvGraphicFramePr>
        <p:xfrm>
          <a:off x="166646" y="849748"/>
          <a:ext cx="11144328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3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Музыка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166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 166.5.9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музыки,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12%)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3"/>
          <a:srcRect l="46143" t="18327" r="25146" b="12207"/>
          <a:stretch/>
        </p:blipFill>
        <p:spPr bwMode="auto">
          <a:xfrm>
            <a:off x="767408" y="3265542"/>
            <a:ext cx="2016224" cy="274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«Труд (технология)»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0065987"/>
              </p:ext>
            </p:extLst>
          </p:nvPr>
        </p:nvGraphicFramePr>
        <p:xfrm>
          <a:off x="477666" y="1052736"/>
          <a:ext cx="11190498" cy="547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25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6679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5711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 </a:t>
                      </a:r>
                    </a:p>
                    <a:p>
                      <a:pPr algn="ctr"/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Труд (технология)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167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 167.5.7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труда (технологии),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12%)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171 подпункт 171.16  Для начального уровня общего образования представлены 5 вариантов федерального учебного плана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вариантах №№ 1-5  федерального учебного плана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слово «Технология» заменить словами «Труд (технология)»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82BE08-9A20-4566-A476-FDF661D37D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053" t="13250" r="34644" b="6250"/>
          <a:stretch/>
        </p:blipFill>
        <p:spPr>
          <a:xfrm>
            <a:off x="1009529" y="3315111"/>
            <a:ext cx="1798050" cy="2600982"/>
          </a:xfrm>
          <a:prstGeom prst="rect">
            <a:avLst/>
          </a:prstGeom>
        </p:spPr>
      </p:pic>
      <p:pic>
        <p:nvPicPr>
          <p:cNvPr id="8" name="object 43">
            <a:extLst>
              <a:ext uri="{FF2B5EF4-FFF2-40B4-BE49-F238E27FC236}">
                <a16:creationId xmlns:a16="http://schemas.microsoft.com/office/drawing/2014/main" xmlns="" id="{B587FC4A-2F23-4BB1-A21E-4FD3C8B4655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0760466">
            <a:off x="9820039" y="5258909"/>
            <a:ext cx="1279772" cy="84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5086234"/>
              </p:ext>
            </p:extLst>
          </p:nvPr>
        </p:nvGraphicFramePr>
        <p:xfrm>
          <a:off x="309522" y="928670"/>
          <a:ext cx="11644394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8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раздел</a:t>
                      </a:r>
                    </a:p>
                    <a:p>
                      <a:endParaRPr lang="ru-RU" sz="2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171. Федеральный учебный план начального общего образования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095736" y="2071678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подпункте 171.27  Суммарный объем домашнего задания по всем предметам для каждого класса не должен превышать  продолжительность выполнения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час – для 1 класса,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исключить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1,5 часа – для 2 и 3 классов,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часа – для 4 класса.</a:t>
            </a:r>
            <a:endParaRPr lang="ru-RU" sz="160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B3D16D16-9DE2-4308-A1FB-F11A60FCB9B3}"/>
              </a:ext>
            </a:extLst>
          </p:cNvPr>
          <p:cNvSpPr/>
          <p:nvPr/>
        </p:nvSpPr>
        <p:spPr bwMode="auto">
          <a:xfrm>
            <a:off x="3791744" y="2834278"/>
            <a:ext cx="4000528" cy="2857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1046980" y="1581958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 l="32028" t="29297" r="7577" b="25781"/>
          <a:stretch>
            <a:fillRect/>
          </a:stretch>
        </p:blipFill>
        <p:spPr bwMode="auto">
          <a:xfrm>
            <a:off x="7596198" y="3214686"/>
            <a:ext cx="40999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 l="32028" t="19726" r="7577" b="33399"/>
          <a:stretch>
            <a:fillRect/>
          </a:stretch>
        </p:blipFill>
        <p:spPr bwMode="auto">
          <a:xfrm>
            <a:off x="7596198" y="4929198"/>
            <a:ext cx="4071966" cy="1642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B3D16D16-9DE2-4308-A1FB-F11A60FCB9B3}"/>
              </a:ext>
            </a:extLst>
          </p:cNvPr>
          <p:cNvSpPr/>
          <p:nvPr/>
        </p:nvSpPr>
        <p:spPr bwMode="auto">
          <a:xfrm>
            <a:off x="10596594" y="5715016"/>
            <a:ext cx="1428760" cy="5000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E46A9AB-5433-4908-BA07-04778A96488C}"/>
              </a:ext>
            </a:extLst>
          </p:cNvPr>
          <p:cNvSpPr/>
          <p:nvPr/>
        </p:nvSpPr>
        <p:spPr bwMode="auto">
          <a:xfrm>
            <a:off x="4810116" y="5715016"/>
            <a:ext cx="2603091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 3272 ч</a:t>
            </a:r>
          </a:p>
        </p:txBody>
      </p:sp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6195856"/>
              </p:ext>
            </p:extLst>
          </p:nvPr>
        </p:nvGraphicFramePr>
        <p:xfrm>
          <a:off x="318357" y="977730"/>
          <a:ext cx="11644394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8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раздел</a:t>
                      </a:r>
                    </a:p>
                    <a:p>
                      <a:endParaRPr lang="ru-RU" sz="2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172. Федеральный календарный учебный график</a:t>
                      </a:r>
                      <a:endParaRPr lang="ru-RU" sz="1600" b="0" i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6778" y="4929198"/>
            <a:ext cx="10501386" cy="150019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adea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0810908" y="3143248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 bwMode="auto">
          <a:xfrm>
            <a:off x="4024298" y="200024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172.4. Учебный год в образовательной организации заканчивается 26 мая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ЗАМЕНИТЬ «не ранее 26 мая»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095736" y="3500438"/>
            <a:ext cx="3544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173. План внеурочной деятельности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952860" y="4143380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173.9. Возможными формами организации внеурочной деятельности могут быть следующие: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курсы и факультативы;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исключить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художественные, музыкальные и спортивные студии;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соревновательные мероприятия, дискуссионные клубы, секции, экскурсии, миниисследования;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общественно полезные практики и другие. 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B3D16D16-9DE2-4308-A1FB-F11A60FCB9B3}"/>
              </a:ext>
            </a:extLst>
          </p:cNvPr>
          <p:cNvSpPr/>
          <p:nvPr/>
        </p:nvSpPr>
        <p:spPr bwMode="auto">
          <a:xfrm>
            <a:off x="3952860" y="4620228"/>
            <a:ext cx="4375388" cy="3929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5059" t="11914" r="23645" b="9961"/>
          <a:stretch>
            <a:fillRect/>
          </a:stretch>
        </p:blipFill>
        <p:spPr bwMode="auto">
          <a:xfrm>
            <a:off x="952463" y="1624556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09588" y="214290"/>
            <a:ext cx="10138498" cy="8155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НОВОЕ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в нормативно правовом регулировании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CB5174E-B20A-4D74-9FBE-94B28678CBDF}"/>
              </a:ext>
            </a:extLst>
          </p:cNvPr>
          <p:cNvSpPr/>
          <p:nvPr/>
        </p:nvSpPr>
        <p:spPr bwMode="auto">
          <a:xfrm>
            <a:off x="4118629" y="2090172"/>
            <a:ext cx="32861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просвещения Российской Федерации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08.10.2025 № 729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некоторые приказы Министерства просвещения Российской Федерации, касающиеся федеральных образовательных программ начального общего образования, основного общего образования и среднего общего образования»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(Зарегистрирован 03.12.2025 № 84436)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38348" y="5286388"/>
            <a:ext cx="4770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Вступают в 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силу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декабря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91975" y="2071672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Ресурсы портала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«Единое 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содержание</a:t>
            </a:r>
            <a:r>
              <a:rPr lang="ru-RU" sz="1600" b="1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 </a:t>
            </a:r>
            <a:r>
              <a:rPr lang="ru-RU" sz="1600" b="1" spc="-9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общего </a:t>
            </a:r>
            <a:r>
              <a:rPr lang="ru-RU" sz="1600" b="1" spc="-4" dirty="0">
                <a:solidFill>
                  <a:srgbClr val="F5520A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образования»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Caladea"/>
                <a:cs typeface="Times New Roman" pitchFamily="18" charset="0"/>
              </a:rPr>
              <a:t>https://edsoo.ru/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03894" y="3148890"/>
            <a:ext cx="1447995" cy="14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50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8F5886E-1B42-441A-B771-CA1E1904DB0E}"/>
              </a:ext>
            </a:extLst>
          </p:cNvPr>
          <p:cNvSpPr/>
          <p:nvPr/>
        </p:nvSpPr>
        <p:spPr bwMode="auto">
          <a:xfrm>
            <a:off x="1149235" y="387416"/>
            <a:ext cx="3174595" cy="5250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8 октября 2025 г. № 729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521093-CDE4-4706-99DC-9F8CF32AB4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6760" y="333375"/>
            <a:ext cx="752475" cy="65722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ФОП НОО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4513009"/>
              </p:ext>
            </p:extLst>
          </p:nvPr>
        </p:nvGraphicFramePr>
        <p:xfrm>
          <a:off x="322632" y="1556792"/>
          <a:ext cx="11572956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3848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Основные изменения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21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Скорректированы объемы аудиторной нагрузки. Уточнены границы общего объема.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Добавлены требования к практическим работам.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Гибкость в распределении часов для ряда предметов: «Русский язык», «Математика», «Окружающий мир», «Музыка», «Труд ( технология)» и др. , предусмотрена возможность сокращения часов для соблюдения требований СанПиН в 1 классе.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Скорректированы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изменения в ФРП: д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обавлены поурочные планирования по русскому языку и литературному чтению для разных вариантов учебных планов.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Скорректированы таблицы с проверяемыми требованиями к результатам освоения ООП и проверяемыми элементами содержания по литературному чтению.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Исправлены формулировки в учебном плане, скорректирован календарный учебный график, уточнены формы проведения  внеурочной деятельности.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444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C2CFD06-7CE1-4F37-8058-D41793F21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52926" y="387417"/>
            <a:ext cx="331236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ФОП НОО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E4C3B35-4C71-45AB-B1D9-CC309D421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9957354"/>
              </p:ext>
            </p:extLst>
          </p:nvPr>
        </p:nvGraphicFramePr>
        <p:xfrm>
          <a:off x="623392" y="980728"/>
          <a:ext cx="10823714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1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71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Скорректировали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объем аудиторной нагрузки - подпункт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17.5 пункта 17</a:t>
                      </a:r>
                    </a:p>
                    <a:p>
                      <a:pPr marL="342900" indent="-342900">
                        <a:buNone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Общее количество часов аудиторной работы  за 4 года не может составлять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менее 2966 и более 3305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академических часов.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оценки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требования к практическим работам - подпункт 19.7 пункта 19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Практическая работа – форма организации учебного процесса, направленная на выработку у обучающихся практических умений, включая лабораторные, интерактивные и иные работы, не являющейся формой контроля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практической работы составляет один урок –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чем 45 минут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E705EF2-9470-4B8C-AD85-5933E652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2990806"/>
            <a:ext cx="3188484" cy="5913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F2EDF6-DD1B-4813-BF03-35D18244DA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213351" y="2924944"/>
            <a:ext cx="7524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54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326280"/>
              </p:ext>
            </p:extLst>
          </p:nvPr>
        </p:nvGraphicFramePr>
        <p:xfrm>
          <a:off x="3419078" y="2958626"/>
          <a:ext cx="8320524" cy="200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41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8401"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05" marR="27305" marT="27305" marB="273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Максимальный объем сокращения часов, %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305" marR="27305" marT="27305" marB="2730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17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17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Русский язык, математика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75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Окружающий мир, изобразительное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искусство,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музыка, «Труд (технология)»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2A33725-0289-4991-8871-C6354B3E684A}"/>
              </a:ext>
            </a:extLst>
          </p:cNvPr>
          <p:cNvSpPr/>
          <p:nvPr/>
        </p:nvSpPr>
        <p:spPr bwMode="auto">
          <a:xfrm>
            <a:off x="309522" y="5072074"/>
            <a:ext cx="3063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01.07. 2025 г.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03-1326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0CB9A2-5BBB-454F-98E1-1CD850C19274}"/>
              </a:ext>
            </a:extLst>
          </p:cNvPr>
          <p:cNvSpPr/>
          <p:nvPr/>
        </p:nvSpPr>
        <p:spPr bwMode="auto">
          <a:xfrm>
            <a:off x="2095472" y="285728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в первом классе в адаптационный период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4232" y="1285860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СП 2.4.3648 20 установлены следующие требования: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Ступенчатый режим обучения: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- октябре 3 урока в день по 35 мин.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- декабре по 4 урока в день по 35 мин.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для обеспечения двигательной активности и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переутомления: динамическая пауза не менее 40 мин., обязательно проведение физкультминутки на уроке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9AA50AA-45F4-4354-92D9-13EC1414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82541" t="46875" r="8674" b="36523"/>
          <a:stretch>
            <a:fillRect/>
          </a:stretch>
        </p:blipFill>
        <p:spPr bwMode="auto">
          <a:xfrm>
            <a:off x="10895186" y="1340768"/>
            <a:ext cx="866376" cy="86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6551" t="18018" r="25146" b="11133"/>
          <a:stretch>
            <a:fillRect/>
          </a:stretch>
        </p:blipFill>
        <p:spPr bwMode="auto">
          <a:xfrm>
            <a:off x="452398" y="1285860"/>
            <a:ext cx="253798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98157" y="5905416"/>
            <a:ext cx="3794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https://edsoo.ru/mr-nachalnaya-shkola/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3584E85-7697-4D1D-93D1-14D323F83B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0386" t="11150" r="19878" b="24800"/>
          <a:stretch/>
        </p:blipFill>
        <p:spPr bwMode="auto">
          <a:xfrm>
            <a:off x="5429488" y="5063236"/>
            <a:ext cx="2765671" cy="1668018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1B1F5FD-E005-46F1-ABFB-65D463CE934C}"/>
              </a:ext>
            </a:extLst>
          </p:cNvPr>
          <p:cNvSpPr/>
          <p:nvPr/>
        </p:nvSpPr>
        <p:spPr bwMode="auto">
          <a:xfrm>
            <a:off x="5807967" y="6031545"/>
            <a:ext cx="2504808" cy="419681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E9FF53AE-90A8-472F-A468-37750106C680}"/>
              </a:ext>
            </a:extLst>
          </p:cNvPr>
          <p:cNvSpPr/>
          <p:nvPr/>
        </p:nvSpPr>
        <p:spPr bwMode="auto">
          <a:xfrm rot="4277552">
            <a:off x="8864286" y="5352091"/>
            <a:ext cx="162195" cy="128086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44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3941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«Русский язык»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089033"/>
              </p:ext>
            </p:extLst>
          </p:nvPr>
        </p:nvGraphicFramePr>
        <p:xfrm>
          <a:off x="528870" y="921186"/>
          <a:ext cx="10759590" cy="572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75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70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5482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Русский язык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20 подпункт  20.5.14 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русского языка,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6%)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C627BCC-D33A-4816-AC9C-6862FCFA9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053" t="12201" r="34644" b="4357"/>
          <a:stretch/>
        </p:blipFill>
        <p:spPr>
          <a:xfrm>
            <a:off x="1199456" y="3220487"/>
            <a:ext cx="18248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 по учебному предмету «Русский язык»</a:t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840950"/>
              </p:ext>
            </p:extLst>
          </p:nvPr>
        </p:nvGraphicFramePr>
        <p:xfrm>
          <a:off x="335360" y="1015883"/>
          <a:ext cx="11715832" cy="572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24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024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20 дополнить подпунктом 20.11.1  следующего содержания:</a:t>
                      </a:r>
                    </a:p>
                    <a:p>
                      <a:r>
                        <a:rPr lang="ru-RU" sz="16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«20.11. 1.</a:t>
                      </a:r>
                      <a:r>
                        <a:rPr lang="ru-RU" sz="1600" b="1" baseline="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6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ланирование</a:t>
                      </a:r>
                      <a:r>
                        <a:rPr lang="ru-RU" sz="1600" b="1" baseline="0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Федеральных недельных учебных планов начального общего образования для образовательных организаций, в которых обучение ведется на родном (нерусском) языке (6-дневная учебная неделя) (вариант № 5)</a:t>
                      </a:r>
                      <a:endParaRPr lang="ru-RU" sz="1600" b="1" dirty="0">
                        <a:solidFill>
                          <a:srgbClr val="0033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33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Добавили поурочное планирование для федеральных учебных планов для ОО, в которых обучение ведут на родном (нерусском) языке, 6-дневная учебная неделя, вариант № 5</a:t>
                      </a:r>
                    </a:p>
                    <a:p>
                      <a:endParaRPr lang="ru-RU" sz="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1.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Поурочное планирование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педагогов, использующих учебники «Азбука» (авторы В. Г. Горецкий и другие), </a:t>
                      </a:r>
                    </a:p>
                    <a:p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 Русский язык. 1—4 класс» (авторы В. П. </a:t>
                      </a:r>
                      <a:r>
                        <a:rPr lang="ru-RU" sz="1600" b="0" i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Канакина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В. Г. Горецкий)</a:t>
                      </a:r>
                    </a:p>
                    <a:p>
                      <a:endParaRPr lang="ru-RU" sz="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2.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самостоятельного  конструирования поурочного планирования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b="1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1479" t="35156" r="7577" b="9179"/>
          <a:stretch>
            <a:fillRect/>
          </a:stretch>
        </p:blipFill>
        <p:spPr bwMode="auto">
          <a:xfrm>
            <a:off x="839416" y="4227895"/>
            <a:ext cx="4632190" cy="237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4"/>
          <a:srcRect l="30930" t="11719" r="7577" b="39320"/>
          <a:stretch/>
        </p:blipFill>
        <p:spPr bwMode="auto">
          <a:xfrm>
            <a:off x="6096000" y="4395580"/>
            <a:ext cx="5000660" cy="223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63552" y="3920118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2.8 – 2.11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80176" y="407400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2.12- 2.15</a:t>
            </a:r>
          </a:p>
        </p:txBody>
      </p:sp>
    </p:spTree>
    <p:extLst>
      <p:ext uri="{BB962C8B-B14F-4D97-AF65-F5344CB8AC3E}">
        <p14:creationId xmlns:p14="http://schemas.microsoft.com/office/powerpoint/2010/main" xmlns="" val="331465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ФРП по учебному предмету «Литературное чтение»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6519710"/>
              </p:ext>
            </p:extLst>
          </p:nvPr>
        </p:nvGraphicFramePr>
        <p:xfrm>
          <a:off x="407368" y="975360"/>
          <a:ext cx="11305256" cy="574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42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336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ООП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5613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Содержательный</a:t>
                      </a:r>
                      <a:r>
                        <a:rPr lang="ru-RU" sz="2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ФРП</a:t>
                      </a:r>
                      <a:r>
                        <a:rPr lang="ru-RU" sz="20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Литературное чтение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пункте 21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подпункт 21.5.12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абзацем следующего содержания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«Общее число часов,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рекомендованных для изучения литературного чтения, в 1 классе может быть сокращено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(не более чем на 3%)  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целях исполнения Санитарно-эпидемиологических требований в части обучения по 3 урока в день в сентябре и октябре»</a:t>
                      </a: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федеральную рабочую программу по литературному чтению добавили поурочное планирование для вариантов 3, 4 и 5 федерального учебного плана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Дополнили подпунктом 21.11.1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следующего содержания: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Планирование для Федеральных недельных учебных планов начального общего образования для образовательных организаций,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которых обучение ведется на русском или родном языке, но наряду с ним изучается один из языков народов России (5-дневная учебная неделя) (вариант № 3), для образовательных организаций, в которых образование ведется на русском языке, но наряду с ним изучается один из языков народов Российской Федерации (6-дневная  учебная неделя) (вариант № 4), для образовательных организаций, в которых обучение ведется на родном (нерусском) языке (6-дневная учебная неделя) (вариант № 5)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B079B27-D205-4544-8D65-8F9505796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4053" t="13432" r="34644" b="5901"/>
          <a:stretch/>
        </p:blipFill>
        <p:spPr>
          <a:xfrm>
            <a:off x="1127448" y="3300915"/>
            <a:ext cx="173864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8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341581" name="Заголовок 1"/>
          <p:cNvSpPr>
            <a:spLocks noGrp="1"/>
          </p:cNvSpPr>
          <p:nvPr>
            <p:ph type="title"/>
          </p:nvPr>
        </p:nvSpPr>
        <p:spPr bwMode="auto">
          <a:xfrm>
            <a:off x="881026" y="214290"/>
            <a:ext cx="10138498" cy="5250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Изменения 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ФРП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adea"/>
                <a:cs typeface="Times New Roman" panose="02020603050405020304" pitchFamily="18" charset="0"/>
              </a:rPr>
              <a:t> по учебному предмету «Литературное чтение»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4826876"/>
              </p:ext>
            </p:extLst>
          </p:nvPr>
        </p:nvGraphicFramePr>
        <p:xfrm>
          <a:off x="407368" y="908720"/>
          <a:ext cx="10945216" cy="5734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5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5821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Изменения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916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варианта поурочного планирования: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1 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Поурочное планирование 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педагогов, использующих учебники «Азбука» (авторы В. Г. Горецкий и другие), «Литературное чтение. 1—4 класс» (авторы Л. Ф. Климанова., В. Г. Горецкий, М. В. Голованова и другие)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Вариант 2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самостоятельного конструирования поурочного планирования. </a:t>
                      </a: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i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l="32028" t="14648" r="8126" b="21875"/>
          <a:stretch>
            <a:fillRect/>
          </a:stretch>
        </p:blipFill>
        <p:spPr bwMode="auto">
          <a:xfrm>
            <a:off x="707567" y="3723279"/>
            <a:ext cx="4786346" cy="26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 bwMode="auto">
          <a:xfrm>
            <a:off x="1703512" y="3150075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4.8 – 4.11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 l="29832" t="18554" r="8126" b="37500"/>
          <a:stretch>
            <a:fillRect/>
          </a:stretch>
        </p:blipFill>
        <p:spPr bwMode="auto">
          <a:xfrm>
            <a:off x="5881686" y="3740211"/>
            <a:ext cx="52149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 bwMode="auto">
          <a:xfrm>
            <a:off x="7560479" y="3170050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Таблицы 4.12 – 4.15.</a:t>
            </a:r>
          </a:p>
        </p:txBody>
      </p:sp>
    </p:spTree>
    <p:extLst>
      <p:ext uri="{BB962C8B-B14F-4D97-AF65-F5344CB8AC3E}">
        <p14:creationId xmlns:p14="http://schemas.microsoft.com/office/powerpoint/2010/main" xmlns="" val="3745666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5063</TotalTime>
  <Words>1285</Words>
  <Application>Microsoft Office PowerPoint</Application>
  <DocSecurity>0</DocSecurity>
  <PresentationFormat>Произвольный</PresentationFormat>
  <Paragraphs>207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НОВОЕ в нормативно правовом регулировании</vt:lpstr>
      <vt:lpstr>  ФОП НОО  </vt:lpstr>
      <vt:lpstr>  ФОП НОО  </vt:lpstr>
      <vt:lpstr>Слайд 5</vt:lpstr>
      <vt:lpstr>  Изменения в ФРП по учебному предмету «Русский язык»  </vt:lpstr>
      <vt:lpstr>   Изменения в ФРП по учебному предмету «Русский язык»    </vt:lpstr>
      <vt:lpstr> Изменения в ФРП по учебному предмету «Литературное чтение» </vt:lpstr>
      <vt:lpstr>   Изменения в ФРП по учебному предмету «Литературное чтение»   </vt:lpstr>
      <vt:lpstr>   Изменения в ФРП по учебному предмету «Литературное чтение»   </vt:lpstr>
      <vt:lpstr> Изменения в ФРП по учебному предмету «Родной язык (язык народа Российской Федерации и (или) государственный язык республики Российской Федерации. «Литературное чтение на родном языке (языке народа Российской Федерации» </vt:lpstr>
      <vt:lpstr> Изменения в ФРП по учебному предмету «Математика» </vt:lpstr>
      <vt:lpstr> Изменения в ФРП по учебному предмету «Окружающий мир» </vt:lpstr>
      <vt:lpstr> Изменения в ФРП по учебному предмету «Изобразительное искусство» </vt:lpstr>
      <vt:lpstr> Изменения в ФРП по учебному предмету «Музыка» </vt:lpstr>
      <vt:lpstr> Изменения в ФРП по учебному предмету «Труд (технология)» </vt:lpstr>
      <vt:lpstr> Изменения  </vt:lpstr>
      <vt:lpstr> Изменения 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User</cp:lastModifiedBy>
  <cp:revision>594</cp:revision>
  <dcterms:created xsi:type="dcterms:W3CDTF">2022-02-08T09:10:55Z</dcterms:created>
  <dcterms:modified xsi:type="dcterms:W3CDTF">2026-01-16T07:01:05Z</dcterms:modified>
  <cp:category/>
  <dc:identifier/>
  <cp:contentStatus/>
  <dc:language/>
  <cp:version/>
</cp:coreProperties>
</file>