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04" r:id="rId3"/>
    <p:sldId id="408" r:id="rId4"/>
    <p:sldId id="366" r:id="rId5"/>
    <p:sldId id="375" r:id="rId6"/>
    <p:sldId id="412" r:id="rId7"/>
    <p:sldId id="413" r:id="rId8"/>
    <p:sldId id="420" r:id="rId9"/>
    <p:sldId id="376" r:id="rId10"/>
    <p:sldId id="416" r:id="rId11"/>
    <p:sldId id="417" r:id="rId12"/>
    <p:sldId id="377" r:id="rId13"/>
    <p:sldId id="423" r:id="rId14"/>
    <p:sldId id="379" r:id="rId15"/>
    <p:sldId id="415" r:id="rId16"/>
    <p:sldId id="380" r:id="rId17"/>
    <p:sldId id="382" r:id="rId18"/>
    <p:sldId id="383" r:id="rId19"/>
    <p:sldId id="381" r:id="rId20"/>
    <p:sldId id="378" r:id="rId21"/>
    <p:sldId id="421" r:id="rId22"/>
    <p:sldId id="428" r:id="rId23"/>
    <p:sldId id="426" r:id="rId24"/>
    <p:sldId id="393" r:id="rId25"/>
    <p:sldId id="427" r:id="rId26"/>
    <p:sldId id="422" r:id="rId2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E014A5-7240-4227-A28F-1C541EBDF55F}">
          <p14:sldIdLst>
            <p14:sldId id="256"/>
            <p14:sldId id="404"/>
            <p14:sldId id="408"/>
            <p14:sldId id="366"/>
            <p14:sldId id="375"/>
            <p14:sldId id="412"/>
            <p14:sldId id="413"/>
            <p14:sldId id="420"/>
            <p14:sldId id="376"/>
            <p14:sldId id="416"/>
            <p14:sldId id="417"/>
            <p14:sldId id="377"/>
            <p14:sldId id="423"/>
            <p14:sldId id="379"/>
            <p14:sldId id="415"/>
            <p14:sldId id="380"/>
            <p14:sldId id="382"/>
            <p14:sldId id="383"/>
            <p14:sldId id="381"/>
            <p14:sldId id="378"/>
            <p14:sldId id="421"/>
            <p14:sldId id="428"/>
            <p14:sldId id="426"/>
            <p14:sldId id="393"/>
            <p14:sldId id="427"/>
            <p14:sldId id="422"/>
          </p14:sldIdLst>
        </p14:section>
        <p14:section name="Раздел без заголовка" id="{E2600492-3EF0-49BC-8157-C0041E4A45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C7B8-574C-43AD-B6A4-562726C46BD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CA884-236F-45F2-8B48-DC6FE3E0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3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konstruktor-rabochih-program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 bwMode="auto">
          <a:xfrm>
            <a:off x="8252973" y="5833941"/>
            <a:ext cx="360000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400">
              <a:latin typeface="Calibri"/>
              <a:cs typeface="Arial"/>
            </a:endParaRPr>
          </a:p>
        </p:txBody>
      </p:sp>
      <p:sp>
        <p:nvSpPr>
          <p:cNvPr id="621499805" name="TextBox 621499804"/>
          <p:cNvSpPr txBox="1"/>
          <p:nvPr/>
        </p:nvSpPr>
        <p:spPr bwMode="auto">
          <a:xfrm>
            <a:off x="407368" y="4005064"/>
            <a:ext cx="7617458" cy="11539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«2025-2026  учебный год: реализуем обновленные ФРП по учебным предметам на уровне начального общего образования»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19D71-9784-4A03-A1D0-73F1D6BBAA63}"/>
              </a:ext>
            </a:extLst>
          </p:cNvPr>
          <p:cNvSpPr txBox="1"/>
          <p:nvPr/>
        </p:nvSpPr>
        <p:spPr bwMode="auto">
          <a:xfrm>
            <a:off x="4652573" y="5661248"/>
            <a:ext cx="7200800" cy="6821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Степанова Наталья Анатольевна, 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старший методист МАУ ДПО «НИСО»</a:t>
            </a:r>
            <a:endParaRPr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 по учебному предмету «Литературное чтение»</a:t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10543"/>
              </p:ext>
            </p:extLst>
          </p:nvPr>
        </p:nvGraphicFramePr>
        <p:xfrm>
          <a:off x="407368" y="836712"/>
          <a:ext cx="10852878" cy="580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45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Дополнить подпунктом 21.11 следующего содержания: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«21.11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Поурочное планирование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Добавили два варианта поурочного планирования: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1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педагогов, использующих учебники «Азбука» (авторы В. Г. Горецкий и другие), «Литературное чтение. 1—4 класс» (авторы Л. Ф. Климанова., В. Г. Горецкий, М. В. Голованова и другие)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2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самостоятельного конструирования поурочного планирования. </a:t>
                      </a: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F469CC-920B-49E8-AA46-6F3245DCD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3" t="12201" r="18107" b="3801"/>
          <a:stretch/>
        </p:blipFill>
        <p:spPr>
          <a:xfrm>
            <a:off x="767408" y="3573016"/>
            <a:ext cx="4153539" cy="28377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C472C0-2DEA-4FF1-81D2-812EEA2BC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07" t="19551" r="17516" b="5901"/>
          <a:stretch/>
        </p:blipFill>
        <p:spPr>
          <a:xfrm>
            <a:off x="6456040" y="3573016"/>
            <a:ext cx="4356543" cy="28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6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 по учебному предмету «Литературное чтение»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32345"/>
              </p:ext>
            </p:extLst>
          </p:nvPr>
        </p:nvGraphicFramePr>
        <p:xfrm>
          <a:off x="407368" y="836712"/>
          <a:ext cx="10852878" cy="580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458">
                <a:tc>
                  <a:txBody>
                    <a:bodyPr/>
                    <a:lstStyle/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21.12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Включили перечень (кодификатор), распределенных по классам  проверяемых требований к результатам освоения ООП НОО и элементов содержания по литературному чтению, который используется в федеральных и региональных процедурах оценки качества образования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44124D-A649-43D8-93DD-8B5A647FF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7" t="12200" r="16926" b="4851"/>
          <a:stretch/>
        </p:blipFill>
        <p:spPr>
          <a:xfrm>
            <a:off x="623392" y="2599594"/>
            <a:ext cx="4764385" cy="34216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03A3F8-F35C-4542-894C-0E31C520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78" t="13250" r="18107" b="3800"/>
          <a:stretch/>
        </p:blipFill>
        <p:spPr>
          <a:xfrm>
            <a:off x="6023992" y="3045629"/>
            <a:ext cx="4464496" cy="335900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AA50AA-45F4-4354-92D9-13EC1414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82541" t="46875" r="8674" b="36523"/>
          <a:stretch>
            <a:fillRect/>
          </a:stretch>
        </p:blipFill>
        <p:spPr bwMode="auto">
          <a:xfrm>
            <a:off x="9984432" y="2081899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597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«Язык народа Российской Федерации и (или) государственный язык республики Российской Федерации. Литературное чтение на языке народа Российской Федерации»</a:t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92014"/>
              </p:ext>
            </p:extLst>
          </p:nvPr>
        </p:nvGraphicFramePr>
        <p:xfrm>
          <a:off x="335360" y="1001402"/>
          <a:ext cx="11089232" cy="573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15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8807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 </a:t>
                      </a: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Родной (русский) язык</a:t>
                      </a: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 на родном языке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родные и государственные языки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пункт 22 дополнить подпунктом 22.5.13.1 следующего содержания: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Указали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«22.5.13.1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 корректировать общее число часов, рекомендованных для изучения предмета, с учетом индивидуального подхода школы к выбору родного (русского) языка и его реализации (необходимо соблюсти гигиенические нормативы к недельной образовательной нагрузке )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23 подпункта 23.5.1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слово «толерантный» заменить словом «уважительный»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Уточнили распределение часов в 1-м классе: 23 недели – 2 часа в неделю и 10 недель – 1 час в неделю. Во 2, 3, 4 классах 68 часов – 2 часа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2E88E3-CBBA-4796-B4F8-881E6F116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19551" r="3342" b="23750"/>
          <a:stretch/>
        </p:blipFill>
        <p:spPr bwMode="auto">
          <a:xfrm>
            <a:off x="4924207" y="5279798"/>
            <a:ext cx="3708412" cy="1400380"/>
          </a:xfrm>
          <a:prstGeom prst="rect">
            <a:avLst/>
          </a:prstGeom>
        </p:spPr>
      </p:pic>
      <p:pic>
        <p:nvPicPr>
          <p:cNvPr id="8" name="object 43">
            <a:extLst>
              <a:ext uri="{FF2B5EF4-FFF2-40B4-BE49-F238E27FC236}">
                <a16:creationId xmlns:a16="http://schemas.microsoft.com/office/drawing/2014/main" id="{B587FC4A-2F23-4BB1-A21E-4FD3C8B465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20760466">
            <a:off x="9130988" y="5467255"/>
            <a:ext cx="1279772" cy="8407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FC61BA-C846-4301-B507-CE1F39C10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176120" y="4603232"/>
            <a:ext cx="680609" cy="61207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4A8A57-078F-412C-9227-2F3C4E2BA9BE}"/>
              </a:ext>
            </a:extLst>
          </p:cNvPr>
          <p:cNvSpPr/>
          <p:nvPr/>
        </p:nvSpPr>
        <p:spPr bwMode="auto">
          <a:xfrm>
            <a:off x="7968208" y="4624921"/>
            <a:ext cx="3174595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</a:p>
          <a:p>
            <a:pPr algn="ctr"/>
            <a:r>
              <a:rPr lang="ru-RU" sz="1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18 июня 2025 г. № 467</a:t>
            </a:r>
          </a:p>
        </p:txBody>
      </p:sp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«Родной язык (язык народа Российской Федерации и (или) государственный язык республики Российской Федерации. «Литературное чтение на родном языке (языке народа Российской Федерации»</a:t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45266"/>
              </p:ext>
            </p:extLst>
          </p:nvPr>
        </p:nvGraphicFramePr>
        <p:xfrm>
          <a:off x="335360" y="1001402"/>
          <a:ext cx="11089232" cy="573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15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8807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 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родные и государственные языки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подпункты 23.5.4.1 – 156.5.7.1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Указали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 корректировать общее число часов, рекомендованных для изучения предмета, с учетом индивидуального подхода школы к выбору родного языка и его реализации (необходимо соблюсти гигиенические нормативы к недельной образовательной нагрузке )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Уточнили распределение часов в 1-м классе: 23 недели – 2 часа в неделю и 10 недель – 1 час в неделю. Во 2,3,4 классах 68 часов – 2 часа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20DF6D-9B78-40DA-9207-A6C4C4B17437}"/>
              </a:ext>
            </a:extLst>
          </p:cNvPr>
          <p:cNvSpPr/>
          <p:nvPr/>
        </p:nvSpPr>
        <p:spPr>
          <a:xfrm>
            <a:off x="1775520" y="433538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43.2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изложить в следующей редакции: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«43.2.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предметных результатов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освоения и содержания учебных предметов «Родной язык (язык народа Российской Федерации) и (или) государственный язык республики Российской Федерации» и «Литературное чтение на родном языке (языке народа Российской Федерации)»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разрабатывается в соответствии с требованиями ФГОС и ФООП по учебному предмету и утверждается Организацией самостоятельно»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06B1CC-AAB3-4CC0-AFB5-7BD852432B81}"/>
              </a:ext>
            </a:extLst>
          </p:cNvPr>
          <p:cNvSpPr/>
          <p:nvPr/>
        </p:nvSpPr>
        <p:spPr bwMode="auto">
          <a:xfrm>
            <a:off x="8040216" y="4306471"/>
            <a:ext cx="3174595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</a:p>
          <a:p>
            <a:pPr algn="ctr"/>
            <a:r>
              <a:rPr lang="ru-RU" sz="1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18 июня 2025 г. № 467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0A8B4A-2CE0-4F87-8E5C-B9BC62BBF6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318190" y="4262966"/>
            <a:ext cx="680609" cy="6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«Окружающий мир»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59605"/>
              </p:ext>
            </p:extLst>
          </p:nvPr>
        </p:nvGraphicFramePr>
        <p:xfrm>
          <a:off x="166646" y="849748"/>
          <a:ext cx="11144328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Окружающий мир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163 дополнить подпунктами 163.11 и 163.12 следующего содержания: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«163.11. Добавили два варианта поурочного планирования: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1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педагогов, использующих учебник «Окружающий мир», 1—4 класс, в 2 частях, А. А. Плешаков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2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самостоятельного конструирования поурочного планирования.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88ED53-3E3B-4755-9F04-A6B5C8146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44" t="12392" r="34053" b="5010"/>
          <a:stretch/>
        </p:blipFill>
        <p:spPr>
          <a:xfrm>
            <a:off x="747869" y="2992993"/>
            <a:ext cx="1944216" cy="28857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B84807-B4FB-47C2-BFB6-F86A22061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53" t="13250" r="33463" b="38450"/>
          <a:stretch/>
        </p:blipFill>
        <p:spPr>
          <a:xfrm>
            <a:off x="3876980" y="3616300"/>
            <a:ext cx="3349615" cy="25680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B5371D-E96C-4C60-B90F-30FF090DB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11" t="11740" r="33706" b="44351"/>
          <a:stretch/>
        </p:blipFill>
        <p:spPr>
          <a:xfrm>
            <a:off x="7645504" y="3933056"/>
            <a:ext cx="3349615" cy="23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 по учебному предмету «Окружающий мир»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4838"/>
              </p:ext>
            </p:extLst>
          </p:nvPr>
        </p:nvGraphicFramePr>
        <p:xfrm>
          <a:off x="407368" y="836712"/>
          <a:ext cx="10852878" cy="580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458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163.12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Включили перечень (кодификатор), распределенных по классам  проверяемых требований к результатам освоения ООП НОО и элементов содержания по окружающему миру, который используется в федеральных и региональных процедурах оценки качества образования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13151A-CC3E-4A7D-BB35-189AB2CD3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31100" r="33463" b="17451"/>
          <a:stretch/>
        </p:blipFill>
        <p:spPr>
          <a:xfrm>
            <a:off x="881026" y="2478969"/>
            <a:ext cx="4206862" cy="32312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09118E-0B21-4E5B-9F91-8F53E0A96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53" t="12201" r="34054" b="43700"/>
          <a:stretch/>
        </p:blipFill>
        <p:spPr>
          <a:xfrm>
            <a:off x="5807968" y="2818354"/>
            <a:ext cx="4323680" cy="329763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892197C-071B-4353-83F1-28882377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82541" t="46875" r="8674" b="36523"/>
          <a:stretch>
            <a:fillRect/>
          </a:stretch>
        </p:blipFill>
        <p:spPr bwMode="auto">
          <a:xfrm>
            <a:off x="9840416" y="1854624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941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«Окружающий мир»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11524"/>
              </p:ext>
            </p:extLst>
          </p:nvPr>
        </p:nvGraphicFramePr>
        <p:xfrm>
          <a:off x="238084" y="1000108"/>
          <a:ext cx="11215766" cy="566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2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27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2807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</a:p>
                    <a:p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Окружающий мир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b="1" spc="-1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Практическая</a:t>
                      </a:r>
                      <a:r>
                        <a:rPr lang="ru-RU" sz="1800" b="1" spc="-1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работа ООО, СОО</a:t>
                      </a:r>
                      <a:endParaRPr lang="ru-RU" sz="1800" b="1" spc="-1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8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r>
                        <a:rPr lang="ru-RU" sz="1800" spc="-6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практической</a:t>
                      </a:r>
                      <a:r>
                        <a:rPr lang="ru-RU" sz="1800" spc="-5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работы,</a:t>
                      </a:r>
                      <a:r>
                        <a:rPr lang="ru-RU" sz="1800" spc="-7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являющейся</a:t>
                      </a:r>
                      <a:r>
                        <a:rPr lang="ru-RU" sz="1800" spc="-4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формой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r>
                        <a:rPr lang="ru-RU" sz="1800" b="1" spc="-9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учебного</a:t>
                      </a:r>
                      <a:r>
                        <a:rPr lang="ru-RU" sz="1800" b="1" spc="-7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процесса,</a:t>
                      </a:r>
                      <a:r>
                        <a:rPr lang="ru-RU" sz="1800" b="1" spc="-9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направленной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800" b="1" spc="-8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выработку</a:t>
                      </a:r>
                      <a:r>
                        <a:rPr lang="ru-RU" sz="1800" b="1" spc="-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800" b="1" spc="-8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практических</a:t>
                      </a:r>
                      <a:r>
                        <a:rPr lang="ru-RU" sz="1800" b="1" spc="-4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умений,</a:t>
                      </a:r>
                      <a:r>
                        <a:rPr lang="ru-RU" sz="18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включая</a:t>
                      </a:r>
                      <a:r>
                        <a:rPr lang="ru-RU" sz="1800" spc="-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лабораторные,</a:t>
                      </a:r>
                      <a:r>
                        <a:rPr lang="ru-RU" sz="1800" spc="-3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интерактивные</a:t>
                      </a:r>
                      <a:r>
                        <a:rPr lang="ru-RU" sz="1800" spc="-3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800" spc="-4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</a:t>
                      </a:r>
                      <a:r>
                        <a:rPr lang="ru-RU" sz="1800" spc="-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работы,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800" spc="-7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800" spc="-7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являющейся</a:t>
                      </a:r>
                      <a:r>
                        <a:rPr lang="ru-RU" sz="1800" spc="-3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формой</a:t>
                      </a:r>
                      <a:r>
                        <a:rPr lang="ru-RU" sz="1800" spc="-4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контроля,</a:t>
                      </a:r>
                      <a:r>
                        <a:rPr lang="ru-RU" sz="1800" spc="-3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составляет</a:t>
                      </a:r>
                      <a:r>
                        <a:rPr lang="ru-RU" sz="1800" spc="-4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один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  <a:r>
                        <a:rPr lang="ru-RU" sz="18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(не</a:t>
                      </a:r>
                      <a:r>
                        <a:rPr lang="ru-RU" sz="1800" spc="-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lang="ru-RU" sz="1800" spc="-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чем</a:t>
                      </a:r>
                      <a:r>
                        <a:rPr lang="ru-RU" sz="1800" spc="-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ru-RU" sz="1800" spc="-3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минут)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038CB5-CFD0-4906-A749-C938809D0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8" t="14583" r="18107" b="47718"/>
          <a:stretch/>
        </p:blipFill>
        <p:spPr>
          <a:xfrm>
            <a:off x="4287914" y="4746333"/>
            <a:ext cx="5120454" cy="17508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C66F3-3E9A-4DEB-915E-DF7124CDB0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78" t="17413" r="18698" b="62600"/>
          <a:stretch/>
        </p:blipFill>
        <p:spPr>
          <a:xfrm>
            <a:off x="4287914" y="3773881"/>
            <a:ext cx="5120454" cy="9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«Физическая культура»</a:t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29720"/>
              </p:ext>
            </p:extLst>
          </p:nvPr>
        </p:nvGraphicFramePr>
        <p:xfrm>
          <a:off x="875119" y="739359"/>
          <a:ext cx="10138498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1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252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</a:t>
                      </a:r>
                      <a:r>
                        <a:rPr lang="ru-RU" sz="1800" b="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Указали часы по разным вариантам ФУП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</a:t>
                      </a:r>
                      <a:r>
                        <a:rPr lang="ru-RU" sz="1800" b="1" i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168:, подпункт 168.2.1.33 изложить в следующей редакции:</a:t>
                      </a:r>
                    </a:p>
                    <a:p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варианту № 1 </a:t>
                      </a:r>
                      <a:r>
                        <a:rPr lang="ru-RU" sz="1800" b="0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ФУП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число часов, рекомендованных для изучения физкультуры — 303: в 1-м классе — 99 часов (3 часа в неделю), во 2-м — 68 часов (2 часа в неделю), в 3-м — 68 часов ( 2 часа в неделю), в 4-м — 68 часов (2 часа в неделю )</a:t>
                      </a:r>
                    </a:p>
                    <a:p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вариантам № 2—5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— 270 часов: в 1-м классе — 66 часов (2 часа в неделю), во 2-м — 68 часов ( 2 часа в неделю), в 3-м — 68 часов (2 часа в неделю), в 4-м — 68 часов (2 часа в неделю ) </a:t>
                      </a: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Скорректировали содержание программ по модулям (видам спорта)</a:t>
                      </a:r>
                    </a:p>
                    <a:p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168(1).4.13. Внесли изменения во все части модуля «Коньки»</a:t>
                      </a: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Исключили фразы «на мировых первенствах, чемпионатах Европы, Олимпийских играх», Всемирных шахматных олимпиад», «зарубежные», «в мире», «и международный», «толерантности»…</a:t>
                      </a:r>
                    </a:p>
                    <a:p>
                      <a:endParaRPr lang="ru-RU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Заменили слова «гендерных особенностей» на «пола»</a:t>
                      </a: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«Физическая культура»</a:t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01995"/>
              </p:ext>
            </p:extLst>
          </p:nvPr>
        </p:nvGraphicFramePr>
        <p:xfrm>
          <a:off x="263352" y="951017"/>
          <a:ext cx="11144328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</a:t>
                      </a:r>
                      <a:r>
                        <a:rPr lang="ru-RU" sz="1800" b="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171.24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При реализации вариантов федерального учебного плана № 1, №№ 3 - 5 количество часов на физическую культуру составляет 2,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третий час рекомендуется реализовывать образовательной организацией за счет часов части, формируемой </a:t>
                      </a:r>
                    </a:p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участниками образовательных отношений, </a:t>
                      </a:r>
                    </a:p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включая использование учебных модулей по видам спорта.</a:t>
                      </a:r>
                    </a:p>
                    <a:p>
                      <a:endParaRPr lang="ru-RU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2541" t="46875" r="8674" b="36523"/>
          <a:stretch>
            <a:fillRect/>
          </a:stretch>
        </p:blipFill>
        <p:spPr bwMode="auto">
          <a:xfrm>
            <a:off x="10200456" y="2276872"/>
            <a:ext cx="963084" cy="96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«Труд (технология)»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07900"/>
              </p:ext>
            </p:extLst>
          </p:nvPr>
        </p:nvGraphicFramePr>
        <p:xfrm>
          <a:off x="378110" y="1052954"/>
          <a:ext cx="11190497" cy="537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58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2854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</a:p>
                    <a:p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Труд (технология)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подпункте 167.10.1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слово «толерантности» заменили словом «уважения»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Дополнить подпунктом 167.11 следующего содержания: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«167.11.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Добавили поурочное планирование по классам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269CE5-9200-4AAF-BF7C-CF7DF1165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7" t="12200" r="17516" b="4851"/>
          <a:stretch/>
        </p:blipFill>
        <p:spPr>
          <a:xfrm>
            <a:off x="4016543" y="3204065"/>
            <a:ext cx="3588696" cy="26009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9B13C2-9170-4ABF-947E-AFCD0AC21B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8" t="15355" r="17516" b="3800"/>
          <a:stretch/>
        </p:blipFill>
        <p:spPr>
          <a:xfrm>
            <a:off x="7766484" y="3573016"/>
            <a:ext cx="3588696" cy="25585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82BE08-9A20-4566-A476-FDF661D37D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53" t="13250" r="34644" b="6250"/>
          <a:stretch/>
        </p:blipFill>
        <p:spPr>
          <a:xfrm>
            <a:off x="1055440" y="3315111"/>
            <a:ext cx="1798050" cy="26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09588" y="214290"/>
            <a:ext cx="10138498" cy="81559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НОВОЕ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в нормативно правовом регулировании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072632" name="Объект 2"/>
          <p:cNvSpPr>
            <a:spLocks noGrp="1"/>
          </p:cNvSpPr>
          <p:nvPr>
            <p:ph idx="1"/>
          </p:nvPr>
        </p:nvSpPr>
        <p:spPr bwMode="auto">
          <a:xfrm>
            <a:off x="313500" y="1076323"/>
            <a:ext cx="11565000" cy="564327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1900" dirty="0"/>
          </a:p>
          <a:p>
            <a:pPr marL="0" indent="0">
              <a:buNone/>
              <a:defRPr/>
            </a:pPr>
            <a:endParaRPr lang="ru-RU" sz="1900" dirty="0"/>
          </a:p>
          <a:p>
            <a:pPr marL="0" indent="0">
              <a:buNone/>
              <a:defRPr/>
            </a:pPr>
            <a:endParaRPr lang="ru-RU" sz="1900" dirty="0"/>
          </a:p>
          <a:p>
            <a:pPr marL="0" indent="0">
              <a:buNone/>
              <a:defRPr/>
            </a:pPr>
            <a:endParaRPr lang="ru-RU" sz="19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94867" y="5607510"/>
            <a:ext cx="1229699" cy="12194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65354" y="5495375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Ресурсы портала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 </a:t>
            </a:r>
            <a:r>
              <a:rPr lang="ru-RU" sz="1600" b="1" spc="-4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«Единое </a:t>
            </a:r>
            <a:r>
              <a:rPr lang="ru-RU" sz="1600" b="1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 </a:t>
            </a:r>
            <a:r>
              <a:rPr lang="ru-RU" sz="1600" b="1" spc="-9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содержание</a:t>
            </a:r>
            <a:r>
              <a:rPr lang="ru-RU" sz="1600" b="1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 </a:t>
            </a:r>
            <a:r>
              <a:rPr lang="ru-RU" sz="1600" b="1" spc="-9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общего </a:t>
            </a:r>
            <a:r>
              <a:rPr lang="ru-RU" sz="1600" b="1" spc="-4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образования»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https://edsoo.ru/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9376" y="5909446"/>
            <a:ext cx="4770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Вступают в </a:t>
            </a:r>
            <a:r>
              <a:rPr lang="ru-RU"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силу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lang="ru-RU"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20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B306B2-9272-4E39-AEC5-1A294591A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15" y="1531770"/>
            <a:ext cx="2459344" cy="347997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B5174E-B20A-4D74-9FBE-94B28678CBDF}"/>
              </a:ext>
            </a:extLst>
          </p:cNvPr>
          <p:cNvSpPr/>
          <p:nvPr/>
        </p:nvSpPr>
        <p:spPr>
          <a:xfrm>
            <a:off x="2755083" y="1910784"/>
            <a:ext cx="29910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</a:t>
            </a:r>
            <a:endParaRPr lang="ru-RU" sz="1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 октября 2024 г. № 704</a:t>
            </a:r>
            <a:endParaRPr lang="ru-RU" sz="1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  <a:endParaRPr lang="ru-RU" sz="1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FE191-44F6-4088-B575-076C23733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960" y="1412776"/>
            <a:ext cx="2582728" cy="36412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D9B99D-72CC-4D69-977B-6B02DFEEC7D5}"/>
              </a:ext>
            </a:extLst>
          </p:cNvPr>
          <p:cNvSpPr/>
          <p:nvPr/>
        </p:nvSpPr>
        <p:spPr>
          <a:xfrm>
            <a:off x="8553659" y="1894552"/>
            <a:ext cx="3379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</a:t>
            </a: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 июня 2025 г. № 467</a:t>
            </a: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</a:t>
            </a: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приказы Министерства</a:t>
            </a: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Российской Федерации и Министерства</a:t>
            </a: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Российской</a:t>
            </a: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касающиеся</a:t>
            </a: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государственных</a:t>
            </a: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стандартов начального общего и основного</a:t>
            </a:r>
          </a:p>
          <a:p>
            <a:pPr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62342C-17EA-4DBF-BCD6-8D8905F49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229" y="4537684"/>
            <a:ext cx="1375381" cy="1371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3BA01-1A0C-48D3-800C-D01A5340B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629" y="4572208"/>
            <a:ext cx="1375381" cy="13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3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«Математика»</a:t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4057"/>
              </p:ext>
            </p:extLst>
          </p:nvPr>
        </p:nvGraphicFramePr>
        <p:xfrm>
          <a:off x="166646" y="849748"/>
          <a:ext cx="11144328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 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162 дополнить подпунктом 162.11 следующего содержания: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«162.11. Добавили перечень (кодификатор) проверяемых требований к результатам освоения ООП НОО и элементов содержания по предмету, который используется в федеральных и региональных процедурах оценки качества образовании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68A138-5334-452F-A81A-D5E07A869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6" t="13250" r="17516" b="9051"/>
          <a:stretch/>
        </p:blipFill>
        <p:spPr>
          <a:xfrm>
            <a:off x="3730106" y="3198545"/>
            <a:ext cx="3744416" cy="25189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A41186-1F78-40F7-B792-153837CC73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8" t="13250" r="18106" b="4852"/>
          <a:stretch/>
        </p:blipFill>
        <p:spPr>
          <a:xfrm>
            <a:off x="7645426" y="3711010"/>
            <a:ext cx="3513363" cy="24892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7CDE7B-DE24-4554-B5E4-AF13A03921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12685" r="34053" b="4727"/>
          <a:stretch/>
        </p:blipFill>
        <p:spPr bwMode="auto">
          <a:xfrm>
            <a:off x="824970" y="2934104"/>
            <a:ext cx="1940605" cy="277527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5F04BE5-3691-4AFB-9447-88C23E17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82541" t="46875" r="8674" b="36523"/>
          <a:stretch>
            <a:fillRect/>
          </a:stretch>
        </p:blipFill>
        <p:spPr bwMode="auto">
          <a:xfrm>
            <a:off x="10108478" y="2734452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 по учебным предметам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«Иностранный (а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нглийский, немецкий, французский, испанский) языки»</a:t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0435"/>
              </p:ext>
            </p:extLst>
          </p:nvPr>
        </p:nvGraphicFramePr>
        <p:xfrm>
          <a:off x="335360" y="980728"/>
          <a:ext cx="11017224" cy="566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5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75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229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</a:p>
                    <a:p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Английский, немецкий, французский, испанский языки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157, 158, 159, 160  дополнить подпунктами: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157.10.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(английский) язык</a:t>
                      </a:r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158.10.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Иностранный (немецкий) язык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159.11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Иностранный(французский) язык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160.11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Иностранный (испанский) язык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Добавили перечень (кодификатор) проверяемых требований к результатам освоения ООП НОО и элементов содержания по предмету, который используется в федеральных и региональных процедурах оценки качества образовании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3B865B-4A93-4265-BB9C-B907D53A4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6" t="21651" r="23422" b="30035"/>
          <a:stretch/>
        </p:blipFill>
        <p:spPr>
          <a:xfrm>
            <a:off x="3935760" y="4290523"/>
            <a:ext cx="3240360" cy="22254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2593A2-43AB-41BF-8830-D5253DFBB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7" t="17451" r="23423" b="38216"/>
          <a:stretch/>
        </p:blipFill>
        <p:spPr>
          <a:xfrm>
            <a:off x="7709370" y="4137211"/>
            <a:ext cx="3376713" cy="21602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6BD3D9-151B-4402-9E58-8F8F0B8C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82541" t="46875" r="8674" b="36523"/>
          <a:stretch>
            <a:fillRect/>
          </a:stretch>
        </p:blipFill>
        <p:spPr bwMode="auto">
          <a:xfrm>
            <a:off x="10210810" y="2088587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076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0CB9A2-5BBB-454F-98E1-1CD850C19274}"/>
              </a:ext>
            </a:extLst>
          </p:cNvPr>
          <p:cNvSpPr/>
          <p:nvPr/>
        </p:nvSpPr>
        <p:spPr>
          <a:xfrm>
            <a:off x="1852464" y="24567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в первом классе в адаптационный период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EFD746-363F-47E5-BAE9-6EE668338A39}"/>
              </a:ext>
            </a:extLst>
          </p:cNvPr>
          <p:cNvSpPr/>
          <p:nvPr/>
        </p:nvSpPr>
        <p:spPr>
          <a:xfrm>
            <a:off x="3503712" y="725071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СП 2.4.3648 20 установлены следующие требования: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Ступенчатый режим обучения: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- октябре 3 урока в день по 35 мин.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- декабре по 4 урока в день по 35 мин.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для обеспечения двигательной активности 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переутомления: динамическая пауза не менее 40 мин., обязательно проведение физкультминутки на уроке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оценочной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первом классе: без балльная оценка, оценивание только словесно, не рекомендуются домашние задания.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0190E4-D027-4AB2-924D-F9E3E739707A}"/>
              </a:ext>
            </a:extLst>
          </p:cNvPr>
          <p:cNvSpPr/>
          <p:nvPr/>
        </p:nvSpPr>
        <p:spPr>
          <a:xfrm>
            <a:off x="4560168" y="313661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распределения часов по учебным предметам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варианту 1 федерального учебного плана: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FB99E0-3A35-437F-B7F3-17033973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3" y="1123609"/>
            <a:ext cx="3072320" cy="434279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2A33725-0289-4991-8871-C6354B3E684A}"/>
              </a:ext>
            </a:extLst>
          </p:cNvPr>
          <p:cNvSpPr/>
          <p:nvPr/>
        </p:nvSpPr>
        <p:spPr>
          <a:xfrm>
            <a:off x="288668" y="5733256"/>
            <a:ext cx="3063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28 июля 2025 г.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47 01 13 9897/25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F0CF7E-A198-4AD9-BFF1-7752C720628D}"/>
              </a:ext>
            </a:extLst>
          </p:cNvPr>
          <p:cNvSpPr/>
          <p:nvPr/>
        </p:nvSpPr>
        <p:spPr>
          <a:xfrm>
            <a:off x="3471156" y="3879780"/>
            <a:ext cx="3704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и третья неделя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4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– 4ч.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–3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–1 ч.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– 0,5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  - 0,5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(технология) – 0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–2 ч.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15 часов.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78A7014-B4C5-42AE-AD5E-D2D5ECA26046}"/>
              </a:ext>
            </a:extLst>
          </p:cNvPr>
          <p:cNvSpPr/>
          <p:nvPr/>
        </p:nvSpPr>
        <p:spPr>
          <a:xfrm>
            <a:off x="7608168" y="3916938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и четвертая неделя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4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–3ч.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–3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–1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– 0,5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 -  0,5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(технология) –1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–2 ч.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15 час.</a:t>
            </a:r>
          </a:p>
        </p:txBody>
      </p:sp>
    </p:spTree>
    <p:extLst>
      <p:ext uri="{BB962C8B-B14F-4D97-AF65-F5344CB8AC3E}">
        <p14:creationId xmlns:p14="http://schemas.microsoft.com/office/powerpoint/2010/main" val="1772098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D23182-17ED-4763-A36C-A4A99124143A}"/>
              </a:ext>
            </a:extLst>
          </p:cNvPr>
          <p:cNvSpPr/>
          <p:nvPr/>
        </p:nvSpPr>
        <p:spPr>
          <a:xfrm>
            <a:off x="580966" y="2197116"/>
            <a:ext cx="10076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31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в следующей редакции: «рабочие программы учебных предметов, учебных курсов,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моделей, курсов внеурочной деятельности»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20CC7E-879D-4983-B70F-87D957660AE5}"/>
              </a:ext>
            </a:extLst>
          </p:cNvPr>
          <p:cNvSpPr/>
          <p:nvPr/>
        </p:nvSpPr>
        <p:spPr bwMode="auto">
          <a:xfrm>
            <a:off x="580966" y="1351586"/>
            <a:ext cx="9619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24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«учебных курсов (в том числе внеурочной деятельности), учебных модулей»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заменить словами «учебных курсов, учебных моделей, курсов внеурочной деятельности»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B50408-73B1-4088-ABCA-A6D04977CF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63352" y="260648"/>
            <a:ext cx="680609" cy="61207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73EBC60-AD97-4B91-ADD9-1BDE5DD39C26}"/>
              </a:ext>
            </a:extLst>
          </p:cNvPr>
          <p:cNvSpPr/>
          <p:nvPr/>
        </p:nvSpPr>
        <p:spPr bwMode="auto">
          <a:xfrm>
            <a:off x="943961" y="304152"/>
            <a:ext cx="3174595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18 июня 2025 г. № 467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2A7C4728-E586-434E-AC6C-45F04F097E54}"/>
              </a:ext>
            </a:extLst>
          </p:cNvPr>
          <p:cNvSpPr/>
          <p:nvPr/>
        </p:nvSpPr>
        <p:spPr>
          <a:xfrm>
            <a:off x="5447928" y="2843446"/>
            <a:ext cx="504056" cy="87358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55BFC-32DC-44BE-823C-00CE845E3B88}"/>
              </a:ext>
            </a:extLst>
          </p:cNvPr>
          <p:cNvSpPr txBox="1"/>
          <p:nvPr/>
        </p:nvSpPr>
        <p:spPr>
          <a:xfrm>
            <a:off x="1559496" y="371727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исключили слова «учебных» из фразы «учебных курсов внеурочной деятельности». Соответственно, теперь четко разграничиваем учебную деятельность  и внеурочную</a:t>
            </a:r>
          </a:p>
        </p:txBody>
      </p:sp>
    </p:spTree>
    <p:extLst>
      <p:ext uri="{BB962C8B-B14F-4D97-AF65-F5344CB8AC3E}">
        <p14:creationId xmlns:p14="http://schemas.microsoft.com/office/powerpoint/2010/main" val="299960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072632" name="Объект 2"/>
          <p:cNvSpPr>
            <a:spLocks noGrp="1"/>
          </p:cNvSpPr>
          <p:nvPr>
            <p:ph idx="1"/>
          </p:nvPr>
        </p:nvSpPr>
        <p:spPr bwMode="auto">
          <a:xfrm>
            <a:off x="302635" y="1124744"/>
            <a:ext cx="11565000" cy="564327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1900" dirty="0"/>
          </a:p>
          <a:p>
            <a:pPr marL="0" indent="0">
              <a:buNone/>
              <a:defRPr/>
            </a:pPr>
            <a:r>
              <a:rPr lang="ru-RU" sz="1900" dirty="0"/>
              <a:t>«Родной язык </a:t>
            </a:r>
          </a:p>
          <a:p>
            <a:pPr marL="0" indent="0">
              <a:buNone/>
              <a:defRPr/>
            </a:pPr>
            <a:r>
              <a:rPr lang="ru-RU" sz="1900" dirty="0"/>
              <a:t>«</a:t>
            </a:r>
          </a:p>
          <a:p>
            <a:pPr marL="0" indent="0">
              <a:buNone/>
              <a:defRPr/>
            </a:pPr>
            <a:endParaRPr lang="ru-RU" sz="19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201F76-295D-4E98-88EA-22881B54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7" y="482702"/>
            <a:ext cx="4869101" cy="620230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6E10C2-D429-4F63-8336-7E2D47D28BFD}"/>
              </a:ext>
            </a:extLst>
          </p:cNvPr>
          <p:cNvSpPr/>
          <p:nvPr/>
        </p:nvSpPr>
        <p:spPr>
          <a:xfrm>
            <a:off x="5159895" y="692696"/>
            <a:ext cx="63688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П. 32.1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«В учебный план входят следующие обязательные для изучения учебные предметы (учебные модули):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«Русский язык»;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«Литературное чтение;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«Родной язык (язык народа Российской Федерации и (или) государственный язык республики Российской Федерации»;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«Литературное чтение на родном языке (языке народа Российской Федерации)»;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«Иностранный язык»;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«Математика»;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«Окружающий мир»;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«Основы религиозных культур и светской этики», включающие учебный модуль «Основы православной культуры»; учебный модуль «Основы иудейской культуры»; учебный модуль «Основы буддийской культуры»; учебный модуль «Основы исламской культуры»; учебный модуль «Основы религиозных культур народов России»; учебный модуль «Основы светской этики»;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«Изобразительное искусство»;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«Музыка»;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«Труд (технология)»;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«Физическая культура»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EDF5AA-71A9-44AA-927E-049393D52E65}"/>
              </a:ext>
            </a:extLst>
          </p:cNvPr>
          <p:cNvSpPr/>
          <p:nvPr/>
        </p:nvSpPr>
        <p:spPr>
          <a:xfrm>
            <a:off x="5432721" y="60386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в П. 6 в абзаце четвертом  слова «предметная область» заменить словами «учебных предметов»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7" name="object 43">
            <a:extLst>
              <a:ext uri="{FF2B5EF4-FFF2-40B4-BE49-F238E27FC236}">
                <a16:creationId xmlns:a16="http://schemas.microsoft.com/office/drawing/2014/main" id="{C6B8DF91-8C99-4D05-A5E1-724F3EFFC9D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112709" y="4742536"/>
            <a:ext cx="1811195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7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B0FB04-22AB-4B49-ABCF-D5F596295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4806" y="872726"/>
            <a:ext cx="5814013" cy="583269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06A0D3-76EF-4020-933C-094D520C129E}"/>
              </a:ext>
            </a:extLst>
          </p:cNvPr>
          <p:cNvSpPr/>
          <p:nvPr/>
        </p:nvSpPr>
        <p:spPr bwMode="auto">
          <a:xfrm>
            <a:off x="1055440" y="260648"/>
            <a:ext cx="3174595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18 июня 2025 г. № 467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A17ADD-8264-4C71-AC97-1ECBDCCC26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74831" y="260648"/>
            <a:ext cx="680609" cy="6120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03AA66-5556-4E32-BE22-0DD534193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2204864"/>
            <a:ext cx="6264696" cy="108012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076C960-8690-4F6C-B3CE-1083DFD1B9C1}"/>
              </a:ext>
            </a:extLst>
          </p:cNvPr>
          <p:cNvCxnSpPr/>
          <p:nvPr/>
        </p:nvCxnSpPr>
        <p:spPr>
          <a:xfrm>
            <a:off x="943961" y="3284984"/>
            <a:ext cx="21997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30DCC6B-71AA-4B98-BE97-27B13F196516}"/>
              </a:ext>
            </a:extLst>
          </p:cNvPr>
          <p:cNvCxnSpPr>
            <a:cxnSpLocks/>
          </p:cNvCxnSpPr>
          <p:nvPr/>
        </p:nvCxnSpPr>
        <p:spPr bwMode="auto">
          <a:xfrm>
            <a:off x="1055440" y="3789040"/>
            <a:ext cx="37444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7C8F867-02E5-4D44-A123-78075F4E6CAB}"/>
              </a:ext>
            </a:extLst>
          </p:cNvPr>
          <p:cNvCxnSpPr/>
          <p:nvPr/>
        </p:nvCxnSpPr>
        <p:spPr bwMode="auto">
          <a:xfrm>
            <a:off x="1055440" y="4293096"/>
            <a:ext cx="21997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62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C5C176-03B0-4883-90B7-48A48688E3E3}"/>
              </a:ext>
            </a:extLst>
          </p:cNvPr>
          <p:cNvSpPr/>
          <p:nvPr/>
        </p:nvSpPr>
        <p:spPr>
          <a:xfrm>
            <a:off x="911424" y="90872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Использовать при разработке рабочих программ по учебным предметам Конструктор рабочих программ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B2FF22-BA2D-4135-9DB8-FCCC454DEF90}"/>
              </a:ext>
            </a:extLst>
          </p:cNvPr>
          <p:cNvSpPr/>
          <p:nvPr/>
        </p:nvSpPr>
        <p:spPr>
          <a:xfrm>
            <a:off x="6456040" y="3357491"/>
            <a:ext cx="4985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https://edsoo.ru/konstruktor-rabochih-programm/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291F0D-977C-4965-8199-463A092834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88" t="11118" r="20469" b="10133"/>
          <a:stretch/>
        </p:blipFill>
        <p:spPr>
          <a:xfrm>
            <a:off x="386654" y="2420888"/>
            <a:ext cx="5328592" cy="3918083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4D8D888F-A9A4-4BB0-83FC-42DC1D0B1AC8}"/>
              </a:ext>
            </a:extLst>
          </p:cNvPr>
          <p:cNvSpPr/>
          <p:nvPr/>
        </p:nvSpPr>
        <p:spPr>
          <a:xfrm>
            <a:off x="1574786" y="2996952"/>
            <a:ext cx="295232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4EE972C-1429-4C7F-9D41-259897EA5719}"/>
              </a:ext>
            </a:extLst>
          </p:cNvPr>
          <p:cNvSpPr/>
          <p:nvPr/>
        </p:nvSpPr>
        <p:spPr>
          <a:xfrm rot="6965675">
            <a:off x="5272010" y="2746429"/>
            <a:ext cx="333309" cy="186845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072632" name="Объект 2"/>
          <p:cNvSpPr>
            <a:spLocks noGrp="1"/>
          </p:cNvSpPr>
          <p:nvPr>
            <p:ph idx="1"/>
          </p:nvPr>
        </p:nvSpPr>
        <p:spPr bwMode="auto">
          <a:xfrm>
            <a:off x="302635" y="1124744"/>
            <a:ext cx="11565000" cy="564327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1900" dirty="0"/>
          </a:p>
          <a:p>
            <a:pPr marL="0" indent="0">
              <a:buNone/>
              <a:defRPr/>
            </a:pPr>
            <a:endParaRPr lang="ru-RU" sz="1900" dirty="0"/>
          </a:p>
          <a:p>
            <a:pPr marL="0" indent="0">
              <a:buNone/>
              <a:defRPr/>
            </a:pPr>
            <a:endParaRPr lang="ru-RU" sz="1900" dirty="0"/>
          </a:p>
          <a:p>
            <a:pPr marL="0" indent="0">
              <a:buNone/>
              <a:defRPr/>
            </a:pPr>
            <a:endParaRPr lang="ru-RU" sz="1900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8087807-EA82-4C9F-BC91-C3013A232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8414"/>
              </p:ext>
            </p:extLst>
          </p:nvPr>
        </p:nvGraphicFramePr>
        <p:xfrm>
          <a:off x="479376" y="932314"/>
          <a:ext cx="10585176" cy="615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745">
                  <a:extLst>
                    <a:ext uri="{9D8B030D-6E8A-4147-A177-3AD203B41FA5}">
                      <a16:colId xmlns:a16="http://schemas.microsoft.com/office/drawing/2014/main" val="635174013"/>
                    </a:ext>
                  </a:extLst>
                </a:gridCol>
                <a:gridCol w="3849155">
                  <a:extLst>
                    <a:ext uri="{9D8B030D-6E8A-4147-A177-3AD203B41FA5}">
                      <a16:colId xmlns:a16="http://schemas.microsoft.com/office/drawing/2014/main" val="1402061034"/>
                    </a:ext>
                  </a:extLst>
                </a:gridCol>
              </a:tblGrid>
              <a:tr h="6670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035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Скорректировали минимальную и максимальную нагрузку</a:t>
                      </a:r>
                    </a:p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учебных занятий за 4 учебных года не может составлять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менее 2966 и более 3305 часов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ru-RU" sz="1800" b="1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Было не менее 2954 и более 3190</a:t>
                      </a:r>
                      <a:r>
                        <a:rPr lang="ru-RU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05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Определено</a:t>
                      </a:r>
                      <a:r>
                        <a:rPr lang="ru-RU" sz="1600" b="1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поурочное планирование </a:t>
                      </a:r>
                      <a:r>
                        <a:rPr lang="ru-RU" sz="1600" b="1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классам</a:t>
                      </a:r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«Русский язык» *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«Литературное чтение» *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«Окружающий мир»	*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«Труд (технология)» 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Добавили два варианта поурочного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планирования по предметам (авторский и вариант для самостоятельного конструирования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поурочного планирования)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 Добавлен один вариант поурочного планирования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799435"/>
                  </a:ext>
                </a:extLst>
              </a:tr>
              <a:tr h="217509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Добавлен перечень </a:t>
                      </a:r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(кодификатор) </a:t>
                      </a:r>
                      <a:r>
                        <a:rPr lang="ru-RU" sz="1600" b="1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проверяемых требований к результатам освоения ООП НОО и элементов содержания по предмету, который используется в федеральных процедурах оценки качества образования (ВПР)</a:t>
                      </a:r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«Русский язык»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«Литературное чтение»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«Окружающий мир» 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«Математика» 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«Иностранный язык» (английский, французский, немецкий, испанский)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Внесены изменения в ФРП по учебным предметам.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Определено общее число часов по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изучению родных языков, литературному чтению на родном языке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Внесены изменения в части изучения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иностранных языков (проверяемые</a:t>
                      </a:r>
                    </a:p>
                    <a:p>
                      <a:r>
                        <a:rPr lang="ru-RU" sz="1600" b="0" i="0" u="none" strike="noStrike" baseline="0" dirty="0">
                          <a:solidFill>
                            <a:srgbClr val="0033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элементы содержания)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390382"/>
                  </a:ext>
                </a:extLst>
              </a:tr>
              <a:tr h="65949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Утверждены перечни (кодификаторы) проверяемых требований к метапредметным результатам освоения ООП НОО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267744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07768" y="259936"/>
            <a:ext cx="331236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ФОП НОО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521093-CDE4-4706-99DC-9F8CF32AB4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3138" y="172898"/>
            <a:ext cx="752475" cy="6572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F5886E-1B42-441A-B771-CA1E1904DB0E}"/>
              </a:ext>
            </a:extLst>
          </p:cNvPr>
          <p:cNvSpPr/>
          <p:nvPr/>
        </p:nvSpPr>
        <p:spPr>
          <a:xfrm>
            <a:off x="810732" y="238975"/>
            <a:ext cx="3174595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 октября 2024 г. № 704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858341-5398-4150-BA7C-119F7160E6F1}"/>
              </a:ext>
            </a:extLst>
          </p:cNvPr>
          <p:cNvSpPr/>
          <p:nvPr/>
        </p:nvSpPr>
        <p:spPr bwMode="auto">
          <a:xfrm>
            <a:off x="7889957" y="238975"/>
            <a:ext cx="3174595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18 июня 2025 г. № 467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B6D756-FB0D-4FDB-8DCE-160EC27818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137482" y="172898"/>
            <a:ext cx="7524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8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8301" t="29297" r="18009" b="20898"/>
          <a:stretch>
            <a:fillRect/>
          </a:stretch>
        </p:blipFill>
        <p:spPr bwMode="auto">
          <a:xfrm>
            <a:off x="1666844" y="214290"/>
            <a:ext cx="6643734" cy="29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9802" t="40234" r="23871" b="35763"/>
          <a:stretch>
            <a:fillRect/>
          </a:stretch>
        </p:blipFill>
        <p:spPr bwMode="auto">
          <a:xfrm>
            <a:off x="4810116" y="3286124"/>
            <a:ext cx="68580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l="20351" t="42187" r="22986" b="31445"/>
          <a:stretch>
            <a:fillRect/>
          </a:stretch>
        </p:blipFill>
        <p:spPr bwMode="auto">
          <a:xfrm>
            <a:off x="2024034" y="5072074"/>
            <a:ext cx="6143668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380960" y="1643050"/>
            <a:ext cx="1571636" cy="64294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23902" y="5072074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23836" y="4929198"/>
            <a:ext cx="1571636" cy="64294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309918" y="3143248"/>
            <a:ext cx="1571636" cy="64294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881422" y="3286124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952464" y="1785926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23902" y="5072074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178D-57AB-489C-AFE5-F65D0873AF2F}"/>
              </a:ext>
            </a:extLst>
          </p:cNvPr>
          <p:cNvSpPr txBox="1"/>
          <p:nvPr/>
        </p:nvSpPr>
        <p:spPr>
          <a:xfrm>
            <a:off x="8040216" y="214290"/>
            <a:ext cx="3399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подпунктом 19.29.1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содержания: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«19.29.1.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федеральных и региональных процедурах оценки качества образования используется перечень (кодификатор) проверяемых требований к метапредметным результатам освоения ООП НОО</a:t>
            </a:r>
          </a:p>
        </p:txBody>
      </p:sp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3941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 по учебному предмету «Русский язык»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013586"/>
              </p:ext>
            </p:extLst>
          </p:nvPr>
        </p:nvGraphicFramePr>
        <p:xfrm>
          <a:off x="528870" y="921186"/>
          <a:ext cx="10759590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Русский язык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20, подпункт  20.5.14. изложили в следующей редакции: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число часов, рекомендованных для изучения русского языка</a:t>
                      </a:r>
                      <a:r>
                        <a:rPr lang="ru-RU" sz="18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675 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 часов в неделю в каждом классе): в 1 классе - 165 часов, во 2 - 4 классах - по 170 часов.</a:t>
                      </a: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Указали</a:t>
                      </a:r>
                    </a:p>
                    <a:p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число часов, рекомендованных для изучения русского языка по варианту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ФУП — 540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 часа в неделю в каждом классе): в 1-м классе — 132 часа, во 2—4-м классах — по 136 часов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627BCC-D33A-4816-AC9C-6862FCFA9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3" t="12201" r="34644" b="4357"/>
          <a:stretch/>
        </p:blipFill>
        <p:spPr>
          <a:xfrm>
            <a:off x="1127448" y="3068960"/>
            <a:ext cx="18248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 по учебному предмету «Русский язык»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95567"/>
              </p:ext>
            </p:extLst>
          </p:nvPr>
        </p:nvGraphicFramePr>
        <p:xfrm>
          <a:off x="407368" y="836712"/>
          <a:ext cx="10852878" cy="580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45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20 дополнить подпунктом 20.11 следующего содержания:</a:t>
                      </a:r>
                    </a:p>
                    <a:p>
                      <a:r>
                        <a:rPr lang="ru-RU" sz="18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«20.11. Поурочное планирование.</a:t>
                      </a:r>
                    </a:p>
                    <a:p>
                      <a:r>
                        <a:rPr lang="ru-RU" sz="18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Добавили два варианта поурочного планирования: </a:t>
                      </a:r>
                    </a:p>
                    <a:p>
                      <a:endParaRPr lang="ru-RU" sz="9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1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педагогов, использующих учебники «Азбука» (авторы В. Г. Горецкий и другие), « Русский язык. 1—4 класс» (авторы В. П. </a:t>
                      </a:r>
                      <a:r>
                        <a:rPr lang="ru-RU" sz="1800" b="0" i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Канакина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 Г. Горецкий)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2</a:t>
                      </a:r>
                      <a:r>
                        <a:rPr lang="ru-RU" sz="1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самостоятельного конструирования </a:t>
                      </a:r>
                    </a:p>
                    <a:p>
                      <a:pPr algn="l"/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поурочного планирования. </a:t>
                      </a: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7F3F5A-F1FF-4948-9D79-18E675842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6" t="14300" r="17516" b="3680"/>
          <a:stretch/>
        </p:blipFill>
        <p:spPr>
          <a:xfrm>
            <a:off x="6312024" y="2904277"/>
            <a:ext cx="4434417" cy="31490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32CA65-A339-4975-B2B3-9E31D34D35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8" t="15350" r="16925" b="5900"/>
          <a:stretch/>
        </p:blipFill>
        <p:spPr>
          <a:xfrm>
            <a:off x="931754" y="3523478"/>
            <a:ext cx="4434417" cy="29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  по учебному предмету «Русский язык»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09182"/>
              </p:ext>
            </p:extLst>
          </p:nvPr>
        </p:nvGraphicFramePr>
        <p:xfrm>
          <a:off x="407368" y="836712"/>
          <a:ext cx="10852878" cy="580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458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Подпункт 20.12 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Включили перечень (кодификатор), распределенных по классам  проверяемых требований к результатам освоения ООП НОО и элементов содержания по русскому языку, который используется в федеральных и региональных процедурах оценки качества образования</a:t>
                      </a: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4D84FD-9399-4837-BC28-8DEC620D9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7" t="11524" r="18107" b="3800"/>
          <a:stretch/>
        </p:blipFill>
        <p:spPr>
          <a:xfrm>
            <a:off x="695400" y="2460181"/>
            <a:ext cx="4605038" cy="34385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97CCEC-5FC0-4560-8E55-9F8AC8EC77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88" t="24801" r="17516" b="5900"/>
          <a:stretch/>
        </p:blipFill>
        <p:spPr>
          <a:xfrm>
            <a:off x="6104883" y="3051514"/>
            <a:ext cx="4701936" cy="327686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DFC4309-5D63-4947-A2CC-32CD7978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82541" t="46875" r="8674" b="36523"/>
          <a:stretch>
            <a:fillRect/>
          </a:stretch>
        </p:blipFill>
        <p:spPr bwMode="auto">
          <a:xfrm>
            <a:off x="9840416" y="1900873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46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F9DB5D-AC35-4F06-BE3F-D41BA6EEF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4" t="24801" r="4690" b="15351"/>
          <a:stretch/>
        </p:blipFill>
        <p:spPr>
          <a:xfrm>
            <a:off x="6096000" y="3717033"/>
            <a:ext cx="5698372" cy="29547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93B224-BE2F-40F1-AB60-932BDBCD3D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980456" y="620688"/>
            <a:ext cx="752475" cy="657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88DDD9-2206-4AD5-82BC-4EDA3B2DB504}"/>
              </a:ext>
            </a:extLst>
          </p:cNvPr>
          <p:cNvSpPr txBox="1"/>
          <p:nvPr/>
        </p:nvSpPr>
        <p:spPr>
          <a:xfrm>
            <a:off x="1732931" y="591071"/>
            <a:ext cx="745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письмо об особенностях преподавания учебных предметов на уровне начального общего образования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2025/2026 учебном году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797897-6232-4C5E-8922-1F006637C736}"/>
              </a:ext>
            </a:extLst>
          </p:cNvPr>
          <p:cNvSpPr/>
          <p:nvPr/>
        </p:nvSpPr>
        <p:spPr>
          <a:xfrm>
            <a:off x="6744072" y="2771635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https://edsoo.ru/mr-nachalnaya-shkola/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8BEF3F-C108-4C7B-B02F-171427FFA9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86" t="11150" r="19878" b="24800"/>
          <a:stretch/>
        </p:blipFill>
        <p:spPr>
          <a:xfrm>
            <a:off x="335360" y="2060848"/>
            <a:ext cx="5554810" cy="3350189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C80B874-B345-48EE-B410-B0EB814FCAAE}"/>
              </a:ext>
            </a:extLst>
          </p:cNvPr>
          <p:cNvSpPr/>
          <p:nvPr/>
        </p:nvSpPr>
        <p:spPr bwMode="auto">
          <a:xfrm rot="6965675">
            <a:off x="5555370" y="2827385"/>
            <a:ext cx="333309" cy="186845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3D16D16-9DE2-4308-A1FB-F11A60FCB9B3}"/>
              </a:ext>
            </a:extLst>
          </p:cNvPr>
          <p:cNvSpPr/>
          <p:nvPr/>
        </p:nvSpPr>
        <p:spPr>
          <a:xfrm>
            <a:off x="1631504" y="2924944"/>
            <a:ext cx="3168352" cy="11211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4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«Литературное чтение»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931247"/>
              </p:ext>
            </p:extLst>
          </p:nvPr>
        </p:nvGraphicFramePr>
        <p:xfrm>
          <a:off x="263352" y="921186"/>
          <a:ext cx="11144328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Литературное чтение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21: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подпункт 21.5.12 изложить в следующей редакции: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«21.5.12.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Освоение программы по литературному чтению в 1 классе начинается вводным интегрированным учебным курсом «Обучение грамоте» (рекомендуется 180 часов: русского языка 100 часов и литературного чтения 80 часов).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литературное чтение в 1 классе рекомендуется отводить не менее 10 учебных недель (40 часов), для изучения литературного чтения во 2 - 4 классах рекомендуется отводить по 136 часов (4 часа в неделю в каждом классе). </a:t>
                      </a:r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Указали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изучения литературного чтения во 2—4-х классах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(варианты 3—5 ФУП)</a:t>
                      </a:r>
                      <a:r>
                        <a:rPr lang="ru-RU" sz="18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рекомендуется отводить по 102 часа — 3 часа в неделю в каждом классе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079B27-D205-4544-8D65-8F9505796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3" t="13432" r="34644" b="5901"/>
          <a:stretch/>
        </p:blipFill>
        <p:spPr>
          <a:xfrm>
            <a:off x="983432" y="3068960"/>
            <a:ext cx="173864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9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</TotalTime>
  <Words>2499</Words>
  <Application>Microsoft Office PowerPoint</Application>
  <DocSecurity>0</DocSecurity>
  <PresentationFormat>Широкоэкранный</PresentationFormat>
  <Paragraphs>304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НОВОЕ в нормативно правовом регулировании</vt:lpstr>
      <vt:lpstr>  ФОП НОО  </vt:lpstr>
      <vt:lpstr>Презентация PowerPoint</vt:lpstr>
      <vt:lpstr>  Изменения в ФРП по учебному предмету «Русский язык»  </vt:lpstr>
      <vt:lpstr>   Изменения в ФРП по учебному предмету «Русский язык»    </vt:lpstr>
      <vt:lpstr>   Изменения в ФРП  по учебному предмету «Русский язык»   </vt:lpstr>
      <vt:lpstr>Презентация PowerPoint</vt:lpstr>
      <vt:lpstr> Изменения в ФРП по учебному предмету «Литературное чтение» </vt:lpstr>
      <vt:lpstr>   Изменения в ФРП по учебному предмету «Литературное чтение»   </vt:lpstr>
      <vt:lpstr>   Изменения в ФРП по учебному предмету «Литературное чтение»   </vt:lpstr>
      <vt:lpstr> Изменения в ФРП по учебному предмету «Язык народа Российской Федерации и (или) государственный язык республики Российской Федерации. Литературное чтение на языке народа Российской Федерации» </vt:lpstr>
      <vt:lpstr> Изменения в ФРП по учебному предмету «Родной язык (язык народа Российской Федерации и (или) государственный язык республики Российской Федерации. «Литературное чтение на родном языке (языке народа Российской Федерации» </vt:lpstr>
      <vt:lpstr> Изменения в ФРП по учебному предмету «Окружающий мир» </vt:lpstr>
      <vt:lpstr>  Изменения в ФРП по учебному предмету «Окружающий мир»  </vt:lpstr>
      <vt:lpstr> Изменения в ФРП по учебному предмету «Окружающий мир» </vt:lpstr>
      <vt:lpstr> Изменения в ФРП по учебному предмету «Физическая культура» </vt:lpstr>
      <vt:lpstr> Изменения в ФРП по учебному предмету «Физическая культура» </vt:lpstr>
      <vt:lpstr> Изменения в ФРП по учебному предмету «Труд (технология)» </vt:lpstr>
      <vt:lpstr> Изменения в ФРП по учебному предмету «Математика» </vt:lpstr>
      <vt:lpstr> Изменения в ФРП  по учебным предметам  «Иностранный (английский, немецкий, французский, испанский) языки»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user</cp:lastModifiedBy>
  <cp:revision>471</cp:revision>
  <dcterms:created xsi:type="dcterms:W3CDTF">2022-02-08T09:10:55Z</dcterms:created>
  <dcterms:modified xsi:type="dcterms:W3CDTF">2025-09-04T03:43:24Z</dcterms:modified>
  <cp:category/>
  <dc:identifier/>
  <cp:contentStatus/>
  <dc:language/>
  <cp:version/>
</cp:coreProperties>
</file>