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7" r:id="rId2"/>
    <p:sldId id="293" r:id="rId3"/>
    <p:sldId id="301" r:id="rId4"/>
    <p:sldId id="295" r:id="rId5"/>
    <p:sldId id="283" r:id="rId6"/>
    <p:sldId id="302" r:id="rId7"/>
    <p:sldId id="262" r:id="rId8"/>
    <p:sldId id="282" r:id="rId9"/>
    <p:sldId id="297" r:id="rId10"/>
    <p:sldId id="298" r:id="rId11"/>
    <p:sldId id="303" r:id="rId12"/>
    <p:sldId id="299" r:id="rId13"/>
    <p:sldId id="304" r:id="rId14"/>
    <p:sldId id="305" r:id="rId15"/>
    <p:sldId id="306" r:id="rId16"/>
    <p:sldId id="307" r:id="rId17"/>
    <p:sldId id="300" r:id="rId18"/>
    <p:sldId id="296" r:id="rId19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3AWo3ftSTqpgltqTJPwVw==" hashData="aG2O9EGIFI79RqJsVEJI+l3a6yk="/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F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86501" autoAdjust="0"/>
  </p:normalViewPr>
  <p:slideViewPr>
    <p:cSldViewPr showGuides="1">
      <p:cViewPr>
        <p:scale>
          <a:sx n="86" d="100"/>
          <a:sy n="86" d="100"/>
        </p:scale>
        <p:origin x="-3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AE520-76D9-42FC-91F4-86C7471A1108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6CB61-74BA-48F0-9101-D5D861746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09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79C13-D194-48FD-9282-C1CD49723D8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9D00C-B017-492B-911D-ACBF853E9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6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9D00C-B017-492B-911D-ACBF853E95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3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69D00C-B017-492B-911D-ACBF853E95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1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9D00C-B017-492B-911D-ACBF853E954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81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3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5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0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3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4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0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5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5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DD08C5F-6D1E-4158-93D0-EA47CA017BAE}"/>
              </a:ext>
            </a:extLst>
          </p:cNvPr>
          <p:cNvSpPr txBox="1">
            <a:spLocks/>
          </p:cNvSpPr>
          <p:nvPr/>
        </p:nvSpPr>
        <p:spPr>
          <a:xfrm>
            <a:off x="1847528" y="3284984"/>
            <a:ext cx="8928992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Об организации </a:t>
            </a:r>
            <a:r>
              <a:rPr lang="ru-RU" sz="40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выдачи бланков аттестатов и приложений к ним, медалей «За особые успехи в учении»</a:t>
            </a:r>
            <a:endParaRPr lang="ru-RU" sz="4000" b="1" dirty="0">
              <a:solidFill>
                <a:srgbClr val="0D7FB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44072" y="573325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Тарова Е. В., </a:t>
            </a:r>
          </a:p>
          <a:p>
            <a:pPr algn="r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начальник отдела МАУ ДПО «НИСО»</a:t>
            </a:r>
          </a:p>
        </p:txBody>
      </p:sp>
    </p:spTree>
    <p:extLst>
      <p:ext uri="{BB962C8B-B14F-4D97-AF65-F5344CB8AC3E}">
        <p14:creationId xmlns:p14="http://schemas.microsoft.com/office/powerpoint/2010/main" val="37412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4BFCC647-9172-4DC8-BC12-7350C50A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88640"/>
            <a:ext cx="9074150" cy="9763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НА ЗАМЕТКУ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1424" y="1164952"/>
            <a:ext cx="10515600" cy="53603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b="1" dirty="0">
                <a:solidFill>
                  <a:srgbClr val="0D7FB2"/>
                </a:solidFill>
                <a:ea typeface="+mj-ea"/>
                <a:cs typeface="Arial" panose="020B0604020202020204" pitchFamily="34" charset="0"/>
              </a:rPr>
              <a:t>похвальная грамота «За особые успехи в изучении отдельных предметов»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Выпускники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IX и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XI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классов общеобразовательных учреждений, достигшие особых успехов в изучении одного или нескольких предметов, имеющие по ним четвертные (полугодовые, триместровые), годовые и итоговые отметки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«5»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за время обучения в классах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соответствующего уровня общего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образования и получившие по ним на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государственной итоговой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аттестации отметку "5", при положительных отметках по остальным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предметам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52" y="173491"/>
            <a:ext cx="10515600" cy="66322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НА ЗАМЕТКУ</a:t>
            </a:r>
            <a:endParaRPr lang="ru-RU" sz="3600" b="1" dirty="0">
              <a:solidFill>
                <a:srgbClr val="0D7FB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7368" y="2783948"/>
            <a:ext cx="4968552" cy="384426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spcAft>
                <a:spcPts val="1200"/>
              </a:spcAft>
              <a:buNone/>
            </a:pPr>
            <a:endParaRPr lang="ru-RU" sz="4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Итоговые оценки «отлично» по всем предметам</a:t>
            </a:r>
            <a:endParaRPr lang="ru-RU" sz="51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Успешное прохождение государственной итоговой аттестации</a:t>
            </a:r>
            <a:endParaRPr lang="ru-RU" sz="51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Не </a:t>
            </a: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менее 70 баллов на ЕГЭ по учебному предмету </a:t>
            </a: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«Русский язык» </a:t>
            </a: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и не менее 70 баллов на ЕГЭ по одному из сдаваемых учебных </a:t>
            </a: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предметов </a:t>
            </a:r>
            <a:endParaRPr lang="ru-RU" sz="5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72064" y="2780928"/>
            <a:ext cx="5223297" cy="3847282"/>
          </a:xfrm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sz="51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5100" b="1" dirty="0" err="1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взя</a:t>
            </a:r>
            <a:endParaRPr lang="ru-RU" sz="51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Итоговые оценки «отлично» </a:t>
            </a: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и не более двух оценок «хорошо»</a:t>
            </a:r>
            <a:endParaRPr lang="ru-RU" sz="51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Успешное прохождение государственной итоговой аттестации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Не менее </a:t>
            </a: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60 </a:t>
            </a: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баллов на ЕГЭ по учебному предмету </a:t>
            </a: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«Русский язык» </a:t>
            </a: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и не менее </a:t>
            </a: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</a:rPr>
              <a:t>60 </a:t>
            </a:r>
            <a:r>
              <a:rPr lang="ru-RU" sz="5100" b="1" dirty="0">
                <a:solidFill>
                  <a:schemeClr val="bg1">
                    <a:lumMod val="50000"/>
                  </a:schemeClr>
                </a:solidFill>
              </a:rPr>
              <a:t>баллов на ЕГЭ по одному из сдаваемых учебных предметов</a:t>
            </a:r>
          </a:p>
          <a:p>
            <a:pPr marL="0" indent="0">
              <a:buNone/>
            </a:pPr>
            <a:endParaRPr lang="ru-RU" sz="5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98632" y="1203720"/>
            <a:ext cx="28803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Медаль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«За особые успехи в учении</a:t>
            </a:r>
            <a:r>
              <a:rPr lang="ru-RU" sz="24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4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степени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2662" y="1172280"/>
            <a:ext cx="31683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Медаль 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«За особые успехи в учении» </a:t>
            </a:r>
            <a:r>
              <a:rPr lang="en-US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степени</a:t>
            </a:r>
            <a:endParaRPr lang="ru-RU" sz="2400" b="1" dirty="0">
              <a:solidFill>
                <a:srgbClr val="0D7FB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" y="781663"/>
            <a:ext cx="1847850" cy="24669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286" y="836712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4BFCC647-9172-4DC8-BC12-7350C50A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88640"/>
            <a:ext cx="9074150" cy="9763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НА ЗАМЕТКУ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58721" y="290044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Медали </a:t>
            </a:r>
            <a:r>
              <a:rPr lang="ru-RU" sz="2400" b="1" dirty="0" smtClean="0"/>
              <a:t>«За </a:t>
            </a:r>
            <a:r>
              <a:rPr lang="ru-RU" sz="2400" b="1" dirty="0"/>
              <a:t>особые успехи в </a:t>
            </a:r>
            <a:r>
              <a:rPr lang="ru-RU" sz="2400" b="1" dirty="0" smtClean="0"/>
              <a:t>учении» </a:t>
            </a:r>
            <a:r>
              <a:rPr lang="ru-RU" sz="2400" b="1" dirty="0"/>
              <a:t>I и II степеней </a:t>
            </a:r>
            <a:r>
              <a:rPr lang="ru-RU" sz="2400" b="1" dirty="0" smtClean="0"/>
              <a:t> </a:t>
            </a:r>
            <a:r>
              <a:rPr lang="ru-RU" sz="2400" b="1" dirty="0"/>
              <a:t>вручаются выпускникам Организациями в торжественной обстановке одновременно с выдачей аттестатов о среднем общем образовании с </a:t>
            </a:r>
            <a:r>
              <a:rPr lang="ru-RU" sz="2400" b="1" dirty="0" smtClean="0"/>
              <a:t>отличием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905528"/>
            <a:ext cx="2924175" cy="156210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4311207"/>
            <a:ext cx="3456384" cy="24321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99695" y="1012283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Аттестат о среднем общем образовании с отличием красного цвета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9423" y="5370285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Аттестат о среднем общем образовании с отличием сине-голубого цвета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47"/>
            <a:ext cx="8568952" cy="111612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ЗАЯВКА НА ПОЛУЧЕНИЕ </a:t>
            </a:r>
            <a:r>
              <a:rPr lang="ru-RU" sz="32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БЛАНКОВ, МЕДАЛЕЙ</a:t>
            </a:r>
            <a:endParaRPr lang="ru-RU" sz="3200" b="1" dirty="0">
              <a:solidFill>
                <a:srgbClr val="0D7FB2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543022"/>
              </p:ext>
            </p:extLst>
          </p:nvPr>
        </p:nvGraphicFramePr>
        <p:xfrm>
          <a:off x="1991544" y="1268760"/>
          <a:ext cx="7372549" cy="5002447"/>
        </p:xfrm>
        <a:graphic>
          <a:graphicData uri="http://schemas.openxmlformats.org/drawingml/2006/table">
            <a:tbl>
              <a:tblPr firstRow="1" bandRow="1"/>
              <a:tblGrid>
                <a:gridCol w="5216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5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 err="1" smtClean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073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Количество, 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шт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0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lang="ru-RU" sz="2000" spc="-5" dirty="0" smtClean="0">
                          <a:latin typeface="Times New Roman"/>
                          <a:cs typeface="Times New Roman"/>
                        </a:rPr>
                        <a:t>Аттестат</a:t>
                      </a:r>
                      <a:r>
                        <a:rPr lang="ru-RU" sz="20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2000" spc="-5" dirty="0" smtClean="0">
                          <a:latin typeface="Times New Roman"/>
                          <a:cs typeface="Times New Roman"/>
                        </a:rPr>
                        <a:t> среднем</a:t>
                      </a:r>
                      <a:r>
                        <a:rPr lang="ru-RU" sz="20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общем</a:t>
                      </a:r>
                      <a:r>
                        <a:rPr lang="ru-RU" sz="20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образовании  </a:t>
                      </a: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с отличием красного цвета</a:t>
                      </a:r>
                      <a:endParaRPr lang="ru-RU"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71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 err="1">
                          <a:latin typeface="Times New Roman"/>
                          <a:cs typeface="Times New Roman"/>
                        </a:rPr>
                        <a:t>среднем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общем</a:t>
                      </a:r>
                      <a:r>
                        <a:rPr lang="ru-RU" sz="20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образовании </a:t>
                      </a: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с отличием сине-голубого цвета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 marR="3752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Приложение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аттестату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среднем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общем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 / </a:t>
                      </a:r>
                      <a:r>
                        <a:rPr sz="20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аттестату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среднем общем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 с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отличием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15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 marR="7334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ru-RU" sz="2000" spc="-5" dirty="0" smtClean="0">
                          <a:latin typeface="Times New Roman"/>
                          <a:cs typeface="Times New Roman"/>
                        </a:rPr>
                        <a:t>Медаль «За особые успехи в учении»</a:t>
                      </a:r>
                    </a:p>
                    <a:p>
                      <a:pPr marL="67945" marR="7334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20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00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 marR="7334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ru-RU" sz="2000" spc="-5" dirty="0" smtClean="0">
                          <a:latin typeface="Times New Roman"/>
                          <a:cs typeface="Times New Roman"/>
                        </a:rPr>
                        <a:t>Медаль «За особые успехи в учении»</a:t>
                      </a:r>
                    </a:p>
                    <a:p>
                      <a:pPr marL="67945" marR="7334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ru-RU" sz="20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0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lang="ru-RU"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3189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0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60648"/>
            <a:ext cx="9649072" cy="68761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ОРГАНИЗАЦИЯ</a:t>
            </a:r>
            <a:r>
              <a:rPr lang="ru-RU" sz="3200" b="1" dirty="0">
                <a:solidFill>
                  <a:srgbClr val="0D7FB2"/>
                </a:solidFill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ВЫДАЧИ </a:t>
            </a:r>
            <a:r>
              <a:rPr lang="ru-RU" sz="32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БЛАНКОВ, МЕДАЛЕЙ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9376" y="3933056"/>
            <a:ext cx="11377264" cy="2563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bg1">
                    <a:lumMod val="50000"/>
                  </a:schemeClr>
                </a:solidFill>
              </a:rPr>
              <a:t>Приказ Министерства просвещения Российской Федерации и Федеральной службы по надзору в сфере образования и науки от 12.04.2024 N 244/803</a:t>
            </a:r>
            <a:br>
              <a:rPr lang="ru-RU" sz="2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600" dirty="0">
                <a:solidFill>
                  <a:schemeClr val="bg1">
                    <a:lumMod val="50000"/>
                  </a:schemeClr>
                </a:solidFill>
              </a:rPr>
              <a:t>«О внесении изменений в приказы Министерства просвещения Российской Федерации и Федеральной службы по надзору в сфере образования и науки от 18 декабря 2023 г. N 953/2116, N 954/2117 и N 955/2118»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07368" y="1122895"/>
            <a:ext cx="11521280" cy="26642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Приказ Министерства просвещения Российской Федерации и Федеральной службы по надзору в сфере образования и науки от 12.04.2024 N 243/802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«О внесении изменений в Порядок проведения государственной итоговой аттестации по образовательным программам среднего общего образования, утвержденный приказом Министерства просвещения Российской Федерации и Федеральной службы по надзору в сфере образования и науки от 4 апреля 2023 г. N 233/552»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6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365125"/>
            <a:ext cx="11018440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Изменения </a:t>
            </a:r>
            <a:r>
              <a:rPr lang="ru-RU" sz="36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в Порядке проведения государственной итоговой аттестации по образовательным программам среднего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825625"/>
            <a:ext cx="1144927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97</a:t>
            </a:r>
            <a:r>
              <a:rPr lang="ru-RU" sz="1800" baseline="30000" dirty="0"/>
              <a:t>1</a:t>
            </a:r>
            <a:r>
              <a:rPr lang="ru-RU" sz="1800" b="1" dirty="0"/>
              <a:t>. Участники ГИА вправе в дополнительные дни по своему желанию один раз пересдать ЕГЭ по одному учебному предмету 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</a:p>
          <a:p>
            <a:pPr marL="0" indent="0">
              <a:buNone/>
            </a:pPr>
            <a:r>
              <a:rPr lang="ru-RU" sz="1800" dirty="0"/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</a:p>
          <a:p>
            <a:pPr marL="0" indent="0">
              <a:buNone/>
            </a:pPr>
            <a:r>
              <a:rPr lang="ru-RU" sz="1800" dirty="0"/>
              <a:t>97</a:t>
            </a:r>
            <a:r>
              <a:rPr lang="ru-RU" sz="1800" baseline="30000" dirty="0"/>
              <a:t>2</a:t>
            </a:r>
            <a:r>
              <a:rPr lang="ru-RU" sz="1800" dirty="0"/>
              <a:t>. Участники ГИА, указанные в пункте 97 Порядка, подают в ГЭК заявления с указанием пересдаваемого учебного предмета ЕГЭ.</a:t>
            </a:r>
          </a:p>
          <a:p>
            <a:pPr marL="0" indent="0">
              <a:buNone/>
            </a:pPr>
            <a:r>
              <a:rPr lang="ru-RU" sz="1800" dirty="0"/>
              <a:t>В случае пересдачи участниками ГИА, указанными в абзаце втором пункта 97</a:t>
            </a:r>
            <a:r>
              <a:rPr lang="ru-RU" sz="1800" baseline="30000" dirty="0"/>
              <a:t>1 </a:t>
            </a:r>
            <a:r>
              <a:rPr lang="ru-RU" sz="1800" dirty="0"/>
              <a:t>Порядка, ЕГЭ по математике в заявлении указывается также уровень (базовый или профильный) пересдаваемого ЕГЭ по математике.</a:t>
            </a:r>
          </a:p>
          <a:p>
            <a:pPr marL="0" indent="0">
              <a:buNone/>
            </a:pPr>
            <a:r>
              <a:rPr lang="ru-RU" sz="1800" dirty="0"/>
              <a:t>Указанные заявления подаются участниками ГИА не ранее шести рабочих дней и не позднее двух рабочих дней до дня экзамена, пересдаваемого в дополнительный день.</a:t>
            </a:r>
          </a:p>
          <a:p>
            <a:pPr marL="0" indent="0">
              <a:buNone/>
            </a:pPr>
            <a:r>
              <a:rPr lang="ru-RU" sz="1800" dirty="0"/>
              <a:t>97</a:t>
            </a:r>
            <a:r>
              <a:rPr lang="ru-RU" sz="1800" baseline="30000" dirty="0"/>
              <a:t>3</a:t>
            </a:r>
            <a:r>
              <a:rPr lang="ru-RU" sz="1800" dirty="0"/>
              <a:t>. </a:t>
            </a:r>
            <a:r>
              <a:rPr lang="ru-RU" sz="1800" b="1" dirty="0"/>
              <a:t>В случаях, установленных пунктом 97</a:t>
            </a:r>
            <a:r>
              <a:rPr lang="ru-RU" sz="1800" b="1" baseline="30000" dirty="0"/>
              <a:t>1</a:t>
            </a:r>
            <a:r>
              <a:rPr lang="ru-RU" sz="1800" b="1" dirty="0"/>
              <a:t> Порядка, предыдущий результат ЕГЭ 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аннулируется решением председателя ГЭК</a:t>
            </a:r>
          </a:p>
        </p:txBody>
      </p:sp>
    </p:spTree>
    <p:extLst>
      <p:ext uri="{BB962C8B-B14F-4D97-AF65-F5344CB8AC3E}">
        <p14:creationId xmlns:p14="http://schemas.microsoft.com/office/powerpoint/2010/main" val="29719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0946432" cy="132556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Письмо Федеральной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службы по надзору в сфере образования и науки от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12.07.2023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N 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07-569</a:t>
            </a:r>
          </a:p>
          <a:p>
            <a:pPr marL="0" indent="0">
              <a:buNone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Хранению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в личном деле выпускника образовательной организации подлежат в том числе </a:t>
            </a:r>
            <a:r>
              <a:rPr lang="ru-RU" sz="3200" b="1" u="sng" dirty="0">
                <a:solidFill>
                  <a:schemeClr val="bg1">
                    <a:lumMod val="50000"/>
                  </a:schemeClr>
                </a:solidFill>
              </a:rPr>
              <a:t>копии документа об образовании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и (или) квалификации, дубликата документа об образовании и (или) квалификации в случае его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выдачи</a:t>
            </a:r>
            <a:endParaRPr lang="ru-RU" sz="3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8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 txBox="1">
            <a:spLocks/>
          </p:cNvSpPr>
          <p:nvPr/>
        </p:nvSpPr>
        <p:spPr>
          <a:xfrm>
            <a:off x="335360" y="116632"/>
            <a:ext cx="7612000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0D7FB2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3600" dirty="0" smtClean="0"/>
              <a:t>ОРГАНИЗАЦИЯ ВЫДАЧИ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657" y="2780928"/>
            <a:ext cx="9672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36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Место 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ул. Котовского, 8</a:t>
            </a:r>
            <a:endParaRPr lang="ru-RU" sz="36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2016" y="3789040"/>
            <a:ext cx="820891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36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начальник отдела организационной и кадровой работы </a:t>
            </a:r>
          </a:p>
          <a:p>
            <a:pPr algn="just">
              <a:spcAft>
                <a:spcPts val="1200"/>
              </a:spcAft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ТАРОВА ЕЛЕНА ВЛАДИМИРОВНА</a:t>
            </a:r>
          </a:p>
          <a:p>
            <a:pPr>
              <a:spcAft>
                <a:spcPts val="1200"/>
              </a:spcAft>
            </a:pPr>
            <a:r>
              <a:rPr lang="ru-RU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ел. 311-08-08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#1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почта 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evtarova@mail.ru</a:t>
            </a:r>
            <a:endParaRPr lang="ru-RU" sz="36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ru-RU" sz="2800" b="1" dirty="0" smtClean="0">
              <a:solidFill>
                <a:srgbClr val="0D7FB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657" y="1202902"/>
            <a:ext cx="101531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36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Сроки  </a:t>
            </a:r>
            <a:r>
              <a:rPr lang="ru-RU" sz="3600" b="1" dirty="0" err="1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</a:t>
            </a:r>
            <a:r>
              <a:rPr lang="ru-RU" sz="3600" b="1" dirty="0" smtClean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май-июнь в соответствии с графиком</a:t>
            </a:r>
          </a:p>
          <a:p>
            <a:pPr algn="just">
              <a:spcAft>
                <a:spcPts val="1200"/>
              </a:spcAft>
            </a:pPr>
            <a:r>
              <a:rPr lang="ru-RU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</a:t>
            </a:r>
            <a:r>
              <a:rPr lang="ru-RU" sz="36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доп.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июнь-июль</a:t>
            </a:r>
          </a:p>
          <a:p>
            <a:pPr algn="just">
              <a:spcAft>
                <a:spcPts val="1200"/>
              </a:spcAft>
            </a:pPr>
            <a:endParaRPr lang="ru-RU" sz="36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DD08C5F-6D1E-4158-93D0-EA47CA017BAE}"/>
              </a:ext>
            </a:extLst>
          </p:cNvPr>
          <p:cNvSpPr txBox="1">
            <a:spLocks/>
          </p:cNvSpPr>
          <p:nvPr/>
        </p:nvSpPr>
        <p:spPr>
          <a:xfrm>
            <a:off x="2423592" y="2132856"/>
            <a:ext cx="8784976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D7FB2"/>
                </a:solidFill>
                <a:cs typeface="Arial" panose="020B0604020202020204" pitchFamily="34" charset="0"/>
              </a:rPr>
              <a:t>Об организации выдачи бланков аттестатов и приложений к ним, медалей «За особые успехи в учении»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44072" y="573325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Тарова Е. В., </a:t>
            </a:r>
          </a:p>
          <a:p>
            <a:pPr algn="r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начальник отдела МАУ ДПО «НИСО»</a:t>
            </a:r>
          </a:p>
        </p:txBody>
      </p:sp>
    </p:spTree>
    <p:extLst>
      <p:ext uri="{BB962C8B-B14F-4D97-AF65-F5344CB8AC3E}">
        <p14:creationId xmlns:p14="http://schemas.microsoft.com/office/powerpoint/2010/main" val="7866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15480" y="928315"/>
            <a:ext cx="993832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0D7FB2"/>
              </a:buClr>
            </a:pPr>
            <a:endParaRPr lang="ru-RU" sz="24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Приказ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Министерства просвещения Российской Федерации от 05.10.2020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№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546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Об утверждении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Порядка заполнения учета и выдачи аттестатов об основном общем и среднем общем образовании и их дубликатов» </a:t>
            </a:r>
          </a:p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(ред. 07.03.2024)</a:t>
            </a:r>
            <a:endParaRPr lang="ru-RU" sz="28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0D7FB2"/>
              </a:buClr>
            </a:pPr>
            <a:endParaRPr lang="ru-RU" sz="28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Приказ департамента образования мэрии города Новосибирска от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29.02.2024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№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0172-од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Об обеспечении общеобразовательных организаций бланками аттестатов об основном общем и среднем общем образовании и приложений к ним в 2024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году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35390"/>
            <a:ext cx="8108942" cy="81027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НОРМАТИВНАЯ БАЗА</a:t>
            </a:r>
            <a:endParaRPr lang="ru-RU" sz="3600" b="1" dirty="0">
              <a:solidFill>
                <a:srgbClr val="0D7FB2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576" y="357744"/>
            <a:ext cx="11090448" cy="61560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НОРМАТИВНАЯ</a:t>
            </a:r>
            <a:r>
              <a:rPr lang="ru-RU" b="1" dirty="0">
                <a:solidFill>
                  <a:srgbClr val="0D7FB2"/>
                </a:solidFill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8200" y="973347"/>
            <a:ext cx="10946432" cy="5401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Приказ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29.09.2023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729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«Об утверждении 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образцов и описаний медалей «За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особые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успехи в учении»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I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и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степеней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»</a:t>
            </a:r>
            <a:endParaRPr lang="ru-RU" dirty="0" smtClean="0"/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Приказ Министерства просвещения Российской Федерации от 29.09.2023 №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730 «Об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утверждении Порядка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и условий выдачи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медалей «За особые успехи в учении»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I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и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степеней»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(ред. 07.03.2024)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Приказ Министерства просвещения РФ от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31.10.2023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№ 813</a:t>
            </a:r>
            <a:b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«О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внесении изменений в описание аттестата о среднем общем образовании/аттестата о среднем общем образовании с отличием и приложения к ним, утвержденные приказом Министерства просвещения Российской Федерации от 5 октября 2020 г. N 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545»</a:t>
            </a:r>
          </a:p>
          <a:p>
            <a:pPr marL="0" indent="0">
              <a:buNone/>
            </a:pPr>
            <a:endParaRPr lang="ru-RU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7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2A6CBF-41D6-4BFE-AD42-12BF6C895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302363"/>
            <a:ext cx="9434264" cy="810271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УЧЁТ БЛАНКОВ АТТЕСТАТОВ И ПРИЛОЖЕНИЙ К НИМ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0708" y="1112634"/>
            <a:ext cx="10172299" cy="2388374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Раздел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IV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 п.15-20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</a:t>
            </a:r>
            <a:r>
              <a:rPr lang="ru-RU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нига учёта бланков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Книга регистрации выданных документов об образовании 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(ведётся отдельно по каждому уровню образования!)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BFCC647-9172-4DC8-BC12-7350C50A6F5F}"/>
              </a:ext>
            </a:extLst>
          </p:cNvPr>
          <p:cNvSpPr txBox="1">
            <a:spLocks/>
          </p:cNvSpPr>
          <p:nvPr/>
        </p:nvSpPr>
        <p:spPr>
          <a:xfrm>
            <a:off x="203083" y="3537847"/>
            <a:ext cx="9074150" cy="976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ТРЕБОВАНИЯ К КНИГАМ</a:t>
            </a:r>
            <a:endParaRPr lang="ru-RU" sz="3600" dirty="0"/>
          </a:p>
        </p:txBody>
      </p:sp>
      <p:sp>
        <p:nvSpPr>
          <p:cNvPr id="5" name="Объект 8">
            <a:extLst>
              <a:ext uri="{FF2B5EF4-FFF2-40B4-BE49-F238E27FC236}">
                <a16:creationId xmlns:a16="http://schemas.microsoft.com/office/drawing/2014/main" xmlns="" id="{E6217E26-8624-4497-81EC-D0EEEB224575}"/>
              </a:ext>
            </a:extLst>
          </p:cNvPr>
          <p:cNvSpPr txBox="1">
            <a:spLocks/>
          </p:cNvSpPr>
          <p:nvPr/>
        </p:nvSpPr>
        <p:spPr>
          <a:xfrm>
            <a:off x="1271464" y="4509120"/>
            <a:ext cx="8570168" cy="1872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Листы пронумерованы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Книга прошита, скреплена печатью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Указано количество листов в книге</a:t>
            </a:r>
            <a:endParaRPr lang="ru-RU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88640"/>
            <a:ext cx="8612198" cy="60335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ОРГАНИЗАЦИЯ ОБЕСПЕЧЕНИЯ БЛАНКАМИ</a:t>
            </a:r>
            <a:endParaRPr lang="ru-RU" sz="3600" b="1" dirty="0">
              <a:solidFill>
                <a:srgbClr val="0D7FB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9194" y="2377517"/>
            <a:ext cx="471368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1800"/>
              </a:spcAft>
            </a:pPr>
            <a:r>
              <a:rPr lang="ru-RU" sz="2600" b="1" dirty="0" smtClean="0">
                <a:solidFill>
                  <a:srgbClr val="0D7FB2"/>
                </a:solidFill>
              </a:rPr>
              <a:t>СБОР ПРЕДВАРИТЕЛЬНЫХ ЗАЯВОК</a:t>
            </a:r>
            <a:br>
              <a:rPr lang="ru-RU" sz="2600" b="1" dirty="0" smtClean="0">
                <a:solidFill>
                  <a:srgbClr val="0D7FB2"/>
                </a:solidFill>
              </a:rPr>
            </a:br>
            <a:r>
              <a:rPr lang="ru-RU" sz="2600" b="1" i="1" dirty="0" smtClean="0">
                <a:solidFill>
                  <a:srgbClr val="0D7FB2"/>
                </a:solidFill>
              </a:rPr>
              <a:t>06-08.05.2024</a:t>
            </a:r>
          </a:p>
          <a:p>
            <a:pPr algn="r">
              <a:spcAft>
                <a:spcPts val="1800"/>
              </a:spcAft>
            </a:pPr>
            <a:r>
              <a:rPr lang="ru-RU" sz="2600" b="1" dirty="0" smtClean="0">
                <a:solidFill>
                  <a:srgbClr val="0D7FB2"/>
                </a:solidFill>
              </a:rPr>
              <a:t>ФОРМИРОВАНИЕ ГРАФИКА</a:t>
            </a:r>
            <a:br>
              <a:rPr lang="ru-RU" sz="2600" b="1" dirty="0" smtClean="0">
                <a:solidFill>
                  <a:srgbClr val="0D7FB2"/>
                </a:solidFill>
              </a:rPr>
            </a:br>
            <a:r>
              <a:rPr lang="ru-RU" sz="2600" b="1" i="1" dirty="0" smtClean="0">
                <a:solidFill>
                  <a:srgbClr val="0D7FB2"/>
                </a:solidFill>
              </a:rPr>
              <a:t>07-08.05.2024</a:t>
            </a:r>
            <a:endParaRPr lang="ru-RU" sz="2600" b="1" i="1" dirty="0">
              <a:solidFill>
                <a:srgbClr val="0D7FB2"/>
              </a:solidFill>
            </a:endParaRPr>
          </a:p>
        </p:txBody>
      </p:sp>
      <p:sp>
        <p:nvSpPr>
          <p:cNvPr id="15" name="Шеврон 14"/>
          <p:cNvSpPr/>
          <p:nvPr/>
        </p:nvSpPr>
        <p:spPr>
          <a:xfrm>
            <a:off x="5272874" y="2067413"/>
            <a:ext cx="684076" cy="2748610"/>
          </a:xfrm>
          <a:prstGeom prst="chevron">
            <a:avLst/>
          </a:prstGeom>
          <a:solidFill>
            <a:srgbClr val="0D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Шеврон 15"/>
          <p:cNvSpPr/>
          <p:nvPr/>
        </p:nvSpPr>
        <p:spPr>
          <a:xfrm>
            <a:off x="5828453" y="2060848"/>
            <a:ext cx="684076" cy="2748610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Шеврон 16"/>
          <p:cNvSpPr/>
          <p:nvPr/>
        </p:nvSpPr>
        <p:spPr>
          <a:xfrm>
            <a:off x="6384032" y="2067413"/>
            <a:ext cx="684076" cy="2748610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12262" y="2841553"/>
            <a:ext cx="4676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ВЫДАЧА БЛАНКОВ</a:t>
            </a:r>
          </a:p>
          <a:p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15.05.2024-11.06.2024</a:t>
            </a:r>
          </a:p>
          <a:p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СООТВЕТСТВИИ С ГРАФИКОМ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52" y="173491"/>
            <a:ext cx="10515600" cy="1047651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ОРГАНИЗАЦИЯ ВЫДАЧИ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7368" y="2780928"/>
            <a:ext cx="5328592" cy="3919290"/>
          </a:xfrm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sz="4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взять с собой</a:t>
            </a:r>
            <a:endParaRPr lang="ru-RU" sz="4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Заявка на получение бланков документов об образовании, похвальных листов, грамот на бланке ОО 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  <a:t>Копия приказа о назначении/выписка из ЕГРЮЛ </a:t>
            </a:r>
            <a:endParaRPr lang="ru-RU" sz="44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  <a:t>Документ</a:t>
            </a: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, удостоверяющий личность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  <a:t>Книги </a:t>
            </a: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учёта бланков аттестатов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  <a:t>Печать </a:t>
            </a: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ОО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9286" y="2780928"/>
            <a:ext cx="5439321" cy="3847282"/>
          </a:xfrm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sz="51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взять с собой</a:t>
            </a:r>
            <a:endParaRPr lang="ru-RU" sz="51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Заявка на получение бланков документов об образовании, похвальных листов, грамот на бланке ОО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Доверенность установленного образца на получение бланков документов в соответствии с заявкой (форма по ОКУД 0315001)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Документ, удостоверяющий личность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Книги учёта бланков аттестатов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Печать ОО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29286" y="1412776"/>
            <a:ext cx="435920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Представитель ОО</a:t>
            </a:r>
            <a:endParaRPr lang="ru-RU" sz="2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заместитель  директора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431" y="1412776"/>
            <a:ext cx="435920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D7FB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Представитель ОО</a:t>
            </a:r>
            <a:endParaRPr lang="ru-RU" sz="2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директор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260648"/>
            <a:ext cx="8784976" cy="75608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ЗАЯВКА НА ПОЛУЧЕНИЕ БЛАНКОВ</a:t>
            </a:r>
            <a:endParaRPr lang="ru-RU" sz="3600" b="1" dirty="0">
              <a:solidFill>
                <a:srgbClr val="0D7FB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object 6"/>
          <p:cNvSpPr txBox="1"/>
          <p:nvPr/>
        </p:nvSpPr>
        <p:spPr>
          <a:xfrm>
            <a:off x="5669582" y="7340171"/>
            <a:ext cx="13176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prstClr val="black"/>
                </a:solidFill>
                <a:latin typeface="Times New Roman"/>
                <a:cs typeface="Times New Roman"/>
              </a:rPr>
              <a:t>Директор</a:t>
            </a:r>
            <a:r>
              <a:rPr sz="1400" spc="-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школы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7"/>
          <p:cNvSpPr txBox="1"/>
          <p:nvPr/>
        </p:nvSpPr>
        <p:spPr>
          <a:xfrm>
            <a:off x="10429122" y="7340171"/>
            <a:ext cx="1087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И.</a:t>
            </a:r>
            <a:r>
              <a:rPr sz="14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И.</a:t>
            </a:r>
            <a:r>
              <a:rPr sz="14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Петрова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8"/>
          <p:cNvSpPr txBox="1"/>
          <p:nvPr/>
        </p:nvSpPr>
        <p:spPr>
          <a:xfrm>
            <a:off x="6980180" y="7545965"/>
            <a:ext cx="299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spc="-5" dirty="0">
                <a:solidFill>
                  <a:prstClr val="black"/>
                </a:solidFill>
                <a:latin typeface="Times New Roman"/>
                <a:cs typeface="Times New Roman"/>
              </a:rPr>
              <a:t>М.П</a:t>
            </a:r>
            <a:r>
              <a:rPr sz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1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22526"/>
            <a:ext cx="1260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КОЛИЧЕСТВО ОБУЧАЮЩИХСЯ,</a:t>
            </a:r>
          </a:p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 ДОПУЩЕННЫХ К ГОСУДАРСТВЕННОЙ ИТОГОВОЙ АТТЕСТАЦИИ</a:t>
            </a:r>
          </a:p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В 2023/2024 УЧЕБНОМ ГОДУ</a:t>
            </a:r>
          </a:p>
          <a:p>
            <a:pPr algn="ctr"/>
            <a:endParaRPr lang="ru-RU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743200" lvl="5" indent="-457200"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ОСНОВНОЕ ОБЩЕЕ ОБРАЗОВАНИЕ</a:t>
            </a:r>
          </a:p>
          <a:p>
            <a:pPr marL="2743200" lvl="5" indent="-457200">
              <a:buFont typeface="Wingdings" panose="05000000000000000000" pitchFamily="2" charset="2"/>
              <a:buChar char="q"/>
            </a:pPr>
            <a:endParaRPr lang="ru-RU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743200" lvl="5" indent="-457200"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СРЕДНЕЕ ОБЩЕЕ ОБРАЗОВАНИЕ</a:t>
            </a:r>
            <a:endParaRPr lang="ru-RU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7"/>
            <a:ext cx="8190575" cy="111612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ЗАЯВКА НА ПОЛУЧЕНИЕ БЛАНКОВ</a:t>
            </a:r>
          </a:p>
        </p:txBody>
      </p:sp>
      <p:graphicFrame>
        <p:nvGraphicFramePr>
          <p:cNvPr id="7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41216"/>
              </p:ext>
            </p:extLst>
          </p:nvPr>
        </p:nvGraphicFramePr>
        <p:xfrm>
          <a:off x="1991544" y="888500"/>
          <a:ext cx="7372549" cy="5765982"/>
        </p:xfrm>
        <a:graphic>
          <a:graphicData uri="http://schemas.openxmlformats.org/drawingml/2006/table">
            <a:tbl>
              <a:tblPr firstRow="1" bandRow="1"/>
              <a:tblGrid>
                <a:gridCol w="5216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5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бланка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073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Количество, 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шт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3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основном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общем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15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3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основном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общем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 </a:t>
                      </a:r>
                      <a:endParaRPr lang="ru-RU" sz="2000" dirty="0" smtClean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отличием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68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 marR="2044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Приложение к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аттестату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 основном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общем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 / </a:t>
                      </a:r>
                      <a:r>
                        <a:rPr sz="20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аттестату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 основном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общем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 с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отличием</a:t>
                      </a:r>
                    </a:p>
                  </a:txBody>
                  <a:tcPr marL="0" marR="0" marT="12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5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среднем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общем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18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81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 marR="3752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Приложение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аттестату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среднем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общем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 / </a:t>
                      </a:r>
                      <a:r>
                        <a:rPr sz="20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аттестату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среднем общем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образовании с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отличием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18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2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 marR="7334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Похвальная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грамота</a:t>
                      </a:r>
                      <a:r>
                        <a:rPr sz="2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«За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особые</a:t>
                      </a:r>
                      <a:r>
                        <a:rPr sz="2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успехи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изучении </a:t>
                      </a:r>
                      <a:r>
                        <a:rPr sz="20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отдельных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предметов»</a:t>
                      </a:r>
                    </a:p>
                  </a:txBody>
                  <a:tcPr marL="0" marR="0" marT="4699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8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Похвальный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лист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«За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отличные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успехи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в учении»</a:t>
                      </a:r>
                    </a:p>
                  </a:txBody>
                  <a:tcPr marL="0" marR="0" marT="123189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25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6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794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Свидетельство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обучении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4BFCC647-9172-4DC8-BC12-7350C50A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88640"/>
            <a:ext cx="9074150" cy="9763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D7FB2"/>
                </a:solidFill>
                <a:latin typeface="+mn-lt"/>
                <a:cs typeface="Arial" panose="020B0604020202020204" pitchFamily="34" charset="0"/>
              </a:rPr>
              <a:t>НА ЗАМЕТКУ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1424" y="1826377"/>
            <a:ext cx="10515600" cy="38348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b="1" dirty="0">
                <a:solidFill>
                  <a:srgbClr val="0D7FB2"/>
                </a:solidFill>
                <a:ea typeface="+mj-ea"/>
                <a:cs typeface="Arial" panose="020B0604020202020204" pitchFamily="34" charset="0"/>
              </a:rPr>
              <a:t>похвальный лист </a:t>
            </a:r>
            <a:r>
              <a:rPr lang="ru-RU" sz="3600" b="1" dirty="0" smtClean="0">
                <a:solidFill>
                  <a:srgbClr val="0D7FB2"/>
                </a:solidFill>
                <a:ea typeface="+mj-ea"/>
                <a:cs typeface="Arial" panose="020B0604020202020204" pitchFamily="34" charset="0"/>
              </a:rPr>
              <a:t>«За </a:t>
            </a:r>
            <a:r>
              <a:rPr lang="ru-RU" sz="3600" b="1" dirty="0">
                <a:solidFill>
                  <a:srgbClr val="0D7FB2"/>
                </a:solidFill>
                <a:ea typeface="+mj-ea"/>
                <a:cs typeface="Arial" panose="020B0604020202020204" pitchFamily="34" charset="0"/>
              </a:rPr>
              <a:t>отличные успехи в </a:t>
            </a:r>
            <a:r>
              <a:rPr lang="ru-RU" sz="3600" b="1" dirty="0" smtClean="0">
                <a:solidFill>
                  <a:srgbClr val="0D7FB2"/>
                </a:solidFill>
                <a:ea typeface="+mj-ea"/>
                <a:cs typeface="Arial" panose="020B0604020202020204" pitchFamily="34" charset="0"/>
              </a:rPr>
              <a:t>учении»</a:t>
            </a:r>
            <a:endParaRPr lang="ru-RU" sz="3600" b="1" dirty="0">
              <a:solidFill>
                <a:srgbClr val="0D7FB2"/>
              </a:solidFill>
              <a:ea typeface="+mj-ea"/>
              <a:cs typeface="Arial" panose="020B0604020202020204" pitchFamily="34" charset="0"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</a:rPr>
              <a:t>Обучающиеся </a:t>
            </a:r>
            <a:r>
              <a:rPr lang="ru-RU" sz="4000" dirty="0">
                <a:solidFill>
                  <a:schemeClr val="bg1">
                    <a:lumMod val="50000"/>
                  </a:schemeClr>
                </a:solidFill>
              </a:rPr>
              <a:t>переводных классов общеобразовательных учреждений, имеющие по всем предметам, </a:t>
            </a:r>
            <a:r>
              <a:rPr lang="ru-RU" sz="4000" dirty="0" err="1">
                <a:solidFill>
                  <a:schemeClr val="bg1">
                    <a:lumMod val="50000"/>
                  </a:schemeClr>
                </a:solidFill>
              </a:rPr>
              <a:t>изучавшимся</a:t>
            </a:r>
            <a:r>
              <a:rPr lang="ru-RU" sz="4000" dirty="0">
                <a:solidFill>
                  <a:schemeClr val="bg1">
                    <a:lumMod val="50000"/>
                  </a:schemeClr>
                </a:solidFill>
              </a:rPr>
              <a:t> в соответствующем </a:t>
            </a:r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</a:rPr>
              <a:t>классе, отметки «5»</a:t>
            </a:r>
            <a:endParaRPr lang="ru-RU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1024</Words>
  <Application>Microsoft Office PowerPoint</Application>
  <PresentationFormat>Произвольный</PresentationFormat>
  <Paragraphs>152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НОРМАТИВНАЯ БАЗА</vt:lpstr>
      <vt:lpstr>НОРМАТИВНАЯ БАЗА</vt:lpstr>
      <vt:lpstr>УЧЁТ БЛАНКОВ АТТЕСТАТОВ И ПРИЛОЖЕНИЙ К НИМ</vt:lpstr>
      <vt:lpstr>ОРГАНИЗАЦИЯ ОБЕСПЕЧЕНИЯ БЛАНКАМИ</vt:lpstr>
      <vt:lpstr>ОРГАНИЗАЦИЯ ВЫДАЧИ</vt:lpstr>
      <vt:lpstr>ЗАЯВКА НА ПОЛУЧЕНИЕ БЛАНКОВ</vt:lpstr>
      <vt:lpstr>ЗАЯВКА НА ПОЛУЧЕНИЕ БЛАНКОВ</vt:lpstr>
      <vt:lpstr>НА ЗАМЕТКУ</vt:lpstr>
      <vt:lpstr>НА ЗАМЕТКУ</vt:lpstr>
      <vt:lpstr>НА ЗАМЕТКУ</vt:lpstr>
      <vt:lpstr>НА ЗАМЕТКУ</vt:lpstr>
      <vt:lpstr>ЗАЯВКА НА ПОЛУЧЕНИЕ БЛАНКОВ, МЕДАЛЕЙ</vt:lpstr>
      <vt:lpstr>ОРГАНИЗАЦИЯ ВЫДАЧИ БЛАНКОВ, МЕДАЛЕЙ</vt:lpstr>
      <vt:lpstr>Изменения в Порядке проведения государственной итоговой аттестации по образовательным программам среднего общего образования</vt:lpstr>
      <vt:lpstr>ВАЖНО!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Богомолов Иван Сергеевич</cp:lastModifiedBy>
  <cp:revision>145</cp:revision>
  <cp:lastPrinted>2024-04-26T06:31:30Z</cp:lastPrinted>
  <dcterms:created xsi:type="dcterms:W3CDTF">2022-02-10T09:33:50Z</dcterms:created>
  <dcterms:modified xsi:type="dcterms:W3CDTF">2024-05-02T06:15:28Z</dcterms:modified>
</cp:coreProperties>
</file>