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56" r:id="rId2"/>
    <p:sldId id="264" r:id="rId3"/>
    <p:sldId id="275" r:id="rId4"/>
    <p:sldId id="276" r:id="rId5"/>
    <p:sldId id="277" r:id="rId6"/>
    <p:sldId id="278" r:id="rId7"/>
    <p:sldId id="258" r:id="rId8"/>
    <p:sldId id="266" r:id="rId9"/>
    <p:sldId id="268" r:id="rId10"/>
    <p:sldId id="267" r:id="rId11"/>
    <p:sldId id="279" r:id="rId12"/>
    <p:sldId id="280" r:id="rId13"/>
    <p:sldId id="281" r:id="rId14"/>
    <p:sldId id="269" r:id="rId15"/>
    <p:sldId id="270" r:id="rId16"/>
    <p:sldId id="273" r:id="rId17"/>
    <p:sldId id="271" r:id="rId18"/>
    <p:sldId id="272" r:id="rId19"/>
    <p:sldId id="263" r:id="rId20"/>
  </p:sldIdLst>
  <p:sldSz cx="12192000" cy="6858000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5huQAAIEmF3S0DLAZtsZmA==" hashData="9CDy3CZD9QZy/ailN4ofd6uFAaU="/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1" d="100"/>
          <a:sy n="91" d="100"/>
        </p:scale>
        <p:origin x="-102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469789-1790-43C0-B02F-C0311511BF93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573088" y="1336675"/>
            <a:ext cx="6413500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E224E5-408F-4CCE-A849-615636018F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204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224E5-408F-4CCE-A849-615636018F76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3568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CCF058A1-9A27-485A-9971-6FE47125B6C6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5B385CF3-BDD7-4E33-9B05-9299B1BD2835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FD07BCEF-6079-48D8-B39A-646CAC09EE86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C32A4D01-46F9-4343-A7DC-9057FF18054A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2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15DA8B01-12B3-4464-97BE-614FEC6352D9}" type="slidenum">
              <a:t>‹#›</a:t>
            </a:fld>
            <a:endParaRPr/>
          </a:p>
        </p:txBody>
      </p:sp>
      <p:sp>
        <p:nvSpPr>
          <p:cNvPr id="3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09508332-AB31-4058-8B31-41537994D205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7FBC2218-973E-47C9-8F8B-227F043E75E6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25201202-E466-44E4-BEAF-E84CCBB55D47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334A8E96-2175-4A44-93F9-607E10C01D9A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09337E80-9541-45A0-83CC-50DA1372DF66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FA78E7B6-BA34-4B21-A674-DB2F336E8C74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2C413CA2-78D3-4156-9CC8-8AB353BD0A53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ftr" idx="1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sldNum" idx="2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46CC0E64-BD94-4EAA-A048-5B3C16018E69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3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ru-RU" sz="44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altairdonso.ru/" TargetMode="Externa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&#1082;&#1091;&#1073;.&#1083;&#1080;&#1094;&#1077;&#1081;22.&#1088;&#1092;/aboutus" TargetMode="External"/><Relationship Id="rId3" Type="http://schemas.openxmlformats.org/officeDocument/2006/relationships/image" Target="../media/image6.jpeg"/><Relationship Id="rId7" Type="http://schemas.openxmlformats.org/officeDocument/2006/relationships/image" Target="../media/image1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it-cube.17classgim.ru/" TargetMode="External"/><Relationship Id="rId5" Type="http://schemas.openxmlformats.org/officeDocument/2006/relationships/hyperlink" Target="http://gornostay.com/o-centre/" TargetMode="External"/><Relationship Id="rId4" Type="http://schemas.openxmlformats.org/officeDocument/2006/relationships/hyperlink" Target="https://it-cube54.ru/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mailto:info@kvantorium54.ru" TargetMode="External"/><Relationship Id="rId3" Type="http://schemas.openxmlformats.org/officeDocument/2006/relationships/image" Target="../media/image6.jpeg"/><Relationship Id="rId7" Type="http://schemas.openxmlformats.org/officeDocument/2006/relationships/image" Target="../media/image1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it-cube.17classgim.ru/" TargetMode="External"/><Relationship Id="rId5" Type="http://schemas.openxmlformats.org/officeDocument/2006/relationships/hyperlink" Target="http://gornostay.com/o-centre/" TargetMode="External"/><Relationship Id="rId4" Type="http://schemas.openxmlformats.org/officeDocument/2006/relationships/hyperlink" Target="https://kvantorium54.ru/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vk.com/dnknstu" TargetMode="External"/><Relationship Id="rId3" Type="http://schemas.openxmlformats.org/officeDocument/2006/relationships/image" Target="../media/image6.jpeg"/><Relationship Id="rId7" Type="http://schemas.openxmlformats.org/officeDocument/2006/relationships/hyperlink" Target="mailto:dnk@corp.nstu.ru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it-cube.17classgim.ru/" TargetMode="External"/><Relationship Id="rId5" Type="http://schemas.openxmlformats.org/officeDocument/2006/relationships/hyperlink" Target="http://gornostay.com/o-centre/" TargetMode="External"/><Relationship Id="rId4" Type="http://schemas.openxmlformats.org/officeDocument/2006/relationships/hyperlink" Target="https://www.nstu.ru/entrance/for_scholl/dnk" TargetMode="External"/><Relationship Id="rId9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vk.com/bvbnsk" TargetMode="External"/><Relationship Id="rId5" Type="http://schemas.openxmlformats.org/officeDocument/2006/relationships/hyperlink" Target="https://bvbinfo.ru/" TargetMode="External"/><Relationship Id="rId4" Type="http://schemas.openxmlformats.org/officeDocument/2006/relationships/hyperlink" Target="mailto:msvd.niso@yandex.ru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iso54.ru/vsosh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iso54.ru/vsosh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hyperlink" Target="https://ntcontest.ru/participants/how-to-participate/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mailto:cit_uo@mail.ru" TargetMode="External"/><Relationship Id="rId3" Type="http://schemas.openxmlformats.org/officeDocument/2006/relationships/image" Target="../media/image6.jpeg"/><Relationship Id="rId7" Type="http://schemas.openxmlformats.org/officeDocument/2006/relationships/hyperlink" Target="mailto:rvg@donso.su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bolshyevyzovynso.ru/" TargetMode="Externa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online.sochisirius.ru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hyperlink" Target="http://bolshyevyzovynso.tilda.ws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rvg@donso.su" TargetMode="External"/><Relationship Id="rId5" Type="http://schemas.openxmlformats.org/officeDocument/2006/relationships/hyperlink" Target="https://bolshyevyzovynso.ru/" TargetMode="External"/><Relationship Id="rId4" Type="http://schemas.openxmlformats.org/officeDocument/2006/relationships/hyperlink" Target="https://konkurs.sochisirius.ru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Заголовок 1"/>
          <p:cNvSpPr/>
          <p:nvPr/>
        </p:nvSpPr>
        <p:spPr>
          <a:xfrm>
            <a:off x="6460080" y="1788165"/>
            <a:ext cx="5400000" cy="2458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3000" b="1" spc="-1" dirty="0">
                <a:solidFill>
                  <a:srgbClr val="00B0F0"/>
                </a:solidFill>
                <a:latin typeface="Calibri"/>
              </a:rPr>
              <a:t>Современные формы социальной активности школьников</a:t>
            </a:r>
            <a:endParaRPr lang="ru-RU" sz="3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Заголовок 1"/>
          <p:cNvSpPr/>
          <p:nvPr/>
        </p:nvSpPr>
        <p:spPr>
          <a:xfrm>
            <a:off x="6167880" y="5476874"/>
            <a:ext cx="5832360" cy="107008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90000"/>
              </a:lnSpc>
            </a:pP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  <a:p>
            <a:pPr algn="r">
              <a:lnSpc>
                <a:spcPct val="90000"/>
              </a:lnSpc>
            </a:pP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  <a:p>
            <a:pPr algn="r">
              <a:lnSpc>
                <a:spcPct val="90000"/>
              </a:lnSpc>
            </a:pPr>
            <a:r>
              <a:rPr lang="ru-RU" sz="1600" b="0" strike="noStrike" spc="-1" dirty="0">
                <a:solidFill>
                  <a:srgbClr val="002060"/>
                </a:solidFill>
                <a:latin typeface="Calibri"/>
                <a:ea typeface="DejaVu Sans"/>
              </a:rPr>
              <a:t>Елена Юрьевна Поздняева, 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  <a:p>
            <a:pPr algn="r">
              <a:lnSpc>
                <a:spcPct val="90000"/>
              </a:lnSpc>
            </a:pPr>
            <a:r>
              <a:rPr lang="ru-RU" sz="1600" spc="-1" dirty="0">
                <a:solidFill>
                  <a:srgbClr val="002060"/>
                </a:solidFill>
                <a:latin typeface="Calibri"/>
                <a:ea typeface="DejaVu Sans"/>
              </a:rPr>
              <a:t>р</a:t>
            </a:r>
            <a:r>
              <a:rPr lang="ru-RU" sz="1600" b="0" strike="noStrike" spc="-1" dirty="0" smtClean="0">
                <a:solidFill>
                  <a:srgbClr val="002060"/>
                </a:solidFill>
                <a:latin typeface="Calibri"/>
                <a:ea typeface="DejaVu Sans"/>
              </a:rPr>
              <a:t>уководитель </a:t>
            </a:r>
            <a:r>
              <a:rPr lang="ru-RU" sz="1600" b="0" strike="noStrike" spc="-1" dirty="0">
                <a:solidFill>
                  <a:srgbClr val="002060"/>
                </a:solidFill>
                <a:latin typeface="Calibri"/>
                <a:ea typeface="DejaVu Sans"/>
              </a:rPr>
              <a:t>Центра воспитания и дополнительного образования МАУ ДПО «Новосибирский </a:t>
            </a:r>
            <a:r>
              <a:rPr lang="ru-RU" sz="1600" spc="-1" dirty="0">
                <a:solidFill>
                  <a:srgbClr val="002060"/>
                </a:solidFill>
                <a:latin typeface="Calibri"/>
                <a:ea typeface="DejaVu Sans"/>
              </a:rPr>
              <a:t>И</a:t>
            </a:r>
            <a:r>
              <a:rPr lang="ru-RU" sz="1600" b="0" strike="noStrike" spc="-1" dirty="0">
                <a:solidFill>
                  <a:srgbClr val="002060"/>
                </a:solidFill>
                <a:latin typeface="Calibri"/>
                <a:ea typeface="DejaVu Sans"/>
              </a:rPr>
              <a:t>нститут</a:t>
            </a:r>
          </a:p>
          <a:p>
            <a:pPr algn="r">
              <a:lnSpc>
                <a:spcPct val="90000"/>
              </a:lnSpc>
            </a:pPr>
            <a:r>
              <a:rPr lang="ru-RU" sz="1600" b="0" strike="noStrike" spc="-1" dirty="0">
                <a:solidFill>
                  <a:srgbClr val="002060"/>
                </a:solidFill>
                <a:latin typeface="Calibri"/>
                <a:ea typeface="DejaVu Sans"/>
              </a:rPr>
              <a:t> </a:t>
            </a:r>
            <a:r>
              <a:rPr lang="ru-RU" sz="1600" spc="-1" dirty="0">
                <a:solidFill>
                  <a:srgbClr val="002060"/>
                </a:solidFill>
                <a:latin typeface="Calibri"/>
                <a:ea typeface="DejaVu Sans"/>
              </a:rPr>
              <a:t>С</a:t>
            </a:r>
            <a:r>
              <a:rPr lang="ru-RU" sz="1600" b="0" strike="noStrike" spc="-1" dirty="0">
                <a:solidFill>
                  <a:srgbClr val="002060"/>
                </a:solidFill>
                <a:latin typeface="Calibri"/>
                <a:ea typeface="DejaVu Sans"/>
              </a:rPr>
              <a:t>овременного </a:t>
            </a:r>
            <a:r>
              <a:rPr lang="ru-RU" sz="1600" spc="-1" dirty="0">
                <a:solidFill>
                  <a:srgbClr val="002060"/>
                </a:solidFill>
                <a:latin typeface="Calibri"/>
                <a:ea typeface="DejaVu Sans"/>
              </a:rPr>
              <a:t>О</a:t>
            </a:r>
            <a:r>
              <a:rPr lang="ru-RU" sz="1600" b="0" strike="noStrike" spc="-1" dirty="0">
                <a:solidFill>
                  <a:srgbClr val="002060"/>
                </a:solidFill>
                <a:latin typeface="Calibri"/>
                <a:ea typeface="DejaVu Sans"/>
              </a:rPr>
              <a:t>бразования»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3F50E31F-A453-4F5E-A9BF-579C74F7BE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550" y="0"/>
            <a:ext cx="2457450" cy="138231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ED03C831-77A3-4D7D-8B3F-37BFD64FCB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8515" y="0"/>
            <a:ext cx="2267475" cy="1275455"/>
          </a:xfrm>
          <a:prstGeom prst="rect">
            <a:avLst/>
          </a:prstGeom>
        </p:spPr>
      </p:pic>
      <p:grpSp>
        <p:nvGrpSpPr>
          <p:cNvPr id="72" name="Группа 45"/>
          <p:cNvGrpSpPr/>
          <p:nvPr/>
        </p:nvGrpSpPr>
        <p:grpSpPr>
          <a:xfrm>
            <a:off x="263160" y="221760"/>
            <a:ext cx="11744640" cy="683280"/>
            <a:chOff x="263160" y="221760"/>
            <a:chExt cx="11744640" cy="683280"/>
          </a:xfrm>
        </p:grpSpPr>
        <p:sp>
          <p:nvSpPr>
            <p:cNvPr id="73" name="Рисунок 46"/>
            <p:cNvSpPr/>
            <p:nvPr/>
          </p:nvSpPr>
          <p:spPr>
            <a:xfrm>
              <a:off x="11248560" y="221760"/>
              <a:ext cx="759240" cy="683280"/>
            </a:xfrm>
            <a:prstGeom prst="ellipse">
              <a:avLst/>
            </a:prstGeom>
            <a:blipFill rotWithShape="0">
              <a:blip r:embed="rId3"/>
              <a:srcRect/>
              <a:stretch/>
            </a:blipFill>
            <a:ln w="1905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4" name="Прямоугольник 47"/>
            <p:cNvSpPr/>
            <p:nvPr/>
          </p:nvSpPr>
          <p:spPr>
            <a:xfrm>
              <a:off x="371160" y="221760"/>
              <a:ext cx="9616320" cy="289588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>
                <a:lnSpc>
                  <a:spcPct val="115000"/>
                </a:lnSpc>
              </a:pPr>
              <a:r>
                <a:rPr lang="ru-RU" sz="1200" i="1" spc="-1" dirty="0">
                  <a:solidFill>
                    <a:srgbClr val="7F8082"/>
                  </a:solidFill>
                  <a:latin typeface="Calibri"/>
                  <a:ea typeface="DejaVu Sans"/>
                </a:rPr>
                <a:t>Современные </a:t>
              </a:r>
              <a:r>
                <a:rPr lang="ru-RU" sz="1200" b="0" i="1" strike="noStrike" spc="-1" dirty="0">
                  <a:solidFill>
                    <a:srgbClr val="7F8082"/>
                  </a:solidFill>
                  <a:latin typeface="Calibri"/>
                  <a:ea typeface="DejaVu Sans"/>
                </a:rPr>
                <a:t>формы социальной активности школьников</a:t>
              </a:r>
              <a:endParaRPr lang="ru-RU" sz="1200" b="0" strike="noStrike" spc="-1" dirty="0">
                <a:solidFill>
                  <a:srgbClr val="000000"/>
                </a:solidFill>
                <a:latin typeface="Arial"/>
              </a:endParaRPr>
            </a:p>
          </p:txBody>
        </p:sp>
        <p:cxnSp>
          <p:nvCxnSpPr>
            <p:cNvPr id="75" name="Прямая соединительная линия 48"/>
            <p:cNvCxnSpPr/>
            <p:nvPr/>
          </p:nvCxnSpPr>
          <p:spPr>
            <a:xfrm>
              <a:off x="263160" y="754560"/>
              <a:ext cx="9324720" cy="720"/>
            </a:xfrm>
            <a:prstGeom prst="straightConnector1">
              <a:avLst/>
            </a:prstGeom>
            <a:ln w="19050">
              <a:solidFill>
                <a:srgbClr val="0D7FB2"/>
              </a:solidFill>
              <a:round/>
            </a:ln>
          </p:spPr>
        </p:cxnSp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B616220D-F1E3-4361-8350-A725974D12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160" y="2197202"/>
            <a:ext cx="11189890" cy="4056335"/>
          </a:xfrm>
          <a:prstGeom prst="rect">
            <a:avLst/>
          </a:prstGeom>
        </p:spPr>
      </p:pic>
      <p:sp>
        <p:nvSpPr>
          <p:cNvPr id="14" name="Прямоугольник 10">
            <a:extLst>
              <a:ext uri="{FF2B5EF4-FFF2-40B4-BE49-F238E27FC236}">
                <a16:creationId xmlns:a16="http://schemas.microsoft.com/office/drawing/2014/main" xmlns="" id="{0DA41D2B-6DEB-4173-BA49-AC323DE8D1B2}"/>
              </a:ext>
            </a:extLst>
          </p:cNvPr>
          <p:cNvSpPr/>
          <p:nvPr/>
        </p:nvSpPr>
        <p:spPr>
          <a:xfrm>
            <a:off x="547196" y="1215229"/>
            <a:ext cx="3193665" cy="347400"/>
          </a:xfrm>
          <a:prstGeom prst="rect">
            <a:avLst/>
          </a:prstGeom>
          <a:solidFill>
            <a:srgbClr val="0D7F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trike="noStrike" spc="-1" dirty="0">
                <a:solidFill>
                  <a:schemeClr val="lt1"/>
                </a:solidFill>
                <a:latin typeface="Calibri"/>
                <a:ea typeface="DejaVu Sans"/>
              </a:rPr>
              <a:t>Региональный центр «</a:t>
            </a:r>
            <a:r>
              <a:rPr lang="ru-RU" sz="1600" b="1" spc="-1" dirty="0">
                <a:solidFill>
                  <a:schemeClr val="lt1"/>
                </a:solidFill>
                <a:latin typeface="Calibri"/>
                <a:ea typeface="DejaVu Sans"/>
              </a:rPr>
              <a:t>А</a:t>
            </a:r>
            <a:r>
              <a:rPr lang="ru-RU" sz="1600" b="1" strike="noStrike" spc="-1" dirty="0">
                <a:solidFill>
                  <a:schemeClr val="lt1"/>
                </a:solidFill>
                <a:latin typeface="Calibri"/>
                <a:ea typeface="DejaVu Sans"/>
              </a:rPr>
              <a:t>льтаир»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1ECE3A9A-4799-4D83-85B4-E46D06C8EC26}"/>
              </a:ext>
            </a:extLst>
          </p:cNvPr>
          <p:cNvSpPr txBox="1"/>
          <p:nvPr/>
        </p:nvSpPr>
        <p:spPr>
          <a:xfrm>
            <a:off x="4576252" y="121239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https://altairdonso.ru/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511687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ED03C831-77A3-4D7D-8B3F-37BFD64FCB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8515" y="0"/>
            <a:ext cx="2267475" cy="1275455"/>
          </a:xfrm>
          <a:prstGeom prst="rect">
            <a:avLst/>
          </a:prstGeom>
        </p:spPr>
      </p:pic>
      <p:grpSp>
        <p:nvGrpSpPr>
          <p:cNvPr id="72" name="Группа 45"/>
          <p:cNvGrpSpPr/>
          <p:nvPr/>
        </p:nvGrpSpPr>
        <p:grpSpPr>
          <a:xfrm>
            <a:off x="263160" y="221760"/>
            <a:ext cx="11744640" cy="683280"/>
            <a:chOff x="263160" y="221760"/>
            <a:chExt cx="11744640" cy="683280"/>
          </a:xfrm>
        </p:grpSpPr>
        <p:sp>
          <p:nvSpPr>
            <p:cNvPr id="73" name="Рисунок 46"/>
            <p:cNvSpPr/>
            <p:nvPr/>
          </p:nvSpPr>
          <p:spPr>
            <a:xfrm>
              <a:off x="11248560" y="221760"/>
              <a:ext cx="759240" cy="683280"/>
            </a:xfrm>
            <a:prstGeom prst="ellipse">
              <a:avLst/>
            </a:prstGeom>
            <a:blipFill rotWithShape="0">
              <a:blip r:embed="rId3"/>
              <a:srcRect/>
              <a:stretch/>
            </a:blipFill>
            <a:ln w="1905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4" name="Прямоугольник 47"/>
            <p:cNvSpPr/>
            <p:nvPr/>
          </p:nvSpPr>
          <p:spPr>
            <a:xfrm>
              <a:off x="371160" y="221760"/>
              <a:ext cx="9616320" cy="289588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>
                <a:lnSpc>
                  <a:spcPct val="115000"/>
                </a:lnSpc>
              </a:pPr>
              <a:r>
                <a:rPr lang="ru-RU" sz="1200" i="1" spc="-1" dirty="0">
                  <a:solidFill>
                    <a:srgbClr val="7F8082"/>
                  </a:solidFill>
                  <a:latin typeface="Calibri"/>
                  <a:ea typeface="DejaVu Sans"/>
                </a:rPr>
                <a:t>Современные </a:t>
              </a:r>
              <a:r>
                <a:rPr lang="ru-RU" sz="1200" b="0" i="1" strike="noStrike" spc="-1" dirty="0">
                  <a:solidFill>
                    <a:srgbClr val="7F8082"/>
                  </a:solidFill>
                  <a:latin typeface="Calibri"/>
                  <a:ea typeface="DejaVu Sans"/>
                </a:rPr>
                <a:t>формы социальной активности школьников</a:t>
              </a:r>
              <a:endParaRPr lang="ru-RU" sz="1200" b="0" strike="noStrike" spc="-1" dirty="0">
                <a:solidFill>
                  <a:srgbClr val="000000"/>
                </a:solidFill>
                <a:latin typeface="Arial"/>
              </a:endParaRPr>
            </a:p>
          </p:txBody>
        </p:sp>
        <p:cxnSp>
          <p:nvCxnSpPr>
            <p:cNvPr id="75" name="Прямая соединительная линия 48"/>
            <p:cNvCxnSpPr/>
            <p:nvPr/>
          </p:nvCxnSpPr>
          <p:spPr>
            <a:xfrm>
              <a:off x="263160" y="754560"/>
              <a:ext cx="9324720" cy="720"/>
            </a:xfrm>
            <a:prstGeom prst="straightConnector1">
              <a:avLst/>
            </a:prstGeom>
            <a:ln w="19050">
              <a:solidFill>
                <a:srgbClr val="0D7FB2"/>
              </a:solidFill>
              <a:round/>
            </a:ln>
          </p:spPr>
        </p:cxnSp>
      </p:grpSp>
      <p:sp>
        <p:nvSpPr>
          <p:cNvPr id="14" name="Прямоугольник 10">
            <a:extLst>
              <a:ext uri="{FF2B5EF4-FFF2-40B4-BE49-F238E27FC236}">
                <a16:creationId xmlns:a16="http://schemas.microsoft.com/office/drawing/2014/main" xmlns="" id="{0DA41D2B-6DEB-4173-BA49-AC323DE8D1B2}"/>
              </a:ext>
            </a:extLst>
          </p:cNvPr>
          <p:cNvSpPr/>
          <p:nvPr/>
        </p:nvSpPr>
        <p:spPr>
          <a:xfrm>
            <a:off x="547196" y="1215229"/>
            <a:ext cx="3269430" cy="533338"/>
          </a:xfrm>
          <a:prstGeom prst="rect">
            <a:avLst/>
          </a:prstGeom>
          <a:solidFill>
            <a:srgbClr val="0D7F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pc="-1" dirty="0">
                <a:solidFill>
                  <a:schemeClr val="lt1"/>
                </a:solidFill>
                <a:latin typeface="Calibri"/>
                <a:ea typeface="DejaVu Sans"/>
              </a:rPr>
              <a:t>Центры цифрового развития</a:t>
            </a:r>
          </a:p>
          <a:p>
            <a:pPr algn="ctr">
              <a:lnSpc>
                <a:spcPct val="100000"/>
              </a:lnSpc>
            </a:pPr>
            <a:r>
              <a:rPr lang="ru-RU" sz="1600" b="1" strike="noStrike" spc="-1" dirty="0">
                <a:solidFill>
                  <a:schemeClr val="lt1"/>
                </a:solidFill>
                <a:latin typeface="Calibri"/>
                <a:ea typeface="DejaVu Sans"/>
              </a:rPr>
              <a:t> «</a:t>
            </a:r>
            <a:r>
              <a:rPr lang="en-US" sz="1600" b="1" strike="noStrike" spc="-1" dirty="0">
                <a:solidFill>
                  <a:schemeClr val="lt1"/>
                </a:solidFill>
                <a:latin typeface="Calibri"/>
                <a:ea typeface="DejaVu Sans"/>
              </a:rPr>
              <a:t>IT-</a:t>
            </a:r>
            <a:r>
              <a:rPr lang="ru-RU" sz="1600" b="1" strike="noStrike" spc="-1" dirty="0">
                <a:solidFill>
                  <a:schemeClr val="lt1"/>
                </a:solidFill>
                <a:latin typeface="Calibri"/>
                <a:ea typeface="DejaVu Sans"/>
              </a:rPr>
              <a:t>куб»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1ECE3A9A-4799-4D83-85B4-E46D06C8EC26}"/>
              </a:ext>
            </a:extLst>
          </p:cNvPr>
          <p:cNvSpPr txBox="1"/>
          <p:nvPr/>
        </p:nvSpPr>
        <p:spPr>
          <a:xfrm>
            <a:off x="4576252" y="1212395"/>
            <a:ext cx="6096000" cy="3906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1800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 tooltip="https://it-cube54.ru/"/>
              </a:rPr>
              <a:t>https</a:t>
            </a:r>
            <a:r>
              <a:rPr lang="ru-RU" sz="1800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 tooltip="https://it-cube54.ru/"/>
              </a:rPr>
              <a:t>://</a:t>
            </a:r>
            <a:r>
              <a:rPr lang="en-US" sz="1800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 tooltip="https://it-cube54.ru/"/>
              </a:rPr>
              <a:t>it</a:t>
            </a:r>
            <a:r>
              <a:rPr lang="ru-RU" sz="1800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 tooltip="https://it-cube54.ru/"/>
              </a:rPr>
              <a:t>-</a:t>
            </a:r>
            <a:r>
              <a:rPr lang="en-US" sz="1800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 tooltip="https://it-cube54.ru/"/>
              </a:rPr>
              <a:t>cube</a:t>
            </a:r>
            <a:r>
              <a:rPr lang="ru-RU" sz="1800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 tooltip="https://it-cube54.ru/"/>
              </a:rPr>
              <a:t>54.</a:t>
            </a:r>
            <a:r>
              <a:rPr lang="en-US" sz="1800" u="sng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 tooltip="https://it-cube54.ru/"/>
              </a:rPr>
              <a:t>ru</a:t>
            </a:r>
            <a:r>
              <a:rPr lang="ru-RU" sz="1800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 tooltip="https://it-cube54.ru/"/>
              </a:rPr>
              <a:t>/</a:t>
            </a:r>
            <a:r>
              <a:rPr lang="ru-RU" sz="1800" dirty="0">
                <a:solidFill>
                  <a:srgbClr val="1A1A1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 сайт </a:t>
            </a:r>
            <a:r>
              <a:rPr lang="en-US" dirty="0">
                <a:solidFill>
                  <a:srgbClr val="1A1A1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ru-RU" sz="1800" dirty="0">
                <a:solidFill>
                  <a:srgbClr val="1A1A1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-кубов Новосибирской области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6FE247E-D095-42C4-8DE2-B3F281D1B5B3}"/>
              </a:ext>
            </a:extLst>
          </p:cNvPr>
          <p:cNvSpPr txBox="1"/>
          <p:nvPr/>
        </p:nvSpPr>
        <p:spPr>
          <a:xfrm>
            <a:off x="4234070" y="1750010"/>
            <a:ext cx="777373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«IT-куб» – инновационная площадка дополнительного образования детей, направленная на развитие знаний и навыков в области программирования. Для ребенка это центр притяжения, место куда хочется вернуться и продолжить развиваться дальше. Этот эффект создаётся за счет качественно новой инфраструктуры и высокого уровня материально-технического оснащения, а также интересных образовательных программ, разработанных вместе с партнерами – лидерами рынка.</a:t>
            </a:r>
            <a:endParaRPr lang="ru-RU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E396D0D-7277-4095-9BDB-3AB12CD65E50}"/>
              </a:ext>
            </a:extLst>
          </p:cNvPr>
          <p:cNvSpPr txBox="1"/>
          <p:nvPr/>
        </p:nvSpPr>
        <p:spPr>
          <a:xfrm>
            <a:off x="877129" y="5451477"/>
            <a:ext cx="6097656" cy="8022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en-US" sz="1200" u="sng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hlinkClick r:id="rId5" tooltip="http://gornostay.com/o-centre/"/>
            </a:endParaRPr>
          </a:p>
          <a:p>
            <a:endParaRPr lang="en-US" sz="2400" u="sng" dirty="0">
              <a:solidFill>
                <a:srgbClr val="0000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hlinkClick r:id="rId6" tooltip="https://it-cube.17classgim.ru/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4987123D-6B70-461F-898C-D9088A7A7C4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3886" b="21825"/>
          <a:stretch/>
        </p:blipFill>
        <p:spPr>
          <a:xfrm>
            <a:off x="4876109" y="3859506"/>
            <a:ext cx="6832537" cy="285490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5E963358-2292-4653-8FAA-4C109736AF6B}"/>
              </a:ext>
            </a:extLst>
          </p:cNvPr>
          <p:cNvSpPr txBox="1"/>
          <p:nvPr/>
        </p:nvSpPr>
        <p:spPr>
          <a:xfrm>
            <a:off x="618711" y="3445133"/>
            <a:ext cx="3715423" cy="33716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ru-RU" b="0" i="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«IT-куб» Лицея №22</a:t>
            </a:r>
          </a:p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8" tooltip="https://куб.лицей22.рф/aboutus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https://куб.лицей22.рф/aboutus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b="0" i="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b="0" i="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«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ru-RU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-куб» ОЦ «Горностай»</a:t>
            </a:r>
          </a:p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5" tooltip="http://gornostay.com/o-centre/"/>
              </a:rPr>
              <a:t>http://gornostay.com/o-centre/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b="0" i="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b="0" i="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«</a:t>
            </a:r>
            <a:r>
              <a:rPr lang="en-US" b="0" i="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ru-RU" b="0" i="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-куб»</a:t>
            </a:r>
            <a:r>
              <a:rPr lang="en-US" b="0" i="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0" i="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Гимназии № 17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6" tooltip="https://it-cube.17classgim.ru/"/>
              </a:rPr>
              <a:t>https://it-cube.17classgim.ru/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b="0" i="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2678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ED03C831-77A3-4D7D-8B3F-37BFD64FCB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8515" y="0"/>
            <a:ext cx="2267475" cy="1275455"/>
          </a:xfrm>
          <a:prstGeom prst="rect">
            <a:avLst/>
          </a:prstGeom>
        </p:spPr>
      </p:pic>
      <p:grpSp>
        <p:nvGrpSpPr>
          <p:cNvPr id="72" name="Группа 45"/>
          <p:cNvGrpSpPr/>
          <p:nvPr/>
        </p:nvGrpSpPr>
        <p:grpSpPr>
          <a:xfrm>
            <a:off x="263160" y="221760"/>
            <a:ext cx="11744640" cy="683280"/>
            <a:chOff x="263160" y="221760"/>
            <a:chExt cx="11744640" cy="683280"/>
          </a:xfrm>
        </p:grpSpPr>
        <p:sp>
          <p:nvSpPr>
            <p:cNvPr id="73" name="Рисунок 46"/>
            <p:cNvSpPr/>
            <p:nvPr/>
          </p:nvSpPr>
          <p:spPr>
            <a:xfrm>
              <a:off x="11248560" y="221760"/>
              <a:ext cx="759240" cy="683280"/>
            </a:xfrm>
            <a:prstGeom prst="ellipse">
              <a:avLst/>
            </a:prstGeom>
            <a:blipFill rotWithShape="0">
              <a:blip r:embed="rId3"/>
              <a:srcRect/>
              <a:stretch/>
            </a:blipFill>
            <a:ln w="1905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4" name="Прямоугольник 47"/>
            <p:cNvSpPr/>
            <p:nvPr/>
          </p:nvSpPr>
          <p:spPr>
            <a:xfrm>
              <a:off x="371160" y="221760"/>
              <a:ext cx="9616320" cy="289588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>
                <a:lnSpc>
                  <a:spcPct val="115000"/>
                </a:lnSpc>
              </a:pPr>
              <a:r>
                <a:rPr lang="ru-RU" sz="1200" i="1" spc="-1" dirty="0">
                  <a:solidFill>
                    <a:srgbClr val="7F8082"/>
                  </a:solidFill>
                  <a:latin typeface="Calibri"/>
                  <a:ea typeface="DejaVu Sans"/>
                </a:rPr>
                <a:t>Современные </a:t>
              </a:r>
              <a:r>
                <a:rPr lang="ru-RU" sz="1200" b="0" i="1" strike="noStrike" spc="-1" dirty="0">
                  <a:solidFill>
                    <a:srgbClr val="7F8082"/>
                  </a:solidFill>
                  <a:latin typeface="Calibri"/>
                  <a:ea typeface="DejaVu Sans"/>
                </a:rPr>
                <a:t>формы социальной активности школьников</a:t>
              </a:r>
              <a:endParaRPr lang="ru-RU" sz="1200" b="0" strike="noStrike" spc="-1" dirty="0">
                <a:solidFill>
                  <a:srgbClr val="000000"/>
                </a:solidFill>
                <a:latin typeface="Arial"/>
              </a:endParaRPr>
            </a:p>
          </p:txBody>
        </p:sp>
        <p:cxnSp>
          <p:nvCxnSpPr>
            <p:cNvPr id="75" name="Прямая соединительная линия 48"/>
            <p:cNvCxnSpPr/>
            <p:nvPr/>
          </p:nvCxnSpPr>
          <p:spPr>
            <a:xfrm>
              <a:off x="263160" y="754560"/>
              <a:ext cx="9324720" cy="720"/>
            </a:xfrm>
            <a:prstGeom prst="straightConnector1">
              <a:avLst/>
            </a:prstGeom>
            <a:ln w="19050">
              <a:solidFill>
                <a:srgbClr val="0D7FB2"/>
              </a:solidFill>
              <a:round/>
            </a:ln>
          </p:spPr>
        </p:cxnSp>
      </p:grpSp>
      <p:sp>
        <p:nvSpPr>
          <p:cNvPr id="14" name="Прямоугольник 10">
            <a:extLst>
              <a:ext uri="{FF2B5EF4-FFF2-40B4-BE49-F238E27FC236}">
                <a16:creationId xmlns:a16="http://schemas.microsoft.com/office/drawing/2014/main" xmlns="" id="{0DA41D2B-6DEB-4173-BA49-AC323DE8D1B2}"/>
              </a:ext>
            </a:extLst>
          </p:cNvPr>
          <p:cNvSpPr/>
          <p:nvPr/>
        </p:nvSpPr>
        <p:spPr>
          <a:xfrm>
            <a:off x="547196" y="1215229"/>
            <a:ext cx="3269430" cy="533338"/>
          </a:xfrm>
          <a:prstGeom prst="rect">
            <a:avLst/>
          </a:prstGeom>
          <a:solidFill>
            <a:srgbClr val="0D7F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pc="-1" dirty="0">
                <a:solidFill>
                  <a:schemeClr val="lt1"/>
                </a:solidFill>
                <a:latin typeface="Calibri"/>
                <a:ea typeface="DejaVu Sans"/>
              </a:rPr>
              <a:t>Детский технопарк</a:t>
            </a:r>
          </a:p>
          <a:p>
            <a:pPr algn="ctr">
              <a:lnSpc>
                <a:spcPct val="100000"/>
              </a:lnSpc>
            </a:pPr>
            <a:r>
              <a:rPr lang="ru-RU" sz="1600" b="1" strike="noStrike" spc="-1" dirty="0">
                <a:solidFill>
                  <a:schemeClr val="lt1"/>
                </a:solidFill>
                <a:latin typeface="Calibri"/>
                <a:ea typeface="DejaVu Sans"/>
              </a:rPr>
              <a:t> «</a:t>
            </a:r>
            <a:r>
              <a:rPr lang="ru-RU" sz="1600" b="1" spc="-1" dirty="0" err="1">
                <a:solidFill>
                  <a:schemeClr val="lt1"/>
                </a:solidFill>
                <a:latin typeface="Calibri"/>
                <a:ea typeface="DejaVu Sans"/>
              </a:rPr>
              <a:t>Кванториум</a:t>
            </a:r>
            <a:r>
              <a:rPr lang="ru-RU" sz="1600" b="1" strike="noStrike" spc="-1" dirty="0">
                <a:solidFill>
                  <a:schemeClr val="lt1"/>
                </a:solidFill>
                <a:latin typeface="Calibri"/>
                <a:ea typeface="DejaVu Sans"/>
              </a:rPr>
              <a:t>»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1ECE3A9A-4799-4D83-85B4-E46D06C8EC26}"/>
              </a:ext>
            </a:extLst>
          </p:cNvPr>
          <p:cNvSpPr txBox="1"/>
          <p:nvPr/>
        </p:nvSpPr>
        <p:spPr>
          <a:xfrm>
            <a:off x="4576252" y="1212395"/>
            <a:ext cx="6096000" cy="3906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1800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https://kvantorium54.ru/</a:t>
            </a:r>
            <a:r>
              <a:rPr lang="ru-RU" sz="1800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E396D0D-7277-4095-9BDB-3AB12CD65E50}"/>
              </a:ext>
            </a:extLst>
          </p:cNvPr>
          <p:cNvSpPr txBox="1"/>
          <p:nvPr/>
        </p:nvSpPr>
        <p:spPr>
          <a:xfrm>
            <a:off x="877129" y="5451477"/>
            <a:ext cx="6097656" cy="8022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en-US" sz="1200" u="sng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hlinkClick r:id="rId5" tooltip="http://gornostay.com/o-centre/"/>
            </a:endParaRPr>
          </a:p>
          <a:p>
            <a:endParaRPr lang="en-US" sz="2400" u="sng" dirty="0">
              <a:solidFill>
                <a:srgbClr val="0000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hlinkClick r:id="rId6" tooltip="https://it-cube.17classgim.ru/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4D645F97-958E-4D2F-B122-1904B5BD0DB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233" t="4873" r="5777" b="8414"/>
          <a:stretch/>
        </p:blipFill>
        <p:spPr>
          <a:xfrm>
            <a:off x="3351701" y="1878222"/>
            <a:ext cx="8545102" cy="463163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BD16807D-9DBF-4676-A047-D5650636AD9E}"/>
              </a:ext>
            </a:extLst>
          </p:cNvPr>
          <p:cNvSpPr txBox="1"/>
          <p:nvPr/>
        </p:nvSpPr>
        <p:spPr>
          <a:xfrm>
            <a:off x="302873" y="4251148"/>
            <a:ext cx="351375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г. Новосибирск, </a:t>
            </a:r>
          </a:p>
          <a:p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пр. Карла Маркса, 33</a:t>
            </a:r>
          </a:p>
          <a:p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пн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сб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9:00 - 20:00</a:t>
            </a:r>
          </a:p>
          <a:p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8"/>
              </a:rPr>
              <a:t>info@kvantorium54.ru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тел. 319-00-19</a:t>
            </a:r>
          </a:p>
        </p:txBody>
      </p:sp>
    </p:spTree>
    <p:extLst>
      <p:ext uri="{BB962C8B-B14F-4D97-AF65-F5344CB8AC3E}">
        <p14:creationId xmlns:p14="http://schemas.microsoft.com/office/powerpoint/2010/main" val="26808330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ED03C831-77A3-4D7D-8B3F-37BFD64FCB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8515" y="0"/>
            <a:ext cx="2267475" cy="1275455"/>
          </a:xfrm>
          <a:prstGeom prst="rect">
            <a:avLst/>
          </a:prstGeom>
        </p:spPr>
      </p:pic>
      <p:grpSp>
        <p:nvGrpSpPr>
          <p:cNvPr id="72" name="Группа 45"/>
          <p:cNvGrpSpPr/>
          <p:nvPr/>
        </p:nvGrpSpPr>
        <p:grpSpPr>
          <a:xfrm>
            <a:off x="263160" y="221760"/>
            <a:ext cx="11744640" cy="683280"/>
            <a:chOff x="263160" y="221760"/>
            <a:chExt cx="11744640" cy="683280"/>
          </a:xfrm>
        </p:grpSpPr>
        <p:sp>
          <p:nvSpPr>
            <p:cNvPr id="73" name="Рисунок 46"/>
            <p:cNvSpPr/>
            <p:nvPr/>
          </p:nvSpPr>
          <p:spPr>
            <a:xfrm>
              <a:off x="11248560" y="221760"/>
              <a:ext cx="759240" cy="683280"/>
            </a:xfrm>
            <a:prstGeom prst="ellipse">
              <a:avLst/>
            </a:prstGeom>
            <a:blipFill rotWithShape="0">
              <a:blip r:embed="rId3"/>
              <a:srcRect/>
              <a:stretch/>
            </a:blipFill>
            <a:ln w="1905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4" name="Прямоугольник 47"/>
            <p:cNvSpPr/>
            <p:nvPr/>
          </p:nvSpPr>
          <p:spPr>
            <a:xfrm>
              <a:off x="371160" y="221760"/>
              <a:ext cx="9616320" cy="289588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>
                <a:lnSpc>
                  <a:spcPct val="115000"/>
                </a:lnSpc>
              </a:pPr>
              <a:r>
                <a:rPr lang="ru-RU" sz="1200" i="1" spc="-1" dirty="0">
                  <a:solidFill>
                    <a:srgbClr val="7F8082"/>
                  </a:solidFill>
                  <a:latin typeface="Calibri"/>
                  <a:ea typeface="DejaVu Sans"/>
                </a:rPr>
                <a:t>Современные </a:t>
              </a:r>
              <a:r>
                <a:rPr lang="ru-RU" sz="1200" b="0" i="1" strike="noStrike" spc="-1" dirty="0">
                  <a:solidFill>
                    <a:srgbClr val="7F8082"/>
                  </a:solidFill>
                  <a:latin typeface="Calibri"/>
                  <a:ea typeface="DejaVu Sans"/>
                </a:rPr>
                <a:t>формы социальной активности школьников</a:t>
              </a:r>
              <a:endParaRPr lang="ru-RU" sz="1200" b="0" strike="noStrike" spc="-1" dirty="0">
                <a:solidFill>
                  <a:srgbClr val="000000"/>
                </a:solidFill>
                <a:latin typeface="Arial"/>
              </a:endParaRPr>
            </a:p>
          </p:txBody>
        </p:sp>
        <p:cxnSp>
          <p:nvCxnSpPr>
            <p:cNvPr id="75" name="Прямая соединительная линия 48"/>
            <p:cNvCxnSpPr/>
            <p:nvPr/>
          </p:nvCxnSpPr>
          <p:spPr>
            <a:xfrm>
              <a:off x="263160" y="754560"/>
              <a:ext cx="9324720" cy="720"/>
            </a:xfrm>
            <a:prstGeom prst="straightConnector1">
              <a:avLst/>
            </a:prstGeom>
            <a:ln w="19050">
              <a:solidFill>
                <a:srgbClr val="0D7FB2"/>
              </a:solidFill>
              <a:round/>
            </a:ln>
          </p:spPr>
        </p:cxnSp>
      </p:grpSp>
      <p:sp>
        <p:nvSpPr>
          <p:cNvPr id="14" name="Прямоугольник 10">
            <a:extLst>
              <a:ext uri="{FF2B5EF4-FFF2-40B4-BE49-F238E27FC236}">
                <a16:creationId xmlns:a16="http://schemas.microsoft.com/office/drawing/2014/main" xmlns="" id="{0DA41D2B-6DEB-4173-BA49-AC323DE8D1B2}"/>
              </a:ext>
            </a:extLst>
          </p:cNvPr>
          <p:cNvSpPr/>
          <p:nvPr/>
        </p:nvSpPr>
        <p:spPr>
          <a:xfrm>
            <a:off x="547196" y="1215229"/>
            <a:ext cx="3269430" cy="533338"/>
          </a:xfrm>
          <a:prstGeom prst="rect">
            <a:avLst/>
          </a:prstGeom>
          <a:solidFill>
            <a:srgbClr val="0D7F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pc="-1" dirty="0" smtClean="0">
                <a:solidFill>
                  <a:schemeClr val="lt1"/>
                </a:solidFill>
                <a:latin typeface="Calibri"/>
                <a:ea typeface="DejaVu Sans"/>
              </a:rPr>
              <a:t>Дом научной </a:t>
            </a:r>
            <a:r>
              <a:rPr lang="ru-RU" sz="1600" b="1" spc="-1" dirty="0" err="1" smtClean="0">
                <a:solidFill>
                  <a:schemeClr val="lt1"/>
                </a:solidFill>
                <a:latin typeface="Calibri"/>
                <a:ea typeface="DejaVu Sans"/>
              </a:rPr>
              <a:t>коллаборации</a:t>
            </a:r>
            <a:endParaRPr lang="ru-RU" sz="1600" b="1" spc="-1" dirty="0">
              <a:solidFill>
                <a:schemeClr val="lt1"/>
              </a:solidFill>
              <a:latin typeface="Calibri"/>
              <a:ea typeface="DejaVu Sans"/>
            </a:endParaRPr>
          </a:p>
          <a:p>
            <a:pPr algn="ctr">
              <a:lnSpc>
                <a:spcPct val="100000"/>
              </a:lnSpc>
            </a:pPr>
            <a:r>
              <a:rPr lang="ru-RU" sz="1600" b="1" strike="noStrike" spc="-1" dirty="0">
                <a:solidFill>
                  <a:schemeClr val="lt1"/>
                </a:solidFill>
                <a:latin typeface="Calibri"/>
                <a:ea typeface="DejaVu Sans"/>
              </a:rPr>
              <a:t> </a:t>
            </a:r>
            <a:r>
              <a:rPr lang="ru-RU" sz="1600" b="1" strike="noStrike" spc="-1" dirty="0" smtClean="0">
                <a:solidFill>
                  <a:schemeClr val="lt1"/>
                </a:solidFill>
                <a:latin typeface="Calibri"/>
                <a:ea typeface="DejaVu Sans"/>
              </a:rPr>
              <a:t>имени Ю.В. Кондратюка</a:t>
            </a:r>
            <a:endParaRPr lang="ru-RU" sz="1600" b="1" strike="noStrike" spc="-1" dirty="0">
              <a:solidFill>
                <a:schemeClr val="lt1"/>
              </a:solidFill>
              <a:latin typeface="Calibri"/>
              <a:ea typeface="DejaVu San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1ECE3A9A-4799-4D83-85B4-E46D06C8EC26}"/>
              </a:ext>
            </a:extLst>
          </p:cNvPr>
          <p:cNvSpPr txBox="1"/>
          <p:nvPr/>
        </p:nvSpPr>
        <p:spPr>
          <a:xfrm>
            <a:off x="4576252" y="1212395"/>
            <a:ext cx="6096000" cy="3921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 tooltip="https://www.nstu.ru/entrance/for_scholl/dnk"/>
              </a:rPr>
              <a:t>https://</a:t>
            </a:r>
            <a:r>
              <a:rPr lang="ru-RU" sz="1800" u="sng" dirty="0" smtClean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 tooltip="https://www.nstu.ru/entrance/for_scholl/dnk"/>
              </a:rPr>
              <a:t>www.nstu.ru/entrance/for_scholl/dnk</a:t>
            </a:r>
            <a:endParaRPr lang="ru-RU" sz="1800" u="sng" dirty="0" smtClean="0">
              <a:solidFill>
                <a:srgbClr val="0000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E396D0D-7277-4095-9BDB-3AB12CD65E50}"/>
              </a:ext>
            </a:extLst>
          </p:cNvPr>
          <p:cNvSpPr txBox="1"/>
          <p:nvPr/>
        </p:nvSpPr>
        <p:spPr>
          <a:xfrm>
            <a:off x="877129" y="5451477"/>
            <a:ext cx="6097656" cy="8022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en-US" sz="1200" u="sng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hlinkClick r:id="rId5" tooltip="http://gornostay.com/o-centre/"/>
            </a:endParaRPr>
          </a:p>
          <a:p>
            <a:endParaRPr lang="en-US" sz="2400" u="sng" dirty="0">
              <a:solidFill>
                <a:srgbClr val="0000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hlinkClick r:id="rId6" tooltip="https://it-cube.17classgim.ru/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BD16807D-9DBF-4676-A047-D5650636AD9E}"/>
              </a:ext>
            </a:extLst>
          </p:cNvPr>
          <p:cNvSpPr txBox="1"/>
          <p:nvPr/>
        </p:nvSpPr>
        <p:spPr>
          <a:xfrm>
            <a:off x="193542" y="3310570"/>
            <a:ext cx="3911319" cy="19902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spcAft>
                <a:spcPts val="1000"/>
              </a:spcAft>
            </a:pPr>
            <a:r>
              <a:rPr lang="ru-RU" sz="1800" dirty="0">
                <a:solidFill>
                  <a:srgbClr val="1A1A1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Телефон: 8 (906) 996 18 60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indent="450215" algn="just">
              <a:spcAft>
                <a:spcPts val="1000"/>
              </a:spcAft>
            </a:pPr>
            <a:r>
              <a:rPr lang="ru-RU" sz="1800" dirty="0" err="1">
                <a:solidFill>
                  <a:srgbClr val="1A1A1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WhatsApp</a:t>
            </a:r>
            <a:r>
              <a:rPr lang="ru-RU" sz="1800" dirty="0">
                <a:solidFill>
                  <a:srgbClr val="1A1A1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8 (906) 996 18 60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indent="450215" algn="just">
              <a:spcAft>
                <a:spcPts val="1000"/>
              </a:spcAft>
            </a:pPr>
            <a:r>
              <a:rPr lang="ru-RU" sz="1800" dirty="0" err="1">
                <a:solidFill>
                  <a:srgbClr val="1A1A1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Telegram</a:t>
            </a:r>
            <a:r>
              <a:rPr lang="ru-RU" sz="1800" dirty="0">
                <a:solidFill>
                  <a:srgbClr val="1A1A1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@dnkngtu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indent="450215" algn="just">
              <a:spcAft>
                <a:spcPts val="1000"/>
              </a:spcAft>
            </a:pPr>
            <a:r>
              <a:rPr lang="ru-RU" sz="1800" dirty="0">
                <a:solidFill>
                  <a:srgbClr val="1A1A1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Почта: </a:t>
            </a:r>
            <a:r>
              <a:rPr lang="ru-RU" sz="1800" dirty="0">
                <a:solidFill>
                  <a:srgbClr val="1A1A1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7"/>
              </a:rPr>
              <a:t>dnk@corp.nstu.ru</a:t>
            </a:r>
            <a:r>
              <a:rPr lang="ru-RU" sz="1800" dirty="0">
                <a:solidFill>
                  <a:srgbClr val="1A1A1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indent="450215" algn="just">
              <a:spcAft>
                <a:spcPts val="1000"/>
              </a:spcAft>
            </a:pPr>
            <a:r>
              <a:rPr lang="ru-RU" sz="1800" dirty="0">
                <a:solidFill>
                  <a:srgbClr val="1A1A1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Группа ВК: </a:t>
            </a:r>
            <a:r>
              <a:rPr lang="ru-RU" sz="1800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8" tooltip="http://vk.com/dnknstu"/>
              </a:rPr>
              <a:t>http://vk.com/dnknstu</a:t>
            </a:r>
            <a:r>
              <a:rPr lang="ru-RU" sz="1800" dirty="0">
                <a:solidFill>
                  <a:srgbClr val="1A1A1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11783" y="1604554"/>
            <a:ext cx="7594207" cy="512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0065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ED03C831-77A3-4D7D-8B3F-37BFD64FCB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8515" y="0"/>
            <a:ext cx="2267475" cy="1275455"/>
          </a:xfrm>
          <a:prstGeom prst="rect">
            <a:avLst/>
          </a:prstGeom>
        </p:spPr>
      </p:pic>
      <p:grpSp>
        <p:nvGrpSpPr>
          <p:cNvPr id="72" name="Группа 45"/>
          <p:cNvGrpSpPr/>
          <p:nvPr/>
        </p:nvGrpSpPr>
        <p:grpSpPr>
          <a:xfrm>
            <a:off x="263160" y="221760"/>
            <a:ext cx="11744640" cy="683280"/>
            <a:chOff x="263160" y="221760"/>
            <a:chExt cx="11744640" cy="683280"/>
          </a:xfrm>
        </p:grpSpPr>
        <p:sp>
          <p:nvSpPr>
            <p:cNvPr id="73" name="Рисунок 46"/>
            <p:cNvSpPr/>
            <p:nvPr/>
          </p:nvSpPr>
          <p:spPr>
            <a:xfrm>
              <a:off x="11248560" y="221760"/>
              <a:ext cx="759240" cy="683280"/>
            </a:xfrm>
            <a:prstGeom prst="ellipse">
              <a:avLst/>
            </a:prstGeom>
            <a:blipFill rotWithShape="0">
              <a:blip r:embed="rId3"/>
              <a:srcRect/>
              <a:stretch/>
            </a:blipFill>
            <a:ln w="1905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4" name="Прямоугольник 47"/>
            <p:cNvSpPr/>
            <p:nvPr/>
          </p:nvSpPr>
          <p:spPr>
            <a:xfrm>
              <a:off x="371160" y="221760"/>
              <a:ext cx="9616320" cy="289588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>
                <a:lnSpc>
                  <a:spcPct val="115000"/>
                </a:lnSpc>
              </a:pPr>
              <a:r>
                <a:rPr lang="ru-RU" sz="1200" i="1" spc="-1" dirty="0">
                  <a:solidFill>
                    <a:srgbClr val="7F8082"/>
                  </a:solidFill>
                  <a:latin typeface="Calibri"/>
                  <a:ea typeface="DejaVu Sans"/>
                </a:rPr>
                <a:t>Современные </a:t>
              </a:r>
              <a:r>
                <a:rPr lang="ru-RU" sz="1200" b="0" i="1" strike="noStrike" spc="-1" dirty="0">
                  <a:solidFill>
                    <a:srgbClr val="7F8082"/>
                  </a:solidFill>
                  <a:latin typeface="Calibri"/>
                  <a:ea typeface="DejaVu Sans"/>
                </a:rPr>
                <a:t>формы социальной активности школьников </a:t>
              </a:r>
              <a:endParaRPr lang="ru-RU" sz="1200" b="0" strike="noStrike" spc="-1" dirty="0">
                <a:solidFill>
                  <a:srgbClr val="000000"/>
                </a:solidFill>
                <a:latin typeface="Arial"/>
              </a:endParaRPr>
            </a:p>
          </p:txBody>
        </p:sp>
        <p:cxnSp>
          <p:nvCxnSpPr>
            <p:cNvPr id="75" name="Прямая соединительная линия 48"/>
            <p:cNvCxnSpPr/>
            <p:nvPr/>
          </p:nvCxnSpPr>
          <p:spPr>
            <a:xfrm>
              <a:off x="263160" y="754560"/>
              <a:ext cx="9324720" cy="720"/>
            </a:xfrm>
            <a:prstGeom prst="straightConnector1">
              <a:avLst/>
            </a:prstGeom>
            <a:ln w="19050">
              <a:solidFill>
                <a:srgbClr val="0D7FB2"/>
              </a:solidFill>
              <a:round/>
            </a:ln>
          </p:spPr>
        </p:cxnSp>
      </p:grpSp>
      <p:sp>
        <p:nvSpPr>
          <p:cNvPr id="14" name="Прямоугольник 10">
            <a:extLst>
              <a:ext uri="{FF2B5EF4-FFF2-40B4-BE49-F238E27FC236}">
                <a16:creationId xmlns:a16="http://schemas.microsoft.com/office/drawing/2014/main" xmlns="" id="{0DA41D2B-6DEB-4173-BA49-AC323DE8D1B2}"/>
              </a:ext>
            </a:extLst>
          </p:cNvPr>
          <p:cNvSpPr/>
          <p:nvPr/>
        </p:nvSpPr>
        <p:spPr>
          <a:xfrm>
            <a:off x="547196" y="1215229"/>
            <a:ext cx="3193665" cy="347400"/>
          </a:xfrm>
          <a:prstGeom prst="rect">
            <a:avLst/>
          </a:prstGeom>
          <a:solidFill>
            <a:srgbClr val="0D7F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pc="-1" dirty="0">
                <a:solidFill>
                  <a:schemeClr val="lt1"/>
                </a:solidFill>
                <a:latin typeface="Calibri"/>
                <a:ea typeface="DejaVu Sans"/>
              </a:rPr>
              <a:t>Школьные спортивные клубы</a:t>
            </a:r>
            <a:endParaRPr lang="ru-RU" sz="1600" b="1" strike="noStrike" spc="-1" dirty="0">
              <a:solidFill>
                <a:schemeClr val="lt1"/>
              </a:solidFill>
              <a:latin typeface="Calibri"/>
              <a:ea typeface="DejaVu San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1ECE3A9A-4799-4D83-85B4-E46D06C8EC26}"/>
              </a:ext>
            </a:extLst>
          </p:cNvPr>
          <p:cNvSpPr txBox="1"/>
          <p:nvPr/>
        </p:nvSpPr>
        <p:spPr>
          <a:xfrm>
            <a:off x="4576252" y="1212395"/>
            <a:ext cx="722973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203 ШСК в Новосибирске</a:t>
            </a:r>
          </a:p>
          <a:p>
            <a:r>
              <a:rPr lang="ru-RU" sz="1400" dirty="0"/>
              <a:t>методист </a:t>
            </a:r>
            <a:r>
              <a:rPr lang="ru-RU" sz="1400" dirty="0" err="1"/>
              <a:t>ЦВиДО</a:t>
            </a:r>
            <a:r>
              <a:rPr lang="ru-RU" sz="1400" dirty="0"/>
              <a:t>: </a:t>
            </a:r>
            <a:r>
              <a:rPr lang="ru-RU" sz="1400" b="1" dirty="0" err="1"/>
              <a:t>Дубовицких</a:t>
            </a:r>
            <a:r>
              <a:rPr lang="ru-RU" sz="1400" b="1" dirty="0"/>
              <a:t> Людмила Владимировна, тел. 311 08 07 (доб. 1) </a:t>
            </a:r>
          </a:p>
        </p:txBody>
      </p:sp>
      <p:sp>
        <p:nvSpPr>
          <p:cNvPr id="9" name="Прямоугольник 10">
            <a:extLst>
              <a:ext uri="{FF2B5EF4-FFF2-40B4-BE49-F238E27FC236}">
                <a16:creationId xmlns:a16="http://schemas.microsoft.com/office/drawing/2014/main" xmlns="" id="{76B808BF-51E2-4D8C-AF26-EBFD5D829816}"/>
              </a:ext>
            </a:extLst>
          </p:cNvPr>
          <p:cNvSpPr/>
          <p:nvPr/>
        </p:nvSpPr>
        <p:spPr>
          <a:xfrm>
            <a:off x="547196" y="1978075"/>
            <a:ext cx="3193665" cy="347400"/>
          </a:xfrm>
          <a:prstGeom prst="rect">
            <a:avLst/>
          </a:prstGeom>
          <a:solidFill>
            <a:srgbClr val="0D7F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pc="-1" dirty="0">
                <a:solidFill>
                  <a:schemeClr val="lt1"/>
                </a:solidFill>
                <a:latin typeface="Calibri"/>
                <a:ea typeface="DejaVu Sans"/>
              </a:rPr>
              <a:t>Школьные театры</a:t>
            </a:r>
            <a:endParaRPr lang="ru-RU" sz="1600" b="1" strike="noStrike" spc="-1" dirty="0">
              <a:solidFill>
                <a:schemeClr val="lt1"/>
              </a:solidFill>
              <a:latin typeface="Calibri"/>
              <a:ea typeface="DejaVu San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4CFDA11-B442-41CC-AA56-AFEDD4C4DBE3}"/>
              </a:ext>
            </a:extLst>
          </p:cNvPr>
          <p:cNvSpPr txBox="1"/>
          <p:nvPr/>
        </p:nvSpPr>
        <p:spPr>
          <a:xfrm>
            <a:off x="4576252" y="1967109"/>
            <a:ext cx="667230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193 школьных театра в Новосибирске</a:t>
            </a:r>
          </a:p>
          <a:p>
            <a:r>
              <a:rPr lang="ru-RU" sz="1400" dirty="0"/>
              <a:t>методист </a:t>
            </a:r>
            <a:r>
              <a:rPr lang="ru-RU" sz="1400" dirty="0" err="1"/>
              <a:t>ЦВиДО</a:t>
            </a:r>
            <a:r>
              <a:rPr lang="ru-RU" sz="1400" dirty="0"/>
              <a:t>: </a:t>
            </a:r>
            <a:r>
              <a:rPr lang="ru-RU" sz="1400" b="1" dirty="0" err="1"/>
              <a:t>Бицко</a:t>
            </a:r>
            <a:r>
              <a:rPr lang="ru-RU" sz="1400" b="1" dirty="0"/>
              <a:t> Наталья Николаевна, тел. 311 08 07 (доб. 1) </a:t>
            </a:r>
          </a:p>
        </p:txBody>
      </p:sp>
      <p:sp>
        <p:nvSpPr>
          <p:cNvPr id="12" name="Прямоугольник 10">
            <a:extLst>
              <a:ext uri="{FF2B5EF4-FFF2-40B4-BE49-F238E27FC236}">
                <a16:creationId xmlns:a16="http://schemas.microsoft.com/office/drawing/2014/main" xmlns="" id="{C8F217AB-155D-42A0-A00C-A0893491E7E7}"/>
              </a:ext>
            </a:extLst>
          </p:cNvPr>
          <p:cNvSpPr/>
          <p:nvPr/>
        </p:nvSpPr>
        <p:spPr>
          <a:xfrm>
            <a:off x="547197" y="2743599"/>
            <a:ext cx="3193664" cy="551067"/>
          </a:xfrm>
          <a:prstGeom prst="rect">
            <a:avLst/>
          </a:prstGeom>
          <a:solidFill>
            <a:srgbClr val="0D7F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trike="noStrike" spc="-1" dirty="0">
                <a:solidFill>
                  <a:schemeClr val="lt1"/>
                </a:solidFill>
                <a:latin typeface="Calibri"/>
                <a:ea typeface="DejaVu Sans"/>
              </a:rPr>
              <a:t>Музе</a:t>
            </a:r>
            <a:r>
              <a:rPr lang="ru-RU" sz="1600" b="1" spc="-1" dirty="0">
                <a:solidFill>
                  <a:schemeClr val="lt1"/>
                </a:solidFill>
                <a:latin typeface="Calibri"/>
                <a:ea typeface="DejaVu Sans"/>
              </a:rPr>
              <a:t>и образовательных организаций</a:t>
            </a:r>
            <a:endParaRPr lang="ru-RU" sz="1600" b="1" strike="noStrike" spc="-1" dirty="0">
              <a:solidFill>
                <a:schemeClr val="lt1"/>
              </a:solidFill>
              <a:latin typeface="Calibri"/>
              <a:ea typeface="DejaVu San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DA54894-A3B7-4953-BCD7-E18AE55B4BEA}"/>
              </a:ext>
            </a:extLst>
          </p:cNvPr>
          <p:cNvSpPr txBox="1"/>
          <p:nvPr/>
        </p:nvSpPr>
        <p:spPr>
          <a:xfrm>
            <a:off x="4576252" y="2709892"/>
            <a:ext cx="713034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177 музеев образовательных организаций в Новосибирске</a:t>
            </a:r>
          </a:p>
          <a:p>
            <a:r>
              <a:rPr lang="ru-RU" sz="1400" dirty="0"/>
              <a:t>методист </a:t>
            </a:r>
            <a:r>
              <a:rPr lang="ru-RU" sz="1400" dirty="0" err="1"/>
              <a:t>ЦВиДО</a:t>
            </a:r>
            <a:r>
              <a:rPr lang="ru-RU" sz="1400" dirty="0"/>
              <a:t>: </a:t>
            </a:r>
            <a:r>
              <a:rPr lang="ru-RU" sz="1400" b="1" dirty="0" err="1"/>
              <a:t>Ястремский</a:t>
            </a:r>
            <a:r>
              <a:rPr lang="ru-RU" sz="1400" b="1" dirty="0"/>
              <a:t> Роман Владимирович, тел. 311 08 07 (доб. 2) </a:t>
            </a:r>
          </a:p>
        </p:txBody>
      </p:sp>
      <p:sp>
        <p:nvSpPr>
          <p:cNvPr id="15" name="Прямоугольник 10">
            <a:extLst>
              <a:ext uri="{FF2B5EF4-FFF2-40B4-BE49-F238E27FC236}">
                <a16:creationId xmlns:a16="http://schemas.microsoft.com/office/drawing/2014/main" xmlns="" id="{AB7F3859-5BFB-4F00-A7DA-E705AC649BB8}"/>
              </a:ext>
            </a:extLst>
          </p:cNvPr>
          <p:cNvSpPr/>
          <p:nvPr/>
        </p:nvSpPr>
        <p:spPr>
          <a:xfrm>
            <a:off x="547196" y="3502899"/>
            <a:ext cx="3193665" cy="347400"/>
          </a:xfrm>
          <a:prstGeom prst="rect">
            <a:avLst/>
          </a:prstGeom>
          <a:solidFill>
            <a:srgbClr val="0D7F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pc="-1" dirty="0">
                <a:solidFill>
                  <a:schemeClr val="lt1"/>
                </a:solidFill>
                <a:latin typeface="Calibri"/>
                <a:ea typeface="DejaVu Sans"/>
              </a:rPr>
              <a:t>Военно-патриотические клубы</a:t>
            </a:r>
            <a:endParaRPr lang="ru-RU" sz="1600" b="1" strike="noStrike" spc="-1" dirty="0">
              <a:solidFill>
                <a:schemeClr val="lt1"/>
              </a:solidFill>
              <a:latin typeface="Calibri"/>
              <a:ea typeface="DejaVu San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BA54CDD7-234C-4A5F-98F3-066CD14CD5EB}"/>
              </a:ext>
            </a:extLst>
          </p:cNvPr>
          <p:cNvSpPr txBox="1"/>
          <p:nvPr/>
        </p:nvSpPr>
        <p:spPr>
          <a:xfrm>
            <a:off x="4576252" y="3429000"/>
            <a:ext cx="713034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32 ВПК в Новосибирске</a:t>
            </a:r>
          </a:p>
          <a:p>
            <a:r>
              <a:rPr lang="ru-RU" sz="1400" dirty="0"/>
              <a:t>методист </a:t>
            </a:r>
            <a:r>
              <a:rPr lang="ru-RU" sz="1400" dirty="0" err="1"/>
              <a:t>ЦВиДО</a:t>
            </a:r>
            <a:r>
              <a:rPr lang="ru-RU" sz="1400" dirty="0"/>
              <a:t>: </a:t>
            </a:r>
            <a:r>
              <a:rPr lang="ru-RU" sz="1400" b="1" dirty="0" err="1"/>
              <a:t>Ястремский</a:t>
            </a:r>
            <a:r>
              <a:rPr lang="ru-RU" sz="1400" b="1" dirty="0"/>
              <a:t> Роман Владимирович, тел. 311 08 07 (доб. 2) </a:t>
            </a:r>
          </a:p>
        </p:txBody>
      </p:sp>
      <p:sp>
        <p:nvSpPr>
          <p:cNvPr id="17" name="Прямоугольник 10">
            <a:extLst>
              <a:ext uri="{FF2B5EF4-FFF2-40B4-BE49-F238E27FC236}">
                <a16:creationId xmlns:a16="http://schemas.microsoft.com/office/drawing/2014/main" xmlns="" id="{D99237E8-233B-41DC-8A36-150815D20291}"/>
              </a:ext>
            </a:extLst>
          </p:cNvPr>
          <p:cNvSpPr/>
          <p:nvPr/>
        </p:nvSpPr>
        <p:spPr>
          <a:xfrm>
            <a:off x="547195" y="4261319"/>
            <a:ext cx="3193665" cy="347400"/>
          </a:xfrm>
          <a:prstGeom prst="rect">
            <a:avLst/>
          </a:prstGeom>
          <a:solidFill>
            <a:srgbClr val="0D7F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trike="noStrike" spc="-1" dirty="0">
                <a:solidFill>
                  <a:schemeClr val="lt1"/>
                </a:solidFill>
                <a:latin typeface="Calibri"/>
                <a:ea typeface="DejaVu Sans"/>
              </a:rPr>
              <a:t>Школьные хоры</a:t>
            </a:r>
          </a:p>
        </p:txBody>
      </p:sp>
      <p:sp>
        <p:nvSpPr>
          <p:cNvPr id="18" name="Прямоугольник 10">
            <a:extLst>
              <a:ext uri="{FF2B5EF4-FFF2-40B4-BE49-F238E27FC236}">
                <a16:creationId xmlns:a16="http://schemas.microsoft.com/office/drawing/2014/main" xmlns="" id="{BDD3C900-CEC1-426F-ACDA-C2867E92090F}"/>
              </a:ext>
            </a:extLst>
          </p:cNvPr>
          <p:cNvSpPr/>
          <p:nvPr/>
        </p:nvSpPr>
        <p:spPr>
          <a:xfrm>
            <a:off x="547195" y="5026844"/>
            <a:ext cx="3193665" cy="347400"/>
          </a:xfrm>
          <a:prstGeom prst="rect">
            <a:avLst/>
          </a:prstGeom>
          <a:solidFill>
            <a:srgbClr val="0D7F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trike="noStrike" spc="-1" dirty="0">
                <a:solidFill>
                  <a:schemeClr val="lt1"/>
                </a:solidFill>
                <a:latin typeface="Calibri"/>
                <a:ea typeface="DejaVu Sans"/>
              </a:rPr>
              <a:t>Школьные медиацентры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3919B3B4-2F96-48E5-A7AD-E9D67B560E96}"/>
              </a:ext>
            </a:extLst>
          </p:cNvPr>
          <p:cNvSpPr txBox="1"/>
          <p:nvPr/>
        </p:nvSpPr>
        <p:spPr>
          <a:xfrm>
            <a:off x="4576252" y="4207389"/>
            <a:ext cx="7068553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66 школьных хоров в Новосибирске</a:t>
            </a:r>
          </a:p>
          <a:p>
            <a:pPr lvl="0"/>
            <a:r>
              <a:rPr lang="ru-RU" sz="1400" dirty="0"/>
              <a:t>методист </a:t>
            </a:r>
            <a:r>
              <a:rPr lang="ru-RU" sz="1400" dirty="0" err="1" smtClean="0"/>
              <a:t>ЦВиДО</a:t>
            </a:r>
            <a:r>
              <a:rPr lang="ru-RU" sz="1400" dirty="0" smtClean="0"/>
              <a:t>:</a:t>
            </a:r>
            <a:r>
              <a:rPr lang="ru-RU" sz="1400" dirty="0" smtClean="0">
                <a:solidFill>
                  <a:srgbClr val="000000"/>
                </a:solidFill>
              </a:rPr>
              <a:t> </a:t>
            </a:r>
            <a:r>
              <a:rPr lang="ru-RU" sz="1400" b="1" dirty="0" err="1">
                <a:solidFill>
                  <a:srgbClr val="000000"/>
                </a:solidFill>
              </a:rPr>
              <a:t>Бицко</a:t>
            </a:r>
            <a:r>
              <a:rPr lang="ru-RU" sz="1400" b="1" dirty="0">
                <a:solidFill>
                  <a:srgbClr val="000000"/>
                </a:solidFill>
              </a:rPr>
              <a:t> Наталья Николаевна, тел. 311 08 07 (доб. 1) </a:t>
            </a:r>
          </a:p>
          <a:p>
            <a:endParaRPr lang="ru-RU" sz="1400" b="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032BD93D-F3C2-493D-9200-7D50C53C0DD7}"/>
              </a:ext>
            </a:extLst>
          </p:cNvPr>
          <p:cNvSpPr txBox="1"/>
          <p:nvPr/>
        </p:nvSpPr>
        <p:spPr>
          <a:xfrm>
            <a:off x="4576252" y="4985778"/>
            <a:ext cx="722973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41 школьный медиацентр в Новосибирске</a:t>
            </a:r>
          </a:p>
          <a:p>
            <a:r>
              <a:rPr lang="ru-RU" sz="1400" dirty="0"/>
              <a:t>методист </a:t>
            </a:r>
            <a:r>
              <a:rPr lang="ru-RU" sz="1400" dirty="0" smtClean="0"/>
              <a:t>ЦЦО МАУ ДПО «НИСО»: </a:t>
            </a:r>
            <a:r>
              <a:rPr lang="ru-RU" sz="1400" b="1" dirty="0" err="1" smtClean="0"/>
              <a:t>Повстьянова</a:t>
            </a:r>
            <a:r>
              <a:rPr lang="ru-RU" sz="1400" b="1" dirty="0" smtClean="0"/>
              <a:t> Ксения Олеговна, тел. 314 03 03 </a:t>
            </a:r>
            <a:endParaRPr lang="ru-RU" sz="1400" b="1" dirty="0"/>
          </a:p>
        </p:txBody>
      </p:sp>
      <p:sp>
        <p:nvSpPr>
          <p:cNvPr id="22" name="Прямоугольник 10">
            <a:extLst>
              <a:ext uri="{FF2B5EF4-FFF2-40B4-BE49-F238E27FC236}">
                <a16:creationId xmlns:a16="http://schemas.microsoft.com/office/drawing/2014/main" xmlns="" id="{BDD3C900-CEC1-426F-ACDA-C2867E92090F}"/>
              </a:ext>
            </a:extLst>
          </p:cNvPr>
          <p:cNvSpPr/>
          <p:nvPr/>
        </p:nvSpPr>
        <p:spPr>
          <a:xfrm>
            <a:off x="547194" y="5831514"/>
            <a:ext cx="3193666" cy="472304"/>
          </a:xfrm>
          <a:prstGeom prst="rect">
            <a:avLst/>
          </a:prstGeom>
          <a:solidFill>
            <a:srgbClr val="0D7F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trike="noStrike" spc="-1" dirty="0" smtClean="0">
                <a:solidFill>
                  <a:schemeClr val="lt1"/>
                </a:solidFill>
                <a:latin typeface="Calibri"/>
                <a:ea typeface="DejaVu Sans"/>
              </a:rPr>
              <a:t>Школьные технологические кружки</a:t>
            </a:r>
            <a:endParaRPr lang="ru-RU" sz="1600" b="1" strike="noStrike" spc="-1" dirty="0">
              <a:solidFill>
                <a:schemeClr val="lt1"/>
              </a:solidFill>
              <a:latin typeface="Calibri"/>
              <a:ea typeface="DejaVu San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032BD93D-F3C2-493D-9200-7D50C53C0DD7}"/>
              </a:ext>
            </a:extLst>
          </p:cNvPr>
          <p:cNvSpPr txBox="1"/>
          <p:nvPr/>
        </p:nvSpPr>
        <p:spPr>
          <a:xfrm>
            <a:off x="4559627" y="5831514"/>
            <a:ext cx="744817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 smtClean="0"/>
              <a:t>78 школьных технологических кружков и 16 кружков юных техников в Новосибирске 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40007268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ED03C831-77A3-4D7D-8B3F-37BFD64FCB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8515" y="0"/>
            <a:ext cx="2267475" cy="1275455"/>
          </a:xfrm>
          <a:prstGeom prst="rect">
            <a:avLst/>
          </a:prstGeom>
        </p:spPr>
      </p:pic>
      <p:grpSp>
        <p:nvGrpSpPr>
          <p:cNvPr id="72" name="Группа 45"/>
          <p:cNvGrpSpPr/>
          <p:nvPr/>
        </p:nvGrpSpPr>
        <p:grpSpPr>
          <a:xfrm>
            <a:off x="263160" y="221760"/>
            <a:ext cx="11744640" cy="683280"/>
            <a:chOff x="263160" y="221760"/>
            <a:chExt cx="11744640" cy="683280"/>
          </a:xfrm>
        </p:grpSpPr>
        <p:sp>
          <p:nvSpPr>
            <p:cNvPr id="73" name="Рисунок 46"/>
            <p:cNvSpPr/>
            <p:nvPr/>
          </p:nvSpPr>
          <p:spPr>
            <a:xfrm>
              <a:off x="11248560" y="221760"/>
              <a:ext cx="759240" cy="683280"/>
            </a:xfrm>
            <a:prstGeom prst="ellipse">
              <a:avLst/>
            </a:prstGeom>
            <a:blipFill rotWithShape="0">
              <a:blip r:embed="rId3"/>
              <a:srcRect/>
              <a:stretch/>
            </a:blipFill>
            <a:ln w="1905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4" name="Прямоугольник 47"/>
            <p:cNvSpPr/>
            <p:nvPr/>
          </p:nvSpPr>
          <p:spPr>
            <a:xfrm>
              <a:off x="371160" y="221760"/>
              <a:ext cx="9616320" cy="289588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>
                <a:lnSpc>
                  <a:spcPct val="115000"/>
                </a:lnSpc>
              </a:pPr>
              <a:r>
                <a:rPr lang="ru-RU" sz="1200" i="1" spc="-1" dirty="0">
                  <a:solidFill>
                    <a:srgbClr val="7F8082"/>
                  </a:solidFill>
                  <a:latin typeface="Calibri"/>
                  <a:ea typeface="DejaVu Sans"/>
                </a:rPr>
                <a:t>Современные </a:t>
              </a:r>
              <a:r>
                <a:rPr lang="ru-RU" sz="1200" b="0" i="1" strike="noStrike" spc="-1" dirty="0">
                  <a:solidFill>
                    <a:srgbClr val="7F8082"/>
                  </a:solidFill>
                  <a:latin typeface="Calibri"/>
                  <a:ea typeface="DejaVu Sans"/>
                </a:rPr>
                <a:t>формы социальной активности школьников</a:t>
              </a:r>
              <a:endParaRPr lang="ru-RU" sz="1200" b="0" strike="noStrike" spc="-1" dirty="0">
                <a:solidFill>
                  <a:srgbClr val="000000"/>
                </a:solidFill>
                <a:latin typeface="Arial"/>
              </a:endParaRPr>
            </a:p>
          </p:txBody>
        </p:sp>
        <p:cxnSp>
          <p:nvCxnSpPr>
            <p:cNvPr id="75" name="Прямая соединительная линия 48"/>
            <p:cNvCxnSpPr/>
            <p:nvPr/>
          </p:nvCxnSpPr>
          <p:spPr>
            <a:xfrm>
              <a:off x="263160" y="754560"/>
              <a:ext cx="9324720" cy="720"/>
            </a:xfrm>
            <a:prstGeom prst="straightConnector1">
              <a:avLst/>
            </a:prstGeom>
            <a:ln w="19050">
              <a:solidFill>
                <a:srgbClr val="0D7FB2"/>
              </a:solidFill>
              <a:round/>
            </a:ln>
          </p:spPr>
        </p:cxnSp>
      </p:grpSp>
      <p:sp>
        <p:nvSpPr>
          <p:cNvPr id="14" name="Прямоугольник 10">
            <a:extLst>
              <a:ext uri="{FF2B5EF4-FFF2-40B4-BE49-F238E27FC236}">
                <a16:creationId xmlns:a16="http://schemas.microsoft.com/office/drawing/2014/main" xmlns="" id="{0DA41D2B-6DEB-4173-BA49-AC323DE8D1B2}"/>
              </a:ext>
            </a:extLst>
          </p:cNvPr>
          <p:cNvSpPr/>
          <p:nvPr/>
        </p:nvSpPr>
        <p:spPr>
          <a:xfrm>
            <a:off x="547196" y="1215229"/>
            <a:ext cx="3193665" cy="347400"/>
          </a:xfrm>
          <a:prstGeom prst="rect">
            <a:avLst/>
          </a:prstGeom>
          <a:solidFill>
            <a:srgbClr val="0D7F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trike="noStrike" spc="-1" dirty="0">
                <a:solidFill>
                  <a:schemeClr val="lt1"/>
                </a:solidFill>
                <a:latin typeface="Calibri"/>
                <a:ea typeface="DejaVu Sans"/>
              </a:rPr>
              <a:t>ГИС «Навигатор ДО НСО»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1ECE3A9A-4799-4D83-85B4-E46D06C8EC26}"/>
              </a:ext>
            </a:extLst>
          </p:cNvPr>
          <p:cNvSpPr txBox="1"/>
          <p:nvPr/>
        </p:nvSpPr>
        <p:spPr>
          <a:xfrm>
            <a:off x="3916017" y="1103510"/>
            <a:ext cx="797118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accent1"/>
                </a:solidFill>
              </a:rPr>
              <a:t>Руководитель Муниципального опорного центра дополнительного образования </a:t>
            </a:r>
            <a:r>
              <a:rPr lang="ru-RU" sz="1600" dirty="0" err="1">
                <a:solidFill>
                  <a:schemeClr val="accent1"/>
                </a:solidFill>
              </a:rPr>
              <a:t>ЦВиДО</a:t>
            </a:r>
            <a:r>
              <a:rPr lang="ru-RU" sz="1600" dirty="0">
                <a:solidFill>
                  <a:schemeClr val="accent1"/>
                </a:solidFill>
              </a:rPr>
              <a:t>: </a:t>
            </a:r>
            <a:r>
              <a:rPr lang="ru-RU" sz="1600" b="1" dirty="0">
                <a:solidFill>
                  <a:schemeClr val="accent1"/>
                </a:solidFill>
              </a:rPr>
              <a:t>Щеглова Александра Сергеевна, тел. 311 08 07 (доб. 1)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B92F66F5-641E-4DA1-A99D-D3AE3D6F85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7548" y="1804744"/>
            <a:ext cx="9696904" cy="4914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4184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ED03C831-77A3-4D7D-8B3F-37BFD64FCB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8515" y="0"/>
            <a:ext cx="2267475" cy="1275455"/>
          </a:xfrm>
          <a:prstGeom prst="rect">
            <a:avLst/>
          </a:prstGeom>
        </p:spPr>
      </p:pic>
      <p:grpSp>
        <p:nvGrpSpPr>
          <p:cNvPr id="72" name="Группа 45"/>
          <p:cNvGrpSpPr/>
          <p:nvPr/>
        </p:nvGrpSpPr>
        <p:grpSpPr>
          <a:xfrm>
            <a:off x="263160" y="221760"/>
            <a:ext cx="11744640" cy="683280"/>
            <a:chOff x="263160" y="221760"/>
            <a:chExt cx="11744640" cy="683280"/>
          </a:xfrm>
        </p:grpSpPr>
        <p:sp>
          <p:nvSpPr>
            <p:cNvPr id="73" name="Рисунок 46"/>
            <p:cNvSpPr/>
            <p:nvPr/>
          </p:nvSpPr>
          <p:spPr>
            <a:xfrm>
              <a:off x="11248560" y="221760"/>
              <a:ext cx="759240" cy="683280"/>
            </a:xfrm>
            <a:prstGeom prst="ellipse">
              <a:avLst/>
            </a:prstGeom>
            <a:blipFill rotWithShape="0">
              <a:blip r:embed="rId3"/>
              <a:srcRect/>
              <a:stretch/>
            </a:blipFill>
            <a:ln w="1905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4" name="Прямоугольник 47"/>
            <p:cNvSpPr/>
            <p:nvPr/>
          </p:nvSpPr>
          <p:spPr>
            <a:xfrm>
              <a:off x="371160" y="221760"/>
              <a:ext cx="9616320" cy="289588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>
                <a:lnSpc>
                  <a:spcPct val="115000"/>
                </a:lnSpc>
              </a:pPr>
              <a:r>
                <a:rPr lang="ru-RU" sz="1200" i="1" spc="-1" dirty="0">
                  <a:solidFill>
                    <a:srgbClr val="7F8082"/>
                  </a:solidFill>
                  <a:latin typeface="Calibri"/>
                  <a:ea typeface="DejaVu Sans"/>
                </a:rPr>
                <a:t>Современные </a:t>
              </a:r>
              <a:r>
                <a:rPr lang="ru-RU" sz="1200" b="0" i="1" strike="noStrike" spc="-1" dirty="0">
                  <a:solidFill>
                    <a:srgbClr val="7F8082"/>
                  </a:solidFill>
                  <a:latin typeface="Calibri"/>
                  <a:ea typeface="DejaVu Sans"/>
                </a:rPr>
                <a:t>формы социальной активности школьников</a:t>
              </a:r>
              <a:endParaRPr lang="ru-RU" sz="1200" b="0" strike="noStrike" spc="-1" dirty="0">
                <a:solidFill>
                  <a:srgbClr val="000000"/>
                </a:solidFill>
                <a:latin typeface="Arial"/>
              </a:endParaRPr>
            </a:p>
          </p:txBody>
        </p:sp>
        <p:cxnSp>
          <p:nvCxnSpPr>
            <p:cNvPr id="75" name="Прямая соединительная линия 48"/>
            <p:cNvCxnSpPr/>
            <p:nvPr/>
          </p:nvCxnSpPr>
          <p:spPr>
            <a:xfrm>
              <a:off x="263160" y="754560"/>
              <a:ext cx="9324720" cy="720"/>
            </a:xfrm>
            <a:prstGeom prst="straightConnector1">
              <a:avLst/>
            </a:prstGeom>
            <a:ln w="19050">
              <a:solidFill>
                <a:srgbClr val="0D7FB2"/>
              </a:solidFill>
              <a:round/>
            </a:ln>
          </p:spPr>
        </p:cxnSp>
      </p:grpSp>
      <p:sp>
        <p:nvSpPr>
          <p:cNvPr id="14" name="Прямоугольник 10">
            <a:extLst>
              <a:ext uri="{FF2B5EF4-FFF2-40B4-BE49-F238E27FC236}">
                <a16:creationId xmlns:a16="http://schemas.microsoft.com/office/drawing/2014/main" xmlns="" id="{0DA41D2B-6DEB-4173-BA49-AC323DE8D1B2}"/>
              </a:ext>
            </a:extLst>
          </p:cNvPr>
          <p:cNvSpPr/>
          <p:nvPr/>
        </p:nvSpPr>
        <p:spPr>
          <a:xfrm>
            <a:off x="547196" y="1215229"/>
            <a:ext cx="3193665" cy="562696"/>
          </a:xfrm>
          <a:prstGeom prst="rect">
            <a:avLst/>
          </a:prstGeom>
          <a:solidFill>
            <a:srgbClr val="0D7F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trike="noStrike" spc="-1" dirty="0">
                <a:solidFill>
                  <a:schemeClr val="lt1"/>
                </a:solidFill>
                <a:latin typeface="Calibri"/>
                <a:ea typeface="DejaVu Sans"/>
              </a:rPr>
              <a:t>ГИС «Навигатор ДО НСО»</a:t>
            </a:r>
          </a:p>
          <a:p>
            <a:pPr algn="ctr">
              <a:lnSpc>
                <a:spcPct val="100000"/>
              </a:lnSpc>
            </a:pPr>
            <a:r>
              <a:rPr lang="ru-RU" sz="1600" b="1" spc="-1" dirty="0">
                <a:solidFill>
                  <a:schemeClr val="lt1"/>
                </a:solidFill>
                <a:latin typeface="Calibri"/>
                <a:ea typeface="DejaVu Sans"/>
              </a:rPr>
              <a:t>Модуль «Одаренные дети»</a:t>
            </a:r>
            <a:endParaRPr lang="ru-RU" sz="1600" b="1" strike="noStrike" spc="-1" dirty="0">
              <a:solidFill>
                <a:schemeClr val="lt1"/>
              </a:solidFill>
              <a:latin typeface="Calibri"/>
              <a:ea typeface="DejaVu San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1ECE3A9A-4799-4D83-85B4-E46D06C8EC26}"/>
              </a:ext>
            </a:extLst>
          </p:cNvPr>
          <p:cNvSpPr txBox="1"/>
          <p:nvPr/>
        </p:nvSpPr>
        <p:spPr>
          <a:xfrm>
            <a:off x="2256652" y="2022578"/>
            <a:ext cx="7678696" cy="40164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500" dirty="0">
                <a:solidFill>
                  <a:schemeClr val="accent1"/>
                </a:solidFill>
              </a:rPr>
              <a:t>Методисты </a:t>
            </a:r>
            <a:r>
              <a:rPr lang="ru-RU" sz="1500" dirty="0" err="1">
                <a:solidFill>
                  <a:schemeClr val="accent1"/>
                </a:solidFill>
              </a:rPr>
              <a:t>ЦВиДО</a:t>
            </a:r>
            <a:r>
              <a:rPr lang="ru-RU" sz="1500" dirty="0">
                <a:solidFill>
                  <a:schemeClr val="accent1"/>
                </a:solidFill>
              </a:rPr>
              <a:t>, закрепленные за районами города Новосибирска:</a:t>
            </a:r>
          </a:p>
          <a:p>
            <a:endParaRPr lang="ru-RU" sz="1500" b="1" dirty="0">
              <a:solidFill>
                <a:schemeClr val="accent1"/>
              </a:solidFill>
            </a:endParaRPr>
          </a:p>
          <a:p>
            <a:r>
              <a:rPr lang="ru-RU" sz="1500" b="1" dirty="0">
                <a:solidFill>
                  <a:schemeClr val="accent1"/>
                </a:solidFill>
              </a:rPr>
              <a:t>Ленинский                         Моисеева Лариса Васильевна, тел. 355 51 25</a:t>
            </a:r>
          </a:p>
          <a:p>
            <a:endParaRPr lang="ru-RU" sz="1500" b="1" dirty="0">
              <a:solidFill>
                <a:schemeClr val="accent1"/>
              </a:solidFill>
            </a:endParaRPr>
          </a:p>
          <a:p>
            <a:r>
              <a:rPr lang="ru-RU" sz="1500" b="1" dirty="0">
                <a:solidFill>
                  <a:schemeClr val="accent1"/>
                </a:solidFill>
              </a:rPr>
              <a:t>Кировский                         Трофимова Марина Петровна, тел. 355 51 25</a:t>
            </a:r>
          </a:p>
          <a:p>
            <a:endParaRPr lang="ru-RU" sz="1500" b="1" dirty="0">
              <a:solidFill>
                <a:schemeClr val="accent1"/>
              </a:solidFill>
            </a:endParaRPr>
          </a:p>
          <a:p>
            <a:r>
              <a:rPr lang="ru-RU" sz="1500" b="1" dirty="0">
                <a:solidFill>
                  <a:schemeClr val="accent1"/>
                </a:solidFill>
              </a:rPr>
              <a:t>Первомайский                   Шарф Анна Евгеньевна, тел. 311 08 07 (доб. 3)</a:t>
            </a:r>
          </a:p>
          <a:p>
            <a:endParaRPr lang="ru-RU" sz="1500" b="1" dirty="0">
              <a:solidFill>
                <a:schemeClr val="accent1"/>
              </a:solidFill>
            </a:endParaRPr>
          </a:p>
          <a:p>
            <a:r>
              <a:rPr lang="ru-RU" sz="1500" b="1" dirty="0">
                <a:solidFill>
                  <a:schemeClr val="accent1"/>
                </a:solidFill>
              </a:rPr>
              <a:t>Советский                          Шарф Анна Евгеньевна, тел. 311 08 07 (доб. 3)</a:t>
            </a:r>
          </a:p>
          <a:p>
            <a:endParaRPr lang="ru-RU" sz="1500" b="1" dirty="0">
              <a:solidFill>
                <a:schemeClr val="accent1"/>
              </a:solidFill>
            </a:endParaRPr>
          </a:p>
          <a:p>
            <a:r>
              <a:rPr lang="ru-RU" sz="1500" b="1" dirty="0">
                <a:solidFill>
                  <a:schemeClr val="accent1"/>
                </a:solidFill>
              </a:rPr>
              <a:t>Октябрьский                      Зайцева Юлия Васильевна, тел. 311 08 07 (доб. 3)</a:t>
            </a:r>
          </a:p>
          <a:p>
            <a:endParaRPr lang="ru-RU" sz="1500" b="1" dirty="0">
              <a:solidFill>
                <a:schemeClr val="accent1"/>
              </a:solidFill>
            </a:endParaRPr>
          </a:p>
          <a:p>
            <a:r>
              <a:rPr lang="ru-RU" sz="1500" b="1" dirty="0">
                <a:solidFill>
                  <a:schemeClr val="accent1"/>
                </a:solidFill>
              </a:rPr>
              <a:t>Калининский                      Савченко Владимир Павлович, тел. 311 08 07 (доб. 3)</a:t>
            </a:r>
          </a:p>
          <a:p>
            <a:endParaRPr lang="ru-RU" sz="1500" b="1" dirty="0">
              <a:solidFill>
                <a:schemeClr val="accent1"/>
              </a:solidFill>
            </a:endParaRPr>
          </a:p>
          <a:p>
            <a:r>
              <a:rPr lang="ru-RU" sz="1500" b="1" dirty="0" smtClean="0">
                <a:solidFill>
                  <a:schemeClr val="accent1"/>
                </a:solidFill>
              </a:rPr>
              <a:t>Дзержинский                      Ануфриенко </a:t>
            </a:r>
            <a:r>
              <a:rPr lang="ru-RU" sz="1500" b="1" dirty="0">
                <a:solidFill>
                  <a:schemeClr val="accent1"/>
                </a:solidFill>
              </a:rPr>
              <a:t>Ксения Сергеевна, тел. 311 08 07 (доб. 3)</a:t>
            </a:r>
          </a:p>
          <a:p>
            <a:endParaRPr lang="ru-RU" sz="1500" b="1" dirty="0">
              <a:solidFill>
                <a:schemeClr val="accent1"/>
              </a:solidFill>
            </a:endParaRPr>
          </a:p>
          <a:p>
            <a:r>
              <a:rPr lang="ru-RU" sz="1500" b="1" dirty="0">
                <a:solidFill>
                  <a:schemeClr val="accent1"/>
                </a:solidFill>
              </a:rPr>
              <a:t>Центральный округ          </a:t>
            </a:r>
            <a:r>
              <a:rPr lang="ru-RU" sz="1500" b="1" dirty="0" err="1">
                <a:solidFill>
                  <a:schemeClr val="accent1"/>
                </a:solidFill>
              </a:rPr>
              <a:t>Атигаев</a:t>
            </a:r>
            <a:r>
              <a:rPr lang="ru-RU" sz="1500" b="1" dirty="0">
                <a:solidFill>
                  <a:schemeClr val="accent1"/>
                </a:solidFill>
              </a:rPr>
              <a:t> Амир </a:t>
            </a:r>
            <a:r>
              <a:rPr lang="ru-RU" sz="1500" b="1" dirty="0" err="1">
                <a:solidFill>
                  <a:schemeClr val="accent1"/>
                </a:solidFill>
              </a:rPr>
              <a:t>Салаватович</a:t>
            </a:r>
            <a:r>
              <a:rPr lang="ru-RU" sz="1500" b="1" dirty="0">
                <a:solidFill>
                  <a:schemeClr val="accent1"/>
                </a:solidFill>
              </a:rPr>
              <a:t>, тел. 355 51 25</a:t>
            </a:r>
          </a:p>
        </p:txBody>
      </p:sp>
    </p:spTree>
    <p:extLst>
      <p:ext uri="{BB962C8B-B14F-4D97-AF65-F5344CB8AC3E}">
        <p14:creationId xmlns:p14="http://schemas.microsoft.com/office/powerpoint/2010/main" val="38528828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ED03C831-77A3-4D7D-8B3F-37BFD64FCB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8515" y="0"/>
            <a:ext cx="2267475" cy="1275455"/>
          </a:xfrm>
          <a:prstGeom prst="rect">
            <a:avLst/>
          </a:prstGeom>
        </p:spPr>
      </p:pic>
      <p:grpSp>
        <p:nvGrpSpPr>
          <p:cNvPr id="72" name="Группа 45"/>
          <p:cNvGrpSpPr/>
          <p:nvPr/>
        </p:nvGrpSpPr>
        <p:grpSpPr>
          <a:xfrm>
            <a:off x="263160" y="221760"/>
            <a:ext cx="11744640" cy="683280"/>
            <a:chOff x="263160" y="221760"/>
            <a:chExt cx="11744640" cy="683280"/>
          </a:xfrm>
        </p:grpSpPr>
        <p:sp>
          <p:nvSpPr>
            <p:cNvPr id="73" name="Рисунок 46"/>
            <p:cNvSpPr/>
            <p:nvPr/>
          </p:nvSpPr>
          <p:spPr>
            <a:xfrm>
              <a:off x="11248560" y="221760"/>
              <a:ext cx="759240" cy="683280"/>
            </a:xfrm>
            <a:prstGeom prst="ellipse">
              <a:avLst/>
            </a:prstGeom>
            <a:blipFill rotWithShape="0">
              <a:blip r:embed="rId3"/>
              <a:srcRect/>
              <a:stretch/>
            </a:blipFill>
            <a:ln w="1905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4" name="Прямоугольник 47"/>
            <p:cNvSpPr/>
            <p:nvPr/>
          </p:nvSpPr>
          <p:spPr>
            <a:xfrm>
              <a:off x="371160" y="221760"/>
              <a:ext cx="9616320" cy="289588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>
                <a:lnSpc>
                  <a:spcPct val="115000"/>
                </a:lnSpc>
              </a:pPr>
              <a:r>
                <a:rPr lang="ru-RU" sz="1200" i="1" spc="-1" dirty="0">
                  <a:solidFill>
                    <a:srgbClr val="7F8082"/>
                  </a:solidFill>
                  <a:latin typeface="Calibri"/>
                  <a:ea typeface="DejaVu Sans"/>
                </a:rPr>
                <a:t>Современные </a:t>
              </a:r>
              <a:r>
                <a:rPr lang="ru-RU" sz="1200" b="0" i="1" strike="noStrike" spc="-1" dirty="0">
                  <a:solidFill>
                    <a:srgbClr val="7F8082"/>
                  </a:solidFill>
                  <a:latin typeface="Calibri"/>
                  <a:ea typeface="DejaVu Sans"/>
                </a:rPr>
                <a:t>формы социальной активности школьников</a:t>
              </a:r>
              <a:endParaRPr lang="ru-RU" sz="1200" b="0" strike="noStrike" spc="-1" dirty="0">
                <a:solidFill>
                  <a:srgbClr val="000000"/>
                </a:solidFill>
                <a:latin typeface="Arial"/>
              </a:endParaRPr>
            </a:p>
          </p:txBody>
        </p:sp>
        <p:cxnSp>
          <p:nvCxnSpPr>
            <p:cNvPr id="75" name="Прямая соединительная линия 48"/>
            <p:cNvCxnSpPr/>
            <p:nvPr/>
          </p:nvCxnSpPr>
          <p:spPr>
            <a:xfrm>
              <a:off x="263160" y="754560"/>
              <a:ext cx="9324720" cy="720"/>
            </a:xfrm>
            <a:prstGeom prst="straightConnector1">
              <a:avLst/>
            </a:prstGeom>
            <a:ln w="19050">
              <a:solidFill>
                <a:srgbClr val="0D7FB2"/>
              </a:solidFill>
              <a:round/>
            </a:ln>
          </p:spPr>
        </p:cxnSp>
      </p:grpSp>
      <p:sp>
        <p:nvSpPr>
          <p:cNvPr id="14" name="Прямоугольник 10">
            <a:extLst>
              <a:ext uri="{FF2B5EF4-FFF2-40B4-BE49-F238E27FC236}">
                <a16:creationId xmlns:a16="http://schemas.microsoft.com/office/drawing/2014/main" xmlns="" id="{0DA41D2B-6DEB-4173-BA49-AC323DE8D1B2}"/>
              </a:ext>
            </a:extLst>
          </p:cNvPr>
          <p:cNvSpPr/>
          <p:nvPr/>
        </p:nvSpPr>
        <p:spPr>
          <a:xfrm>
            <a:off x="547196" y="1215229"/>
            <a:ext cx="3193665" cy="347400"/>
          </a:xfrm>
          <a:prstGeom prst="rect">
            <a:avLst/>
          </a:prstGeom>
          <a:solidFill>
            <a:srgbClr val="0D7F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pc="-1" dirty="0">
                <a:solidFill>
                  <a:schemeClr val="lt1"/>
                </a:solidFill>
                <a:latin typeface="Calibri"/>
                <a:ea typeface="DejaVu Sans"/>
              </a:rPr>
              <a:t>Олимпиада младших школьников</a:t>
            </a:r>
            <a:endParaRPr lang="ru-RU" sz="1400" b="1" strike="noStrike" spc="-1" dirty="0">
              <a:solidFill>
                <a:schemeClr val="lt1"/>
              </a:solidFill>
              <a:latin typeface="Calibri"/>
              <a:ea typeface="DejaVu San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1ECE3A9A-4799-4D83-85B4-E46D06C8EC26}"/>
              </a:ext>
            </a:extLst>
          </p:cNvPr>
          <p:cNvSpPr txBox="1"/>
          <p:nvPr/>
        </p:nvSpPr>
        <p:spPr>
          <a:xfrm>
            <a:off x="3975653" y="1212395"/>
            <a:ext cx="783033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Начальник отдела методического сопровождения олимпиадного и конкурсного движения </a:t>
            </a:r>
            <a:r>
              <a:rPr lang="ru-RU" sz="1600" dirty="0" err="1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ЦВиДО</a:t>
            </a:r>
            <a:r>
              <a:rPr lang="ru-RU" sz="16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ru-RU" sz="16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Строкова Татьяна Александровна, тел. 355-51-25, 311 08 07 (доб. 3) 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5267FD20-BBF0-4DD1-BDC7-5B7DEB270DD3}"/>
              </a:ext>
            </a:extLst>
          </p:cNvPr>
          <p:cNvSpPr/>
          <p:nvPr/>
        </p:nvSpPr>
        <p:spPr>
          <a:xfrm>
            <a:off x="1007516" y="2662165"/>
            <a:ext cx="2551320" cy="347400"/>
          </a:xfrm>
          <a:prstGeom prst="rect">
            <a:avLst/>
          </a:prstGeom>
          <a:solidFill>
            <a:srgbClr val="0D7F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pc="-1" dirty="0">
                <a:solidFill>
                  <a:schemeClr val="lt1"/>
                </a:solidFill>
                <a:latin typeface="Calibri"/>
              </a:rPr>
              <a:t>Участники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Прямоугольник 2">
            <a:extLst>
              <a:ext uri="{FF2B5EF4-FFF2-40B4-BE49-F238E27FC236}">
                <a16:creationId xmlns:a16="http://schemas.microsoft.com/office/drawing/2014/main" xmlns="" id="{0AC388EE-F176-4CE8-90BA-1BD309A58645}"/>
              </a:ext>
            </a:extLst>
          </p:cNvPr>
          <p:cNvSpPr/>
          <p:nvPr/>
        </p:nvSpPr>
        <p:spPr>
          <a:xfrm>
            <a:off x="3975653" y="2617877"/>
            <a:ext cx="7711068" cy="78337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spcAft>
                <a:spcPts val="601"/>
              </a:spcAft>
              <a:buClr>
                <a:srgbClr val="00B0F0"/>
              </a:buClr>
              <a:tabLst>
                <a:tab pos="630720" algn="l"/>
              </a:tabLst>
            </a:pPr>
            <a:r>
              <a:rPr lang="ru-RU" sz="1500" spc="-1" dirty="0">
                <a:solidFill>
                  <a:srgbClr val="0D7FB2"/>
                </a:solidFill>
                <a:latin typeface="Calibri"/>
              </a:rPr>
              <a:t> Обучающиеся 4 классов муниципальных общеобразовательных организаций, подведомственных департаменту образования мэрии города Новосибирска, а также негосударственных образовательных организаций города Новосибирска</a:t>
            </a:r>
            <a:endParaRPr lang="ru-RU" sz="15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Прямоугольник 9">
            <a:extLst>
              <a:ext uri="{FF2B5EF4-FFF2-40B4-BE49-F238E27FC236}">
                <a16:creationId xmlns:a16="http://schemas.microsoft.com/office/drawing/2014/main" xmlns="" id="{43A773BD-9E49-423D-A941-04FDCF82EE7F}"/>
              </a:ext>
            </a:extLst>
          </p:cNvPr>
          <p:cNvSpPr/>
          <p:nvPr/>
        </p:nvSpPr>
        <p:spPr>
          <a:xfrm>
            <a:off x="992666" y="3801154"/>
            <a:ext cx="2566170" cy="347400"/>
          </a:xfrm>
          <a:prstGeom prst="rect">
            <a:avLst/>
          </a:prstGeom>
          <a:solidFill>
            <a:srgbClr val="0D7F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pc="-1" dirty="0">
                <a:solidFill>
                  <a:schemeClr val="lt1"/>
                </a:solidFill>
                <a:latin typeface="Calibri"/>
              </a:rPr>
              <a:t>Предметы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Прямоугольник 2">
            <a:extLst>
              <a:ext uri="{FF2B5EF4-FFF2-40B4-BE49-F238E27FC236}">
                <a16:creationId xmlns:a16="http://schemas.microsoft.com/office/drawing/2014/main" xmlns="" id="{A32C1C5F-0517-458D-9254-00935AACD1B1}"/>
              </a:ext>
            </a:extLst>
          </p:cNvPr>
          <p:cNvSpPr/>
          <p:nvPr/>
        </p:nvSpPr>
        <p:spPr>
          <a:xfrm>
            <a:off x="4036320" y="3801154"/>
            <a:ext cx="7711068" cy="78337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spcAft>
                <a:spcPts val="601"/>
              </a:spcAft>
              <a:buClr>
                <a:srgbClr val="00B0F0"/>
              </a:buClr>
              <a:tabLst>
                <a:tab pos="630720" algn="l"/>
              </a:tabLst>
            </a:pPr>
            <a:r>
              <a:rPr lang="ru-RU" sz="1500" spc="-1" dirty="0">
                <a:solidFill>
                  <a:srgbClr val="0D7FB2"/>
                </a:solidFill>
                <a:latin typeface="Calibri"/>
              </a:rPr>
              <a:t> Олимпиада проводится по семи общеобразовательным предметам: английский язык, литературное чтение, математика, немецкий язык, окружающий мир, русский язык, французский язык.</a:t>
            </a:r>
            <a:endParaRPr lang="ru-RU" sz="15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Прямоугольник 9">
            <a:extLst>
              <a:ext uri="{FF2B5EF4-FFF2-40B4-BE49-F238E27FC236}">
                <a16:creationId xmlns:a16="http://schemas.microsoft.com/office/drawing/2014/main" xmlns="" id="{3DA1AEA0-72A2-42DF-8047-95E6EC5689A5}"/>
              </a:ext>
            </a:extLst>
          </p:cNvPr>
          <p:cNvSpPr/>
          <p:nvPr/>
        </p:nvSpPr>
        <p:spPr>
          <a:xfrm>
            <a:off x="992666" y="4906517"/>
            <a:ext cx="2566170" cy="347400"/>
          </a:xfrm>
          <a:prstGeom prst="rect">
            <a:avLst/>
          </a:prstGeom>
          <a:solidFill>
            <a:srgbClr val="0D7F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pc="-1" dirty="0">
                <a:solidFill>
                  <a:schemeClr val="lt1"/>
                </a:solidFill>
                <a:latin typeface="Calibri"/>
              </a:rPr>
              <a:t>Организатор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Прямоугольник 2">
            <a:extLst>
              <a:ext uri="{FF2B5EF4-FFF2-40B4-BE49-F238E27FC236}">
                <a16:creationId xmlns:a16="http://schemas.microsoft.com/office/drawing/2014/main" xmlns="" id="{656A2D10-3705-4583-847A-90C2FBB52068}"/>
              </a:ext>
            </a:extLst>
          </p:cNvPr>
          <p:cNvSpPr/>
          <p:nvPr/>
        </p:nvSpPr>
        <p:spPr>
          <a:xfrm>
            <a:off x="4035288" y="4862229"/>
            <a:ext cx="7711068" cy="78337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spcAft>
                <a:spcPts val="601"/>
              </a:spcAft>
              <a:buClr>
                <a:srgbClr val="00B0F0"/>
              </a:buClr>
              <a:tabLst>
                <a:tab pos="630720" algn="l"/>
              </a:tabLst>
            </a:pPr>
            <a:r>
              <a:rPr lang="ru-RU" sz="1500" spc="-1" dirty="0">
                <a:solidFill>
                  <a:srgbClr val="0D7FB2"/>
                </a:solidFill>
                <a:latin typeface="Calibri"/>
              </a:rPr>
              <a:t> Муниципальный координатор городской предметной олимпиады младших школьников - отдел методического сопровождения олимпиадного и конкурсного движения Центра воспитания и дополнительного образования МАУ ДПО «НИСО»</a:t>
            </a:r>
            <a:endParaRPr lang="ru-RU" sz="15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760437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ED03C831-77A3-4D7D-8B3F-37BFD64FCB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8515" y="0"/>
            <a:ext cx="2267475" cy="1275455"/>
          </a:xfrm>
          <a:prstGeom prst="rect">
            <a:avLst/>
          </a:prstGeom>
        </p:spPr>
      </p:pic>
      <p:grpSp>
        <p:nvGrpSpPr>
          <p:cNvPr id="72" name="Группа 45"/>
          <p:cNvGrpSpPr/>
          <p:nvPr/>
        </p:nvGrpSpPr>
        <p:grpSpPr>
          <a:xfrm>
            <a:off x="263160" y="221760"/>
            <a:ext cx="11744640" cy="683280"/>
            <a:chOff x="263160" y="221760"/>
            <a:chExt cx="11744640" cy="683280"/>
          </a:xfrm>
        </p:grpSpPr>
        <p:sp>
          <p:nvSpPr>
            <p:cNvPr id="73" name="Рисунок 46"/>
            <p:cNvSpPr/>
            <p:nvPr/>
          </p:nvSpPr>
          <p:spPr>
            <a:xfrm>
              <a:off x="11248560" y="221760"/>
              <a:ext cx="759240" cy="683280"/>
            </a:xfrm>
            <a:prstGeom prst="ellipse">
              <a:avLst/>
            </a:prstGeom>
            <a:blipFill rotWithShape="0">
              <a:blip r:embed="rId3"/>
              <a:srcRect/>
              <a:stretch/>
            </a:blipFill>
            <a:ln w="1905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4" name="Прямоугольник 47"/>
            <p:cNvSpPr/>
            <p:nvPr/>
          </p:nvSpPr>
          <p:spPr>
            <a:xfrm>
              <a:off x="371160" y="221760"/>
              <a:ext cx="9616320" cy="289588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>
                <a:lnSpc>
                  <a:spcPct val="115000"/>
                </a:lnSpc>
              </a:pPr>
              <a:r>
                <a:rPr lang="ru-RU" sz="1200" i="1" spc="-1" dirty="0">
                  <a:solidFill>
                    <a:srgbClr val="7F8082"/>
                  </a:solidFill>
                  <a:latin typeface="Calibri"/>
                  <a:ea typeface="DejaVu Sans"/>
                </a:rPr>
                <a:t>Современные </a:t>
              </a:r>
              <a:r>
                <a:rPr lang="ru-RU" sz="1200" b="0" i="1" strike="noStrike" spc="-1" dirty="0">
                  <a:solidFill>
                    <a:srgbClr val="7F8082"/>
                  </a:solidFill>
                  <a:latin typeface="Calibri"/>
                  <a:ea typeface="DejaVu Sans"/>
                </a:rPr>
                <a:t>формы социальной активности школьников</a:t>
              </a:r>
              <a:endParaRPr lang="ru-RU" sz="1200" b="0" strike="noStrike" spc="-1" dirty="0">
                <a:solidFill>
                  <a:srgbClr val="000000"/>
                </a:solidFill>
                <a:latin typeface="Arial"/>
              </a:endParaRPr>
            </a:p>
          </p:txBody>
        </p:sp>
        <p:cxnSp>
          <p:nvCxnSpPr>
            <p:cNvPr id="75" name="Прямая соединительная линия 48"/>
            <p:cNvCxnSpPr/>
            <p:nvPr/>
          </p:nvCxnSpPr>
          <p:spPr>
            <a:xfrm>
              <a:off x="263160" y="754560"/>
              <a:ext cx="9324720" cy="720"/>
            </a:xfrm>
            <a:prstGeom prst="straightConnector1">
              <a:avLst/>
            </a:prstGeom>
            <a:ln w="19050">
              <a:solidFill>
                <a:srgbClr val="0D7FB2"/>
              </a:solidFill>
              <a:round/>
            </a:ln>
          </p:spPr>
        </p:cxnSp>
      </p:grpSp>
      <p:sp>
        <p:nvSpPr>
          <p:cNvPr id="14" name="Прямоугольник 10">
            <a:extLst>
              <a:ext uri="{FF2B5EF4-FFF2-40B4-BE49-F238E27FC236}">
                <a16:creationId xmlns:a16="http://schemas.microsoft.com/office/drawing/2014/main" xmlns="" id="{0DA41D2B-6DEB-4173-BA49-AC323DE8D1B2}"/>
              </a:ext>
            </a:extLst>
          </p:cNvPr>
          <p:cNvSpPr/>
          <p:nvPr/>
        </p:nvSpPr>
        <p:spPr>
          <a:xfrm>
            <a:off x="371160" y="1020503"/>
            <a:ext cx="3193665" cy="482760"/>
          </a:xfrm>
          <a:prstGeom prst="rect">
            <a:avLst/>
          </a:prstGeom>
          <a:solidFill>
            <a:srgbClr val="0D7F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trike="noStrike" spc="-1" dirty="0" smtClean="0">
                <a:solidFill>
                  <a:schemeClr val="lt1"/>
                </a:solidFill>
                <a:latin typeface="Calibri"/>
                <a:ea typeface="DejaVu Sans"/>
              </a:rPr>
              <a:t>Проект «Билет в будущее»</a:t>
            </a:r>
            <a:endParaRPr lang="ru-RU" sz="1600" b="1" strike="noStrike" spc="-1" dirty="0">
              <a:solidFill>
                <a:schemeClr val="lt1"/>
              </a:solidFill>
              <a:latin typeface="Calibri"/>
              <a:ea typeface="DejaVu Sans"/>
            </a:endParaRPr>
          </a:p>
        </p:txBody>
      </p:sp>
      <p:sp>
        <p:nvSpPr>
          <p:cNvPr id="12" name="Прямоугольник 2">
            <a:extLst>
              <a:ext uri="{FF2B5EF4-FFF2-40B4-BE49-F238E27FC236}">
                <a16:creationId xmlns:a16="http://schemas.microsoft.com/office/drawing/2014/main" xmlns="" id="{0AC388EE-F176-4CE8-90BA-1BD309A58645}"/>
              </a:ext>
            </a:extLst>
          </p:cNvPr>
          <p:cNvSpPr/>
          <p:nvPr/>
        </p:nvSpPr>
        <p:spPr>
          <a:xfrm>
            <a:off x="3816626" y="2202971"/>
            <a:ext cx="7989364" cy="82954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spcAft>
                <a:spcPts val="601"/>
              </a:spcAft>
              <a:buClr>
                <a:srgbClr val="00B0F0"/>
              </a:buClr>
              <a:tabLst>
                <a:tab pos="630720" algn="l"/>
              </a:tabLst>
            </a:pPr>
            <a:r>
              <a:rPr lang="ru-RU" sz="1600" spc="-1" dirty="0">
                <a:solidFill>
                  <a:srgbClr val="0D7FB2"/>
                </a:solidFill>
                <a:latin typeface="Calibri"/>
              </a:rPr>
              <a:t> Опыт реализации проекта “Билет в будущее</a:t>
            </a:r>
            <a:r>
              <a:rPr lang="ru-RU" sz="1600" spc="-1" dirty="0" smtClean="0">
                <a:solidFill>
                  <a:srgbClr val="0D7FB2"/>
                </a:solidFill>
                <a:latin typeface="Calibri"/>
              </a:rPr>
              <a:t>” </a:t>
            </a:r>
            <a:r>
              <a:rPr lang="ru-RU" sz="1600" spc="-1" dirty="0">
                <a:solidFill>
                  <a:srgbClr val="0D7FB2"/>
                </a:solidFill>
                <a:latin typeface="Calibri"/>
              </a:rPr>
              <a:t>лег в основу создания </a:t>
            </a:r>
            <a:r>
              <a:rPr lang="ru-RU" sz="1600" spc="-1" dirty="0" err="1">
                <a:solidFill>
                  <a:srgbClr val="0D7FB2"/>
                </a:solidFill>
                <a:latin typeface="Calibri"/>
              </a:rPr>
              <a:t>профориентационного</a:t>
            </a:r>
            <a:r>
              <a:rPr lang="ru-RU" sz="1600" spc="-1" dirty="0">
                <a:solidFill>
                  <a:srgbClr val="0D7FB2"/>
                </a:solidFill>
                <a:latin typeface="Calibri"/>
              </a:rPr>
              <a:t> минимума, а сам проект остается идеальным инструментом для его реализации.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Прямоугольник 2">
            <a:extLst>
              <a:ext uri="{FF2B5EF4-FFF2-40B4-BE49-F238E27FC236}">
                <a16:creationId xmlns:a16="http://schemas.microsoft.com/office/drawing/2014/main" xmlns="" id="{764FE193-B8EE-4EC7-9F92-BE0235A59F3A}"/>
              </a:ext>
            </a:extLst>
          </p:cNvPr>
          <p:cNvSpPr/>
          <p:nvPr/>
        </p:nvSpPr>
        <p:spPr>
          <a:xfrm>
            <a:off x="1967992" y="5738123"/>
            <a:ext cx="9366987" cy="7218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spcAft>
                <a:spcPts val="601"/>
              </a:spcAft>
              <a:buClr>
                <a:srgbClr val="00B0F0"/>
              </a:buClr>
              <a:tabLst>
                <a:tab pos="630720" algn="l"/>
              </a:tabLst>
            </a:pPr>
            <a:r>
              <a:rPr lang="ru-RU" spc="-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Контактное лицо: Прохорова Дарья Игоревна, методист </a:t>
            </a:r>
            <a:r>
              <a:rPr lang="ru-RU" spc="-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ЦВиДО</a:t>
            </a:r>
            <a:r>
              <a:rPr lang="ru-RU" spc="-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</a:p>
          <a:p>
            <a:pPr algn="ctr">
              <a:lnSpc>
                <a:spcPct val="100000"/>
              </a:lnSpc>
              <a:spcAft>
                <a:spcPts val="601"/>
              </a:spcAft>
              <a:buClr>
                <a:srgbClr val="00B0F0"/>
              </a:buClr>
              <a:tabLst>
                <a:tab pos="630720" algn="l"/>
              </a:tabLst>
            </a:pPr>
            <a:r>
              <a:rPr lang="ru-RU" spc="-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тел. 311  08  07 (доб. 2), </a:t>
            </a:r>
            <a:r>
              <a:rPr lang="en-US" spc="-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e-mail</a:t>
            </a:r>
            <a:r>
              <a:rPr lang="ru-RU" spc="-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: </a:t>
            </a:r>
            <a:r>
              <a:rPr lang="en-US" spc="-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hlinkClick r:id="rId4"/>
              </a:rPr>
              <a:t>msvd.niso@yandex.ru</a:t>
            </a:r>
            <a:r>
              <a:rPr lang="en-US" spc="-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endParaRPr lang="ru-RU" b="0" strike="noStrike" spc="-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sp>
        <p:nvSpPr>
          <p:cNvPr id="24" name="Прямоугольник 2">
            <a:extLst>
              <a:ext uri="{FF2B5EF4-FFF2-40B4-BE49-F238E27FC236}">
                <a16:creationId xmlns:a16="http://schemas.microsoft.com/office/drawing/2014/main" xmlns="" id="{11EFAD9F-3B01-439C-81CF-2EDD933BBCF8}"/>
              </a:ext>
            </a:extLst>
          </p:cNvPr>
          <p:cNvSpPr/>
          <p:nvPr/>
        </p:nvSpPr>
        <p:spPr>
          <a:xfrm>
            <a:off x="3816626" y="1111302"/>
            <a:ext cx="7989364" cy="90648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spcAft>
                <a:spcPts val="601"/>
              </a:spcAft>
              <a:buClr>
                <a:srgbClr val="00B0F0"/>
              </a:buClr>
              <a:tabLst>
                <a:tab pos="630720" algn="l"/>
              </a:tabLst>
            </a:pPr>
            <a:r>
              <a:rPr lang="ru-RU" sz="1600" spc="-1" dirty="0">
                <a:solidFill>
                  <a:srgbClr val="0D7FB2"/>
                </a:solidFill>
                <a:latin typeface="Calibri"/>
              </a:rPr>
              <a:t> Билет в будущее — всероссийский флагманский проект профориентации школьников, основа реализации профессионального минимума в образовательных организациях </a:t>
            </a:r>
            <a:r>
              <a:rPr lang="ru-RU" sz="1600" spc="-1" dirty="0" smtClean="0">
                <a:solidFill>
                  <a:srgbClr val="0D7FB2"/>
                </a:solidFill>
                <a:latin typeface="Calibri"/>
              </a:rPr>
              <a:t>РФ   </a:t>
            </a:r>
          </a:p>
          <a:p>
            <a:pPr>
              <a:lnSpc>
                <a:spcPct val="100000"/>
              </a:lnSpc>
              <a:spcAft>
                <a:spcPts val="601"/>
              </a:spcAft>
              <a:buClr>
                <a:srgbClr val="00B0F0"/>
              </a:buClr>
              <a:tabLst>
                <a:tab pos="630720" algn="l"/>
              </a:tabLst>
            </a:pPr>
            <a:r>
              <a:rPr lang="en-US" sz="1600" spc="-1" dirty="0" smtClean="0">
                <a:solidFill>
                  <a:srgbClr val="0D7FB2"/>
                </a:solidFill>
                <a:latin typeface="Calibri"/>
                <a:hlinkClick r:id="rId5"/>
              </a:rPr>
              <a:t>https</a:t>
            </a:r>
            <a:r>
              <a:rPr lang="en-US" sz="1600" spc="-1" dirty="0">
                <a:solidFill>
                  <a:srgbClr val="0D7FB2"/>
                </a:solidFill>
                <a:latin typeface="Calibri"/>
                <a:hlinkClick r:id="rId5"/>
              </a:rPr>
              <a:t>://bvbinfo.ru</a:t>
            </a:r>
            <a:r>
              <a:rPr lang="en-US" sz="1600" spc="-1" dirty="0" smtClean="0">
                <a:solidFill>
                  <a:srgbClr val="0D7FB2"/>
                </a:solidFill>
                <a:latin typeface="Calibri"/>
                <a:hlinkClick r:id="rId5"/>
              </a:rPr>
              <a:t>/</a:t>
            </a:r>
            <a:r>
              <a:rPr lang="ru-RU" sz="1600" spc="-1" dirty="0" smtClean="0">
                <a:solidFill>
                  <a:srgbClr val="0D7FB2"/>
                </a:solidFill>
                <a:latin typeface="Calibri"/>
              </a:rPr>
              <a:t>                     </a:t>
            </a:r>
            <a:r>
              <a:rPr lang="en-US" sz="1600" spc="-1" dirty="0" smtClean="0">
                <a:solidFill>
                  <a:srgbClr val="0D7FB2"/>
                </a:solidFill>
                <a:latin typeface="Calibri"/>
                <a:hlinkClick r:id="rId6"/>
              </a:rPr>
              <a:t>https</a:t>
            </a:r>
            <a:r>
              <a:rPr lang="en-US" sz="1600" spc="-1" dirty="0">
                <a:solidFill>
                  <a:srgbClr val="0D7FB2"/>
                </a:solidFill>
                <a:latin typeface="Calibri"/>
                <a:hlinkClick r:id="rId6"/>
              </a:rPr>
              <a:t>://</a:t>
            </a:r>
            <a:r>
              <a:rPr lang="en-US" sz="1600" spc="-1" dirty="0" smtClean="0">
                <a:solidFill>
                  <a:srgbClr val="0D7FB2"/>
                </a:solidFill>
                <a:latin typeface="Calibri"/>
                <a:hlinkClick r:id="rId6"/>
              </a:rPr>
              <a:t>vk.com/bvbnsk</a:t>
            </a:r>
            <a:r>
              <a:rPr lang="ru-RU" sz="1600" spc="-1" dirty="0" smtClean="0">
                <a:solidFill>
                  <a:srgbClr val="0D7FB2"/>
                </a:solidFill>
                <a:latin typeface="Calibri"/>
              </a:rPr>
              <a:t>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928255" y="3207815"/>
            <a:ext cx="10877735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рамках проекта проходят следующие мероприятия:</a:t>
            </a:r>
            <a:br>
              <a:rPr lang="ru-RU" sz="17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7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Тестирование обучающихся с возможностью тестирования и родителей (</a:t>
            </a:r>
            <a:r>
              <a:rPr lang="ru-RU" sz="17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битесты</a:t>
            </a:r>
            <a:r>
              <a:rPr lang="ru-RU" sz="17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br>
              <a:rPr lang="ru-RU" sz="17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7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Всероссийские </a:t>
            </a:r>
            <a:r>
              <a:rPr lang="ru-RU" sz="17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профориентационные</a:t>
            </a:r>
            <a:r>
              <a:rPr lang="ru-RU" sz="17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уроки</a:t>
            </a:r>
            <a:br>
              <a:rPr lang="ru-RU" sz="17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7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Онлайн и офлайн </a:t>
            </a:r>
            <a:r>
              <a:rPr lang="ru-RU" sz="17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профориентационные</a:t>
            </a:r>
            <a:r>
              <a:rPr lang="ru-RU" sz="17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выставки на базе Исторического парка «Россия — Моя история»</a:t>
            </a:r>
            <a:br>
              <a:rPr lang="ru-RU" sz="17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7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 Онлайн пробы от федерального оператора по всем направлениям проекта</a:t>
            </a:r>
            <a:br>
              <a:rPr lang="ru-RU" sz="17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7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 Очные пробы на базе школ, колледжей, ВУЗов и центров дополнительного образования Новосибирской области</a:t>
            </a:r>
            <a:br>
              <a:rPr lang="ru-RU" sz="17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7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6. Конструктор уроков для педагогов-навигаторов</a:t>
            </a:r>
            <a:br>
              <a:rPr lang="ru-RU" sz="17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7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7. Курсы повышения квалификации для педагогов-навигаторов по </a:t>
            </a:r>
            <a:r>
              <a:rPr lang="ru-RU" sz="17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профориентационной</a:t>
            </a:r>
            <a:r>
              <a:rPr lang="ru-RU" sz="17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работе</a:t>
            </a:r>
          </a:p>
        </p:txBody>
      </p:sp>
    </p:spTree>
    <p:extLst>
      <p:ext uri="{BB962C8B-B14F-4D97-AF65-F5344CB8AC3E}">
        <p14:creationId xmlns:p14="http://schemas.microsoft.com/office/powerpoint/2010/main" val="1712258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Заголовок 1"/>
          <p:cNvSpPr/>
          <p:nvPr/>
        </p:nvSpPr>
        <p:spPr>
          <a:xfrm>
            <a:off x="6383880" y="1473840"/>
            <a:ext cx="5400000" cy="2458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00B0F0"/>
                </a:solidFill>
                <a:latin typeface="Calibri"/>
                <a:ea typeface="DejaVu Sans"/>
              </a:rPr>
              <a:t>Центр воспитания и дополнительного образования МАУ ДПО «НИСО»</a:t>
            </a:r>
          </a:p>
          <a:p>
            <a:pPr>
              <a:lnSpc>
                <a:spcPct val="100000"/>
              </a:lnSpc>
            </a:pPr>
            <a:endParaRPr lang="ru-RU" sz="2400" b="1" spc="-1" dirty="0">
              <a:solidFill>
                <a:srgbClr val="00B0F0"/>
              </a:solidFill>
              <a:latin typeface="Calibri"/>
              <a:ea typeface="DejaVu Sans"/>
            </a:endParaRPr>
          </a:p>
        </p:txBody>
      </p:sp>
      <p:sp>
        <p:nvSpPr>
          <p:cNvPr id="197" name="Прямоугольник 6"/>
          <p:cNvSpPr/>
          <p:nvPr/>
        </p:nvSpPr>
        <p:spPr>
          <a:xfrm>
            <a:off x="5447880" y="4797000"/>
            <a:ext cx="6095160" cy="147587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r"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2060"/>
                </a:solidFill>
                <a:latin typeface="Calibri"/>
                <a:ea typeface="Times New Roman"/>
              </a:rPr>
              <a:t>г. Новосибирск, ул. Богдана Хмельницкого, </a:t>
            </a:r>
            <a:r>
              <a:rPr lang="ru-RU" spc="-1" dirty="0">
                <a:solidFill>
                  <a:srgbClr val="002060"/>
                </a:solidFill>
                <a:latin typeface="Calibri"/>
                <a:ea typeface="Times New Roman"/>
              </a:rPr>
              <a:t>51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2060"/>
                </a:solidFill>
                <a:latin typeface="Calibri"/>
                <a:ea typeface="Times New Roman"/>
              </a:rPr>
              <a:t>телефон</a:t>
            </a:r>
            <a:r>
              <a:rPr lang="ru-RU" spc="-1" dirty="0">
                <a:solidFill>
                  <a:srgbClr val="002060"/>
                </a:solidFill>
                <a:latin typeface="Calibri"/>
                <a:ea typeface="Times New Roman"/>
              </a:rPr>
              <a:t>ы</a:t>
            </a:r>
            <a:r>
              <a:rPr lang="ru-RU" sz="1800" b="0" strike="noStrike" spc="-1" dirty="0">
                <a:solidFill>
                  <a:srgbClr val="002060"/>
                </a:solidFill>
                <a:latin typeface="Calibri"/>
                <a:ea typeface="Times New Roman"/>
              </a:rPr>
              <a:t>:</a:t>
            </a:r>
            <a:r>
              <a:rPr lang="en-US" sz="1800" b="0" strike="noStrike" spc="-1" dirty="0">
                <a:solidFill>
                  <a:srgbClr val="002060"/>
                </a:solidFill>
                <a:latin typeface="Calibri"/>
                <a:ea typeface="Times New Roman"/>
              </a:rPr>
              <a:t> </a:t>
            </a:r>
            <a:r>
              <a:rPr lang="ru-RU" sz="1800" b="0" strike="noStrike" spc="-1" dirty="0">
                <a:solidFill>
                  <a:srgbClr val="002060"/>
                </a:solidFill>
                <a:latin typeface="Calibri"/>
                <a:ea typeface="Times New Roman"/>
              </a:rPr>
              <a:t>8 (383) 311 08 07</a:t>
            </a:r>
          </a:p>
          <a:p>
            <a:pPr algn="r">
              <a:lnSpc>
                <a:spcPct val="100000"/>
              </a:lnSpc>
            </a:pPr>
            <a:r>
              <a:rPr lang="ru-RU" spc="-1" dirty="0">
                <a:solidFill>
                  <a:srgbClr val="002060"/>
                </a:solidFill>
                <a:latin typeface="Calibri"/>
              </a:rPr>
              <a:t>8 913 257 10 71</a:t>
            </a:r>
            <a:endParaRPr lang="en-US" sz="1800" b="0" strike="noStrike" spc="-1" dirty="0">
              <a:solidFill>
                <a:srgbClr val="002060"/>
              </a:solidFill>
              <a:latin typeface="Calibri"/>
              <a:ea typeface="Times New Roman"/>
            </a:endParaRPr>
          </a:p>
          <a:p>
            <a:pPr algn="r"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2060"/>
                </a:solidFill>
                <a:latin typeface="Calibri"/>
                <a:ea typeface="Times New Roman"/>
              </a:rPr>
              <a:t>е-</a:t>
            </a:r>
            <a:r>
              <a:rPr lang="ru-RU" sz="1800" b="0" strike="noStrike" spc="-1" dirty="0" err="1">
                <a:solidFill>
                  <a:srgbClr val="002060"/>
                </a:solidFill>
                <a:latin typeface="Calibri"/>
                <a:ea typeface="Times New Roman"/>
              </a:rPr>
              <a:t>mail</a:t>
            </a:r>
            <a:r>
              <a:rPr lang="ru-RU" sz="1800" b="0" strike="noStrike" spc="-1" dirty="0">
                <a:solidFill>
                  <a:srgbClr val="002060"/>
                </a:solidFill>
                <a:latin typeface="Calibri"/>
                <a:ea typeface="Times New Roman"/>
              </a:rPr>
              <a:t>: </a:t>
            </a:r>
            <a:r>
              <a:rPr lang="en-US" u="sng" spc="-1" dirty="0">
                <a:solidFill>
                  <a:srgbClr val="0563C1"/>
                </a:solidFill>
                <a:latin typeface="Calibri"/>
                <a:ea typeface="Times New Roman"/>
              </a:rPr>
              <a:t>Epozdnyaeva@admnsk.ru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DDFFD2C-5C86-47B7-B675-0129B291D2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4525" y="0"/>
            <a:ext cx="2267475" cy="127545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08160FB-C08C-42A3-9340-3F448894EFC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58513" t="12631" r="58423" b="16914"/>
          <a:stretch/>
        </p:blipFill>
        <p:spPr>
          <a:xfrm>
            <a:off x="-1566041" y="935421"/>
            <a:ext cx="13285076" cy="52761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FB403D7-2DDF-41F5-8912-EE1A0ECFF9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28" t="9195" b="10498"/>
          <a:stretch/>
        </p:blipFill>
        <p:spPr bwMode="auto">
          <a:xfrm>
            <a:off x="1303282" y="302456"/>
            <a:ext cx="4529959" cy="6253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0260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ED03C831-77A3-4D7D-8B3F-37BFD64FCB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8515" y="0"/>
            <a:ext cx="2267475" cy="1275455"/>
          </a:xfrm>
          <a:prstGeom prst="rect">
            <a:avLst/>
          </a:prstGeom>
        </p:spPr>
      </p:pic>
      <p:sp>
        <p:nvSpPr>
          <p:cNvPr id="71" name="Прямоугольник 10"/>
          <p:cNvSpPr/>
          <p:nvPr/>
        </p:nvSpPr>
        <p:spPr>
          <a:xfrm>
            <a:off x="386010" y="1192462"/>
            <a:ext cx="2551320" cy="587704"/>
          </a:xfrm>
          <a:prstGeom prst="rect">
            <a:avLst/>
          </a:prstGeom>
          <a:solidFill>
            <a:srgbClr val="0D7F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trike="noStrike" spc="-1" dirty="0">
                <a:solidFill>
                  <a:schemeClr val="lt1"/>
                </a:solidFill>
                <a:latin typeface="Calibri"/>
                <a:ea typeface="DejaVu Sans"/>
              </a:rPr>
              <a:t>Всероссийская олимпиада школьников</a:t>
            </a:r>
          </a:p>
        </p:txBody>
      </p:sp>
      <p:grpSp>
        <p:nvGrpSpPr>
          <p:cNvPr id="72" name="Группа 45"/>
          <p:cNvGrpSpPr/>
          <p:nvPr/>
        </p:nvGrpSpPr>
        <p:grpSpPr>
          <a:xfrm>
            <a:off x="263160" y="221760"/>
            <a:ext cx="11744640" cy="683280"/>
            <a:chOff x="263160" y="221760"/>
            <a:chExt cx="11744640" cy="683280"/>
          </a:xfrm>
        </p:grpSpPr>
        <p:sp>
          <p:nvSpPr>
            <p:cNvPr id="73" name="Рисунок 46"/>
            <p:cNvSpPr/>
            <p:nvPr/>
          </p:nvSpPr>
          <p:spPr>
            <a:xfrm>
              <a:off x="11248560" y="221760"/>
              <a:ext cx="759240" cy="683280"/>
            </a:xfrm>
            <a:prstGeom prst="ellipse">
              <a:avLst/>
            </a:prstGeom>
            <a:blipFill rotWithShape="0">
              <a:blip r:embed="rId3"/>
              <a:srcRect/>
              <a:stretch/>
            </a:blipFill>
            <a:ln w="1905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4" name="Прямоугольник 47"/>
            <p:cNvSpPr/>
            <p:nvPr/>
          </p:nvSpPr>
          <p:spPr>
            <a:xfrm>
              <a:off x="371160" y="221760"/>
              <a:ext cx="9616320" cy="289588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>
                <a:lnSpc>
                  <a:spcPct val="115000"/>
                </a:lnSpc>
              </a:pPr>
              <a:r>
                <a:rPr lang="ru-RU" sz="1200" i="1" spc="-1" dirty="0">
                  <a:solidFill>
                    <a:srgbClr val="7F8082"/>
                  </a:solidFill>
                  <a:latin typeface="Calibri"/>
                  <a:ea typeface="DejaVu Sans"/>
                </a:rPr>
                <a:t>Современные ф</a:t>
              </a:r>
              <a:r>
                <a:rPr lang="ru-RU" sz="1200" b="0" i="1" strike="noStrike" spc="-1" dirty="0">
                  <a:solidFill>
                    <a:srgbClr val="7F8082"/>
                  </a:solidFill>
                  <a:latin typeface="Calibri"/>
                  <a:ea typeface="DejaVu Sans"/>
                </a:rPr>
                <a:t>ормы социальной активности школьников</a:t>
              </a:r>
              <a:endParaRPr lang="ru-RU" sz="1200" b="0" strike="noStrike" spc="-1" dirty="0">
                <a:solidFill>
                  <a:srgbClr val="000000"/>
                </a:solidFill>
                <a:latin typeface="Arial"/>
              </a:endParaRPr>
            </a:p>
          </p:txBody>
        </p:sp>
        <p:cxnSp>
          <p:nvCxnSpPr>
            <p:cNvPr id="75" name="Прямая соединительная линия 48"/>
            <p:cNvCxnSpPr/>
            <p:nvPr/>
          </p:nvCxnSpPr>
          <p:spPr>
            <a:xfrm>
              <a:off x="263160" y="754560"/>
              <a:ext cx="9324720" cy="720"/>
            </a:xfrm>
            <a:prstGeom prst="straightConnector1">
              <a:avLst/>
            </a:prstGeom>
            <a:ln w="19050">
              <a:solidFill>
                <a:srgbClr val="0D7FB2"/>
              </a:solidFill>
              <a:round/>
            </a:ln>
          </p:spPr>
        </p:cxnSp>
      </p:grpSp>
      <p:sp>
        <p:nvSpPr>
          <p:cNvPr id="77" name="Прямоугольник 2"/>
          <p:cNvSpPr/>
          <p:nvPr/>
        </p:nvSpPr>
        <p:spPr>
          <a:xfrm>
            <a:off x="3350649" y="1159479"/>
            <a:ext cx="8455341" cy="132198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spcAft>
                <a:spcPts val="601"/>
              </a:spcAft>
              <a:buClr>
                <a:srgbClr val="00B0F0"/>
              </a:buClr>
              <a:tabLst>
                <a:tab pos="630720" algn="l"/>
              </a:tabLst>
            </a:pPr>
            <a:r>
              <a:rPr lang="ru-RU" sz="1600" spc="-1" dirty="0">
                <a:solidFill>
                  <a:srgbClr val="0D7FB2"/>
                </a:solidFill>
                <a:latin typeface="Calibri"/>
              </a:rPr>
              <a:t> Всероссийская олимпиада школьников проводится в соответствии с приказом Министерства просвещения Российской Федерации от 27 ноября 2020 г. № 678 «Об утверждении Порядка проведения всероссийской олимпиады школьников», с целью выявления и развития у обучающихся творческих способностей и интереса к научной (научно-исследовательской) деятельности, пропаганды научных знаний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Прямоугольник 9"/>
          <p:cNvSpPr/>
          <p:nvPr/>
        </p:nvSpPr>
        <p:spPr>
          <a:xfrm>
            <a:off x="386010" y="2532229"/>
            <a:ext cx="2551320" cy="347400"/>
          </a:xfrm>
          <a:prstGeom prst="rect">
            <a:avLst/>
          </a:prstGeom>
          <a:solidFill>
            <a:srgbClr val="0D7F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pc="-1" dirty="0">
                <a:solidFill>
                  <a:schemeClr val="lt1"/>
                </a:solidFill>
                <a:latin typeface="Calibri"/>
              </a:rPr>
              <a:t>Участники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Прямоугольник 9">
            <a:extLst>
              <a:ext uri="{FF2B5EF4-FFF2-40B4-BE49-F238E27FC236}">
                <a16:creationId xmlns:a16="http://schemas.microsoft.com/office/drawing/2014/main" xmlns="" id="{AC888393-8BD9-4035-88C4-0CEC7628CB05}"/>
              </a:ext>
            </a:extLst>
          </p:cNvPr>
          <p:cNvSpPr/>
          <p:nvPr/>
        </p:nvSpPr>
        <p:spPr>
          <a:xfrm>
            <a:off x="371160" y="3804672"/>
            <a:ext cx="2566170" cy="347400"/>
          </a:xfrm>
          <a:prstGeom prst="rect">
            <a:avLst/>
          </a:prstGeom>
          <a:solidFill>
            <a:srgbClr val="0D7F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trike="noStrike" spc="-1" dirty="0">
                <a:solidFill>
                  <a:schemeClr val="lt1"/>
                </a:solidFill>
                <a:latin typeface="Calibri"/>
              </a:rPr>
              <a:t>Направления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Прямоугольник 2">
            <a:extLst>
              <a:ext uri="{FF2B5EF4-FFF2-40B4-BE49-F238E27FC236}">
                <a16:creationId xmlns:a16="http://schemas.microsoft.com/office/drawing/2014/main" xmlns="" id="{7B20ECDC-1CC8-44F0-B185-53855188C371}"/>
              </a:ext>
            </a:extLst>
          </p:cNvPr>
          <p:cNvSpPr/>
          <p:nvPr/>
        </p:nvSpPr>
        <p:spPr>
          <a:xfrm>
            <a:off x="3393883" y="4071354"/>
            <a:ext cx="8199660" cy="3371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spcAft>
                <a:spcPts val="601"/>
              </a:spcAft>
              <a:buClr>
                <a:srgbClr val="00B0F0"/>
              </a:buClr>
              <a:tabLst>
                <a:tab pos="630720" algn="l"/>
              </a:tabLst>
            </a:pPr>
            <a:r>
              <a:rPr lang="ru-RU" sz="1600" spc="-1" dirty="0">
                <a:solidFill>
                  <a:srgbClr val="0D7FB2"/>
                </a:solidFill>
                <a:latin typeface="Calibri"/>
              </a:rPr>
              <a:t> 24 общеобразовательных предмета (для 4 классов – русский язык и математика)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Прямоугольник 9">
            <a:extLst>
              <a:ext uri="{FF2B5EF4-FFF2-40B4-BE49-F238E27FC236}">
                <a16:creationId xmlns:a16="http://schemas.microsoft.com/office/drawing/2014/main" xmlns="" id="{3223BBC1-71B4-40C0-A766-13F8EF14F276}"/>
              </a:ext>
            </a:extLst>
          </p:cNvPr>
          <p:cNvSpPr/>
          <p:nvPr/>
        </p:nvSpPr>
        <p:spPr>
          <a:xfrm>
            <a:off x="386010" y="4803007"/>
            <a:ext cx="2566170" cy="347400"/>
          </a:xfrm>
          <a:prstGeom prst="rect">
            <a:avLst/>
          </a:prstGeom>
          <a:solidFill>
            <a:srgbClr val="0D7F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pc="-1" dirty="0">
                <a:solidFill>
                  <a:schemeClr val="lt1"/>
                </a:solidFill>
                <a:latin typeface="Calibri"/>
              </a:rPr>
              <a:t>Организатор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Прямоугольник 2">
            <a:extLst>
              <a:ext uri="{FF2B5EF4-FFF2-40B4-BE49-F238E27FC236}">
                <a16:creationId xmlns:a16="http://schemas.microsoft.com/office/drawing/2014/main" xmlns="" id="{E758F5DD-3253-4416-97AB-457B1971A5C9}"/>
              </a:ext>
            </a:extLst>
          </p:cNvPr>
          <p:cNvSpPr/>
          <p:nvPr/>
        </p:nvSpPr>
        <p:spPr>
          <a:xfrm>
            <a:off x="3428520" y="4805414"/>
            <a:ext cx="8199660" cy="82954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spcAft>
                <a:spcPts val="601"/>
              </a:spcAft>
              <a:buClr>
                <a:srgbClr val="00B0F0"/>
              </a:buClr>
              <a:tabLst>
                <a:tab pos="630720" algn="l"/>
              </a:tabLst>
            </a:pPr>
            <a:r>
              <a:rPr lang="ru-RU" sz="1600" spc="-1" dirty="0">
                <a:solidFill>
                  <a:srgbClr val="0D7FB2"/>
                </a:solidFill>
                <a:latin typeface="Calibri"/>
              </a:rPr>
              <a:t> Организатором школьного и муниципального этап Олимпиады является Департамент образования мэрии города Новосибирска. Муниципальным оператором является МАУ ДПО «НИСО». 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Прямоугольник 2">
            <a:extLst>
              <a:ext uri="{FF2B5EF4-FFF2-40B4-BE49-F238E27FC236}">
                <a16:creationId xmlns:a16="http://schemas.microsoft.com/office/drawing/2014/main" xmlns="" id="{14ADCB59-76E6-471A-B53A-35E8019D3E16}"/>
              </a:ext>
            </a:extLst>
          </p:cNvPr>
          <p:cNvSpPr/>
          <p:nvPr/>
        </p:nvSpPr>
        <p:spPr>
          <a:xfrm>
            <a:off x="3416499" y="2538776"/>
            <a:ext cx="8455341" cy="132198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spcAft>
                <a:spcPts val="601"/>
              </a:spcAft>
              <a:buClr>
                <a:srgbClr val="00B0F0"/>
              </a:buClr>
              <a:tabLst>
                <a:tab pos="630720" algn="l"/>
              </a:tabLst>
            </a:pPr>
            <a:r>
              <a:rPr lang="ru-RU" sz="1600" spc="-1" dirty="0">
                <a:solidFill>
                  <a:srgbClr val="0D7FB2"/>
                </a:solidFill>
                <a:latin typeface="Calibri"/>
              </a:rPr>
              <a:t> В Олимпиаде принимают участие обучающиеся 4-11 классов, осваивающие основные образовательные программы начального общего, основного общего и среднего общего образования в организациях, осуществляющих образовательную деятельность, а также лица, осваивающие указанные образовательные программы в форме самообразования или семейного образования.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2DF551F7-C9F2-46CC-BEEA-C58C0AE0CA2B}"/>
              </a:ext>
            </a:extLst>
          </p:cNvPr>
          <p:cNvSpPr txBox="1"/>
          <p:nvPr/>
        </p:nvSpPr>
        <p:spPr>
          <a:xfrm>
            <a:off x="1555828" y="5731379"/>
            <a:ext cx="1007235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Начальник отдела методического сопровождения олимпиадного и конкурсного движения </a:t>
            </a:r>
            <a:r>
              <a:rPr lang="ru-RU" dirty="0" err="1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ЦВиДО</a:t>
            </a:r>
            <a:r>
              <a:rPr lang="ru-RU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МАУ ДПО «НИСО»: </a:t>
            </a:r>
            <a:r>
              <a:rPr lang="ru-RU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Строкова Татьяна Александровна, тел. 355-51-25, 311 08 07 (доб. 3)</a:t>
            </a:r>
          </a:p>
          <a:p>
            <a:r>
              <a:rPr lang="ru-RU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                                        сайт - 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https://niso54.ru/vsosh</a:t>
            </a:r>
            <a:r>
              <a:rPr lang="ru-RU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018970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ED03C831-77A3-4D7D-8B3F-37BFD64FCB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8515" y="0"/>
            <a:ext cx="2267475" cy="1275455"/>
          </a:xfrm>
          <a:prstGeom prst="rect">
            <a:avLst/>
          </a:prstGeom>
        </p:spPr>
      </p:pic>
      <p:sp>
        <p:nvSpPr>
          <p:cNvPr id="71" name="Прямоугольник 10"/>
          <p:cNvSpPr/>
          <p:nvPr/>
        </p:nvSpPr>
        <p:spPr>
          <a:xfrm>
            <a:off x="495340" y="2412010"/>
            <a:ext cx="2551320" cy="587704"/>
          </a:xfrm>
          <a:prstGeom prst="rect">
            <a:avLst/>
          </a:prstGeom>
          <a:solidFill>
            <a:srgbClr val="0D7F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trike="noStrike" spc="-1" dirty="0">
                <a:solidFill>
                  <a:schemeClr val="lt1"/>
                </a:solidFill>
                <a:latin typeface="Calibri"/>
                <a:ea typeface="DejaVu Sans"/>
              </a:rPr>
              <a:t>Всероссийская олимпиада школьников</a:t>
            </a:r>
          </a:p>
        </p:txBody>
      </p:sp>
      <p:grpSp>
        <p:nvGrpSpPr>
          <p:cNvPr id="72" name="Группа 45"/>
          <p:cNvGrpSpPr/>
          <p:nvPr/>
        </p:nvGrpSpPr>
        <p:grpSpPr>
          <a:xfrm>
            <a:off x="263160" y="221760"/>
            <a:ext cx="11744640" cy="683280"/>
            <a:chOff x="263160" y="221760"/>
            <a:chExt cx="11744640" cy="683280"/>
          </a:xfrm>
        </p:grpSpPr>
        <p:sp>
          <p:nvSpPr>
            <p:cNvPr id="73" name="Рисунок 46"/>
            <p:cNvSpPr/>
            <p:nvPr/>
          </p:nvSpPr>
          <p:spPr>
            <a:xfrm>
              <a:off x="11248560" y="221760"/>
              <a:ext cx="759240" cy="683280"/>
            </a:xfrm>
            <a:prstGeom prst="ellipse">
              <a:avLst/>
            </a:prstGeom>
            <a:blipFill rotWithShape="0">
              <a:blip r:embed="rId3"/>
              <a:srcRect/>
              <a:stretch/>
            </a:blipFill>
            <a:ln w="1905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4" name="Прямоугольник 47"/>
            <p:cNvSpPr/>
            <p:nvPr/>
          </p:nvSpPr>
          <p:spPr>
            <a:xfrm>
              <a:off x="371160" y="221760"/>
              <a:ext cx="9616320" cy="289588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>
                <a:lnSpc>
                  <a:spcPct val="115000"/>
                </a:lnSpc>
              </a:pPr>
              <a:r>
                <a:rPr lang="ru-RU" sz="1200" i="1" spc="-1" dirty="0">
                  <a:solidFill>
                    <a:srgbClr val="7F8082"/>
                  </a:solidFill>
                  <a:latin typeface="Calibri"/>
                  <a:ea typeface="DejaVu Sans"/>
                </a:rPr>
                <a:t>Современные ф</a:t>
              </a:r>
              <a:r>
                <a:rPr lang="ru-RU" sz="1200" b="0" i="1" strike="noStrike" spc="-1" dirty="0">
                  <a:solidFill>
                    <a:srgbClr val="7F8082"/>
                  </a:solidFill>
                  <a:latin typeface="Calibri"/>
                  <a:ea typeface="DejaVu Sans"/>
                </a:rPr>
                <a:t>ормы социальной активности школьников</a:t>
              </a:r>
              <a:endParaRPr lang="ru-RU" sz="1200" b="0" strike="noStrike" spc="-1" dirty="0">
                <a:solidFill>
                  <a:srgbClr val="000000"/>
                </a:solidFill>
                <a:latin typeface="Arial"/>
              </a:endParaRPr>
            </a:p>
          </p:txBody>
        </p:sp>
        <p:cxnSp>
          <p:nvCxnSpPr>
            <p:cNvPr id="75" name="Прямая соединительная линия 48"/>
            <p:cNvCxnSpPr/>
            <p:nvPr/>
          </p:nvCxnSpPr>
          <p:spPr>
            <a:xfrm>
              <a:off x="263160" y="754560"/>
              <a:ext cx="9324720" cy="720"/>
            </a:xfrm>
            <a:prstGeom prst="straightConnector1">
              <a:avLst/>
            </a:prstGeom>
            <a:ln w="19050">
              <a:solidFill>
                <a:srgbClr val="0D7FB2"/>
              </a:solidFill>
              <a:round/>
            </a:ln>
          </p:spPr>
        </p:cxnSp>
      </p:grpSp>
      <p:sp>
        <p:nvSpPr>
          <p:cNvPr id="77" name="Прямоугольник 2"/>
          <p:cNvSpPr/>
          <p:nvPr/>
        </p:nvSpPr>
        <p:spPr>
          <a:xfrm>
            <a:off x="3393882" y="1813015"/>
            <a:ext cx="8455341" cy="92187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spcAft>
                <a:spcPts val="601"/>
              </a:spcAft>
              <a:buClr>
                <a:srgbClr val="00B0F0"/>
              </a:buClr>
              <a:tabLst>
                <a:tab pos="630720" algn="l"/>
              </a:tabLst>
            </a:pPr>
            <a:r>
              <a:rPr lang="ru-RU" spc="-1" dirty="0">
                <a:solidFill>
                  <a:srgbClr val="0D7FB2"/>
                </a:solidFill>
                <a:latin typeface="Calibri"/>
              </a:rPr>
              <a:t> Количество участников школьного этапа Олимпиады в 2023/2024 учебном году составило 162 115 обучающихся, что на 8781 больше, чем в прошлом учебном году (153 334)</a:t>
            </a:r>
            <a:endParaRPr lang="ru-RU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Прямоугольник 2">
            <a:extLst>
              <a:ext uri="{FF2B5EF4-FFF2-40B4-BE49-F238E27FC236}">
                <a16:creationId xmlns:a16="http://schemas.microsoft.com/office/drawing/2014/main" xmlns="" id="{14ADCB59-76E6-471A-B53A-35E8019D3E16}"/>
              </a:ext>
            </a:extLst>
          </p:cNvPr>
          <p:cNvSpPr/>
          <p:nvPr/>
        </p:nvSpPr>
        <p:spPr>
          <a:xfrm>
            <a:off x="3393882" y="3105306"/>
            <a:ext cx="8455341" cy="92187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spcAft>
                <a:spcPts val="601"/>
              </a:spcAft>
              <a:buClr>
                <a:srgbClr val="00B0F0"/>
              </a:buClr>
              <a:tabLst>
                <a:tab pos="630720" algn="l"/>
              </a:tabLst>
            </a:pPr>
            <a:r>
              <a:rPr lang="ru-RU" spc="-1" dirty="0">
                <a:solidFill>
                  <a:srgbClr val="0D7FB2"/>
                </a:solidFill>
                <a:latin typeface="Calibri"/>
              </a:rPr>
              <a:t> Общее количество участников муниципального этапа Олимпиады в 2023/2024 учебном году составило 11 324 человека из 196 общеобразовательных организаций города Новосибирска (2022 год – 10 263 чел.)</a:t>
            </a:r>
            <a:endParaRPr lang="ru-RU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18400D01-8131-4B25-9A4B-521772CBA1FD}"/>
              </a:ext>
            </a:extLst>
          </p:cNvPr>
          <p:cNvSpPr txBox="1"/>
          <p:nvPr/>
        </p:nvSpPr>
        <p:spPr>
          <a:xfrm>
            <a:off x="1424084" y="5482901"/>
            <a:ext cx="982447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Начальник отдела методического сопровождения олимпиадного и конкурсного движения </a:t>
            </a:r>
            <a:r>
              <a:rPr lang="ru-RU" dirty="0" err="1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ЦВиДО</a:t>
            </a:r>
            <a:r>
              <a:rPr lang="ru-RU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МАУ ДПО «НИСО»: </a:t>
            </a:r>
            <a:r>
              <a:rPr lang="ru-RU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Строкова Татьяна Александровна, тел. 355-51-25, 311 08 07 (доб. 3)</a:t>
            </a:r>
          </a:p>
          <a:p>
            <a:r>
              <a:rPr lang="ru-RU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                                            сайт - 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https://niso54.ru/vsosh</a:t>
            </a:r>
            <a:r>
              <a:rPr lang="ru-RU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970346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ED03C831-77A3-4D7D-8B3F-37BFD64FCB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8515" y="0"/>
            <a:ext cx="2267475" cy="1275455"/>
          </a:xfrm>
          <a:prstGeom prst="rect">
            <a:avLst/>
          </a:prstGeom>
        </p:spPr>
      </p:pic>
      <p:sp>
        <p:nvSpPr>
          <p:cNvPr id="71" name="Прямоугольник 10"/>
          <p:cNvSpPr/>
          <p:nvPr/>
        </p:nvSpPr>
        <p:spPr>
          <a:xfrm>
            <a:off x="568912" y="1105445"/>
            <a:ext cx="2551320" cy="587704"/>
          </a:xfrm>
          <a:prstGeom prst="rect">
            <a:avLst/>
          </a:prstGeom>
          <a:solidFill>
            <a:srgbClr val="0D7F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trike="noStrike" spc="-1" dirty="0">
                <a:solidFill>
                  <a:schemeClr val="lt1"/>
                </a:solidFill>
                <a:latin typeface="Calibri"/>
                <a:ea typeface="DejaVu Sans"/>
              </a:rPr>
              <a:t>Олимпиада НТО</a:t>
            </a:r>
          </a:p>
        </p:txBody>
      </p:sp>
      <p:grpSp>
        <p:nvGrpSpPr>
          <p:cNvPr id="72" name="Группа 45"/>
          <p:cNvGrpSpPr/>
          <p:nvPr/>
        </p:nvGrpSpPr>
        <p:grpSpPr>
          <a:xfrm>
            <a:off x="263160" y="221760"/>
            <a:ext cx="11744640" cy="683280"/>
            <a:chOff x="263160" y="221760"/>
            <a:chExt cx="11744640" cy="683280"/>
          </a:xfrm>
        </p:grpSpPr>
        <p:sp>
          <p:nvSpPr>
            <p:cNvPr id="73" name="Рисунок 46"/>
            <p:cNvSpPr/>
            <p:nvPr/>
          </p:nvSpPr>
          <p:spPr>
            <a:xfrm>
              <a:off x="11248560" y="221760"/>
              <a:ext cx="759240" cy="683280"/>
            </a:xfrm>
            <a:prstGeom prst="ellipse">
              <a:avLst/>
            </a:prstGeom>
            <a:blipFill rotWithShape="0">
              <a:blip r:embed="rId3"/>
              <a:srcRect/>
              <a:stretch/>
            </a:blipFill>
            <a:ln w="1905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4" name="Прямоугольник 47"/>
            <p:cNvSpPr/>
            <p:nvPr/>
          </p:nvSpPr>
          <p:spPr>
            <a:xfrm>
              <a:off x="371160" y="221760"/>
              <a:ext cx="9616320" cy="289588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>
                <a:lnSpc>
                  <a:spcPct val="115000"/>
                </a:lnSpc>
              </a:pPr>
              <a:r>
                <a:rPr lang="ru-RU" sz="1200" i="1" spc="-1" dirty="0">
                  <a:solidFill>
                    <a:srgbClr val="7F8082"/>
                  </a:solidFill>
                  <a:latin typeface="Calibri"/>
                  <a:ea typeface="DejaVu Sans"/>
                </a:rPr>
                <a:t>Современные ф</a:t>
              </a:r>
              <a:r>
                <a:rPr lang="ru-RU" sz="1200" b="0" i="1" strike="noStrike" spc="-1" dirty="0">
                  <a:solidFill>
                    <a:srgbClr val="7F8082"/>
                  </a:solidFill>
                  <a:latin typeface="Calibri"/>
                  <a:ea typeface="DejaVu Sans"/>
                </a:rPr>
                <a:t>ормы социальной активности школьников</a:t>
              </a:r>
              <a:endParaRPr lang="ru-RU" sz="1200" b="0" strike="noStrike" spc="-1" dirty="0">
                <a:solidFill>
                  <a:srgbClr val="000000"/>
                </a:solidFill>
                <a:latin typeface="Arial"/>
              </a:endParaRPr>
            </a:p>
          </p:txBody>
        </p:sp>
        <p:cxnSp>
          <p:nvCxnSpPr>
            <p:cNvPr id="75" name="Прямая соединительная линия 48"/>
            <p:cNvCxnSpPr/>
            <p:nvPr/>
          </p:nvCxnSpPr>
          <p:spPr>
            <a:xfrm>
              <a:off x="263160" y="754560"/>
              <a:ext cx="9324720" cy="720"/>
            </a:xfrm>
            <a:prstGeom prst="straightConnector1">
              <a:avLst/>
            </a:prstGeom>
            <a:ln w="19050">
              <a:solidFill>
                <a:srgbClr val="0D7FB2"/>
              </a:solidFill>
              <a:round/>
            </a:ln>
          </p:spPr>
        </p:cxnSp>
      </p:grpSp>
      <p:sp>
        <p:nvSpPr>
          <p:cNvPr id="77" name="Прямоугольник 2"/>
          <p:cNvSpPr/>
          <p:nvPr/>
        </p:nvSpPr>
        <p:spPr>
          <a:xfrm>
            <a:off x="3237488" y="1027348"/>
            <a:ext cx="8455341" cy="36787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spcAft>
                <a:spcPts val="601"/>
              </a:spcAft>
              <a:buClr>
                <a:srgbClr val="00B0F0"/>
              </a:buClr>
              <a:tabLst>
                <a:tab pos="630720" algn="l"/>
              </a:tabLst>
            </a:pPr>
            <a:r>
              <a:rPr lang="ru-RU" spc="-1" dirty="0">
                <a:solidFill>
                  <a:srgbClr val="0070C0"/>
                </a:solidFill>
                <a:latin typeface="Calibri"/>
              </a:rPr>
              <a:t> Национальная технологическая олимпиада Junior для 5−7 классов </a:t>
            </a:r>
            <a:endParaRPr lang="ru-RU" b="0" strike="noStrike" spc="-1" dirty="0">
              <a:solidFill>
                <a:srgbClr val="0070C0"/>
              </a:solidFill>
              <a:latin typeface="Arial"/>
            </a:endParaRPr>
          </a:p>
        </p:txBody>
      </p:sp>
      <p:sp>
        <p:nvSpPr>
          <p:cNvPr id="18" name="Прямоугольник 2">
            <a:extLst>
              <a:ext uri="{FF2B5EF4-FFF2-40B4-BE49-F238E27FC236}">
                <a16:creationId xmlns:a16="http://schemas.microsoft.com/office/drawing/2014/main" xmlns="" id="{14ADCB59-76E6-471A-B53A-35E8019D3E16}"/>
              </a:ext>
            </a:extLst>
          </p:cNvPr>
          <p:cNvSpPr/>
          <p:nvPr/>
        </p:nvSpPr>
        <p:spPr>
          <a:xfrm>
            <a:off x="3184936" y="1497707"/>
            <a:ext cx="8455341" cy="36787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spcAft>
                <a:spcPts val="601"/>
              </a:spcAft>
              <a:buClr>
                <a:srgbClr val="00B0F0"/>
              </a:buClr>
              <a:tabLst>
                <a:tab pos="630720" algn="l"/>
              </a:tabLst>
            </a:pPr>
            <a:r>
              <a:rPr lang="ru-RU" spc="-1" dirty="0">
                <a:solidFill>
                  <a:srgbClr val="0070C0"/>
                </a:solidFill>
                <a:latin typeface="Calibri"/>
              </a:rPr>
              <a:t> Национальная технологическая олимпиада школьников для 8−11 классов</a:t>
            </a:r>
            <a:endParaRPr lang="ru-RU" b="0" strike="noStrike" spc="-1" dirty="0">
              <a:solidFill>
                <a:srgbClr val="0070C0"/>
              </a:solidFill>
              <a:latin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DC8ADA6-6C80-42EF-849E-3291B84083DB}"/>
              </a:ext>
            </a:extLst>
          </p:cNvPr>
          <p:cNvSpPr txBox="1"/>
          <p:nvPr/>
        </p:nvSpPr>
        <p:spPr>
          <a:xfrm>
            <a:off x="3442515" y="624160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https://ntcontest.ru/participants/how-to-participate/</a:t>
            </a:r>
            <a:r>
              <a:rPr lang="ru-RU" dirty="0"/>
              <a:t>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0743A743-89B2-4CD8-B80F-4ECDC706E3D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7" t="9581" r="2359" b="14507"/>
          <a:stretch/>
        </p:blipFill>
        <p:spPr>
          <a:xfrm>
            <a:off x="1844572" y="2043314"/>
            <a:ext cx="8954814" cy="408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9906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ED03C831-77A3-4D7D-8B3F-37BFD64FCB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8515" y="0"/>
            <a:ext cx="2267475" cy="1275455"/>
          </a:xfrm>
          <a:prstGeom prst="rect">
            <a:avLst/>
          </a:prstGeom>
        </p:spPr>
      </p:pic>
      <p:sp>
        <p:nvSpPr>
          <p:cNvPr id="71" name="Прямоугольник 10"/>
          <p:cNvSpPr/>
          <p:nvPr/>
        </p:nvSpPr>
        <p:spPr>
          <a:xfrm>
            <a:off x="568912" y="1105445"/>
            <a:ext cx="2551320" cy="587704"/>
          </a:xfrm>
          <a:prstGeom prst="rect">
            <a:avLst/>
          </a:prstGeom>
          <a:solidFill>
            <a:srgbClr val="0D7F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trike="noStrike" spc="-1" dirty="0">
                <a:solidFill>
                  <a:schemeClr val="lt1"/>
                </a:solidFill>
                <a:latin typeface="Calibri"/>
                <a:ea typeface="DejaVu Sans"/>
              </a:rPr>
              <a:t>Олимпиада НТО</a:t>
            </a:r>
          </a:p>
        </p:txBody>
      </p:sp>
      <p:grpSp>
        <p:nvGrpSpPr>
          <p:cNvPr id="72" name="Группа 45"/>
          <p:cNvGrpSpPr/>
          <p:nvPr/>
        </p:nvGrpSpPr>
        <p:grpSpPr>
          <a:xfrm>
            <a:off x="263160" y="221760"/>
            <a:ext cx="11744640" cy="683280"/>
            <a:chOff x="263160" y="221760"/>
            <a:chExt cx="11744640" cy="683280"/>
          </a:xfrm>
        </p:grpSpPr>
        <p:sp>
          <p:nvSpPr>
            <p:cNvPr id="73" name="Рисунок 46"/>
            <p:cNvSpPr/>
            <p:nvPr/>
          </p:nvSpPr>
          <p:spPr>
            <a:xfrm>
              <a:off x="11248560" y="221760"/>
              <a:ext cx="759240" cy="683280"/>
            </a:xfrm>
            <a:prstGeom prst="ellipse">
              <a:avLst/>
            </a:prstGeom>
            <a:blipFill rotWithShape="0">
              <a:blip r:embed="rId3"/>
              <a:srcRect/>
              <a:stretch/>
            </a:blipFill>
            <a:ln w="1905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4" name="Прямоугольник 47"/>
            <p:cNvSpPr/>
            <p:nvPr/>
          </p:nvSpPr>
          <p:spPr>
            <a:xfrm>
              <a:off x="371160" y="221760"/>
              <a:ext cx="9616320" cy="289588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>
                <a:lnSpc>
                  <a:spcPct val="115000"/>
                </a:lnSpc>
              </a:pPr>
              <a:r>
                <a:rPr lang="ru-RU" sz="1200" i="1" spc="-1" dirty="0">
                  <a:solidFill>
                    <a:srgbClr val="7F8082"/>
                  </a:solidFill>
                  <a:latin typeface="Calibri"/>
                  <a:ea typeface="DejaVu Sans"/>
                </a:rPr>
                <a:t>Современные ф</a:t>
              </a:r>
              <a:r>
                <a:rPr lang="ru-RU" sz="1200" b="0" i="1" strike="noStrike" spc="-1" dirty="0">
                  <a:solidFill>
                    <a:srgbClr val="7F8082"/>
                  </a:solidFill>
                  <a:latin typeface="Calibri"/>
                  <a:ea typeface="DejaVu Sans"/>
                </a:rPr>
                <a:t>ормы социальной активности школьников</a:t>
              </a:r>
              <a:endParaRPr lang="ru-RU" sz="1200" b="0" strike="noStrike" spc="-1" dirty="0">
                <a:solidFill>
                  <a:srgbClr val="000000"/>
                </a:solidFill>
                <a:latin typeface="Arial"/>
              </a:endParaRPr>
            </a:p>
          </p:txBody>
        </p:sp>
        <p:cxnSp>
          <p:nvCxnSpPr>
            <p:cNvPr id="75" name="Прямая соединительная линия 48"/>
            <p:cNvCxnSpPr/>
            <p:nvPr/>
          </p:nvCxnSpPr>
          <p:spPr>
            <a:xfrm>
              <a:off x="263160" y="754560"/>
              <a:ext cx="9324720" cy="720"/>
            </a:xfrm>
            <a:prstGeom prst="straightConnector1">
              <a:avLst/>
            </a:prstGeom>
            <a:ln w="19050">
              <a:solidFill>
                <a:srgbClr val="0D7FB2"/>
              </a:solidFill>
              <a:round/>
            </a:ln>
          </p:spPr>
        </p:cxnSp>
      </p:grpSp>
      <p:pic>
        <p:nvPicPr>
          <p:cNvPr id="1026" name="Picture 2" descr="Кружковое движение">
            <a:extLst>
              <a:ext uri="{FF2B5EF4-FFF2-40B4-BE49-F238E27FC236}">
                <a16:creationId xmlns:a16="http://schemas.microsoft.com/office/drawing/2014/main" xmlns="" id="{ACF45953-F44C-4F47-AD2B-290F84B91C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0366" y="1974831"/>
            <a:ext cx="2962275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0">
            <a:extLst>
              <a:ext uri="{FF2B5EF4-FFF2-40B4-BE49-F238E27FC236}">
                <a16:creationId xmlns:a16="http://schemas.microsoft.com/office/drawing/2014/main" xmlns="" id="{A7A22D02-F59E-46DC-B08C-45A3B8F999CC}"/>
              </a:ext>
            </a:extLst>
          </p:cNvPr>
          <p:cNvSpPr/>
          <p:nvPr/>
        </p:nvSpPr>
        <p:spPr>
          <a:xfrm>
            <a:off x="568912" y="2252479"/>
            <a:ext cx="2551320" cy="587704"/>
          </a:xfrm>
          <a:prstGeom prst="rect">
            <a:avLst/>
          </a:prstGeom>
          <a:solidFill>
            <a:srgbClr val="0D7F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trike="noStrike" spc="-1" dirty="0">
                <a:solidFill>
                  <a:schemeClr val="lt1"/>
                </a:solidFill>
                <a:latin typeface="Calibri"/>
                <a:ea typeface="DejaVu Sans"/>
              </a:rPr>
              <a:t>Организаторы</a:t>
            </a:r>
          </a:p>
        </p:txBody>
      </p:sp>
      <p:pic>
        <p:nvPicPr>
          <p:cNvPr id="1028" name="Picture 4" descr="Высшая школа экономики для 1с">
            <a:extLst>
              <a:ext uri="{FF2B5EF4-FFF2-40B4-BE49-F238E27FC236}">
                <a16:creationId xmlns:a16="http://schemas.microsoft.com/office/drawing/2014/main" xmlns="" id="{96BA3318-6626-4CF6-AC67-93D1A98793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1923" y="2141518"/>
            <a:ext cx="809625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0">
            <a:extLst>
              <a:ext uri="{FF2B5EF4-FFF2-40B4-BE49-F238E27FC236}">
                <a16:creationId xmlns:a16="http://schemas.microsoft.com/office/drawing/2014/main" xmlns="" id="{9D0DE78E-BF56-4A0C-B935-0ECC8D3BBBBA}"/>
              </a:ext>
            </a:extLst>
          </p:cNvPr>
          <p:cNvSpPr/>
          <p:nvPr/>
        </p:nvSpPr>
        <p:spPr>
          <a:xfrm>
            <a:off x="568912" y="3508465"/>
            <a:ext cx="2551320" cy="587704"/>
          </a:xfrm>
          <a:prstGeom prst="rect">
            <a:avLst/>
          </a:prstGeom>
          <a:solidFill>
            <a:srgbClr val="0D7F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pc="-1" dirty="0">
                <a:solidFill>
                  <a:schemeClr val="lt1"/>
                </a:solidFill>
                <a:latin typeface="Calibri"/>
                <a:ea typeface="DejaVu Sans"/>
              </a:rPr>
              <a:t>Региональный координатор</a:t>
            </a:r>
            <a:endParaRPr lang="ru-RU" sz="1600" b="1" strike="noStrike" spc="-1" dirty="0">
              <a:solidFill>
                <a:schemeClr val="lt1"/>
              </a:solidFill>
              <a:latin typeface="Calibri"/>
              <a:ea typeface="DejaVu Sans"/>
            </a:endParaRPr>
          </a:p>
        </p:txBody>
      </p:sp>
      <p:sp>
        <p:nvSpPr>
          <p:cNvPr id="20" name="Прямоугольник 3">
            <a:extLst>
              <a:ext uri="{FF2B5EF4-FFF2-40B4-BE49-F238E27FC236}">
                <a16:creationId xmlns:a16="http://schemas.microsoft.com/office/drawing/2014/main" xmlns="" id="{3243C4D8-3416-4C3F-ADDC-42EE58A4442C}"/>
              </a:ext>
            </a:extLst>
          </p:cNvPr>
          <p:cNvSpPr/>
          <p:nvPr/>
        </p:nvSpPr>
        <p:spPr>
          <a:xfrm>
            <a:off x="3710150" y="2840183"/>
            <a:ext cx="7998145" cy="181442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3051000" indent="-2955960">
              <a:lnSpc>
                <a:spcPts val="1800"/>
              </a:lnSpc>
              <a:spcAft>
                <a:spcPts val="601"/>
              </a:spcAft>
              <a:tabLst>
                <a:tab pos="0" algn="l"/>
              </a:tabLst>
            </a:pPr>
            <a:r>
              <a:rPr lang="ru-RU" b="1" spc="-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«Большие вызовы»</a:t>
            </a:r>
            <a:r>
              <a:rPr lang="ru-RU" b="0" strike="noStrike" spc="-1" dirty="0">
                <a:solidFill>
                  <a:srgbClr val="0D7FB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ru-RU" spc="-1" dirty="0">
              <a:solidFill>
                <a:srgbClr val="0D7FB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051000" indent="-2955960">
              <a:lnSpc>
                <a:spcPts val="1800"/>
              </a:lnSpc>
              <a:spcAft>
                <a:spcPts val="601"/>
              </a:spcAft>
              <a:tabLst>
                <a:tab pos="0" algn="l"/>
              </a:tabLst>
            </a:pPr>
            <a:r>
              <a:rPr lang="ru-RU" b="0" strike="noStrike" spc="-1" dirty="0">
                <a:solidFill>
                  <a:srgbClr val="0D7FB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                                                       </a:t>
            </a:r>
            <a:endParaRPr lang="ru-RU" b="1" i="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 fontAlgn="ctr"/>
            <a:r>
              <a:rPr lang="ru-RU" b="0" i="0" u="none" strike="noStrike" dirty="0">
                <a:solidFill>
                  <a:srgbClr val="872A9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6"/>
              </a:rPr>
              <a:t>Региональный центр «Альтаир»</a:t>
            </a:r>
            <a:r>
              <a:rPr lang="ru-RU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ru-RU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Голованова Людмила Васильевна, старший методист детского технопарка «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Кванториум</a:t>
            </a:r>
            <a:r>
              <a:rPr lang="ru-RU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» ГАУ ДО НСО «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ОЦРТДиЮ</a:t>
            </a:r>
            <a:r>
              <a:rPr lang="ru-RU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», </a:t>
            </a:r>
          </a:p>
          <a:p>
            <a:pPr algn="l" fontAlgn="ctr"/>
            <a:r>
              <a:rPr lang="ru-RU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тел. 8 905 953 53 53, 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e-mail</a:t>
            </a:r>
            <a:r>
              <a:rPr lang="ru-RU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glv</a:t>
            </a:r>
            <a:r>
              <a:rPr lang="ru-RU" b="0" i="0" u="none" strike="noStrike" dirty="0">
                <a:solidFill>
                  <a:srgbClr val="872A9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7"/>
              </a:rPr>
              <a:t>@donso.su</a:t>
            </a:r>
            <a:endParaRPr lang="ru-RU" b="0" i="0" u="none" strike="noStrike" dirty="0">
              <a:solidFill>
                <a:srgbClr val="872A9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710150" y="5109650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u="sng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МАОУ Лицей №22 «Надежда Сибири» </a:t>
            </a:r>
          </a:p>
          <a:p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контактное лицо: Лобарева Татьяна Анатольевна, старший методист МАУ ДПО «НИСО»</a:t>
            </a:r>
          </a:p>
          <a:p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тел. 8 913 731 67 14,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e-mail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8"/>
              </a:rPr>
              <a:t>cit_uo@mail.ru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4" name="Прямоугольник 10">
            <a:extLst>
              <a:ext uri="{FF2B5EF4-FFF2-40B4-BE49-F238E27FC236}">
                <a16:creationId xmlns:a16="http://schemas.microsoft.com/office/drawing/2014/main" xmlns="" id="{9D0DE78E-BF56-4A0C-B935-0ECC8D3BBBBA}"/>
              </a:ext>
            </a:extLst>
          </p:cNvPr>
          <p:cNvSpPr/>
          <p:nvPr/>
        </p:nvSpPr>
        <p:spPr>
          <a:xfrm>
            <a:off x="568912" y="5109650"/>
            <a:ext cx="2673052" cy="778532"/>
          </a:xfrm>
          <a:prstGeom prst="rect">
            <a:avLst/>
          </a:prstGeom>
          <a:solidFill>
            <a:srgbClr val="0D7F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pc="-1" dirty="0">
                <a:solidFill>
                  <a:schemeClr val="lt1"/>
                </a:solidFill>
                <a:latin typeface="Calibri"/>
                <a:ea typeface="DejaVu Sans"/>
              </a:rPr>
              <a:t>Площадка по подготовке к олимпиаде в Новосибирске</a:t>
            </a:r>
            <a:endParaRPr lang="ru-RU" sz="1600" b="1" strike="noStrike" spc="-1" dirty="0">
              <a:solidFill>
                <a:schemeClr val="lt1"/>
              </a:solidFill>
              <a:latin typeface="Calibri"/>
              <a:ea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38234917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ED03C831-77A3-4D7D-8B3F-37BFD64FCB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8515" y="0"/>
            <a:ext cx="2267475" cy="1275455"/>
          </a:xfrm>
          <a:prstGeom prst="rect">
            <a:avLst/>
          </a:prstGeom>
        </p:spPr>
      </p:pic>
      <p:sp>
        <p:nvSpPr>
          <p:cNvPr id="71" name="Прямоугольник 10"/>
          <p:cNvSpPr/>
          <p:nvPr/>
        </p:nvSpPr>
        <p:spPr>
          <a:xfrm>
            <a:off x="386010" y="1192462"/>
            <a:ext cx="2551320" cy="347400"/>
          </a:xfrm>
          <a:prstGeom prst="rect">
            <a:avLst/>
          </a:prstGeom>
          <a:solidFill>
            <a:srgbClr val="0D7F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trike="noStrike" spc="-1" dirty="0">
                <a:solidFill>
                  <a:schemeClr val="lt1"/>
                </a:solidFill>
                <a:latin typeface="Calibri"/>
                <a:ea typeface="DejaVu Sans"/>
              </a:rPr>
              <a:t>«Большие вызовы»</a:t>
            </a:r>
          </a:p>
        </p:txBody>
      </p:sp>
      <p:grpSp>
        <p:nvGrpSpPr>
          <p:cNvPr id="72" name="Группа 45"/>
          <p:cNvGrpSpPr/>
          <p:nvPr/>
        </p:nvGrpSpPr>
        <p:grpSpPr>
          <a:xfrm>
            <a:off x="263160" y="221760"/>
            <a:ext cx="11744640" cy="683280"/>
            <a:chOff x="263160" y="221760"/>
            <a:chExt cx="11744640" cy="683280"/>
          </a:xfrm>
        </p:grpSpPr>
        <p:sp>
          <p:nvSpPr>
            <p:cNvPr id="73" name="Рисунок 46"/>
            <p:cNvSpPr/>
            <p:nvPr/>
          </p:nvSpPr>
          <p:spPr>
            <a:xfrm>
              <a:off x="11248560" y="221760"/>
              <a:ext cx="759240" cy="683280"/>
            </a:xfrm>
            <a:prstGeom prst="ellipse">
              <a:avLst/>
            </a:prstGeom>
            <a:blipFill rotWithShape="0">
              <a:blip r:embed="rId3"/>
              <a:srcRect/>
              <a:stretch/>
            </a:blipFill>
            <a:ln w="1905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4" name="Прямоугольник 47"/>
            <p:cNvSpPr/>
            <p:nvPr/>
          </p:nvSpPr>
          <p:spPr>
            <a:xfrm>
              <a:off x="371160" y="221760"/>
              <a:ext cx="9616320" cy="289588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>
                <a:lnSpc>
                  <a:spcPct val="115000"/>
                </a:lnSpc>
              </a:pPr>
              <a:r>
                <a:rPr lang="ru-RU" sz="1200" i="1" spc="-1" dirty="0">
                  <a:solidFill>
                    <a:srgbClr val="7F8082"/>
                  </a:solidFill>
                  <a:latin typeface="Calibri"/>
                  <a:ea typeface="DejaVu Sans"/>
                </a:rPr>
                <a:t>Современные ф</a:t>
              </a:r>
              <a:r>
                <a:rPr lang="ru-RU" sz="1200" b="0" i="1" strike="noStrike" spc="-1" dirty="0">
                  <a:solidFill>
                    <a:srgbClr val="7F8082"/>
                  </a:solidFill>
                  <a:latin typeface="Calibri"/>
                  <a:ea typeface="DejaVu Sans"/>
                </a:rPr>
                <a:t>ормы социальной активности школьников</a:t>
              </a:r>
              <a:endParaRPr lang="ru-RU" sz="1200" b="0" strike="noStrike" spc="-1" dirty="0">
                <a:solidFill>
                  <a:srgbClr val="000000"/>
                </a:solidFill>
                <a:latin typeface="Arial"/>
              </a:endParaRPr>
            </a:p>
          </p:txBody>
        </p:sp>
        <p:cxnSp>
          <p:nvCxnSpPr>
            <p:cNvPr id="75" name="Прямая соединительная линия 48"/>
            <p:cNvCxnSpPr/>
            <p:nvPr/>
          </p:nvCxnSpPr>
          <p:spPr>
            <a:xfrm>
              <a:off x="263160" y="754560"/>
              <a:ext cx="9324720" cy="720"/>
            </a:xfrm>
            <a:prstGeom prst="straightConnector1">
              <a:avLst/>
            </a:prstGeom>
            <a:ln w="19050">
              <a:solidFill>
                <a:srgbClr val="0D7FB2"/>
              </a:solidFill>
              <a:round/>
            </a:ln>
          </p:spPr>
        </p:cxnSp>
      </p:grpSp>
      <p:sp>
        <p:nvSpPr>
          <p:cNvPr id="77" name="Прямоугольник 2"/>
          <p:cNvSpPr/>
          <p:nvPr/>
        </p:nvSpPr>
        <p:spPr>
          <a:xfrm>
            <a:off x="3672180" y="2580820"/>
            <a:ext cx="8199660" cy="5833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spcAft>
                <a:spcPts val="601"/>
              </a:spcAft>
              <a:buClr>
                <a:srgbClr val="00B0F0"/>
              </a:buClr>
              <a:tabLst>
                <a:tab pos="630720" algn="l"/>
              </a:tabLst>
            </a:pPr>
            <a:r>
              <a:rPr lang="ru-RU" sz="1600" spc="-1" dirty="0">
                <a:solidFill>
                  <a:srgbClr val="0D7FB2"/>
                </a:solidFill>
                <a:latin typeface="Calibri"/>
              </a:rPr>
              <a:t> Обучающиеся 7-11 классов, разработавшие научно-технологический проект индивидуально или в составе группы. 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Прямоугольник 3"/>
          <p:cNvSpPr/>
          <p:nvPr/>
        </p:nvSpPr>
        <p:spPr>
          <a:xfrm>
            <a:off x="3606595" y="1232987"/>
            <a:ext cx="8199660" cy="101420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88900" indent="4763">
              <a:lnSpc>
                <a:spcPts val="1800"/>
              </a:lnSpc>
              <a:spcAft>
                <a:spcPts val="601"/>
              </a:spcAft>
              <a:tabLst>
                <a:tab pos="0" algn="l"/>
              </a:tabLst>
            </a:pPr>
            <a:r>
              <a:rPr lang="ru-RU" sz="1600" b="0" strike="noStrike" spc="-1" dirty="0">
                <a:solidFill>
                  <a:srgbClr val="0D7FB2"/>
                </a:solidFill>
                <a:latin typeface="Calibri"/>
                <a:ea typeface="DejaVu Sans"/>
              </a:rPr>
              <a:t>Всероссийский конкурс научно-технологических проектов «Большие вызовы» проводится в целях выявления и развития у молодежи творческих способностей и интереса к проектной, научной, исследовательской, инженерно-технической, изобретательской, творческой деятельности, популяризации научных знаний и достижений. 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Прямоугольник 9"/>
          <p:cNvSpPr/>
          <p:nvPr/>
        </p:nvSpPr>
        <p:spPr>
          <a:xfrm>
            <a:off x="386010" y="2532229"/>
            <a:ext cx="2551320" cy="347400"/>
          </a:xfrm>
          <a:prstGeom prst="rect">
            <a:avLst/>
          </a:prstGeom>
          <a:solidFill>
            <a:srgbClr val="0D7F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pc="-1" dirty="0">
                <a:solidFill>
                  <a:schemeClr val="lt1"/>
                </a:solidFill>
                <a:latin typeface="Calibri"/>
              </a:rPr>
              <a:t>Участники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Прямоугольник 9">
            <a:extLst>
              <a:ext uri="{FF2B5EF4-FFF2-40B4-BE49-F238E27FC236}">
                <a16:creationId xmlns:a16="http://schemas.microsoft.com/office/drawing/2014/main" xmlns="" id="{AC888393-8BD9-4035-88C4-0CEC7628CB05}"/>
              </a:ext>
            </a:extLst>
          </p:cNvPr>
          <p:cNvSpPr/>
          <p:nvPr/>
        </p:nvSpPr>
        <p:spPr>
          <a:xfrm>
            <a:off x="371160" y="3804672"/>
            <a:ext cx="2566170" cy="347400"/>
          </a:xfrm>
          <a:prstGeom prst="rect">
            <a:avLst/>
          </a:prstGeom>
          <a:solidFill>
            <a:srgbClr val="0D7F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trike="noStrike" spc="-1" dirty="0">
                <a:solidFill>
                  <a:schemeClr val="lt1"/>
                </a:solidFill>
                <a:latin typeface="Calibri"/>
              </a:rPr>
              <a:t>Направления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Прямоугольник 2">
            <a:extLst>
              <a:ext uri="{FF2B5EF4-FFF2-40B4-BE49-F238E27FC236}">
                <a16:creationId xmlns:a16="http://schemas.microsoft.com/office/drawing/2014/main" xmlns="" id="{7B20ECDC-1CC8-44F0-B185-53855188C371}"/>
              </a:ext>
            </a:extLst>
          </p:cNvPr>
          <p:cNvSpPr/>
          <p:nvPr/>
        </p:nvSpPr>
        <p:spPr>
          <a:xfrm>
            <a:off x="3606330" y="3816251"/>
            <a:ext cx="8199660" cy="5833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spcAft>
                <a:spcPts val="601"/>
              </a:spcAft>
              <a:buClr>
                <a:srgbClr val="00B0F0"/>
              </a:buClr>
              <a:tabLst>
                <a:tab pos="630720" algn="l"/>
              </a:tabLst>
            </a:pPr>
            <a:r>
              <a:rPr lang="ru-RU" sz="1600" spc="-1" dirty="0">
                <a:solidFill>
                  <a:srgbClr val="0D7FB2"/>
                </a:solidFill>
                <a:latin typeface="Calibri"/>
              </a:rPr>
              <a:t> 14 направлений от </a:t>
            </a:r>
            <a:r>
              <a:rPr lang="ru-RU" sz="1600" spc="-1" dirty="0" err="1">
                <a:solidFill>
                  <a:srgbClr val="0D7FB2"/>
                </a:solidFill>
                <a:latin typeface="Calibri"/>
              </a:rPr>
              <a:t>нейротехнологий</a:t>
            </a:r>
            <a:r>
              <a:rPr lang="ru-RU" sz="1600" spc="-1" dirty="0">
                <a:solidFill>
                  <a:srgbClr val="0D7FB2"/>
                </a:solidFill>
                <a:latin typeface="Calibri"/>
              </a:rPr>
              <a:t> и генетики до освоения Арктики, Мирового океана и современной энергетики 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Прямоугольник 9">
            <a:extLst>
              <a:ext uri="{FF2B5EF4-FFF2-40B4-BE49-F238E27FC236}">
                <a16:creationId xmlns:a16="http://schemas.microsoft.com/office/drawing/2014/main" xmlns="" id="{3223BBC1-71B4-40C0-A766-13F8EF14F276}"/>
              </a:ext>
            </a:extLst>
          </p:cNvPr>
          <p:cNvSpPr/>
          <p:nvPr/>
        </p:nvSpPr>
        <p:spPr>
          <a:xfrm>
            <a:off x="371160" y="4903415"/>
            <a:ext cx="2566170" cy="347400"/>
          </a:xfrm>
          <a:prstGeom prst="rect">
            <a:avLst/>
          </a:prstGeom>
          <a:solidFill>
            <a:srgbClr val="0D7F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pc="-1" dirty="0">
                <a:solidFill>
                  <a:schemeClr val="lt1"/>
                </a:solidFill>
                <a:latin typeface="Calibri"/>
              </a:rPr>
              <a:t>Организатор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Прямоугольник 2">
            <a:extLst>
              <a:ext uri="{FF2B5EF4-FFF2-40B4-BE49-F238E27FC236}">
                <a16:creationId xmlns:a16="http://schemas.microsoft.com/office/drawing/2014/main" xmlns="" id="{E758F5DD-3253-4416-97AB-457B1971A5C9}"/>
              </a:ext>
            </a:extLst>
          </p:cNvPr>
          <p:cNvSpPr/>
          <p:nvPr/>
        </p:nvSpPr>
        <p:spPr>
          <a:xfrm>
            <a:off x="3621180" y="4919747"/>
            <a:ext cx="8199660" cy="5833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spcAft>
                <a:spcPts val="601"/>
              </a:spcAft>
              <a:buClr>
                <a:srgbClr val="00B0F0"/>
              </a:buClr>
              <a:tabLst>
                <a:tab pos="630720" algn="l"/>
              </a:tabLst>
            </a:pPr>
            <a:r>
              <a:rPr lang="ru-RU" sz="1600" spc="-1" dirty="0">
                <a:solidFill>
                  <a:srgbClr val="0D7FB2"/>
                </a:solidFill>
                <a:latin typeface="Calibri"/>
              </a:rPr>
              <a:t> Образовательный центр «Сириус». Регистрация на платформе </a:t>
            </a:r>
            <a:r>
              <a:rPr lang="ru-RU" sz="1600" spc="-1" dirty="0" err="1">
                <a:solidFill>
                  <a:srgbClr val="0D7FB2"/>
                </a:solidFill>
                <a:latin typeface="Calibri"/>
              </a:rPr>
              <a:t>Сириус.Онлайн</a:t>
            </a:r>
            <a:r>
              <a:rPr lang="ru-RU" sz="1600" spc="-1" dirty="0">
                <a:solidFill>
                  <a:srgbClr val="0D7FB2"/>
                </a:solidFill>
                <a:latin typeface="Calibri"/>
              </a:rPr>
              <a:t>: </a:t>
            </a:r>
            <a:r>
              <a:rPr lang="en-US" sz="1600" spc="-1" dirty="0">
                <a:solidFill>
                  <a:srgbClr val="0D7FB2"/>
                </a:solidFill>
                <a:latin typeface="Calibri"/>
                <a:hlinkClick r:id="rId4"/>
              </a:rPr>
              <a:t>https://online.sochisirius.ru/</a:t>
            </a:r>
            <a:r>
              <a:rPr lang="ru-RU" sz="1600" spc="-1" dirty="0">
                <a:solidFill>
                  <a:srgbClr val="0D7FB2"/>
                </a:solidFill>
                <a:latin typeface="Calibri"/>
              </a:rPr>
              <a:t>     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Прямоугольник 9">
            <a:extLst>
              <a:ext uri="{FF2B5EF4-FFF2-40B4-BE49-F238E27FC236}">
                <a16:creationId xmlns:a16="http://schemas.microsoft.com/office/drawing/2014/main" xmlns="" id="{39B608B9-610D-4B16-8C3D-0D557BCFD17F}"/>
              </a:ext>
            </a:extLst>
          </p:cNvPr>
          <p:cNvSpPr/>
          <p:nvPr/>
        </p:nvSpPr>
        <p:spPr>
          <a:xfrm>
            <a:off x="426142" y="5762790"/>
            <a:ext cx="2566170" cy="347400"/>
          </a:xfrm>
          <a:prstGeom prst="rect">
            <a:avLst/>
          </a:prstGeom>
          <a:solidFill>
            <a:srgbClr val="0D7F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trike="noStrike" spc="-1" dirty="0">
                <a:solidFill>
                  <a:schemeClr val="lt1"/>
                </a:solidFill>
                <a:latin typeface="Calibri"/>
              </a:rPr>
              <a:t>Конкурсная работа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Прямоугольник 2">
            <a:extLst>
              <a:ext uri="{FF2B5EF4-FFF2-40B4-BE49-F238E27FC236}">
                <a16:creationId xmlns:a16="http://schemas.microsoft.com/office/drawing/2014/main" xmlns="" id="{B3F47F10-6E6D-40D8-87D6-53126BFE5687}"/>
              </a:ext>
            </a:extLst>
          </p:cNvPr>
          <p:cNvSpPr/>
          <p:nvPr/>
        </p:nvSpPr>
        <p:spPr>
          <a:xfrm>
            <a:off x="3649565" y="5762790"/>
            <a:ext cx="7971590" cy="5833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spcAft>
                <a:spcPts val="601"/>
              </a:spcAft>
              <a:buClr>
                <a:srgbClr val="00B0F0"/>
              </a:buClr>
              <a:tabLst>
                <a:tab pos="630720" algn="l"/>
              </a:tabLst>
            </a:pPr>
            <a:r>
              <a:rPr lang="ru-RU" sz="1600" spc="-1" dirty="0">
                <a:solidFill>
                  <a:srgbClr val="0D7FB2"/>
                </a:solidFill>
                <a:latin typeface="Calibri"/>
              </a:rPr>
              <a:t> Конкурсная работа состоит из текстового описания и презентации и загружается вместе с подачей заявки на платформе </a:t>
            </a:r>
            <a:r>
              <a:rPr lang="ru-RU" sz="1600" spc="-1" dirty="0" err="1">
                <a:solidFill>
                  <a:srgbClr val="0D7FB2"/>
                </a:solidFill>
                <a:latin typeface="Calibri"/>
              </a:rPr>
              <a:t>Сириус.Онлайн</a:t>
            </a:r>
            <a:r>
              <a:rPr lang="ru-RU" sz="1600" spc="-1" dirty="0">
                <a:solidFill>
                  <a:srgbClr val="0D7FB2"/>
                </a:solidFill>
                <a:latin typeface="Calibri"/>
              </a:rPr>
              <a:t>: </a:t>
            </a:r>
            <a:r>
              <a:rPr lang="en-US" sz="1600" spc="-1" dirty="0">
                <a:solidFill>
                  <a:srgbClr val="0D7FB2"/>
                </a:solidFill>
                <a:latin typeface="Calibri"/>
                <a:hlinkClick r:id="rId4"/>
              </a:rPr>
              <a:t>https://online.sochisirius.ru/</a:t>
            </a:r>
            <a:r>
              <a:rPr lang="ru-RU" sz="1600" spc="-1" dirty="0">
                <a:solidFill>
                  <a:srgbClr val="0D7FB2"/>
                </a:solidFill>
                <a:latin typeface="Calibri"/>
              </a:rPr>
              <a:t>     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ED03C831-77A3-4D7D-8B3F-37BFD64FCB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8515" y="0"/>
            <a:ext cx="2267475" cy="1275455"/>
          </a:xfrm>
          <a:prstGeom prst="rect">
            <a:avLst/>
          </a:prstGeom>
        </p:spPr>
      </p:pic>
      <p:sp>
        <p:nvSpPr>
          <p:cNvPr id="71" name="Прямоугольник 10"/>
          <p:cNvSpPr/>
          <p:nvPr/>
        </p:nvSpPr>
        <p:spPr>
          <a:xfrm>
            <a:off x="482985" y="1509837"/>
            <a:ext cx="2551320" cy="347400"/>
          </a:xfrm>
          <a:prstGeom prst="rect">
            <a:avLst/>
          </a:prstGeom>
          <a:solidFill>
            <a:srgbClr val="0D7F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trike="noStrike" spc="-1" dirty="0">
                <a:solidFill>
                  <a:schemeClr val="lt1"/>
                </a:solidFill>
                <a:latin typeface="Calibri"/>
                <a:ea typeface="DejaVu Sans"/>
              </a:rPr>
              <a:t>«Большие вызовы»</a:t>
            </a:r>
          </a:p>
        </p:txBody>
      </p:sp>
      <p:grpSp>
        <p:nvGrpSpPr>
          <p:cNvPr id="72" name="Группа 45"/>
          <p:cNvGrpSpPr/>
          <p:nvPr/>
        </p:nvGrpSpPr>
        <p:grpSpPr>
          <a:xfrm>
            <a:off x="263160" y="221760"/>
            <a:ext cx="11744640" cy="683280"/>
            <a:chOff x="263160" y="221760"/>
            <a:chExt cx="11744640" cy="683280"/>
          </a:xfrm>
        </p:grpSpPr>
        <p:sp>
          <p:nvSpPr>
            <p:cNvPr id="73" name="Рисунок 46"/>
            <p:cNvSpPr/>
            <p:nvPr/>
          </p:nvSpPr>
          <p:spPr>
            <a:xfrm>
              <a:off x="11248560" y="221760"/>
              <a:ext cx="759240" cy="683280"/>
            </a:xfrm>
            <a:prstGeom prst="ellipse">
              <a:avLst/>
            </a:prstGeom>
            <a:blipFill rotWithShape="0">
              <a:blip r:embed="rId3"/>
              <a:srcRect/>
              <a:stretch/>
            </a:blipFill>
            <a:ln w="1905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4" name="Прямоугольник 47"/>
            <p:cNvSpPr/>
            <p:nvPr/>
          </p:nvSpPr>
          <p:spPr>
            <a:xfrm>
              <a:off x="371160" y="221760"/>
              <a:ext cx="9616320" cy="289588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>
                <a:lnSpc>
                  <a:spcPct val="115000"/>
                </a:lnSpc>
              </a:pPr>
              <a:r>
                <a:rPr lang="ru-RU" sz="1200" i="1" spc="-1" dirty="0">
                  <a:solidFill>
                    <a:srgbClr val="7F8082"/>
                  </a:solidFill>
                  <a:latin typeface="Calibri"/>
                  <a:ea typeface="DejaVu Sans"/>
                </a:rPr>
                <a:t>Современные </a:t>
              </a:r>
              <a:r>
                <a:rPr lang="ru-RU" sz="1200" b="0" i="1" strike="noStrike" spc="-1" dirty="0">
                  <a:solidFill>
                    <a:srgbClr val="7F8082"/>
                  </a:solidFill>
                  <a:latin typeface="Calibri"/>
                  <a:ea typeface="DejaVu Sans"/>
                </a:rPr>
                <a:t>формы социальной активности школьников </a:t>
              </a:r>
              <a:endParaRPr lang="ru-RU" sz="1200" b="0" strike="noStrike" spc="-1" dirty="0">
                <a:solidFill>
                  <a:srgbClr val="000000"/>
                </a:solidFill>
                <a:latin typeface="Arial"/>
              </a:endParaRPr>
            </a:p>
          </p:txBody>
        </p:sp>
        <p:cxnSp>
          <p:nvCxnSpPr>
            <p:cNvPr id="75" name="Прямая соединительная линия 48"/>
            <p:cNvCxnSpPr/>
            <p:nvPr/>
          </p:nvCxnSpPr>
          <p:spPr>
            <a:xfrm>
              <a:off x="263160" y="754560"/>
              <a:ext cx="9324720" cy="720"/>
            </a:xfrm>
            <a:prstGeom prst="straightConnector1">
              <a:avLst/>
            </a:prstGeom>
            <a:ln w="19050">
              <a:solidFill>
                <a:srgbClr val="0D7FB2"/>
              </a:solidFill>
              <a:round/>
            </a:ln>
          </p:spPr>
        </p:cxnSp>
      </p:grpSp>
      <p:sp>
        <p:nvSpPr>
          <p:cNvPr id="78" name="Прямоугольник 3"/>
          <p:cNvSpPr/>
          <p:nvPr/>
        </p:nvSpPr>
        <p:spPr>
          <a:xfrm>
            <a:off x="3836504" y="1548360"/>
            <a:ext cx="7803376" cy="63750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3051000" indent="-2955960">
              <a:lnSpc>
                <a:spcPts val="1800"/>
              </a:lnSpc>
              <a:spcAft>
                <a:spcPts val="601"/>
              </a:spcAft>
              <a:tabLst>
                <a:tab pos="0" algn="l"/>
              </a:tabLst>
            </a:pPr>
            <a:endParaRPr lang="ru-RU" sz="1400" spc="-1" dirty="0">
              <a:solidFill>
                <a:srgbClr val="0D7FB2"/>
              </a:solidFill>
              <a:latin typeface="Calibri"/>
              <a:ea typeface="DejaVu Sans"/>
            </a:endParaRPr>
          </a:p>
          <a:p>
            <a:pPr marL="88900" indent="4763">
              <a:lnSpc>
                <a:spcPts val="1800"/>
              </a:lnSpc>
              <a:spcAft>
                <a:spcPts val="601"/>
              </a:spcAft>
              <a:tabLst>
                <a:tab pos="0" algn="l"/>
              </a:tabLst>
            </a:pPr>
            <a:r>
              <a:rPr lang="ru-RU" sz="2000" b="0" strike="noStrike" spc="-1" dirty="0">
                <a:solidFill>
                  <a:srgbClr val="0D7FB2"/>
                </a:solidFill>
                <a:latin typeface="Calibri"/>
                <a:ea typeface="DejaVu Sans"/>
              </a:rPr>
              <a:t>                 </a:t>
            </a:r>
            <a:r>
              <a:rPr lang="en-US" sz="2000" b="0" strike="noStrike" spc="-1" dirty="0">
                <a:solidFill>
                  <a:srgbClr val="0D7FB2"/>
                </a:solidFill>
                <a:latin typeface="Calibri"/>
                <a:ea typeface="DejaVu Sans"/>
                <a:hlinkClick r:id="rId4"/>
              </a:rPr>
              <a:t>https://konkurs.sochisirius.ru/</a:t>
            </a:r>
            <a:r>
              <a:rPr lang="ru-RU" sz="2000" b="0" strike="noStrike" spc="-1" dirty="0">
                <a:solidFill>
                  <a:srgbClr val="0D7FB2"/>
                </a:solidFill>
                <a:latin typeface="Calibri"/>
                <a:ea typeface="DejaVu Sans"/>
              </a:rPr>
              <a:t> 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Прямоугольник 3">
            <a:extLst>
              <a:ext uri="{FF2B5EF4-FFF2-40B4-BE49-F238E27FC236}">
                <a16:creationId xmlns:a16="http://schemas.microsoft.com/office/drawing/2014/main" xmlns="" id="{9AB29859-61E6-41B4-BC88-5A9B996170CF}"/>
              </a:ext>
            </a:extLst>
          </p:cNvPr>
          <p:cNvSpPr/>
          <p:nvPr/>
        </p:nvSpPr>
        <p:spPr>
          <a:xfrm>
            <a:off x="4914900" y="2660191"/>
            <a:ext cx="6724980" cy="248615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3051000" indent="-2955960">
              <a:lnSpc>
                <a:spcPts val="1800"/>
              </a:lnSpc>
              <a:spcAft>
                <a:spcPts val="601"/>
              </a:spcAft>
              <a:tabLst>
                <a:tab pos="0" algn="l"/>
              </a:tabLst>
            </a:pPr>
            <a:r>
              <a:rPr lang="ru-RU" sz="1600" b="1" spc="-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«Большие вызовы»</a:t>
            </a:r>
            <a:r>
              <a:rPr lang="ru-RU" sz="1400" b="0" strike="noStrike" spc="-1" dirty="0">
                <a:solidFill>
                  <a:srgbClr val="0D7FB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ru-RU" sz="1400" spc="-1" dirty="0">
              <a:solidFill>
                <a:srgbClr val="0D7FB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051000" indent="-2955960">
              <a:lnSpc>
                <a:spcPts val="1800"/>
              </a:lnSpc>
              <a:spcAft>
                <a:spcPts val="601"/>
              </a:spcAft>
              <a:tabLst>
                <a:tab pos="0" algn="l"/>
              </a:tabLst>
            </a:pPr>
            <a:r>
              <a:rPr lang="ru-RU" sz="2000" b="0" strike="noStrike" spc="-1" dirty="0">
                <a:solidFill>
                  <a:srgbClr val="0D7FB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                                                       </a:t>
            </a:r>
            <a:endParaRPr lang="ru-RU" sz="2000" b="1" i="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 fontAlgn="ctr"/>
            <a:r>
              <a:rPr lang="ru-RU" sz="2000" b="0" i="0" u="none" strike="noStrike" dirty="0">
                <a:solidFill>
                  <a:srgbClr val="872A9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5"/>
              </a:rPr>
              <a:t>Региональный центр «Альтаир»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Русанова Валентина Григорьевна</a:t>
            </a:r>
            <a:br>
              <a:rPr lang="ru-RU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тел. 8 913 064 01 00, 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e-mail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ru-RU" sz="2000" b="0" i="0" u="none" strike="noStrike" dirty="0">
                <a:solidFill>
                  <a:srgbClr val="872A9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6"/>
              </a:rPr>
              <a:t>rvg@donso.su</a:t>
            </a:r>
            <a:endParaRPr lang="ru-RU" sz="2000" b="0" i="0" u="none" strike="noStrike" dirty="0">
              <a:solidFill>
                <a:srgbClr val="872A9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 fontAlgn="ctr"/>
            <a:endParaRPr lang="ru-RU" sz="2000" b="0" i="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 fontAlgn="ctr"/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7"/>
              </a:rPr>
              <a:t>http://bolshyevyzovynso.tilda.ws/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spc="-1" dirty="0">
                <a:solidFill>
                  <a:srgbClr val="0D7FB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3051000" indent="-2955960">
              <a:lnSpc>
                <a:spcPts val="1800"/>
              </a:lnSpc>
              <a:spcAft>
                <a:spcPts val="601"/>
              </a:spcAft>
              <a:tabLst>
                <a:tab pos="0" algn="l"/>
              </a:tabLst>
            </a:pPr>
            <a:endParaRPr lang="ru-RU" sz="2000" spc="-1" dirty="0">
              <a:solidFill>
                <a:srgbClr val="0D7FB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Прямоугольник 10">
            <a:extLst>
              <a:ext uri="{FF2B5EF4-FFF2-40B4-BE49-F238E27FC236}">
                <a16:creationId xmlns:a16="http://schemas.microsoft.com/office/drawing/2014/main" xmlns="" id="{44DB9A47-1CC0-468B-AEBE-19C6372CB934}"/>
              </a:ext>
            </a:extLst>
          </p:cNvPr>
          <p:cNvSpPr/>
          <p:nvPr/>
        </p:nvSpPr>
        <p:spPr>
          <a:xfrm>
            <a:off x="552119" y="2618930"/>
            <a:ext cx="3057855" cy="524319"/>
          </a:xfrm>
          <a:prstGeom prst="rect">
            <a:avLst/>
          </a:prstGeom>
          <a:solidFill>
            <a:srgbClr val="0D7F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trike="noStrike" spc="-1" dirty="0">
                <a:solidFill>
                  <a:schemeClr val="lt1"/>
                </a:solidFill>
                <a:latin typeface="Calibri"/>
                <a:ea typeface="DejaVu Sans"/>
              </a:rPr>
              <a:t>Организатор в Новосибирской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35728194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ED03C831-77A3-4D7D-8B3F-37BFD64FCB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8515" y="0"/>
            <a:ext cx="2267475" cy="1275455"/>
          </a:xfrm>
          <a:prstGeom prst="rect">
            <a:avLst/>
          </a:prstGeom>
        </p:spPr>
      </p:pic>
      <p:sp>
        <p:nvSpPr>
          <p:cNvPr id="71" name="Прямоугольник 10"/>
          <p:cNvSpPr/>
          <p:nvPr/>
        </p:nvSpPr>
        <p:spPr>
          <a:xfrm>
            <a:off x="421072" y="2900487"/>
            <a:ext cx="3193665" cy="347400"/>
          </a:xfrm>
          <a:prstGeom prst="rect">
            <a:avLst/>
          </a:prstGeom>
          <a:solidFill>
            <a:srgbClr val="0D7F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trike="noStrike" spc="-1" dirty="0">
                <a:solidFill>
                  <a:schemeClr val="lt1"/>
                </a:solidFill>
                <a:latin typeface="Calibri"/>
                <a:ea typeface="DejaVu Sans"/>
              </a:rPr>
              <a:t>Региональный центр «</a:t>
            </a:r>
            <a:r>
              <a:rPr lang="ru-RU" sz="1600" b="1" spc="-1" dirty="0">
                <a:solidFill>
                  <a:schemeClr val="lt1"/>
                </a:solidFill>
                <a:latin typeface="Calibri"/>
                <a:ea typeface="DejaVu Sans"/>
              </a:rPr>
              <a:t>А</a:t>
            </a:r>
            <a:r>
              <a:rPr lang="ru-RU" sz="1600" b="1" strike="noStrike" spc="-1" dirty="0">
                <a:solidFill>
                  <a:schemeClr val="lt1"/>
                </a:solidFill>
                <a:latin typeface="Calibri"/>
                <a:ea typeface="DejaVu Sans"/>
              </a:rPr>
              <a:t>льтаир»</a:t>
            </a:r>
          </a:p>
        </p:txBody>
      </p:sp>
      <p:grpSp>
        <p:nvGrpSpPr>
          <p:cNvPr id="72" name="Группа 45"/>
          <p:cNvGrpSpPr/>
          <p:nvPr/>
        </p:nvGrpSpPr>
        <p:grpSpPr>
          <a:xfrm>
            <a:off x="263160" y="221760"/>
            <a:ext cx="11744640" cy="683280"/>
            <a:chOff x="263160" y="221760"/>
            <a:chExt cx="11744640" cy="683280"/>
          </a:xfrm>
        </p:grpSpPr>
        <p:sp>
          <p:nvSpPr>
            <p:cNvPr id="73" name="Рисунок 46"/>
            <p:cNvSpPr/>
            <p:nvPr/>
          </p:nvSpPr>
          <p:spPr>
            <a:xfrm>
              <a:off x="11248560" y="221760"/>
              <a:ext cx="759240" cy="683280"/>
            </a:xfrm>
            <a:prstGeom prst="ellipse">
              <a:avLst/>
            </a:prstGeom>
            <a:blipFill rotWithShape="0">
              <a:blip r:embed="rId3"/>
              <a:srcRect/>
              <a:stretch/>
            </a:blipFill>
            <a:ln w="1905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4" name="Прямоугольник 47"/>
            <p:cNvSpPr/>
            <p:nvPr/>
          </p:nvSpPr>
          <p:spPr>
            <a:xfrm>
              <a:off x="371160" y="221760"/>
              <a:ext cx="9616320" cy="289588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>
                <a:lnSpc>
                  <a:spcPct val="115000"/>
                </a:lnSpc>
              </a:pPr>
              <a:r>
                <a:rPr lang="ru-RU" sz="1200" i="1" spc="-1" dirty="0">
                  <a:solidFill>
                    <a:srgbClr val="7F8082"/>
                  </a:solidFill>
                  <a:latin typeface="Calibri"/>
                  <a:ea typeface="DejaVu Sans"/>
                </a:rPr>
                <a:t>Современные </a:t>
              </a:r>
              <a:r>
                <a:rPr lang="ru-RU" sz="1200" b="0" i="1" strike="noStrike" spc="-1" dirty="0">
                  <a:solidFill>
                    <a:srgbClr val="7F8082"/>
                  </a:solidFill>
                  <a:latin typeface="Calibri"/>
                  <a:ea typeface="DejaVu Sans"/>
                </a:rPr>
                <a:t>формы социальной активности школьников</a:t>
              </a:r>
              <a:endParaRPr lang="ru-RU" sz="1200" b="0" strike="noStrike" spc="-1" dirty="0">
                <a:solidFill>
                  <a:srgbClr val="000000"/>
                </a:solidFill>
                <a:latin typeface="Arial"/>
              </a:endParaRPr>
            </a:p>
          </p:txBody>
        </p:sp>
        <p:cxnSp>
          <p:nvCxnSpPr>
            <p:cNvPr id="75" name="Прямая соединительная линия 48"/>
            <p:cNvCxnSpPr/>
            <p:nvPr/>
          </p:nvCxnSpPr>
          <p:spPr>
            <a:xfrm>
              <a:off x="263160" y="754560"/>
              <a:ext cx="9324720" cy="720"/>
            </a:xfrm>
            <a:prstGeom prst="straightConnector1">
              <a:avLst/>
            </a:prstGeom>
            <a:ln w="19050">
              <a:solidFill>
                <a:srgbClr val="0D7FB2"/>
              </a:solidFill>
              <a:round/>
            </a:ln>
          </p:spPr>
        </p:cxnSp>
      </p:grpSp>
      <p:sp>
        <p:nvSpPr>
          <p:cNvPr id="78" name="Прямоугольник 3"/>
          <p:cNvSpPr/>
          <p:nvPr/>
        </p:nvSpPr>
        <p:spPr>
          <a:xfrm>
            <a:off x="3743325" y="1609837"/>
            <a:ext cx="8264475" cy="410659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84138" indent="9525">
              <a:lnSpc>
                <a:spcPts val="1800"/>
              </a:lnSpc>
              <a:spcAft>
                <a:spcPts val="601"/>
              </a:spcAft>
              <a:tabLst>
                <a:tab pos="0" algn="l"/>
              </a:tabLst>
            </a:pPr>
            <a:r>
              <a:rPr lang="ru-RU" sz="2200" spc="-1" dirty="0">
                <a:solidFill>
                  <a:srgbClr val="0D7FB2"/>
                </a:solidFill>
                <a:latin typeface="Calibri"/>
                <a:ea typeface="DejaVu Sans"/>
              </a:rPr>
              <a:t>Региональный центр выявления, поддержки, развития способностей и талантов у детей и молодежи «Альтаир» - структурное подразделение ГАУ ДО НСО «</a:t>
            </a:r>
            <a:r>
              <a:rPr lang="ru-RU" sz="2200" spc="-1" dirty="0" err="1">
                <a:solidFill>
                  <a:srgbClr val="0D7FB2"/>
                </a:solidFill>
                <a:latin typeface="Calibri"/>
                <a:ea typeface="DejaVu Sans"/>
              </a:rPr>
              <a:t>ОЦРТДиЮ</a:t>
            </a:r>
            <a:r>
              <a:rPr lang="ru-RU" sz="2200" spc="-1" dirty="0">
                <a:solidFill>
                  <a:srgbClr val="0D7FB2"/>
                </a:solidFill>
                <a:latin typeface="Calibri"/>
                <a:ea typeface="DejaVu Sans"/>
              </a:rPr>
              <a:t>», расположен на двух площадках: Парк Науки и технологий на базе </a:t>
            </a:r>
            <a:r>
              <a:rPr lang="ru-RU" sz="2200" spc="-1" dirty="0" err="1">
                <a:solidFill>
                  <a:srgbClr val="0D7FB2"/>
                </a:solidFill>
                <a:latin typeface="Calibri"/>
                <a:ea typeface="DejaVu Sans"/>
              </a:rPr>
              <a:t>Академпарка</a:t>
            </a:r>
            <a:r>
              <a:rPr lang="ru-RU" sz="2200" spc="-1" dirty="0">
                <a:solidFill>
                  <a:srgbClr val="0D7FB2"/>
                </a:solidFill>
                <a:latin typeface="Calibri"/>
                <a:ea typeface="DejaVu Sans"/>
              </a:rPr>
              <a:t> Новосибирского Академгородка и Образовательного парка имени Олега Кошевого в Бердске.</a:t>
            </a:r>
          </a:p>
          <a:p>
            <a:pPr marL="3051000" indent="-2955960">
              <a:lnSpc>
                <a:spcPts val="1800"/>
              </a:lnSpc>
              <a:spcAft>
                <a:spcPts val="601"/>
              </a:spcAft>
              <a:tabLst>
                <a:tab pos="0" algn="l"/>
              </a:tabLst>
            </a:pPr>
            <a:endParaRPr lang="ru-RU" sz="2200" spc="-1" dirty="0">
              <a:solidFill>
                <a:srgbClr val="0D7FB2"/>
              </a:solidFill>
              <a:latin typeface="Calibri"/>
              <a:ea typeface="DejaVu Sans"/>
            </a:endParaRPr>
          </a:p>
          <a:p>
            <a:pPr marL="84138" indent="9525">
              <a:lnSpc>
                <a:spcPts val="1800"/>
              </a:lnSpc>
              <a:spcAft>
                <a:spcPts val="601"/>
              </a:spcAft>
              <a:tabLst>
                <a:tab pos="0" algn="l"/>
              </a:tabLst>
            </a:pPr>
            <a:r>
              <a:rPr lang="ru-RU" sz="2200" spc="-1" dirty="0">
                <a:solidFill>
                  <a:srgbClr val="0D7FB2"/>
                </a:solidFill>
                <a:latin typeface="Calibri"/>
                <a:ea typeface="DejaVu Sans"/>
              </a:rPr>
              <a:t>Образовательные программы в формате профильных смен проходят на базе образовательного парка им. О. Кошевого. Проекты, школы, конкурсы, мастер-классы, соревнования и пр. проходят в РЦ «Альтаир» на базе Парка Науки и технологий (ул. Николаева, 12, 4 этаж).</a:t>
            </a:r>
          </a:p>
          <a:p>
            <a:pPr marL="3051000" indent="-2955960">
              <a:lnSpc>
                <a:spcPts val="1800"/>
              </a:lnSpc>
              <a:spcAft>
                <a:spcPts val="601"/>
              </a:spcAft>
              <a:tabLst>
                <a:tab pos="0" algn="l"/>
              </a:tabLst>
            </a:pPr>
            <a:endParaRPr lang="ru-RU" sz="2200" spc="-1" dirty="0">
              <a:solidFill>
                <a:srgbClr val="0D7FB2"/>
              </a:solidFill>
              <a:latin typeface="Calibri"/>
              <a:ea typeface="DejaVu Sans"/>
            </a:endParaRPr>
          </a:p>
          <a:p>
            <a:pPr marL="84138" indent="9525">
              <a:lnSpc>
                <a:spcPts val="1800"/>
              </a:lnSpc>
              <a:spcAft>
                <a:spcPts val="601"/>
              </a:spcAft>
              <a:tabLst>
                <a:tab pos="0" algn="l"/>
              </a:tabLst>
            </a:pPr>
            <a:r>
              <a:rPr lang="ru-RU" sz="2200" spc="-1" dirty="0">
                <a:solidFill>
                  <a:srgbClr val="0D7FB2"/>
                </a:solidFill>
                <a:latin typeface="Calibri"/>
                <a:ea typeface="DejaVu Sans"/>
              </a:rPr>
              <a:t>В РЦ «Альтаир» может попасть любой желающий. Программы бесплатны и направлены на обучающихся 5-11 классов Новосибирской области и города Новосибирска.</a:t>
            </a:r>
            <a:endParaRPr lang="ru-RU" sz="22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8918297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2491</TotalTime>
  <Words>1469</Words>
  <Application>Microsoft Office PowerPoint</Application>
  <PresentationFormat>Произвольный</PresentationFormat>
  <Paragraphs>170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Богомолов Иван Сергеевич</cp:lastModifiedBy>
  <cp:revision>279</cp:revision>
  <dcterms:created xsi:type="dcterms:W3CDTF">2022-02-10T09:33:50Z</dcterms:created>
  <dcterms:modified xsi:type="dcterms:W3CDTF">2024-03-20T08:58:06Z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Широкоэкранный</vt:lpwstr>
  </property>
  <property fmtid="{D5CDD505-2E9C-101B-9397-08002B2CF9AE}" pid="3" name="Slides">
    <vt:i4>7</vt:i4>
  </property>
</Properties>
</file>