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ToaZDrFHFz8ZHH3rrvWGw==" hashData="LQ+25HSyfzAKMPo8I1yDgV4VR4Q="/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B7282-0ACA-4206-B0DB-B78C0EC7119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BE8E0-BAA4-45B5-A55E-BB104EC97707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и использование дидактического материала разного типа, вида, формы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Чередование видов работы и типов заданий 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Предоставление возможности для проявления учениками собственной индивидуальности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Обмен мыслями, оценками и мнениями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Учитель-ученик – равноправные партнеры</a:t>
          </a:r>
        </a:p>
        <a:p>
          <a:pPr algn="ctr"/>
          <a:endParaRPr lang="ru-RU" sz="2000" dirty="0"/>
        </a:p>
      </dgm:t>
    </dgm:pt>
    <dgm:pt modelId="{70CF8550-F3F3-41D6-9574-5F3999129D8C}" type="parTrans" cxnId="{AA5B8F2A-E29E-47FE-81C6-26B36CE75FAE}">
      <dgm:prSet/>
      <dgm:spPr/>
      <dgm:t>
        <a:bodyPr/>
        <a:lstStyle/>
        <a:p>
          <a:endParaRPr lang="ru-RU"/>
        </a:p>
      </dgm:t>
    </dgm:pt>
    <dgm:pt modelId="{6E6DF97F-111D-41B7-BDDF-DE6F2C05F3EB}" type="sibTrans" cxnId="{AA5B8F2A-E29E-47FE-81C6-26B36CE75FAE}">
      <dgm:prSet/>
      <dgm:spPr/>
      <dgm:t>
        <a:bodyPr/>
        <a:lstStyle/>
        <a:p>
          <a:endParaRPr lang="ru-RU"/>
        </a:p>
      </dgm:t>
    </dgm:pt>
    <dgm:pt modelId="{06BA58FC-7A97-4FE4-A2D5-1F78EF452E5C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Отсутствие боязни ошибиться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Стремление быть услышанными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Проявление инициативы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Активность в высказываниях по обсуждаемой теме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Предложение своих, оригинальных вариантов решения проблемы</a:t>
          </a:r>
          <a:endParaRPr lang="ru-RU" sz="20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982E48-D807-4476-979F-08BCB98132D0}" type="parTrans" cxnId="{A3A76F96-D7EB-497D-B526-5D009446B7E2}">
      <dgm:prSet/>
      <dgm:spPr/>
      <dgm:t>
        <a:bodyPr/>
        <a:lstStyle/>
        <a:p>
          <a:endParaRPr lang="ru-RU"/>
        </a:p>
      </dgm:t>
    </dgm:pt>
    <dgm:pt modelId="{D1406ABD-BBFD-451D-94B8-28FA047AB800}" type="sibTrans" cxnId="{A3A76F96-D7EB-497D-B526-5D009446B7E2}">
      <dgm:prSet/>
      <dgm:spPr/>
      <dgm:t>
        <a:bodyPr/>
        <a:lstStyle/>
        <a:p>
          <a:endParaRPr lang="ru-RU"/>
        </a:p>
      </dgm:t>
    </dgm:pt>
    <dgm:pt modelId="{3F4918AB-CFC1-4BC4-8B89-AB2680BD9A98}" type="pres">
      <dgm:prSet presAssocID="{CEAB7282-0ACA-4206-B0DB-B78C0EC7119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A3196-4DD2-43CA-8516-42CBE79FA88A}" type="pres">
      <dgm:prSet presAssocID="{CEAB7282-0ACA-4206-B0DB-B78C0EC71198}" presName="divider" presStyleLbl="fgShp" presStyleIdx="0" presStyleCnt="1"/>
      <dgm:spPr>
        <a:solidFill>
          <a:srgbClr val="00B0F0"/>
        </a:solidFill>
      </dgm:spPr>
    </dgm:pt>
    <dgm:pt modelId="{FADB884B-0BD9-4222-82C6-A5F32FCC64B5}" type="pres">
      <dgm:prSet presAssocID="{C5FBE8E0-BAA4-45B5-A55E-BB104EC97707}" presName="downArrow" presStyleLbl="node1" presStyleIdx="0" presStyleCnt="2" custScaleX="55988" custScaleY="77797" custLinFactNeighborX="-39882" custLinFactNeighborY="6119"/>
      <dgm:spPr>
        <a:solidFill>
          <a:srgbClr val="00B0F0"/>
        </a:solidFill>
      </dgm:spPr>
    </dgm:pt>
    <dgm:pt modelId="{B2F01686-2232-4D59-A806-FD984F995122}" type="pres">
      <dgm:prSet presAssocID="{C5FBE8E0-BAA4-45B5-A55E-BB104EC97707}" presName="downArrowText" presStyleLbl="revTx" presStyleIdx="0" presStyleCnt="2" custScaleX="207578" custLinFactNeighborX="-6747" custLinFactNeighborY="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DAE5-B8A2-4F51-8B9A-EF18A10DE1CD}" type="pres">
      <dgm:prSet presAssocID="{06BA58FC-7A97-4FE4-A2D5-1F78EF452E5C}" presName="upArrow" presStyleLbl="node1" presStyleIdx="1" presStyleCnt="2" custScaleX="55988" custScaleY="76049" custLinFactNeighborX="51622" custLinFactNeighborY="-11364"/>
      <dgm:spPr>
        <a:solidFill>
          <a:srgbClr val="00B0F0"/>
        </a:solidFill>
      </dgm:spPr>
    </dgm:pt>
    <dgm:pt modelId="{FB392292-C42E-4F10-8C38-A2767A2C420C}" type="pres">
      <dgm:prSet presAssocID="{06BA58FC-7A97-4FE4-A2D5-1F78EF452E5C}" presName="upArrowText" presStyleLbl="revTx" presStyleIdx="1" presStyleCnt="2" custScaleX="171294" custScaleY="86480" custLinFactNeighborX="-166" custLinFactNeighborY="-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B8F2A-E29E-47FE-81C6-26B36CE75FAE}" srcId="{CEAB7282-0ACA-4206-B0DB-B78C0EC71198}" destId="{C5FBE8E0-BAA4-45B5-A55E-BB104EC97707}" srcOrd="0" destOrd="0" parTransId="{70CF8550-F3F3-41D6-9574-5F3999129D8C}" sibTransId="{6E6DF97F-111D-41B7-BDDF-DE6F2C05F3EB}"/>
    <dgm:cxn modelId="{1808383B-1F82-40A2-8067-A545554C6D86}" type="presOf" srcId="{CEAB7282-0ACA-4206-B0DB-B78C0EC71198}" destId="{3F4918AB-CFC1-4BC4-8B89-AB2680BD9A98}" srcOrd="0" destOrd="0" presId="urn:microsoft.com/office/officeart/2005/8/layout/arrow3"/>
    <dgm:cxn modelId="{83D4835B-C857-4354-8E3D-E343D645E13A}" type="presOf" srcId="{06BA58FC-7A97-4FE4-A2D5-1F78EF452E5C}" destId="{FB392292-C42E-4F10-8C38-A2767A2C420C}" srcOrd="0" destOrd="0" presId="urn:microsoft.com/office/officeart/2005/8/layout/arrow3"/>
    <dgm:cxn modelId="{D7731205-6222-48DF-A8CB-D02AE45887C7}" type="presOf" srcId="{C5FBE8E0-BAA4-45B5-A55E-BB104EC97707}" destId="{B2F01686-2232-4D59-A806-FD984F995122}" srcOrd="0" destOrd="0" presId="urn:microsoft.com/office/officeart/2005/8/layout/arrow3"/>
    <dgm:cxn modelId="{A3A76F96-D7EB-497D-B526-5D009446B7E2}" srcId="{CEAB7282-0ACA-4206-B0DB-B78C0EC71198}" destId="{06BA58FC-7A97-4FE4-A2D5-1F78EF452E5C}" srcOrd="1" destOrd="0" parTransId="{EE982E48-D807-4476-979F-08BCB98132D0}" sibTransId="{D1406ABD-BBFD-451D-94B8-28FA047AB800}"/>
    <dgm:cxn modelId="{681B551E-D04B-4457-9206-98446DCF8F9F}" type="presParOf" srcId="{3F4918AB-CFC1-4BC4-8B89-AB2680BD9A98}" destId="{236A3196-4DD2-43CA-8516-42CBE79FA88A}" srcOrd="0" destOrd="0" presId="urn:microsoft.com/office/officeart/2005/8/layout/arrow3"/>
    <dgm:cxn modelId="{4835C193-9780-4262-9D41-CC1951B72357}" type="presParOf" srcId="{3F4918AB-CFC1-4BC4-8B89-AB2680BD9A98}" destId="{FADB884B-0BD9-4222-82C6-A5F32FCC64B5}" srcOrd="1" destOrd="0" presId="urn:microsoft.com/office/officeart/2005/8/layout/arrow3"/>
    <dgm:cxn modelId="{A38E58CB-15D1-4415-95BB-F8170E659021}" type="presParOf" srcId="{3F4918AB-CFC1-4BC4-8B89-AB2680BD9A98}" destId="{B2F01686-2232-4D59-A806-FD984F995122}" srcOrd="2" destOrd="0" presId="urn:microsoft.com/office/officeart/2005/8/layout/arrow3"/>
    <dgm:cxn modelId="{8B1677AB-6506-41F3-857C-4FAD41B7D975}" type="presParOf" srcId="{3F4918AB-CFC1-4BC4-8B89-AB2680BD9A98}" destId="{934ADAE5-B8A2-4F51-8B9A-EF18A10DE1CD}" srcOrd="3" destOrd="0" presId="urn:microsoft.com/office/officeart/2005/8/layout/arrow3"/>
    <dgm:cxn modelId="{4CA2E96E-C905-4C72-A7B4-D93C7F345DB3}" type="presParOf" srcId="{3F4918AB-CFC1-4BC4-8B89-AB2680BD9A98}" destId="{FB392292-C42E-4F10-8C38-A2767A2C420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3196-4DD2-43CA-8516-42CBE79FA88A}">
      <dsp:nvSpPr>
        <dsp:cNvPr id="0" name=""/>
        <dsp:cNvSpPr/>
      </dsp:nvSpPr>
      <dsp:spPr>
        <a:xfrm rot="21300000">
          <a:off x="31208" y="2638764"/>
          <a:ext cx="10107582" cy="1157470"/>
        </a:xfrm>
        <a:prstGeom prst="mathMinus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B884B-0BD9-4222-82C6-A5F32FCC64B5}">
      <dsp:nvSpPr>
        <dsp:cNvPr id="0" name=""/>
        <dsp:cNvSpPr/>
      </dsp:nvSpPr>
      <dsp:spPr>
        <a:xfrm>
          <a:off x="675003" y="765005"/>
          <a:ext cx="1708193" cy="2002494"/>
        </a:xfrm>
        <a:prstGeom prst="downArrow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1686-2232-4D59-A806-FD984F995122}">
      <dsp:nvSpPr>
        <dsp:cNvPr id="0" name=""/>
        <dsp:cNvSpPr/>
      </dsp:nvSpPr>
      <dsp:spPr>
        <a:xfrm>
          <a:off x="3420016" y="179999"/>
          <a:ext cx="6755418" cy="270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и использование дидактического материала разного типа, вида, формы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Чередование видов работы и типов заданий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Предоставление возможности для проявления учениками собственной индивидуальности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Обмен мыслями, оценками и мнениями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Учитель-ученик – равноправные партнеры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420016" y="179999"/>
        <a:ext cx="6755418" cy="2702700"/>
      </dsp:txXfrm>
    </dsp:sp>
    <dsp:sp modelId="{934ADAE5-B8A2-4F51-8B9A-EF18A10DE1CD}">
      <dsp:nvSpPr>
        <dsp:cNvPr id="0" name=""/>
        <dsp:cNvSpPr/>
      </dsp:nvSpPr>
      <dsp:spPr>
        <a:xfrm>
          <a:off x="8144990" y="3554990"/>
          <a:ext cx="1708193" cy="1957501"/>
        </a:xfrm>
        <a:prstGeom prst="upArrow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92292-C42E-4F10-8C38-A2767A2C420C}">
      <dsp:nvSpPr>
        <dsp:cNvPr id="0" name=""/>
        <dsp:cNvSpPr/>
      </dsp:nvSpPr>
      <dsp:spPr>
        <a:xfrm>
          <a:off x="360001" y="3735002"/>
          <a:ext cx="5574591" cy="233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Отсутствие боязни ошибиться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Стремление быть услышанными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Проявление инициативы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Активность в высказываниях по обсуждаемой теме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Предложение своих, оригинальных вариантов решения проблемы</a:t>
          </a:r>
          <a:endParaRPr lang="ru-RU" sz="200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0001" y="3735002"/>
        <a:ext cx="5574591" cy="233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121C2-A532-478E-90A0-DA027E28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D9104A-D4A1-42D7-8D3F-9BA305972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B618D1-18FC-487C-B45C-EA977176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89176D-783D-4635-8EFD-D89F3092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9C1755-40D1-42B8-85DD-B25E124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F897D-2756-4EA8-92DB-1D75C13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3B2B90-B5CE-435A-994A-81BA9F57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F855A2-B4C3-4D0C-B2CA-2A4C5186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9E63AF-A38A-4686-9F06-A34B68E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C83901-0A58-4821-BE72-6BBB4D3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233D024-EE87-4680-B34D-3A8B17C1B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BCEFC2-D82A-4C97-8F51-5743E288E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154235-B98A-4598-8E5F-1D9CA5B5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F4EE9E-9483-48FE-BC0A-F531C1B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4ED32B-C05D-4DC7-9070-838C31C0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4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53648D-06A0-4BB6-9B70-A9B59E8F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78D3EC-4C78-44E6-9F93-4253637A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CA77BE-170E-4978-8AF2-72B389BE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4F33D1-F540-44C6-9AE7-2DED7B65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31542C-812D-43E3-B203-C3D173D5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1E418-C1D8-48A4-A41D-33A1F4ED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231F4D-8C71-45C9-A928-412FB74D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BDB32B-2DB2-4671-96A9-64791C9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58BBBE-D39A-4BEB-B833-7D0B70B6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A9B8BA-C95A-4EE9-88C5-A066DEC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690649-7A0B-4C6F-8547-996D49B4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B91593-894D-46C1-AD3E-CDFED6F8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320534-36B2-4A69-AF91-FCE2E0FD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355804-29D9-4826-96B1-F5CB0E5E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138A9C-7DF6-41BC-872B-263E73FC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56786D-1F80-4B7E-9A9B-8DEA0AD5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4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76E05F-6E66-407F-8B88-E9FBC4DA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3DCD74-7AA3-4097-B112-41075FC2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CC5A23-3A37-4E64-B60F-5BB8B9DD0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415250-40DD-4BA3-A828-0E941E21A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299B68-C370-41BF-A0B1-988CC1ED0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5D5B21-2DA1-422B-902E-91F9AB2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126E2A-A52A-40FB-8465-F1ADCCCA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76C3C4-8180-4BB6-8C58-591292B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93C242-DCE1-4A74-8DA7-40310FD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9BDD86-B180-41C1-8518-5996C9E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D027695-3107-4EBB-9454-FB47EA8A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8A2D43-05F0-4906-8C1C-363157F7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14FF34F-C525-4D53-9BF6-4328FC27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0C22000-C2D0-4A5D-9188-A1BF5D3F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EC177B-B63C-412C-8FC1-F754ECFA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8C9714-D45F-4E4D-8F56-3939809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F78EE1-03BD-44B2-994B-0607B76E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3B1D86-7418-404B-9D3D-9A31F053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A5473E-A561-47B1-8CAD-E1313DD1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BB28AC-7424-400D-9E4D-80D43D3E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4CA48E-682C-44B3-A553-93CFECE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8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D5C82-13C2-4EAE-A7F2-907CC043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C998EB0-6B40-444E-903C-798DD4E88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5C215E-49B1-4AD6-8726-168F374E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01599F-DA6E-461D-B069-6685AA33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C48A7A-C314-4C51-BF18-1CFDF74F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820F38-C6C4-49E6-99D4-2F58050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AEA26-DAF9-4ABA-8422-052CB292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6A75DF-36E8-4088-8621-5833EE4AF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091EDF-ACF2-4B35-9A33-D13FDA96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8A91-7D05-44EB-AD92-F445476A4A1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0751C9-FCA4-4984-BC1D-DF99846F8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6B0C29-9B6E-4110-9F81-5DBF9475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0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99000"/>
            <a:ext cx="9990000" cy="7251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современных школьников: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9175" y="1449000"/>
            <a:ext cx="5985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Личностные особенности: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ценивает себя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ценивает свое место в мире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ценивает свои положительные и отрицательные стороны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нализирует и оценивает достижения значимых взрослых (в первую очередь родителей и педагогов)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базовая потребность принадлежности к группе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важен социальный статус в группе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сверстников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12-13 лет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позитивное отношение к учебе мотивировано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взрослым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14 лет доминируют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прагматические мотивы, связанные с собственными жизненными и социальными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перспективами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Ведущий 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 деятельности – 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личностное общение со сверстниками.</a:t>
            </a:r>
            <a:endParaRPr lang="ru-RU" sz="1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Критическое отношение к деятельности учителя.</a:t>
            </a:r>
            <a:endParaRPr lang="ru-RU" sz="1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000" y="2640610"/>
            <a:ext cx="17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12-15 лет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ttps://thumbs.dreamstime.com/b/%D0%B3%D1%80%D1%83%D0%BF%D0%BF%D0%B0-%D0%B2-%D1%81%D0%BE%D1%81%D1%82%D0%B0%D0%B2%D0%B5-%D0%BF%D1%80%D0%B5%D0%B4%D0%BD%D0%B0%D0%B7%D0%BD%D0%B0%D1%87%D0%B5%D0%BD%D0%BD%D1%8B%D0%B5-%D0%B4%D0%BB%D1%8F-%D0%BF%D0%BE%D0%B4%D1%80%D0%BE%D1%81%D1%82%D0%BA%D0%BE%D0%B2-%D0%BB%D1%8E%D0%B4%D0%B8-26947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2034000"/>
            <a:ext cx="3271512" cy="264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99000"/>
            <a:ext cx="9990000" cy="7251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современных школьников: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9174" y="1449000"/>
            <a:ext cx="65318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Психофизиологические особенности: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число друзей в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социальных сетях оказывает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позитивное воздействие на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самоконтроль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спользование гаджетов затрудняет процесс мыслительной деятельности (креативность и самостоятельность)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орошо развита поисковая информационная деятельность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едостаточно развито умение систематизации 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легко овладевают новыми информационно-коммуникационными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технологиями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видят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смысла в необходимости вести какие-либо записи или хранить большие объёмы информации в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памяти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4381" y="1429575"/>
            <a:ext cx="17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12-15 лет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ttps://thumbs.dreamstime.com/b/%D0%B3%D1%80%D1%83%D0%BF%D0%BF%D0%B0-%D0%B2-%D1%81%D0%BE%D1%81%D1%82%D0%B0%D0%B2%D0%B5-%D0%BF%D1%80%D0%B5%D0%B4%D0%BD%D0%B0%D0%B7%D0%BD%D0%B0%D1%87%D0%B5%D0%BD%D0%BD%D1%8B%D0%B5-%D0%B4%D0%BB%D1%8F-%D0%BF%D0%BE%D0%B4%D1%80%D0%BE%D1%81%D1%82%D0%BA%D0%BE%D0%B2-%D0%BB%D1%8E%D0%B4%D0%B8-26947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9" y="1044000"/>
            <a:ext cx="3271512" cy="264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99000"/>
            <a:ext cx="9990000" cy="7251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Риски виртуальной среды: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9174" y="1449000"/>
            <a:ext cx="65318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ослабление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утрата навыков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межличностной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коммуникации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виртуальное пространство характеризует обезличенность и стертость социальных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рамок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невозможность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проявить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эмпатийные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тенденции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евозможность пойти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компромисс в конфликтных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невозможность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научить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навыкам: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дистанцированного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общения «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ученик-педагог»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трезвого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принятия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критики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сдерживания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чувств 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эмоций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полоролевого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поведения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4381" y="1429575"/>
            <a:ext cx="17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12-15 лет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ttps://thumbs.dreamstime.com/b/%D0%B3%D1%80%D1%83%D0%BF%D0%BF%D0%B0-%D0%B2-%D1%81%D0%BE%D1%81%D1%82%D0%B0%D0%B2%D0%B5-%D0%BF%D1%80%D0%B5%D0%B4%D0%BD%D0%B0%D0%B7%D0%BD%D0%B0%D1%87%D0%B5%D0%BD%D0%BD%D1%8B%D0%B5-%D0%B4%D0%BB%D1%8F-%D0%BF%D0%BE%D0%B4%D1%80%D0%BE%D1%81%D1%82%D0%BA%D0%BE%D0%B2-%D0%BB%D1%8E%D0%B4%D0%B8-26947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9" y="1044000"/>
            <a:ext cx="3271512" cy="264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https://astra-nsk.com/wp-content/uploads/2018/03/p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33" y="4352592"/>
            <a:ext cx="268332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99000"/>
            <a:ext cx="9990000" cy="7251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Образовательный контент: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909433"/>
            <a:ext cx="76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электронных презентаций с помощью облачных сервисов,  веб-сервисов, универсальных учебных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платформ </a:t>
            </a:r>
          </a:p>
        </p:txBody>
      </p:sp>
      <p:pic>
        <p:nvPicPr>
          <p:cNvPr id="4098" name="Picture 2" descr="https://sun9-27.userapi.com/impg/LRLRtpGWfYNjRswRS97lHq-G0aa4O-3nym5rqg/Ae7FkURELeg.jpg?size=1024x767&amp;quality=95&amp;sign=4a1d2e565779602202cf150c5d06726e&amp;c_uniq_tag=FKtsx6pZAxncQWskDMnx8Y1lUHOQgQdYkCEq2Uptmv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10529" r="3569" b="5085"/>
          <a:stretch/>
        </p:blipFill>
        <p:spPr bwMode="auto">
          <a:xfrm>
            <a:off x="7761000" y="436424"/>
            <a:ext cx="1646484" cy="11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35500" y="1757274"/>
            <a:ext cx="776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графики и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инфографики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учебным контентом в онлайн-платформах, онлайн-конструкторах цифровых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историй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000" y="3052388"/>
            <a:ext cx="660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интерактивных упражнений и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викторин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5820" y="3896771"/>
            <a:ext cx="366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ментальных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7092" y="3864790"/>
            <a:ext cx="349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онлайн-досок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1001" y="4999361"/>
            <a:ext cx="6656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применение интерактивных карт и временных осей; 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1000" y="6386808"/>
            <a:ext cx="855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расширение источников образовательного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видеоконтента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0" name="Picture 4" descr="https://sneg.top/uploads/posts/2023-04/1681514831_sneg-top-p-infografika-kartinki-dlya-prezentatsii-ins-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/>
          <a:stretch/>
        </p:blipFill>
        <p:spPr bwMode="auto">
          <a:xfrm>
            <a:off x="3003712" y="1627912"/>
            <a:ext cx="1660575" cy="12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0.showslide.ru/s_slide/51589ca47ac70192518d6ed303f740a9/5f8aa739-aa81-47d9-87e0-fbc30ae4495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1318" r="3404" b="4902"/>
          <a:stretch/>
        </p:blipFill>
        <p:spPr bwMode="auto">
          <a:xfrm>
            <a:off x="6987074" y="2462910"/>
            <a:ext cx="1807576" cy="10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leadertask.ru/ckfinder/userfiles/files/%D0%A0%D0%95%D0%A8%D0%95%D0%9D%D0%98%D0%AF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3599663"/>
            <a:ext cx="2588320" cy="12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000" y="3568993"/>
            <a:ext cx="1620802" cy="12938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6000" y="5876389"/>
            <a:ext cx="4340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цифрового портфолио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sh-talovskaya-r82.gosweb.gosuslugi.ru/netcat_files/185/2937/9A5S9vcPhCo_1024x10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02" y="5410671"/>
            <a:ext cx="1019424" cy="10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3BE4AA5-9171-4D70-BD40-C2CDDAFCABD1}"/>
              </a:ext>
            </a:extLst>
          </p:cNvPr>
          <p:cNvSpPr txBox="1">
            <a:spLocks/>
          </p:cNvSpPr>
          <p:nvPr/>
        </p:nvSpPr>
        <p:spPr>
          <a:xfrm>
            <a:off x="336000" y="4284000"/>
            <a:ext cx="116100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Проектирование личностно-ориентированной образовательной среды: успех, успешность, мотивация</a:t>
            </a:r>
            <a:endParaRPr lang="ru-RU" sz="4500" b="1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53C385-39B0-4818-AB52-F4748BBFC52F}"/>
              </a:ext>
            </a:extLst>
          </p:cNvPr>
          <p:cNvSpPr txBox="1">
            <a:spLocks/>
          </p:cNvSpPr>
          <p:nvPr/>
        </p:nvSpPr>
        <p:spPr>
          <a:xfrm>
            <a:off x="8256640" y="5589240"/>
            <a:ext cx="360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Юшкова Н.А.</a:t>
            </a:r>
            <a:endParaRPr lang="ru-RU" sz="2400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Старший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12366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3BE4AA5-9171-4D70-BD40-C2CDDAFCABD1}"/>
              </a:ext>
            </a:extLst>
          </p:cNvPr>
          <p:cNvSpPr txBox="1">
            <a:spLocks/>
          </p:cNvSpPr>
          <p:nvPr/>
        </p:nvSpPr>
        <p:spPr>
          <a:xfrm>
            <a:off x="336000" y="4284000"/>
            <a:ext cx="116100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Проектирование личностно-ориентированной образовательной среды: успех, успешность, мотивация</a:t>
            </a:r>
            <a:endParaRPr lang="ru-RU" sz="4500" b="1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53C385-39B0-4818-AB52-F4748BBFC52F}"/>
              </a:ext>
            </a:extLst>
          </p:cNvPr>
          <p:cNvSpPr txBox="1">
            <a:spLocks/>
          </p:cNvSpPr>
          <p:nvPr/>
        </p:nvSpPr>
        <p:spPr>
          <a:xfrm>
            <a:off x="8256640" y="5589240"/>
            <a:ext cx="360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Юшкова Н.А.</a:t>
            </a:r>
            <a:endParaRPr lang="ru-RU" sz="2400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Старший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19828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iola-center.ru/wp-content/uploads/f/5/8/f58bd12f188575dee60b05e656acb2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" y="-1375"/>
            <a:ext cx="9746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00" y="0"/>
            <a:ext cx="71004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9000"/>
            <a:ext cx="7195846" cy="7251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Личностно-ориентированная образовательная среда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6000" y="1744294"/>
            <a:ext cx="5129999" cy="3562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совокупность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возможностей для развития личности школьников, возникающих под влиянием педагогически спроектированных пространственно-предметных и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организационно-технологических условий,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также факторов в контексте событийного взаимодействия членов школьного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сообщества</a:t>
            </a: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001" y="5994000"/>
            <a:ext cx="9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В.А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Ясвин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д.псих.н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профессор департамента психологии Института педагогики и психологии Московского городского педагогического </a:t>
            </a: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университета</a:t>
            </a:r>
            <a:endParaRPr lang="ru-RU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000" y="1629000"/>
            <a:ext cx="1089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самостоятельность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обучающихся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опору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 опыт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целенаправленное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учебных умений и навыков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 социокультурных особенностей ученика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эмоционального состояния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ребенка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перераспределение ролей учителя и ученика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414000"/>
            <a:ext cx="9990000" cy="7251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Личностно-ориентированное обучение предполагает: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0240614"/>
              </p:ext>
            </p:extLst>
          </p:nvPr>
        </p:nvGraphicFramePr>
        <p:xfrm>
          <a:off x="426000" y="234000"/>
          <a:ext cx="10170000" cy="643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09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414000"/>
            <a:ext cx="9990000" cy="72512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Создание ситуации успеха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741000" y="1989000"/>
            <a:ext cx="945000" cy="3420000"/>
          </a:xfrm>
          <a:prstGeom prst="rightArrowCallou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Факторы успеха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866000" y="2082364"/>
            <a:ext cx="3555000" cy="3195000"/>
          </a:xfrm>
          <a:prstGeom prst="star5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Успех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859504" y="2221182"/>
            <a:ext cx="2610000" cy="945000"/>
          </a:xfrm>
          <a:prstGeom prst="leftArrow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Помощь других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3958500" y="1174983"/>
            <a:ext cx="3285000" cy="1035549"/>
          </a:xfrm>
          <a:prstGeom prst="leftArrow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Вера в собственные способности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601000" y="3291643"/>
            <a:ext cx="2610000" cy="945000"/>
          </a:xfrm>
          <a:prstGeom prst="leftArrow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Сложность задачи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858500" y="4284156"/>
            <a:ext cx="2610000" cy="945000"/>
          </a:xfrm>
          <a:prstGeom prst="leftArrow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Удача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4141725" y="5372391"/>
            <a:ext cx="3105000" cy="1153215"/>
          </a:xfrm>
          <a:prstGeom prst="leftArrow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приложенных усилий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413500" y="2082364"/>
            <a:ext cx="3667500" cy="3866635"/>
            <a:chOff x="2078867" y="101784"/>
            <a:chExt cx="8096567" cy="278091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420016" y="179999"/>
              <a:ext cx="6755418" cy="27027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078867" y="101784"/>
              <a:ext cx="8096567" cy="2780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457200" lvl="0" indent="-4572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800" kern="1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Концентрация внимания учеников на их прошлых успехах</a:t>
              </a:r>
            </a:p>
            <a:p>
              <a:pPr marL="457200" lvl="0" indent="-4572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8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Анализ ситуации прошлого успеха</a:t>
              </a:r>
            </a:p>
            <a:p>
              <a:pPr marL="457200" lvl="0" indent="-4572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800" kern="1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Повторение и закрепление успехов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6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925" y="88975"/>
            <a:ext cx="10395000" cy="72512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Сотрудничество педагога и ученика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g.habazavr.ru/prezentaciya-uchitelnica-u-doski/uchitelnica-u-doski_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800221"/>
            <a:ext cx="2826906" cy="19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z/vector-%D1%83%D0%BC%D0%BD%D1%8B%D0%B9-%D1%83%D1%81%D0%BC%D0%B5%D1%85%D0%B0%D1%8F%D1%81%D1%8C-%D1%83%D0%BA%D0%B0%D0%B7%D0%B0%D1%82%D0%B5-%D1%8C%D0%BD%D1%8B%D0%B9-%D0%BF%D0%B0-%D0%B5%D1%86-%D1%88%D0%BA%D0%BE-%D1%8C%D0%BD%D0%B8%D0%BA%D0%B0-%D1%83%D0%BA%D0%B0%D0%B7%D1%8B%D0%B2%D0%B0%D1%8F-%D0%B2%D0%B2%D0%B5%D1%80%D1%85-%D1%81-%D0%B8-841972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 bwMode="auto">
          <a:xfrm>
            <a:off x="7008754" y="1096342"/>
            <a:ext cx="848649" cy="12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7614" y="1059382"/>
            <a:ext cx="165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Учитель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6000" y="1096342"/>
            <a:ext cx="18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Ученик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000" y="2416376"/>
            <a:ext cx="481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командного стиля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переходит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сотрудничеству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кцентируется на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процессуальной деятельности ученика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создает комфортную творческую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атмосферу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обращается к личному опыту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признает самобытность и уникальность каждого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ребенка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является партнером, советчиком и координатором в процессе обучения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3806" y="2450004"/>
            <a:ext cx="4313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позиция ученика от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прилежного исполнения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изменяется к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активному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творчеству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ышление становится рефлексивным - нацеленным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 результат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реобладают положительные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эмоции, активный настрой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работу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3806" y="6142768"/>
            <a:ext cx="900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становится более интересным, результативным, привлекательным</a:t>
            </a:r>
            <a:endParaRPr lang="ru-RU" sz="2000" b="1" i="1" dirty="0"/>
          </a:p>
        </p:txBody>
      </p:sp>
      <p:pic>
        <p:nvPicPr>
          <p:cNvPr id="1030" name="Picture 6" descr="https://otvet.ya.guru/media/im/ip/S4/ipS4o4qbRNpFoPBo4BIeDxlxyfNEkl0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89" y="6212868"/>
            <a:ext cx="495425" cy="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otvet.ya.guru/media/im/ip/S4/ipS4o4qbRNpFoPBo4BIeDxlxyfNEkl0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00" y="6202028"/>
            <a:ext cx="495425" cy="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000" y="99000"/>
            <a:ext cx="9990000" cy="7251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современных школьников: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gas-kvas.com/uploads/posts/2023-01/1674127719_gas-kvas-com-p-risunok-pervii-den-v-shkole-glazami-pervok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1255577"/>
            <a:ext cx="2267923" cy="1929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6000" y="778946"/>
            <a:ext cx="8145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Личностные особенности: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хочет учиться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хочет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осваивать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хочет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почувствовать себя в другой социальной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роли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социальный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ребенка в группе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определяется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теми оценками, которые дает учитель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Психофизиологические особенности: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регуляция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собственного поведения 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умение принять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задание взрослого,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разложить на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составные части, выполнить, проконтролировать и оценить результат. </a:t>
            </a: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Ведущий вид деятельности – учебная деятельность.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 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«идеальный взрослый», стоит в одном ряду значимых взрослых 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ребенка. Отношение 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учителя к ученикам влияет на оценивание учащихся другими детьми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9672" y="1697296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7-8 лет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00" y="5049000"/>
            <a:ext cx="15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9-10 лет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6000" y="4349154"/>
            <a:ext cx="96897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Личностные особенности: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хочет учиться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хочет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осваивать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своих оценках других детей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руководствуется уже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оценками учителя, а своими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собственными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оциальный статус ребенка в группе уже не определяется теми оценками, которые дает учитель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Ведущий вид деятельности – учебная деятельность.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Начинает 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сомневаться в истинности слов учителя, в том, что учитель является непогрешимым 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авторитетом. Ребенок начинает 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смотреть критически на то, какие учитель дает знания, какие формы, способы и методы он при этом </a:t>
            </a: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использует.</a:t>
            </a:r>
            <a:endParaRPr lang="ru-RU" sz="1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374</Words>
  <Application>Microsoft Office PowerPoint</Application>
  <PresentationFormat>Произвольный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Личностно-ориентированная образовательная среда</vt:lpstr>
      <vt:lpstr>Личностно-ориентированное обучение предполагает:</vt:lpstr>
      <vt:lpstr>Презентация PowerPoint</vt:lpstr>
      <vt:lpstr>Создание ситуации успеха</vt:lpstr>
      <vt:lpstr>Сотрудничество педагога и ученика</vt:lpstr>
      <vt:lpstr>Особенности современных школьников:</vt:lpstr>
      <vt:lpstr>Особенности современных школьников:</vt:lpstr>
      <vt:lpstr>Особенности современных школьников:</vt:lpstr>
      <vt:lpstr>Риски виртуальной среды:</vt:lpstr>
      <vt:lpstr>Образовательный контент: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Богомолов Иван Сергеевич</cp:lastModifiedBy>
  <cp:revision>36</cp:revision>
  <dcterms:created xsi:type="dcterms:W3CDTF">2022-02-08T09:10:55Z</dcterms:created>
  <dcterms:modified xsi:type="dcterms:W3CDTF">2024-03-20T08:57:45Z</dcterms:modified>
</cp:coreProperties>
</file>