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60" r:id="rId3"/>
  </p:sldMasterIdLst>
  <p:notesMasterIdLst>
    <p:notesMasterId r:id="rId36"/>
  </p:notesMasterIdLst>
  <p:sldIdLst>
    <p:sldId id="357" r:id="rId4"/>
    <p:sldId id="356" r:id="rId5"/>
    <p:sldId id="380" r:id="rId6"/>
    <p:sldId id="358" r:id="rId7"/>
    <p:sldId id="312" r:id="rId8"/>
    <p:sldId id="377" r:id="rId9"/>
    <p:sldId id="376" r:id="rId10"/>
    <p:sldId id="381" r:id="rId11"/>
    <p:sldId id="371" r:id="rId12"/>
    <p:sldId id="359" r:id="rId13"/>
    <p:sldId id="369" r:id="rId14"/>
    <p:sldId id="368" r:id="rId15"/>
    <p:sldId id="319" r:id="rId16"/>
    <p:sldId id="334" r:id="rId17"/>
    <p:sldId id="364" r:id="rId18"/>
    <p:sldId id="333" r:id="rId19"/>
    <p:sldId id="365" r:id="rId20"/>
    <p:sldId id="336" r:id="rId21"/>
    <p:sldId id="366" r:id="rId22"/>
    <p:sldId id="367" r:id="rId23"/>
    <p:sldId id="346" r:id="rId24"/>
    <p:sldId id="315" r:id="rId25"/>
    <p:sldId id="347" r:id="rId26"/>
    <p:sldId id="379" r:id="rId27"/>
    <p:sldId id="382" r:id="rId28"/>
    <p:sldId id="383" r:id="rId29"/>
    <p:sldId id="384" r:id="rId30"/>
    <p:sldId id="385" r:id="rId31"/>
    <p:sldId id="375" r:id="rId32"/>
    <p:sldId id="343" r:id="rId33"/>
    <p:sldId id="363" r:id="rId34"/>
    <p:sldId id="329" r:id="rId3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9A247B-460F-426F-9227-9742E3F625DA}">
          <p14:sldIdLst>
            <p14:sldId id="357"/>
            <p14:sldId id="356"/>
            <p14:sldId id="380"/>
            <p14:sldId id="358"/>
            <p14:sldId id="312"/>
            <p14:sldId id="377"/>
            <p14:sldId id="376"/>
            <p14:sldId id="381"/>
            <p14:sldId id="371"/>
            <p14:sldId id="359"/>
            <p14:sldId id="369"/>
            <p14:sldId id="368"/>
            <p14:sldId id="319"/>
            <p14:sldId id="334"/>
            <p14:sldId id="364"/>
            <p14:sldId id="333"/>
            <p14:sldId id="365"/>
            <p14:sldId id="336"/>
            <p14:sldId id="366"/>
            <p14:sldId id="367"/>
            <p14:sldId id="346"/>
            <p14:sldId id="315"/>
            <p14:sldId id="347"/>
            <p14:sldId id="379"/>
            <p14:sldId id="382"/>
            <p14:sldId id="383"/>
            <p14:sldId id="384"/>
            <p14:sldId id="385"/>
            <p14:sldId id="375"/>
            <p14:sldId id="343"/>
            <p14:sldId id="363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2701" autoAdjust="0"/>
  </p:normalViewPr>
  <p:slideViewPr>
    <p:cSldViewPr>
      <p:cViewPr varScale="1">
        <p:scale>
          <a:sx n="107" d="100"/>
          <a:sy n="107" d="100"/>
        </p:scale>
        <p:origin x="6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1E42-647F-4691-B7F4-5E03D960665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6AD08-FD15-4843-A75B-A8437C923A8B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200" b="1" dirty="0" smtClean="0"/>
            <a:t>Выявленные дефициты</a:t>
          </a:r>
          <a:endParaRPr lang="ru-RU" sz="2200" b="1" dirty="0"/>
        </a:p>
      </dgm:t>
    </dgm:pt>
    <dgm:pt modelId="{24440EDD-5982-4777-A4E0-BFA5FE829F4E}" type="parTrans" cxnId="{CF64BC40-A0B1-4B96-8A89-1C42E2AAFB09}">
      <dgm:prSet/>
      <dgm:spPr/>
      <dgm:t>
        <a:bodyPr/>
        <a:lstStyle/>
        <a:p>
          <a:endParaRPr lang="ru-RU"/>
        </a:p>
      </dgm:t>
    </dgm:pt>
    <dgm:pt modelId="{4D102948-D971-4994-9A9B-BAB467690F05}" type="sibTrans" cxnId="{CF64BC40-A0B1-4B96-8A89-1C42E2AAFB09}">
      <dgm:prSet/>
      <dgm:spPr/>
      <dgm:t>
        <a:bodyPr/>
        <a:lstStyle/>
        <a:p>
          <a:endParaRPr lang="ru-RU"/>
        </a:p>
      </dgm:t>
    </dgm:pt>
    <dgm:pt modelId="{33EB3BF3-BAAD-43C9-81F3-48365BF82615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Задачи ПР</a:t>
          </a:r>
          <a:endParaRPr lang="ru-RU" sz="2000" b="0" dirty="0"/>
        </a:p>
      </dgm:t>
    </dgm:pt>
    <dgm:pt modelId="{22F8BCD5-430D-4E20-80CF-3544AC054844}" type="parTrans" cxnId="{E78D69BD-AAE1-44AB-BBE9-DB832113D1D0}">
      <dgm:prSet/>
      <dgm:spPr/>
      <dgm:t>
        <a:bodyPr/>
        <a:lstStyle/>
        <a:p>
          <a:endParaRPr lang="ru-RU"/>
        </a:p>
      </dgm:t>
    </dgm:pt>
    <dgm:pt modelId="{84634844-B8CD-44BD-A7A0-DCBD5A629B93}" type="sibTrans" cxnId="{E78D69BD-AAE1-44AB-BBE9-DB832113D1D0}">
      <dgm:prSet/>
      <dgm:spPr/>
      <dgm:t>
        <a:bodyPr/>
        <a:lstStyle/>
        <a:p>
          <a:endParaRPr lang="ru-RU"/>
        </a:p>
      </dgm:t>
    </dgm:pt>
    <dgm:pt modelId="{06A7CDA1-764B-4DD1-BEB4-EFB2BFA4ACB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Основные направления и этапы развития ОО</a:t>
          </a:r>
          <a:endParaRPr lang="ru-RU" sz="2000" b="0" dirty="0"/>
        </a:p>
      </dgm:t>
    </dgm:pt>
    <dgm:pt modelId="{9C885A80-4138-4880-9EAD-1B0829C2F78B}" type="parTrans" cxnId="{2F81A9D6-E30C-4C01-8629-B9E7ED52305A}">
      <dgm:prSet/>
      <dgm:spPr/>
      <dgm:t>
        <a:bodyPr/>
        <a:lstStyle/>
        <a:p>
          <a:endParaRPr lang="ru-RU"/>
        </a:p>
      </dgm:t>
    </dgm:pt>
    <dgm:pt modelId="{95CCA156-3C0E-4081-9661-560B7DFE6F9E}" type="sibTrans" cxnId="{2F81A9D6-E30C-4C01-8629-B9E7ED52305A}">
      <dgm:prSet/>
      <dgm:spPr/>
      <dgm:t>
        <a:bodyPr/>
        <a:lstStyle/>
        <a:p>
          <a:endParaRPr lang="ru-RU"/>
        </a:p>
      </dgm:t>
    </dgm:pt>
    <dgm:pt modelId="{B8E54F11-8DD8-4BB6-A905-8C821FADE7B0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0" dirty="0" smtClean="0"/>
            <a:t>Управленческие действия/решения, направленные на устранение</a:t>
          </a:r>
          <a:endParaRPr lang="ru-RU" sz="2000" b="0" dirty="0"/>
        </a:p>
      </dgm:t>
    </dgm:pt>
    <dgm:pt modelId="{6E6AEC96-0C0E-4957-ACBA-A7AB91D7A186}" type="parTrans" cxnId="{4491D673-3B3C-44DA-B28B-A026F59DE45A}">
      <dgm:prSet/>
      <dgm:spPr/>
      <dgm:t>
        <a:bodyPr/>
        <a:lstStyle/>
        <a:p>
          <a:endParaRPr lang="ru-RU"/>
        </a:p>
      </dgm:t>
    </dgm:pt>
    <dgm:pt modelId="{D53230A7-E30F-492F-80CF-C62C5F34FE66}" type="sibTrans" cxnId="{4491D673-3B3C-44DA-B28B-A026F59DE45A}">
      <dgm:prSet/>
      <dgm:spPr/>
      <dgm:t>
        <a:bodyPr/>
        <a:lstStyle/>
        <a:p>
          <a:endParaRPr lang="ru-RU"/>
        </a:p>
      </dgm:t>
    </dgm:pt>
    <dgm:pt modelId="{2BD8A9C9-0561-4EAD-965B-8359B3B8392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/>
            <a:t>Ожидаемые результаты по каждому магистральному направлению и ключевому условию</a:t>
          </a:r>
          <a:endParaRPr lang="ru-RU" sz="1800" dirty="0"/>
        </a:p>
      </dgm:t>
    </dgm:pt>
    <dgm:pt modelId="{CE6DB81A-47D2-4607-955F-5ADCEDF48B1E}" type="parTrans" cxnId="{C2C4C3B0-C12B-44E9-A7CF-52ED388DC15B}">
      <dgm:prSet/>
      <dgm:spPr/>
      <dgm:t>
        <a:bodyPr/>
        <a:lstStyle/>
        <a:p>
          <a:endParaRPr lang="ru-RU"/>
        </a:p>
      </dgm:t>
    </dgm:pt>
    <dgm:pt modelId="{5C442995-7E3F-45E9-A7C5-49DC19790EF0}" type="sibTrans" cxnId="{C2C4C3B0-C12B-44E9-A7CF-52ED388DC15B}">
      <dgm:prSet/>
      <dgm:spPr/>
      <dgm:t>
        <a:bodyPr/>
        <a:lstStyle/>
        <a:p>
          <a:endParaRPr lang="ru-RU"/>
        </a:p>
      </dgm:t>
    </dgm:pt>
    <dgm:pt modelId="{94ECAA18-9276-45E9-8868-CB0DAD7BADE9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/>
            <a:t>Механизмы реализации ПР по каждому магистральному направлению и ключевому условию</a:t>
          </a:r>
          <a:endParaRPr lang="ru-RU" sz="1800" dirty="0"/>
        </a:p>
      </dgm:t>
    </dgm:pt>
    <dgm:pt modelId="{03705D04-13A9-410D-A562-864D517183DA}" type="parTrans" cxnId="{163E0B8B-34F3-405A-99C1-E756EA0CCDAB}">
      <dgm:prSet/>
      <dgm:spPr/>
      <dgm:t>
        <a:bodyPr/>
        <a:lstStyle/>
        <a:p>
          <a:endParaRPr lang="ru-RU"/>
        </a:p>
      </dgm:t>
    </dgm:pt>
    <dgm:pt modelId="{7AE73F95-46A6-4616-AE8A-BE93721B3E1E}" type="sibTrans" cxnId="{163E0B8B-34F3-405A-99C1-E756EA0CCDAB}">
      <dgm:prSet/>
      <dgm:spPr/>
      <dgm:t>
        <a:bodyPr/>
        <a:lstStyle/>
        <a:p>
          <a:endParaRPr lang="ru-RU"/>
        </a:p>
      </dgm:t>
    </dgm:pt>
    <dgm:pt modelId="{7C71A274-C857-4BE3-8595-E6522DEDB6E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0" dirty="0" smtClean="0"/>
            <a:t>Дорожная карта реализации ПР</a:t>
          </a:r>
          <a:endParaRPr lang="ru-RU" sz="1800" b="0" dirty="0"/>
        </a:p>
      </dgm:t>
    </dgm:pt>
    <dgm:pt modelId="{B710A968-C29B-4F52-9561-0C3E01765147}" type="parTrans" cxnId="{53BAF7FD-9445-4745-BE03-02000E1FE01A}">
      <dgm:prSet/>
      <dgm:spPr/>
      <dgm:t>
        <a:bodyPr/>
        <a:lstStyle/>
        <a:p>
          <a:endParaRPr lang="ru-RU"/>
        </a:p>
      </dgm:t>
    </dgm:pt>
    <dgm:pt modelId="{C006CC24-243E-400B-8602-8BED7AEE30AB}" type="sibTrans" cxnId="{53BAF7FD-9445-4745-BE03-02000E1FE01A}">
      <dgm:prSet/>
      <dgm:spPr/>
      <dgm:t>
        <a:bodyPr/>
        <a:lstStyle/>
        <a:p>
          <a:endParaRPr lang="ru-RU"/>
        </a:p>
      </dgm:t>
    </dgm:pt>
    <dgm:pt modelId="{E4983E3A-5362-4469-89E3-3E11E7A7803B}" type="pres">
      <dgm:prSet presAssocID="{D08D1E42-647F-4691-B7F4-5E03D96066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73331A-7C60-49FA-99EC-1C2E6F5F94FA}" type="pres">
      <dgm:prSet presAssocID="{C756AD08-FD15-4843-A75B-A8437C923A8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2DEBD5A-7F60-4CAF-BBA7-6B1219FE2AF5}" type="pres">
      <dgm:prSet presAssocID="{C756AD08-FD15-4843-A75B-A8437C923A8B}" presName="rootComposite1" presStyleCnt="0"/>
      <dgm:spPr/>
      <dgm:t>
        <a:bodyPr/>
        <a:lstStyle/>
        <a:p>
          <a:endParaRPr lang="ru-RU"/>
        </a:p>
      </dgm:t>
    </dgm:pt>
    <dgm:pt modelId="{5AC0AEF7-F1F0-4709-B237-D323E9D79DCA}" type="pres">
      <dgm:prSet presAssocID="{C756AD08-FD15-4843-A75B-A8437C923A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7E0EA-BD81-406B-AB72-B8CC8AD332D7}" type="pres">
      <dgm:prSet presAssocID="{C756AD08-FD15-4843-A75B-A8437C923A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0CF01-7CB5-4482-B3E1-0CCFAC29F1BC}" type="pres">
      <dgm:prSet presAssocID="{C756AD08-FD15-4843-A75B-A8437C923A8B}" presName="hierChild2" presStyleCnt="0"/>
      <dgm:spPr/>
      <dgm:t>
        <a:bodyPr/>
        <a:lstStyle/>
        <a:p>
          <a:endParaRPr lang="ru-RU"/>
        </a:p>
      </dgm:t>
    </dgm:pt>
    <dgm:pt modelId="{8C28A2A2-C80C-41AD-82B0-86BBBCD8BFED}" type="pres">
      <dgm:prSet presAssocID="{22F8BCD5-430D-4E20-80CF-3544AC05484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4E4B22B-3FAB-49A4-8BAD-BD2612637DCE}" type="pres">
      <dgm:prSet presAssocID="{33EB3BF3-BAAD-43C9-81F3-48365BF8261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7CAECC9-1F5A-4278-8E60-61036BE683E1}" type="pres">
      <dgm:prSet presAssocID="{33EB3BF3-BAAD-43C9-81F3-48365BF82615}" presName="rootComposite" presStyleCnt="0"/>
      <dgm:spPr/>
      <dgm:t>
        <a:bodyPr/>
        <a:lstStyle/>
        <a:p>
          <a:endParaRPr lang="ru-RU"/>
        </a:p>
      </dgm:t>
    </dgm:pt>
    <dgm:pt modelId="{E5C58D68-29EF-480E-9CA5-AF0B534C0390}" type="pres">
      <dgm:prSet presAssocID="{33EB3BF3-BAAD-43C9-81F3-48365BF826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D4ECB1-E727-4475-9E75-F392B56C69B2}" type="pres">
      <dgm:prSet presAssocID="{33EB3BF3-BAAD-43C9-81F3-48365BF82615}" presName="rootConnector" presStyleLbl="node2" presStyleIdx="0" presStyleCnt="3"/>
      <dgm:spPr/>
      <dgm:t>
        <a:bodyPr/>
        <a:lstStyle/>
        <a:p>
          <a:endParaRPr lang="ru-RU"/>
        </a:p>
      </dgm:t>
    </dgm:pt>
    <dgm:pt modelId="{A83DFCE8-B80D-4852-9EF1-F8D3EECF55AE}" type="pres">
      <dgm:prSet presAssocID="{33EB3BF3-BAAD-43C9-81F3-48365BF82615}" presName="hierChild4" presStyleCnt="0"/>
      <dgm:spPr/>
      <dgm:t>
        <a:bodyPr/>
        <a:lstStyle/>
        <a:p>
          <a:endParaRPr lang="ru-RU"/>
        </a:p>
      </dgm:t>
    </dgm:pt>
    <dgm:pt modelId="{92000C72-9780-4B14-BC45-317520D9B580}" type="pres">
      <dgm:prSet presAssocID="{CE6DB81A-47D2-4607-955F-5ADCEDF48B1E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29FED32-4B32-4457-82C4-3EAF442BC37D}" type="pres">
      <dgm:prSet presAssocID="{2BD8A9C9-0561-4EAD-965B-8359B3B8392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6F13A45-BEF8-421D-87CE-4EDAC732ED8D}" type="pres">
      <dgm:prSet presAssocID="{2BD8A9C9-0561-4EAD-965B-8359B3B8392C}" presName="rootComposite" presStyleCnt="0"/>
      <dgm:spPr/>
      <dgm:t>
        <a:bodyPr/>
        <a:lstStyle/>
        <a:p>
          <a:endParaRPr lang="ru-RU"/>
        </a:p>
      </dgm:t>
    </dgm:pt>
    <dgm:pt modelId="{DBE61729-4ACA-41A6-A10F-30017C68048C}" type="pres">
      <dgm:prSet presAssocID="{2BD8A9C9-0561-4EAD-965B-8359B3B8392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47838D-5344-415B-B24F-CD38BAE5C33E}" type="pres">
      <dgm:prSet presAssocID="{2BD8A9C9-0561-4EAD-965B-8359B3B8392C}" presName="rootConnector" presStyleLbl="node3" presStyleIdx="0" presStyleCnt="2"/>
      <dgm:spPr/>
      <dgm:t>
        <a:bodyPr/>
        <a:lstStyle/>
        <a:p>
          <a:endParaRPr lang="ru-RU"/>
        </a:p>
      </dgm:t>
    </dgm:pt>
    <dgm:pt modelId="{2A695D5F-8990-43BE-A359-1B1D9A4D49D4}" type="pres">
      <dgm:prSet presAssocID="{2BD8A9C9-0561-4EAD-965B-8359B3B8392C}" presName="hierChild4" presStyleCnt="0"/>
      <dgm:spPr/>
      <dgm:t>
        <a:bodyPr/>
        <a:lstStyle/>
        <a:p>
          <a:endParaRPr lang="ru-RU"/>
        </a:p>
      </dgm:t>
    </dgm:pt>
    <dgm:pt modelId="{9947BA23-8BF3-4328-95AF-3406AE076A0B}" type="pres">
      <dgm:prSet presAssocID="{2BD8A9C9-0561-4EAD-965B-8359B3B8392C}" presName="hierChild5" presStyleCnt="0"/>
      <dgm:spPr/>
      <dgm:t>
        <a:bodyPr/>
        <a:lstStyle/>
        <a:p>
          <a:endParaRPr lang="ru-RU"/>
        </a:p>
      </dgm:t>
    </dgm:pt>
    <dgm:pt modelId="{B04334A3-D375-40FE-8BC8-1134A2F113B1}" type="pres">
      <dgm:prSet presAssocID="{33EB3BF3-BAAD-43C9-81F3-48365BF82615}" presName="hierChild5" presStyleCnt="0"/>
      <dgm:spPr/>
      <dgm:t>
        <a:bodyPr/>
        <a:lstStyle/>
        <a:p>
          <a:endParaRPr lang="ru-RU"/>
        </a:p>
      </dgm:t>
    </dgm:pt>
    <dgm:pt modelId="{F5D8A0E8-78C3-4A9A-AA4E-881B65943A24}" type="pres">
      <dgm:prSet presAssocID="{9C885A80-4138-4880-9EAD-1B0829C2F78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A1B5A5F-CE91-46C5-95AB-62FE88B95463}" type="pres">
      <dgm:prSet presAssocID="{06A7CDA1-764B-4DD1-BEB4-EFB2BFA4AC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6541F6C-2E9F-480D-9592-B8E6E41E371C}" type="pres">
      <dgm:prSet presAssocID="{06A7CDA1-764B-4DD1-BEB4-EFB2BFA4ACBA}" presName="rootComposite" presStyleCnt="0"/>
      <dgm:spPr/>
      <dgm:t>
        <a:bodyPr/>
        <a:lstStyle/>
        <a:p>
          <a:endParaRPr lang="ru-RU"/>
        </a:p>
      </dgm:t>
    </dgm:pt>
    <dgm:pt modelId="{9ACC57A6-7876-467E-AA9C-07AF80DE0A50}" type="pres">
      <dgm:prSet presAssocID="{06A7CDA1-764B-4DD1-BEB4-EFB2BFA4ACB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1B1451-EB01-4795-8552-0744D81BC692}" type="pres">
      <dgm:prSet presAssocID="{06A7CDA1-764B-4DD1-BEB4-EFB2BFA4ACBA}" presName="rootConnector" presStyleLbl="node2" presStyleIdx="1" presStyleCnt="3"/>
      <dgm:spPr/>
      <dgm:t>
        <a:bodyPr/>
        <a:lstStyle/>
        <a:p>
          <a:endParaRPr lang="ru-RU"/>
        </a:p>
      </dgm:t>
    </dgm:pt>
    <dgm:pt modelId="{7310C1A7-33FD-462F-838D-8FD2AC41DB86}" type="pres">
      <dgm:prSet presAssocID="{06A7CDA1-764B-4DD1-BEB4-EFB2BFA4ACBA}" presName="hierChild4" presStyleCnt="0"/>
      <dgm:spPr/>
      <dgm:t>
        <a:bodyPr/>
        <a:lstStyle/>
        <a:p>
          <a:endParaRPr lang="ru-RU"/>
        </a:p>
      </dgm:t>
    </dgm:pt>
    <dgm:pt modelId="{3D6E7EC0-D1C6-415A-BFA3-4EA90643B823}" type="pres">
      <dgm:prSet presAssocID="{06A7CDA1-764B-4DD1-BEB4-EFB2BFA4ACBA}" presName="hierChild5" presStyleCnt="0"/>
      <dgm:spPr/>
      <dgm:t>
        <a:bodyPr/>
        <a:lstStyle/>
        <a:p>
          <a:endParaRPr lang="ru-RU"/>
        </a:p>
      </dgm:t>
    </dgm:pt>
    <dgm:pt modelId="{6B4C3732-6708-4C58-A6DC-58A269F1ECED}" type="pres">
      <dgm:prSet presAssocID="{6E6AEC96-0C0E-4957-ACBA-A7AB91D7A18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4909B0F-7D7A-42CF-A907-0542054C3D22}" type="pres">
      <dgm:prSet presAssocID="{B8E54F11-8DD8-4BB6-A905-8C821FADE7B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3742BD-1819-4EB4-96E3-C7BA37A5CC5D}" type="pres">
      <dgm:prSet presAssocID="{B8E54F11-8DD8-4BB6-A905-8C821FADE7B0}" presName="rootComposite" presStyleCnt="0"/>
      <dgm:spPr/>
      <dgm:t>
        <a:bodyPr/>
        <a:lstStyle/>
        <a:p>
          <a:endParaRPr lang="ru-RU"/>
        </a:p>
      </dgm:t>
    </dgm:pt>
    <dgm:pt modelId="{81B3CC69-54BB-4912-AEBA-11C9F915810B}" type="pres">
      <dgm:prSet presAssocID="{B8E54F11-8DD8-4BB6-A905-8C821FADE7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3347-AD23-4AED-BCD7-1CB138F149D2}" type="pres">
      <dgm:prSet presAssocID="{B8E54F11-8DD8-4BB6-A905-8C821FADE7B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6F16E5E-0D30-4115-8DBD-178D35D4B181}" type="pres">
      <dgm:prSet presAssocID="{B8E54F11-8DD8-4BB6-A905-8C821FADE7B0}" presName="hierChild4" presStyleCnt="0"/>
      <dgm:spPr/>
      <dgm:t>
        <a:bodyPr/>
        <a:lstStyle/>
        <a:p>
          <a:endParaRPr lang="ru-RU"/>
        </a:p>
      </dgm:t>
    </dgm:pt>
    <dgm:pt modelId="{4CED3CD5-F93B-4B5E-8237-596A28885FFD}" type="pres">
      <dgm:prSet presAssocID="{03705D04-13A9-410D-A562-864D517183D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492F32D9-D7CF-400C-A892-A25C6C4B3496}" type="pres">
      <dgm:prSet presAssocID="{94ECAA18-9276-45E9-8868-CB0DAD7BADE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BBF022-586D-484A-819E-872926475EBF}" type="pres">
      <dgm:prSet presAssocID="{94ECAA18-9276-45E9-8868-CB0DAD7BADE9}" presName="rootComposite" presStyleCnt="0"/>
      <dgm:spPr/>
      <dgm:t>
        <a:bodyPr/>
        <a:lstStyle/>
        <a:p>
          <a:endParaRPr lang="ru-RU"/>
        </a:p>
      </dgm:t>
    </dgm:pt>
    <dgm:pt modelId="{C44F8708-8996-41BA-8842-CD12934A1F4D}" type="pres">
      <dgm:prSet presAssocID="{94ECAA18-9276-45E9-8868-CB0DAD7BADE9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925603-076B-4F1F-BA8E-69889B934F70}" type="pres">
      <dgm:prSet presAssocID="{94ECAA18-9276-45E9-8868-CB0DAD7BADE9}" presName="rootConnector" presStyleLbl="node3" presStyleIdx="1" presStyleCnt="2"/>
      <dgm:spPr/>
      <dgm:t>
        <a:bodyPr/>
        <a:lstStyle/>
        <a:p>
          <a:endParaRPr lang="ru-RU"/>
        </a:p>
      </dgm:t>
    </dgm:pt>
    <dgm:pt modelId="{D5BFDAA6-6A08-4247-AE24-186A0DE59F47}" type="pres">
      <dgm:prSet presAssocID="{94ECAA18-9276-45E9-8868-CB0DAD7BADE9}" presName="hierChild4" presStyleCnt="0"/>
      <dgm:spPr/>
      <dgm:t>
        <a:bodyPr/>
        <a:lstStyle/>
        <a:p>
          <a:endParaRPr lang="ru-RU"/>
        </a:p>
      </dgm:t>
    </dgm:pt>
    <dgm:pt modelId="{9C1A47CE-9B2A-44B8-AAEB-BEAFBDA3A645}" type="pres">
      <dgm:prSet presAssocID="{B710A968-C29B-4F52-9561-0C3E01765147}" presName="Name37" presStyleLbl="parChTrans1D4" presStyleIdx="0" presStyleCnt="1"/>
      <dgm:spPr/>
      <dgm:t>
        <a:bodyPr/>
        <a:lstStyle/>
        <a:p>
          <a:endParaRPr lang="ru-RU"/>
        </a:p>
      </dgm:t>
    </dgm:pt>
    <dgm:pt modelId="{0841578D-4AB9-4D15-BC39-074D39F88F27}" type="pres">
      <dgm:prSet presAssocID="{7C71A274-C857-4BE3-8595-E6522DEDB6E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7C8E1A7-A468-4CD3-A7E1-6100E3BF9917}" type="pres">
      <dgm:prSet presAssocID="{7C71A274-C857-4BE3-8595-E6522DEDB6E8}" presName="rootComposite" presStyleCnt="0"/>
      <dgm:spPr/>
      <dgm:t>
        <a:bodyPr/>
        <a:lstStyle/>
        <a:p>
          <a:endParaRPr lang="ru-RU"/>
        </a:p>
      </dgm:t>
    </dgm:pt>
    <dgm:pt modelId="{D2EEB2EA-A4BF-4628-89D0-7B9F9F68D081}" type="pres">
      <dgm:prSet presAssocID="{7C71A274-C857-4BE3-8595-E6522DEDB6E8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5A08A-9A37-471A-B4BD-4FF7636D9905}" type="pres">
      <dgm:prSet presAssocID="{7C71A274-C857-4BE3-8595-E6522DEDB6E8}" presName="rootConnector" presStyleLbl="node4" presStyleIdx="0" presStyleCnt="1"/>
      <dgm:spPr/>
      <dgm:t>
        <a:bodyPr/>
        <a:lstStyle/>
        <a:p>
          <a:endParaRPr lang="ru-RU"/>
        </a:p>
      </dgm:t>
    </dgm:pt>
    <dgm:pt modelId="{572259B1-A9AE-43F7-9F40-080887C638B8}" type="pres">
      <dgm:prSet presAssocID="{7C71A274-C857-4BE3-8595-E6522DEDB6E8}" presName="hierChild4" presStyleCnt="0"/>
      <dgm:spPr/>
      <dgm:t>
        <a:bodyPr/>
        <a:lstStyle/>
        <a:p>
          <a:endParaRPr lang="ru-RU"/>
        </a:p>
      </dgm:t>
    </dgm:pt>
    <dgm:pt modelId="{0E805B43-F527-4700-8784-CC2580666D01}" type="pres">
      <dgm:prSet presAssocID="{7C71A274-C857-4BE3-8595-E6522DEDB6E8}" presName="hierChild5" presStyleCnt="0"/>
      <dgm:spPr/>
      <dgm:t>
        <a:bodyPr/>
        <a:lstStyle/>
        <a:p>
          <a:endParaRPr lang="ru-RU"/>
        </a:p>
      </dgm:t>
    </dgm:pt>
    <dgm:pt modelId="{D40922E7-85F4-4284-94B9-04C2EEA10305}" type="pres">
      <dgm:prSet presAssocID="{94ECAA18-9276-45E9-8868-CB0DAD7BADE9}" presName="hierChild5" presStyleCnt="0"/>
      <dgm:spPr/>
      <dgm:t>
        <a:bodyPr/>
        <a:lstStyle/>
        <a:p>
          <a:endParaRPr lang="ru-RU"/>
        </a:p>
      </dgm:t>
    </dgm:pt>
    <dgm:pt modelId="{DEBAF196-462C-49D4-AE3D-46D80994BFE7}" type="pres">
      <dgm:prSet presAssocID="{B8E54F11-8DD8-4BB6-A905-8C821FADE7B0}" presName="hierChild5" presStyleCnt="0"/>
      <dgm:spPr/>
      <dgm:t>
        <a:bodyPr/>
        <a:lstStyle/>
        <a:p>
          <a:endParaRPr lang="ru-RU"/>
        </a:p>
      </dgm:t>
    </dgm:pt>
    <dgm:pt modelId="{F6F4C082-CC5C-477F-8CF8-B129E4581318}" type="pres">
      <dgm:prSet presAssocID="{C756AD08-FD15-4843-A75B-A8437C923A8B}" presName="hierChild3" presStyleCnt="0"/>
      <dgm:spPr/>
      <dgm:t>
        <a:bodyPr/>
        <a:lstStyle/>
        <a:p>
          <a:endParaRPr lang="ru-RU"/>
        </a:p>
      </dgm:t>
    </dgm:pt>
  </dgm:ptLst>
  <dgm:cxnLst>
    <dgm:cxn modelId="{CF64BC40-A0B1-4B96-8A89-1C42E2AAFB09}" srcId="{D08D1E42-647F-4691-B7F4-5E03D9606654}" destId="{C756AD08-FD15-4843-A75B-A8437C923A8B}" srcOrd="0" destOrd="0" parTransId="{24440EDD-5982-4777-A4E0-BFA5FE829F4E}" sibTransId="{4D102948-D971-4994-9A9B-BAB467690F05}"/>
    <dgm:cxn modelId="{129BEE03-1CC4-4B83-9A58-17B5D0057426}" type="presOf" srcId="{D08D1E42-647F-4691-B7F4-5E03D9606654}" destId="{E4983E3A-5362-4469-89E3-3E11E7A7803B}" srcOrd="0" destOrd="0" presId="urn:microsoft.com/office/officeart/2005/8/layout/orgChart1"/>
    <dgm:cxn modelId="{DA7AC2E0-3C05-4D2B-957A-748E488B252C}" type="presOf" srcId="{2BD8A9C9-0561-4EAD-965B-8359B3B8392C}" destId="{DBE61729-4ACA-41A6-A10F-30017C68048C}" srcOrd="0" destOrd="0" presId="urn:microsoft.com/office/officeart/2005/8/layout/orgChart1"/>
    <dgm:cxn modelId="{D8F08322-A765-4FA9-B215-0A546B11C046}" type="presOf" srcId="{B710A968-C29B-4F52-9561-0C3E01765147}" destId="{9C1A47CE-9B2A-44B8-AAEB-BEAFBDA3A645}" srcOrd="0" destOrd="0" presId="urn:microsoft.com/office/officeart/2005/8/layout/orgChart1"/>
    <dgm:cxn modelId="{C2C4C3B0-C12B-44E9-A7CF-52ED388DC15B}" srcId="{33EB3BF3-BAAD-43C9-81F3-48365BF82615}" destId="{2BD8A9C9-0561-4EAD-965B-8359B3B8392C}" srcOrd="0" destOrd="0" parTransId="{CE6DB81A-47D2-4607-955F-5ADCEDF48B1E}" sibTransId="{5C442995-7E3F-45E9-A7C5-49DC19790EF0}"/>
    <dgm:cxn modelId="{A57632A1-B2F1-4159-BC31-1BD31D8AE4C4}" type="presOf" srcId="{94ECAA18-9276-45E9-8868-CB0DAD7BADE9}" destId="{03925603-076B-4F1F-BA8E-69889B934F70}" srcOrd="1" destOrd="0" presId="urn:microsoft.com/office/officeart/2005/8/layout/orgChart1"/>
    <dgm:cxn modelId="{4C2CB546-FCFC-4E97-87DA-803165289745}" type="presOf" srcId="{C756AD08-FD15-4843-A75B-A8437C923A8B}" destId="{5AC0AEF7-F1F0-4709-B237-D323E9D79DCA}" srcOrd="0" destOrd="0" presId="urn:microsoft.com/office/officeart/2005/8/layout/orgChart1"/>
    <dgm:cxn modelId="{2F81A9D6-E30C-4C01-8629-B9E7ED52305A}" srcId="{C756AD08-FD15-4843-A75B-A8437C923A8B}" destId="{06A7CDA1-764B-4DD1-BEB4-EFB2BFA4ACBA}" srcOrd="1" destOrd="0" parTransId="{9C885A80-4138-4880-9EAD-1B0829C2F78B}" sibTransId="{95CCA156-3C0E-4081-9661-560B7DFE6F9E}"/>
    <dgm:cxn modelId="{0E147BB0-DCC9-4850-BB13-46E1683A488F}" type="presOf" srcId="{B8E54F11-8DD8-4BB6-A905-8C821FADE7B0}" destId="{81B3CC69-54BB-4912-AEBA-11C9F915810B}" srcOrd="0" destOrd="0" presId="urn:microsoft.com/office/officeart/2005/8/layout/orgChart1"/>
    <dgm:cxn modelId="{B93600E0-C53F-443F-AD25-FA8092ED00D4}" type="presOf" srcId="{9C885A80-4138-4880-9EAD-1B0829C2F78B}" destId="{F5D8A0E8-78C3-4A9A-AA4E-881B65943A24}" srcOrd="0" destOrd="0" presId="urn:microsoft.com/office/officeart/2005/8/layout/orgChart1"/>
    <dgm:cxn modelId="{A0B7CB02-9A39-4999-A89E-19E3ECD3C99D}" type="presOf" srcId="{94ECAA18-9276-45E9-8868-CB0DAD7BADE9}" destId="{C44F8708-8996-41BA-8842-CD12934A1F4D}" srcOrd="0" destOrd="0" presId="urn:microsoft.com/office/officeart/2005/8/layout/orgChart1"/>
    <dgm:cxn modelId="{811D93AF-F682-44E1-A4E9-49B035414180}" type="presOf" srcId="{C756AD08-FD15-4843-A75B-A8437C923A8B}" destId="{65B7E0EA-BD81-406B-AB72-B8CC8AD332D7}" srcOrd="1" destOrd="0" presId="urn:microsoft.com/office/officeart/2005/8/layout/orgChart1"/>
    <dgm:cxn modelId="{93C84123-420F-4C1E-A738-3822A0AC69BC}" type="presOf" srcId="{6E6AEC96-0C0E-4957-ACBA-A7AB91D7A186}" destId="{6B4C3732-6708-4C58-A6DC-58A269F1ECED}" srcOrd="0" destOrd="0" presId="urn:microsoft.com/office/officeart/2005/8/layout/orgChart1"/>
    <dgm:cxn modelId="{DA76E7C3-7D00-458C-BCEA-2618CFA610DF}" type="presOf" srcId="{33EB3BF3-BAAD-43C9-81F3-48365BF82615}" destId="{E5C58D68-29EF-480E-9CA5-AF0B534C0390}" srcOrd="0" destOrd="0" presId="urn:microsoft.com/office/officeart/2005/8/layout/orgChart1"/>
    <dgm:cxn modelId="{E78D69BD-AAE1-44AB-BBE9-DB832113D1D0}" srcId="{C756AD08-FD15-4843-A75B-A8437C923A8B}" destId="{33EB3BF3-BAAD-43C9-81F3-48365BF82615}" srcOrd="0" destOrd="0" parTransId="{22F8BCD5-430D-4E20-80CF-3544AC054844}" sibTransId="{84634844-B8CD-44BD-A7A0-DCBD5A629B93}"/>
    <dgm:cxn modelId="{4491D673-3B3C-44DA-B28B-A026F59DE45A}" srcId="{C756AD08-FD15-4843-A75B-A8437C923A8B}" destId="{B8E54F11-8DD8-4BB6-A905-8C821FADE7B0}" srcOrd="2" destOrd="0" parTransId="{6E6AEC96-0C0E-4957-ACBA-A7AB91D7A186}" sibTransId="{D53230A7-E30F-492F-80CF-C62C5F34FE66}"/>
    <dgm:cxn modelId="{DB55E8E2-BE6B-4F28-84DE-582972067459}" type="presOf" srcId="{06A7CDA1-764B-4DD1-BEB4-EFB2BFA4ACBA}" destId="{9ACC57A6-7876-467E-AA9C-07AF80DE0A50}" srcOrd="0" destOrd="0" presId="urn:microsoft.com/office/officeart/2005/8/layout/orgChart1"/>
    <dgm:cxn modelId="{2DAB6309-768C-4A09-BFFF-6F825E5984B6}" type="presOf" srcId="{2BD8A9C9-0561-4EAD-965B-8359B3B8392C}" destId="{6547838D-5344-415B-B24F-CD38BAE5C33E}" srcOrd="1" destOrd="0" presId="urn:microsoft.com/office/officeart/2005/8/layout/orgChart1"/>
    <dgm:cxn modelId="{4D2173BA-33AC-4E25-AED4-31C4D7010491}" type="presOf" srcId="{06A7CDA1-764B-4DD1-BEB4-EFB2BFA4ACBA}" destId="{FA1B1451-EB01-4795-8552-0744D81BC692}" srcOrd="1" destOrd="0" presId="urn:microsoft.com/office/officeart/2005/8/layout/orgChart1"/>
    <dgm:cxn modelId="{6865B7CC-4801-4D77-9B79-C63218A15A11}" type="presOf" srcId="{03705D04-13A9-410D-A562-864D517183DA}" destId="{4CED3CD5-F93B-4B5E-8237-596A28885FFD}" srcOrd="0" destOrd="0" presId="urn:microsoft.com/office/officeart/2005/8/layout/orgChart1"/>
    <dgm:cxn modelId="{420F81A5-782A-4397-85ED-918ECAD2982D}" type="presOf" srcId="{7C71A274-C857-4BE3-8595-E6522DEDB6E8}" destId="{D2EEB2EA-A4BF-4628-89D0-7B9F9F68D081}" srcOrd="0" destOrd="0" presId="urn:microsoft.com/office/officeart/2005/8/layout/orgChart1"/>
    <dgm:cxn modelId="{28A6E0A9-EB48-4595-8084-0FAEDA469F4B}" type="presOf" srcId="{B8E54F11-8DD8-4BB6-A905-8C821FADE7B0}" destId="{D2BF3347-AD23-4AED-BCD7-1CB138F149D2}" srcOrd="1" destOrd="0" presId="urn:microsoft.com/office/officeart/2005/8/layout/orgChart1"/>
    <dgm:cxn modelId="{6E8418C4-8FC8-4019-ACCB-7E09D5F82F63}" type="presOf" srcId="{33EB3BF3-BAAD-43C9-81F3-48365BF82615}" destId="{87D4ECB1-E727-4475-9E75-F392B56C69B2}" srcOrd="1" destOrd="0" presId="urn:microsoft.com/office/officeart/2005/8/layout/orgChart1"/>
    <dgm:cxn modelId="{C61B70ED-1011-4A82-93BB-BCF13BB4D5CA}" type="presOf" srcId="{7C71A274-C857-4BE3-8595-E6522DEDB6E8}" destId="{6395A08A-9A37-471A-B4BD-4FF7636D9905}" srcOrd="1" destOrd="0" presId="urn:microsoft.com/office/officeart/2005/8/layout/orgChart1"/>
    <dgm:cxn modelId="{163E0B8B-34F3-405A-99C1-E756EA0CCDAB}" srcId="{B8E54F11-8DD8-4BB6-A905-8C821FADE7B0}" destId="{94ECAA18-9276-45E9-8868-CB0DAD7BADE9}" srcOrd="0" destOrd="0" parTransId="{03705D04-13A9-410D-A562-864D517183DA}" sibTransId="{7AE73F95-46A6-4616-AE8A-BE93721B3E1E}"/>
    <dgm:cxn modelId="{53BAF7FD-9445-4745-BE03-02000E1FE01A}" srcId="{94ECAA18-9276-45E9-8868-CB0DAD7BADE9}" destId="{7C71A274-C857-4BE3-8595-E6522DEDB6E8}" srcOrd="0" destOrd="0" parTransId="{B710A968-C29B-4F52-9561-0C3E01765147}" sibTransId="{C006CC24-243E-400B-8602-8BED7AEE30AB}"/>
    <dgm:cxn modelId="{1D7EC740-0D00-4E2B-9381-02A475423EF3}" type="presOf" srcId="{CE6DB81A-47D2-4607-955F-5ADCEDF48B1E}" destId="{92000C72-9780-4B14-BC45-317520D9B580}" srcOrd="0" destOrd="0" presId="urn:microsoft.com/office/officeart/2005/8/layout/orgChart1"/>
    <dgm:cxn modelId="{40D7B789-48CA-4C3B-B1EE-C0BD5225F548}" type="presOf" srcId="{22F8BCD5-430D-4E20-80CF-3544AC054844}" destId="{8C28A2A2-C80C-41AD-82B0-86BBBCD8BFED}" srcOrd="0" destOrd="0" presId="urn:microsoft.com/office/officeart/2005/8/layout/orgChart1"/>
    <dgm:cxn modelId="{0C81B309-A954-45E3-8E01-DEFB52475182}" type="presParOf" srcId="{E4983E3A-5362-4469-89E3-3E11E7A7803B}" destId="{6973331A-7C60-49FA-99EC-1C2E6F5F94FA}" srcOrd="0" destOrd="0" presId="urn:microsoft.com/office/officeart/2005/8/layout/orgChart1"/>
    <dgm:cxn modelId="{D25C260B-A7E8-4E69-A46D-3617043DB66A}" type="presParOf" srcId="{6973331A-7C60-49FA-99EC-1C2E6F5F94FA}" destId="{32DEBD5A-7F60-4CAF-BBA7-6B1219FE2AF5}" srcOrd="0" destOrd="0" presId="urn:microsoft.com/office/officeart/2005/8/layout/orgChart1"/>
    <dgm:cxn modelId="{28559B9E-8E0B-4795-8634-DA087871C28B}" type="presParOf" srcId="{32DEBD5A-7F60-4CAF-BBA7-6B1219FE2AF5}" destId="{5AC0AEF7-F1F0-4709-B237-D323E9D79DCA}" srcOrd="0" destOrd="0" presId="urn:microsoft.com/office/officeart/2005/8/layout/orgChart1"/>
    <dgm:cxn modelId="{38CB77A1-445B-45B8-8EC2-614FE92F5CB3}" type="presParOf" srcId="{32DEBD5A-7F60-4CAF-BBA7-6B1219FE2AF5}" destId="{65B7E0EA-BD81-406B-AB72-B8CC8AD332D7}" srcOrd="1" destOrd="0" presId="urn:microsoft.com/office/officeart/2005/8/layout/orgChart1"/>
    <dgm:cxn modelId="{1B6981A3-F41C-49D5-AED1-F7B3B710F22B}" type="presParOf" srcId="{6973331A-7C60-49FA-99EC-1C2E6F5F94FA}" destId="{BA10CF01-7CB5-4482-B3E1-0CCFAC29F1BC}" srcOrd="1" destOrd="0" presId="urn:microsoft.com/office/officeart/2005/8/layout/orgChart1"/>
    <dgm:cxn modelId="{49CA510F-1A16-47AD-BF39-F6DC72B53C0C}" type="presParOf" srcId="{BA10CF01-7CB5-4482-B3E1-0CCFAC29F1BC}" destId="{8C28A2A2-C80C-41AD-82B0-86BBBCD8BFED}" srcOrd="0" destOrd="0" presId="urn:microsoft.com/office/officeart/2005/8/layout/orgChart1"/>
    <dgm:cxn modelId="{D69FB0F8-529A-4661-90A5-1FF827D9F89C}" type="presParOf" srcId="{BA10CF01-7CB5-4482-B3E1-0CCFAC29F1BC}" destId="{24E4B22B-3FAB-49A4-8BAD-BD2612637DCE}" srcOrd="1" destOrd="0" presId="urn:microsoft.com/office/officeart/2005/8/layout/orgChart1"/>
    <dgm:cxn modelId="{E40B9E03-01EE-47AA-B1BB-5C6918F1EB7A}" type="presParOf" srcId="{24E4B22B-3FAB-49A4-8BAD-BD2612637DCE}" destId="{D7CAECC9-1F5A-4278-8E60-61036BE683E1}" srcOrd="0" destOrd="0" presId="urn:microsoft.com/office/officeart/2005/8/layout/orgChart1"/>
    <dgm:cxn modelId="{D2D2F7A4-DB1E-4FE6-993D-5D03F102E3FD}" type="presParOf" srcId="{D7CAECC9-1F5A-4278-8E60-61036BE683E1}" destId="{E5C58D68-29EF-480E-9CA5-AF0B534C0390}" srcOrd="0" destOrd="0" presId="urn:microsoft.com/office/officeart/2005/8/layout/orgChart1"/>
    <dgm:cxn modelId="{C94D0F2B-C74A-4C21-91DA-C12753DF7510}" type="presParOf" srcId="{D7CAECC9-1F5A-4278-8E60-61036BE683E1}" destId="{87D4ECB1-E727-4475-9E75-F392B56C69B2}" srcOrd="1" destOrd="0" presId="urn:microsoft.com/office/officeart/2005/8/layout/orgChart1"/>
    <dgm:cxn modelId="{AE7607F6-596C-4324-BB48-CAB35FDA6A89}" type="presParOf" srcId="{24E4B22B-3FAB-49A4-8BAD-BD2612637DCE}" destId="{A83DFCE8-B80D-4852-9EF1-F8D3EECF55AE}" srcOrd="1" destOrd="0" presId="urn:microsoft.com/office/officeart/2005/8/layout/orgChart1"/>
    <dgm:cxn modelId="{571B6636-7ABD-44FB-8352-DB957E42C84A}" type="presParOf" srcId="{A83DFCE8-B80D-4852-9EF1-F8D3EECF55AE}" destId="{92000C72-9780-4B14-BC45-317520D9B580}" srcOrd="0" destOrd="0" presId="urn:microsoft.com/office/officeart/2005/8/layout/orgChart1"/>
    <dgm:cxn modelId="{6465A9BB-10D3-4BC8-81C8-215E8A072B83}" type="presParOf" srcId="{A83DFCE8-B80D-4852-9EF1-F8D3EECF55AE}" destId="{F29FED32-4B32-4457-82C4-3EAF442BC37D}" srcOrd="1" destOrd="0" presId="urn:microsoft.com/office/officeart/2005/8/layout/orgChart1"/>
    <dgm:cxn modelId="{73C67C72-D171-4CD8-9D38-B05BCA79E212}" type="presParOf" srcId="{F29FED32-4B32-4457-82C4-3EAF442BC37D}" destId="{06F13A45-BEF8-421D-87CE-4EDAC732ED8D}" srcOrd="0" destOrd="0" presId="urn:microsoft.com/office/officeart/2005/8/layout/orgChart1"/>
    <dgm:cxn modelId="{659F54BB-9CD0-48F0-98F5-44FB43D203CE}" type="presParOf" srcId="{06F13A45-BEF8-421D-87CE-4EDAC732ED8D}" destId="{DBE61729-4ACA-41A6-A10F-30017C68048C}" srcOrd="0" destOrd="0" presId="urn:microsoft.com/office/officeart/2005/8/layout/orgChart1"/>
    <dgm:cxn modelId="{C7FC7FAD-FB09-44D3-ADBD-006D990228EB}" type="presParOf" srcId="{06F13A45-BEF8-421D-87CE-4EDAC732ED8D}" destId="{6547838D-5344-415B-B24F-CD38BAE5C33E}" srcOrd="1" destOrd="0" presId="urn:microsoft.com/office/officeart/2005/8/layout/orgChart1"/>
    <dgm:cxn modelId="{FB0409BC-18D8-4B2D-9B84-66F892CF3CB5}" type="presParOf" srcId="{F29FED32-4B32-4457-82C4-3EAF442BC37D}" destId="{2A695D5F-8990-43BE-A359-1B1D9A4D49D4}" srcOrd="1" destOrd="0" presId="urn:microsoft.com/office/officeart/2005/8/layout/orgChart1"/>
    <dgm:cxn modelId="{57F16445-488B-410D-821B-440124ECCAAA}" type="presParOf" srcId="{F29FED32-4B32-4457-82C4-3EAF442BC37D}" destId="{9947BA23-8BF3-4328-95AF-3406AE076A0B}" srcOrd="2" destOrd="0" presId="urn:microsoft.com/office/officeart/2005/8/layout/orgChart1"/>
    <dgm:cxn modelId="{A8BA9C54-9FE4-45CB-B7E6-DFB6D76D030D}" type="presParOf" srcId="{24E4B22B-3FAB-49A4-8BAD-BD2612637DCE}" destId="{B04334A3-D375-40FE-8BC8-1134A2F113B1}" srcOrd="2" destOrd="0" presId="urn:microsoft.com/office/officeart/2005/8/layout/orgChart1"/>
    <dgm:cxn modelId="{6A062838-965F-47B0-B7BE-29C60450B2E7}" type="presParOf" srcId="{BA10CF01-7CB5-4482-B3E1-0CCFAC29F1BC}" destId="{F5D8A0E8-78C3-4A9A-AA4E-881B65943A24}" srcOrd="2" destOrd="0" presId="urn:microsoft.com/office/officeart/2005/8/layout/orgChart1"/>
    <dgm:cxn modelId="{4286DFA7-5419-45D4-A1B9-EDD73EB05B78}" type="presParOf" srcId="{BA10CF01-7CB5-4482-B3E1-0CCFAC29F1BC}" destId="{5A1B5A5F-CE91-46C5-95AB-62FE88B95463}" srcOrd="3" destOrd="0" presId="urn:microsoft.com/office/officeart/2005/8/layout/orgChart1"/>
    <dgm:cxn modelId="{44B594C3-DC7C-44CB-98B8-9A277AB0DC02}" type="presParOf" srcId="{5A1B5A5F-CE91-46C5-95AB-62FE88B95463}" destId="{56541F6C-2E9F-480D-9592-B8E6E41E371C}" srcOrd="0" destOrd="0" presId="urn:microsoft.com/office/officeart/2005/8/layout/orgChart1"/>
    <dgm:cxn modelId="{00AEA0A0-0B6A-4746-90F9-BF61482D4615}" type="presParOf" srcId="{56541F6C-2E9F-480D-9592-B8E6E41E371C}" destId="{9ACC57A6-7876-467E-AA9C-07AF80DE0A50}" srcOrd="0" destOrd="0" presId="urn:microsoft.com/office/officeart/2005/8/layout/orgChart1"/>
    <dgm:cxn modelId="{C0EFEDA8-A8A7-428D-B230-4001624F0A31}" type="presParOf" srcId="{56541F6C-2E9F-480D-9592-B8E6E41E371C}" destId="{FA1B1451-EB01-4795-8552-0744D81BC692}" srcOrd="1" destOrd="0" presId="urn:microsoft.com/office/officeart/2005/8/layout/orgChart1"/>
    <dgm:cxn modelId="{AE6C8E75-4FF5-4F8C-B7AA-113674ACAF72}" type="presParOf" srcId="{5A1B5A5F-CE91-46C5-95AB-62FE88B95463}" destId="{7310C1A7-33FD-462F-838D-8FD2AC41DB86}" srcOrd="1" destOrd="0" presId="urn:microsoft.com/office/officeart/2005/8/layout/orgChart1"/>
    <dgm:cxn modelId="{73BD5397-AA4D-4EDE-95DD-29298EFDD512}" type="presParOf" srcId="{5A1B5A5F-CE91-46C5-95AB-62FE88B95463}" destId="{3D6E7EC0-D1C6-415A-BFA3-4EA90643B823}" srcOrd="2" destOrd="0" presId="urn:microsoft.com/office/officeart/2005/8/layout/orgChart1"/>
    <dgm:cxn modelId="{DA7C7210-1ECC-4124-97F3-BA010F9C2D35}" type="presParOf" srcId="{BA10CF01-7CB5-4482-B3E1-0CCFAC29F1BC}" destId="{6B4C3732-6708-4C58-A6DC-58A269F1ECED}" srcOrd="4" destOrd="0" presId="urn:microsoft.com/office/officeart/2005/8/layout/orgChart1"/>
    <dgm:cxn modelId="{1C96D512-064B-49BB-8D2A-B36ABA800026}" type="presParOf" srcId="{BA10CF01-7CB5-4482-B3E1-0CCFAC29F1BC}" destId="{C4909B0F-7D7A-42CF-A907-0542054C3D22}" srcOrd="5" destOrd="0" presId="urn:microsoft.com/office/officeart/2005/8/layout/orgChart1"/>
    <dgm:cxn modelId="{3DD7A836-0DC0-4741-B4EC-61DD4CA1D807}" type="presParOf" srcId="{C4909B0F-7D7A-42CF-A907-0542054C3D22}" destId="{B03742BD-1819-4EB4-96E3-C7BA37A5CC5D}" srcOrd="0" destOrd="0" presId="urn:microsoft.com/office/officeart/2005/8/layout/orgChart1"/>
    <dgm:cxn modelId="{C9A5B7E6-4322-4E1B-B0FC-E7F0C6C5572A}" type="presParOf" srcId="{B03742BD-1819-4EB4-96E3-C7BA37A5CC5D}" destId="{81B3CC69-54BB-4912-AEBA-11C9F915810B}" srcOrd="0" destOrd="0" presId="urn:microsoft.com/office/officeart/2005/8/layout/orgChart1"/>
    <dgm:cxn modelId="{EE60D097-94F6-48E8-97BC-4D22125EB3F9}" type="presParOf" srcId="{B03742BD-1819-4EB4-96E3-C7BA37A5CC5D}" destId="{D2BF3347-AD23-4AED-BCD7-1CB138F149D2}" srcOrd="1" destOrd="0" presId="urn:microsoft.com/office/officeart/2005/8/layout/orgChart1"/>
    <dgm:cxn modelId="{F9CE4A84-0CC9-417E-A619-A168D20A2489}" type="presParOf" srcId="{C4909B0F-7D7A-42CF-A907-0542054C3D22}" destId="{26F16E5E-0D30-4115-8DBD-178D35D4B181}" srcOrd="1" destOrd="0" presId="urn:microsoft.com/office/officeart/2005/8/layout/orgChart1"/>
    <dgm:cxn modelId="{95734747-BADD-450E-BAC9-A36200AD0325}" type="presParOf" srcId="{26F16E5E-0D30-4115-8DBD-178D35D4B181}" destId="{4CED3CD5-F93B-4B5E-8237-596A28885FFD}" srcOrd="0" destOrd="0" presId="urn:microsoft.com/office/officeart/2005/8/layout/orgChart1"/>
    <dgm:cxn modelId="{012753F9-D11D-4898-8F70-A53C0C697CB2}" type="presParOf" srcId="{26F16E5E-0D30-4115-8DBD-178D35D4B181}" destId="{492F32D9-D7CF-400C-A892-A25C6C4B3496}" srcOrd="1" destOrd="0" presId="urn:microsoft.com/office/officeart/2005/8/layout/orgChart1"/>
    <dgm:cxn modelId="{BA5551D8-E61B-4BDA-9B59-116409D7D1C3}" type="presParOf" srcId="{492F32D9-D7CF-400C-A892-A25C6C4B3496}" destId="{6ABBF022-586D-484A-819E-872926475EBF}" srcOrd="0" destOrd="0" presId="urn:microsoft.com/office/officeart/2005/8/layout/orgChart1"/>
    <dgm:cxn modelId="{D9EAB898-4D19-4AE0-87E7-6612DF2179A6}" type="presParOf" srcId="{6ABBF022-586D-484A-819E-872926475EBF}" destId="{C44F8708-8996-41BA-8842-CD12934A1F4D}" srcOrd="0" destOrd="0" presId="urn:microsoft.com/office/officeart/2005/8/layout/orgChart1"/>
    <dgm:cxn modelId="{53A28F40-0224-4E03-A518-A5D9FFE99E9B}" type="presParOf" srcId="{6ABBF022-586D-484A-819E-872926475EBF}" destId="{03925603-076B-4F1F-BA8E-69889B934F70}" srcOrd="1" destOrd="0" presId="urn:microsoft.com/office/officeart/2005/8/layout/orgChart1"/>
    <dgm:cxn modelId="{98363E93-13F0-410F-83A1-F28B6A66F592}" type="presParOf" srcId="{492F32D9-D7CF-400C-A892-A25C6C4B3496}" destId="{D5BFDAA6-6A08-4247-AE24-186A0DE59F47}" srcOrd="1" destOrd="0" presId="urn:microsoft.com/office/officeart/2005/8/layout/orgChart1"/>
    <dgm:cxn modelId="{D1C43C3F-90C6-4AB2-8B21-CDA7D282F34E}" type="presParOf" srcId="{D5BFDAA6-6A08-4247-AE24-186A0DE59F47}" destId="{9C1A47CE-9B2A-44B8-AAEB-BEAFBDA3A645}" srcOrd="0" destOrd="0" presId="urn:microsoft.com/office/officeart/2005/8/layout/orgChart1"/>
    <dgm:cxn modelId="{F03CF9DD-CA55-4739-9C8E-FAA06723A46A}" type="presParOf" srcId="{D5BFDAA6-6A08-4247-AE24-186A0DE59F47}" destId="{0841578D-4AB9-4D15-BC39-074D39F88F27}" srcOrd="1" destOrd="0" presId="urn:microsoft.com/office/officeart/2005/8/layout/orgChart1"/>
    <dgm:cxn modelId="{6B5A2959-3AB3-4906-AA4D-55D6915E4914}" type="presParOf" srcId="{0841578D-4AB9-4D15-BC39-074D39F88F27}" destId="{37C8E1A7-A468-4CD3-A7E1-6100E3BF9917}" srcOrd="0" destOrd="0" presId="urn:microsoft.com/office/officeart/2005/8/layout/orgChart1"/>
    <dgm:cxn modelId="{3074B26D-4105-4CFA-8072-244C169B8337}" type="presParOf" srcId="{37C8E1A7-A468-4CD3-A7E1-6100E3BF9917}" destId="{D2EEB2EA-A4BF-4628-89D0-7B9F9F68D081}" srcOrd="0" destOrd="0" presId="urn:microsoft.com/office/officeart/2005/8/layout/orgChart1"/>
    <dgm:cxn modelId="{C87F4252-48C2-4EDD-A2F1-DAF327DE23C8}" type="presParOf" srcId="{37C8E1A7-A468-4CD3-A7E1-6100E3BF9917}" destId="{6395A08A-9A37-471A-B4BD-4FF7636D9905}" srcOrd="1" destOrd="0" presId="urn:microsoft.com/office/officeart/2005/8/layout/orgChart1"/>
    <dgm:cxn modelId="{751C7391-D15F-4AB4-A224-CF2983DF66A4}" type="presParOf" srcId="{0841578D-4AB9-4D15-BC39-074D39F88F27}" destId="{572259B1-A9AE-43F7-9F40-080887C638B8}" srcOrd="1" destOrd="0" presId="urn:microsoft.com/office/officeart/2005/8/layout/orgChart1"/>
    <dgm:cxn modelId="{367DA9E3-C5D3-444D-ACF8-1A13DD5B46D6}" type="presParOf" srcId="{0841578D-4AB9-4D15-BC39-074D39F88F27}" destId="{0E805B43-F527-4700-8784-CC2580666D01}" srcOrd="2" destOrd="0" presId="urn:microsoft.com/office/officeart/2005/8/layout/orgChart1"/>
    <dgm:cxn modelId="{C0D97B1E-C248-4E24-AA86-634568A14A6E}" type="presParOf" srcId="{492F32D9-D7CF-400C-A892-A25C6C4B3496}" destId="{D40922E7-85F4-4284-94B9-04C2EEA10305}" srcOrd="2" destOrd="0" presId="urn:microsoft.com/office/officeart/2005/8/layout/orgChart1"/>
    <dgm:cxn modelId="{63474766-957B-4D80-8D42-F810BF3DF9A1}" type="presParOf" srcId="{C4909B0F-7D7A-42CF-A907-0542054C3D22}" destId="{DEBAF196-462C-49D4-AE3D-46D80994BFE7}" srcOrd="2" destOrd="0" presId="urn:microsoft.com/office/officeart/2005/8/layout/orgChart1"/>
    <dgm:cxn modelId="{DF597AFB-BFAA-4C5C-B7E4-22433FDB5258}" type="presParOf" srcId="{6973331A-7C60-49FA-99EC-1C2E6F5F94FA}" destId="{F6F4C082-CC5C-477F-8CF8-B129E4581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A47CE-9B2A-44B8-AAEB-BEAFBDA3A645}">
      <dsp:nvSpPr>
        <dsp:cNvPr id="0" name=""/>
        <dsp:cNvSpPr/>
      </dsp:nvSpPr>
      <dsp:spPr>
        <a:xfrm>
          <a:off x="9223711" y="4766884"/>
          <a:ext cx="372016" cy="114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850"/>
              </a:lnTo>
              <a:lnTo>
                <a:pt x="372016" y="1140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3CD5-F93B-4B5E-8237-596A28885FFD}">
      <dsp:nvSpPr>
        <dsp:cNvPr id="0" name=""/>
        <dsp:cNvSpPr/>
      </dsp:nvSpPr>
      <dsp:spPr>
        <a:xfrm>
          <a:off x="10170034" y="3006006"/>
          <a:ext cx="91440" cy="520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C3732-6708-4C58-A6DC-58A269F1ECED}">
      <dsp:nvSpPr>
        <dsp:cNvPr id="0" name=""/>
        <dsp:cNvSpPr/>
      </dsp:nvSpPr>
      <dsp:spPr>
        <a:xfrm>
          <a:off x="7214822" y="1245128"/>
          <a:ext cx="3000932" cy="520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11"/>
              </a:lnTo>
              <a:lnTo>
                <a:pt x="3000932" y="260411"/>
              </a:lnTo>
              <a:lnTo>
                <a:pt x="3000932" y="520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8A0E8-78C3-4A9A-AA4E-881B65943A24}">
      <dsp:nvSpPr>
        <dsp:cNvPr id="0" name=""/>
        <dsp:cNvSpPr/>
      </dsp:nvSpPr>
      <dsp:spPr>
        <a:xfrm>
          <a:off x="7169102" y="1245128"/>
          <a:ext cx="91440" cy="520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00C72-9780-4B14-BC45-317520D9B580}">
      <dsp:nvSpPr>
        <dsp:cNvPr id="0" name=""/>
        <dsp:cNvSpPr/>
      </dsp:nvSpPr>
      <dsp:spPr>
        <a:xfrm>
          <a:off x="3221845" y="3006006"/>
          <a:ext cx="372016" cy="114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850"/>
              </a:lnTo>
              <a:lnTo>
                <a:pt x="372016" y="11408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8A2A2-C80C-41AD-82B0-86BBBCD8BFED}">
      <dsp:nvSpPr>
        <dsp:cNvPr id="0" name=""/>
        <dsp:cNvSpPr/>
      </dsp:nvSpPr>
      <dsp:spPr>
        <a:xfrm>
          <a:off x="4213889" y="1245128"/>
          <a:ext cx="3000932" cy="520822"/>
        </a:xfrm>
        <a:custGeom>
          <a:avLst/>
          <a:gdLst/>
          <a:ahLst/>
          <a:cxnLst/>
          <a:rect l="0" t="0" r="0" b="0"/>
          <a:pathLst>
            <a:path>
              <a:moveTo>
                <a:pt x="3000932" y="0"/>
              </a:moveTo>
              <a:lnTo>
                <a:pt x="3000932" y="260411"/>
              </a:lnTo>
              <a:lnTo>
                <a:pt x="0" y="260411"/>
              </a:lnTo>
              <a:lnTo>
                <a:pt x="0" y="520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0AEF7-F1F0-4709-B237-D323E9D79DCA}">
      <dsp:nvSpPr>
        <dsp:cNvPr id="0" name=""/>
        <dsp:cNvSpPr/>
      </dsp:nvSpPr>
      <dsp:spPr>
        <a:xfrm>
          <a:off x="5974767" y="5073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Выявленные дефициты</a:t>
          </a:r>
          <a:endParaRPr lang="ru-RU" sz="2200" b="1" kern="1200" dirty="0"/>
        </a:p>
      </dsp:txBody>
      <dsp:txXfrm>
        <a:off x="5974767" y="5073"/>
        <a:ext cx="2480109" cy="1240054"/>
      </dsp:txXfrm>
    </dsp:sp>
    <dsp:sp modelId="{E5C58D68-29EF-480E-9CA5-AF0B534C0390}">
      <dsp:nvSpPr>
        <dsp:cNvPr id="0" name=""/>
        <dsp:cNvSpPr/>
      </dsp:nvSpPr>
      <dsp:spPr>
        <a:xfrm>
          <a:off x="2973835" y="1765951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Задачи ПР</a:t>
          </a:r>
          <a:endParaRPr lang="ru-RU" sz="2000" b="0" kern="1200" dirty="0"/>
        </a:p>
      </dsp:txBody>
      <dsp:txXfrm>
        <a:off x="2973835" y="1765951"/>
        <a:ext cx="2480109" cy="1240054"/>
      </dsp:txXfrm>
    </dsp:sp>
    <dsp:sp modelId="{DBE61729-4ACA-41A6-A10F-30017C68048C}">
      <dsp:nvSpPr>
        <dsp:cNvPr id="0" name=""/>
        <dsp:cNvSpPr/>
      </dsp:nvSpPr>
      <dsp:spPr>
        <a:xfrm>
          <a:off x="3593862" y="3526829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Ожидаемые результаты по каждому магистральному направлению и ключевому условию</a:t>
          </a:r>
          <a:endParaRPr lang="ru-RU" sz="1800" kern="1200" dirty="0"/>
        </a:p>
      </dsp:txBody>
      <dsp:txXfrm>
        <a:off x="3593862" y="3526829"/>
        <a:ext cx="2480109" cy="1240054"/>
      </dsp:txXfrm>
    </dsp:sp>
    <dsp:sp modelId="{9ACC57A6-7876-467E-AA9C-07AF80DE0A50}">
      <dsp:nvSpPr>
        <dsp:cNvPr id="0" name=""/>
        <dsp:cNvSpPr/>
      </dsp:nvSpPr>
      <dsp:spPr>
        <a:xfrm>
          <a:off x="5974767" y="1765951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Основные направления и этапы развития ОО</a:t>
          </a:r>
          <a:endParaRPr lang="ru-RU" sz="2000" b="0" kern="1200" dirty="0"/>
        </a:p>
      </dsp:txBody>
      <dsp:txXfrm>
        <a:off x="5974767" y="1765951"/>
        <a:ext cx="2480109" cy="1240054"/>
      </dsp:txXfrm>
    </dsp:sp>
    <dsp:sp modelId="{81B3CC69-54BB-4912-AEBA-11C9F915810B}">
      <dsp:nvSpPr>
        <dsp:cNvPr id="0" name=""/>
        <dsp:cNvSpPr/>
      </dsp:nvSpPr>
      <dsp:spPr>
        <a:xfrm>
          <a:off x="8975700" y="1765951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Управленческие действия/решения, направленные на устранение</a:t>
          </a:r>
          <a:endParaRPr lang="ru-RU" sz="2000" b="0" kern="1200" dirty="0"/>
        </a:p>
      </dsp:txBody>
      <dsp:txXfrm>
        <a:off x="8975700" y="1765951"/>
        <a:ext cx="2480109" cy="1240054"/>
      </dsp:txXfrm>
    </dsp:sp>
    <dsp:sp modelId="{C44F8708-8996-41BA-8842-CD12934A1F4D}">
      <dsp:nvSpPr>
        <dsp:cNvPr id="0" name=""/>
        <dsp:cNvSpPr/>
      </dsp:nvSpPr>
      <dsp:spPr>
        <a:xfrm>
          <a:off x="8975700" y="3526829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Механизмы реализации ПР по каждому магистральному направлению и ключевому условию</a:t>
          </a:r>
          <a:endParaRPr lang="ru-RU" sz="1800" kern="1200" dirty="0"/>
        </a:p>
      </dsp:txBody>
      <dsp:txXfrm>
        <a:off x="8975700" y="3526829"/>
        <a:ext cx="2480109" cy="1240054"/>
      </dsp:txXfrm>
    </dsp:sp>
    <dsp:sp modelId="{D2EEB2EA-A4BF-4628-89D0-7B9F9F68D081}">
      <dsp:nvSpPr>
        <dsp:cNvPr id="0" name=""/>
        <dsp:cNvSpPr/>
      </dsp:nvSpPr>
      <dsp:spPr>
        <a:xfrm>
          <a:off x="9595727" y="5287707"/>
          <a:ext cx="2480109" cy="124005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Дорожная карта реализации ПР</a:t>
          </a:r>
          <a:endParaRPr lang="ru-RU" sz="1800" b="0" kern="1200" dirty="0"/>
        </a:p>
      </dsp:txBody>
      <dsp:txXfrm>
        <a:off x="9595727" y="5287707"/>
        <a:ext cx="2480109" cy="124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B12C4-1E02-4138-9EEB-C980178FC0B2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3DB34-BD47-4FCE-9676-7BF98F79E7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DB34-BD47-4FCE-9676-7BF98F79E7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94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DB34-BD47-4FCE-9676-7BF98F79E7E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2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9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DB34-BD47-4FCE-9676-7BF98F79E7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DB34-BD47-4FCE-9676-7BF98F79E7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6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1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4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3DB34-BD47-4FCE-9676-7BF98F79E7E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2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92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3DB34-BD47-4FCE-9676-7BF98F79E7E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AECA-16A2-4263-BE23-A1D68506BE39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8B0D-8860-4305-A855-DC58408F423D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3FE1-2701-4221-87C9-99088AA8FE8B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6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5DB2-BE49-4D71-B788-68DB09A8B455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8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DF8D-FC75-4CDC-BB81-8AAFA644AB29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51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F609-6E1A-40DF-B2DB-49B77CCABEF3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76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3D0F-F36E-425F-9339-88C8FF548EC8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4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C8F-CB18-4D6B-85FB-B2282621F642}" type="datetime1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4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DBB5-4DD3-40C5-941B-3C0B732ADBE5}" type="datetime1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2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FFC5-A759-4A83-BECE-B08039012D0F}" type="datetime1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BE8F-61E8-4051-81E3-5A16D67DE0C1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4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CE9D-9D07-4BDA-AC81-8D4CF2DB0C08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4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D563-3874-402E-852A-D154D5EA0F4A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2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FAF8-FD80-4DC3-AB3D-EF0E256ABB96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2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F6F2-05D9-4246-A4B9-D3F7B5B29F12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7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E14A-F419-443C-9776-3D6CF4656C3E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01F7-C30C-4412-A673-3F4944011BA5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2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500F-02DA-435F-999E-D04B49DE26C1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4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D216-F87D-4CBF-B591-4A484EFE15CF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98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C2C1-369A-455F-B9F8-FCDFD001198F}" type="datetime1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9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C97-EA9D-4E80-9A79-6A365CA45147}" type="datetime1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037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DE3B-E40F-4851-82E5-987CC9BC18CA}" type="datetime1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408B-3EAB-415E-9960-5C48C69053B4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8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7CB5-EA68-4AFD-83F2-F5A9B0CF783C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99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3C57-6E2C-4392-A028-085491C1A808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9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2335-129A-42B8-A380-2D0C7BF3431F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81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AEE4-10C5-49BF-B277-7D3524DAC39C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4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6628-DAE5-4BBB-A686-4D4BFF497370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9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8B14-F7EC-4CEA-A501-854D92DC1A6D}" type="datetime1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5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2859-E070-4EAB-BEDF-E78070E5E748}" type="datetime1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3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B210-1EF4-444E-B7F0-383871A6F455}" type="datetime1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5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500F9-76B8-4C8A-B8F9-48558FA807F4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7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94DA-DC1C-4C8C-AD24-ABB39D5CC72F}" type="datetime1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4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AC14-2A8E-4FEA-9F26-A24B7EAD6D84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0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830B-C61B-46BC-A5BC-31F8661F039D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7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38AA-9D69-4F40-B80F-2369B3C46601}" type="datetime1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54.ru/proekty/shkola-minprosvescheniy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54.ru/upravlenie-po-rezultatam/uko/metodicheskie-materialy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so54.ru/sites/default/files/docs/metod_mat/NPA_Programma%20razvitiya_OO_yanv_2026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prosvet.ru/institut-realizatsii-gosudarstvennoy-politiki-i-professionalnogo-razvitiya-rabotnikov-obrazovaniya/proekty/shkola-minpro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xts.eduprosvet.ru/21.01.2026/Metod_rec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D08C5F-6D1E-4158-93D0-EA47CA017BAE}"/>
              </a:ext>
            </a:extLst>
          </p:cNvPr>
          <p:cNvSpPr txBox="1">
            <a:spLocks/>
          </p:cNvSpPr>
          <p:nvPr/>
        </p:nvSpPr>
        <p:spPr>
          <a:xfrm>
            <a:off x="6096000" y="188640"/>
            <a:ext cx="6048672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noProof="0" dirty="0" smtClean="0">
              <a:solidFill>
                <a:srgbClr val="002060"/>
              </a:solidFill>
              <a:latin typeface="Myriad Pro" panose="020B0703030403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Myriad Pro" panose="020B0703030403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36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к разработке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рограммы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образовательной организации-участника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«Школа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Мипросвещения</a:t>
            </a:r>
            <a:r>
              <a:rPr lang="ru-RU" sz="36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703030403020204" pitchFamily="34" charset="0"/>
                <a:cs typeface="Times New Roman" panose="02020603050405020304" pitchFamily="18" charset="0"/>
              </a:rPr>
              <a:t>России»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7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8D9C07-FD85-41FC-90AD-23644229A551}"/>
              </a:ext>
            </a:extLst>
          </p:cNvPr>
          <p:cNvSpPr txBox="1">
            <a:spLocks/>
          </p:cNvSpPr>
          <p:nvPr/>
        </p:nvSpPr>
        <p:spPr>
          <a:xfrm>
            <a:off x="7176120" y="5229200"/>
            <a:ext cx="4680520" cy="1125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Молокова И.С.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канд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пед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тарший методист ВКК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Этапы разработки программы развития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9376" y="1052736"/>
            <a:ext cx="11305256" cy="561662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solidFill>
                  <a:srgbClr val="00B0F0"/>
                </a:solidFill>
              </a:rPr>
              <a:t>издание </a:t>
            </a:r>
            <a:r>
              <a:rPr lang="ru-RU" sz="3400" dirty="0">
                <a:solidFill>
                  <a:srgbClr val="00B0F0"/>
                </a:solidFill>
              </a:rPr>
              <a:t>приказа «О </a:t>
            </a:r>
            <a:r>
              <a:rPr lang="ru-RU" sz="3400" dirty="0" smtClean="0">
                <a:solidFill>
                  <a:srgbClr val="00B0F0"/>
                </a:solidFill>
              </a:rPr>
              <a:t>разработке </a:t>
            </a:r>
            <a:r>
              <a:rPr lang="ru-RU" sz="3400" dirty="0">
                <a:solidFill>
                  <a:srgbClr val="00B0F0"/>
                </a:solidFill>
              </a:rPr>
              <a:t>программы развития»;</a:t>
            </a:r>
          </a:p>
          <a:p>
            <a:pPr algn="just"/>
            <a:r>
              <a:rPr lang="ru-RU" sz="3400" dirty="0">
                <a:solidFill>
                  <a:srgbClr val="00B0F0"/>
                </a:solidFill>
              </a:rPr>
              <a:t>формирование рабочей группы, издание приказа;</a:t>
            </a:r>
          </a:p>
          <a:p>
            <a:pPr algn="just"/>
            <a:r>
              <a:rPr lang="ru-RU" sz="3400" dirty="0">
                <a:solidFill>
                  <a:srgbClr val="00B0F0"/>
                </a:solidFill>
              </a:rPr>
              <a:t>изучение нормативных документов, применяемых при разработке/корректировке Программы;</a:t>
            </a:r>
          </a:p>
          <a:p>
            <a:pPr algn="just"/>
            <a:r>
              <a:rPr lang="ru-RU" sz="3400" dirty="0">
                <a:solidFill>
                  <a:srgbClr val="00B0F0"/>
                </a:solidFill>
              </a:rPr>
              <a:t>сбор информации о состоянии ОО</a:t>
            </a:r>
            <a:r>
              <a:rPr lang="ru-RU" sz="3400" dirty="0" smtClean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прохождение самодиагностики в «Школа </a:t>
            </a:r>
            <a:r>
              <a:rPr lang="ru-RU" sz="3400" dirty="0" err="1">
                <a:solidFill>
                  <a:srgbClr val="0070C0"/>
                </a:solidFill>
              </a:rPr>
              <a:t>Минпросвещения</a:t>
            </a:r>
            <a:r>
              <a:rPr lang="ru-RU" sz="3400" dirty="0">
                <a:solidFill>
                  <a:srgbClr val="0070C0"/>
                </a:solidFill>
              </a:rPr>
              <a:t> России»;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формулирование </a:t>
            </a:r>
            <a:r>
              <a:rPr lang="ru-RU" sz="3400" dirty="0" smtClean="0">
                <a:solidFill>
                  <a:srgbClr val="0070C0"/>
                </a:solidFill>
              </a:rPr>
              <a:t>цели, </a:t>
            </a:r>
            <a:r>
              <a:rPr lang="ru-RU" sz="3400" dirty="0">
                <a:solidFill>
                  <a:srgbClr val="0070C0"/>
                </a:solidFill>
              </a:rPr>
              <a:t>задач Программы, </a:t>
            </a:r>
            <a:r>
              <a:rPr lang="ru-RU" sz="3400" dirty="0" smtClean="0">
                <a:solidFill>
                  <a:srgbClr val="0070C0"/>
                </a:solidFill>
              </a:rPr>
              <a:t>планируемых результатов; </a:t>
            </a:r>
            <a:endParaRPr lang="ru-RU" sz="3400" dirty="0">
              <a:solidFill>
                <a:srgbClr val="0070C0"/>
              </a:solidFill>
            </a:endParaRP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оценка потенциала, ресурсов ОО, необходимых для реализации Программы;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проблемно-ориентированный анализ состояния ОО, описание выявленных дефицитов по 8 магистральным направлениям и по ключевым условиям;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интерпретация дефицитов, возможных причины и факторов их возникновения (внешних и внутренних);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ф</a:t>
            </a:r>
            <a:r>
              <a:rPr lang="ru-RU" sz="3400" dirty="0" smtClean="0">
                <a:solidFill>
                  <a:srgbClr val="0070C0"/>
                </a:solidFill>
              </a:rPr>
              <a:t>ормулирование основных направлений </a:t>
            </a:r>
            <a:r>
              <a:rPr lang="ru-RU" sz="3400" dirty="0">
                <a:solidFill>
                  <a:srgbClr val="0070C0"/>
                </a:solidFill>
              </a:rPr>
              <a:t>и </a:t>
            </a:r>
            <a:r>
              <a:rPr lang="ru-RU" sz="3400" dirty="0" smtClean="0">
                <a:solidFill>
                  <a:srgbClr val="0070C0"/>
                </a:solidFill>
              </a:rPr>
              <a:t>этапов </a:t>
            </a:r>
            <a:r>
              <a:rPr lang="ru-RU" sz="3400" dirty="0">
                <a:solidFill>
                  <a:srgbClr val="0070C0"/>
                </a:solidFill>
              </a:rPr>
              <a:t>развития организации в соответствии с выявленными дефицитами по магистральным направлениям и ключевым условиям;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в</a:t>
            </a:r>
            <a:r>
              <a:rPr lang="ru-RU" sz="3400" dirty="0" smtClean="0">
                <a:solidFill>
                  <a:srgbClr val="0070C0"/>
                </a:solidFill>
              </a:rPr>
              <a:t>ыявление управленческих действий/решений, направленных </a:t>
            </a:r>
            <a:r>
              <a:rPr lang="ru-RU" sz="3400" dirty="0">
                <a:solidFill>
                  <a:srgbClr val="0070C0"/>
                </a:solidFill>
              </a:rPr>
              <a:t>на устранение причин возникновения дефицитов (конкретные проекты, подпрограммы с указанием сроков);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р</a:t>
            </a:r>
            <a:r>
              <a:rPr lang="ru-RU" sz="3400" dirty="0" smtClean="0">
                <a:solidFill>
                  <a:srgbClr val="0070C0"/>
                </a:solidFill>
              </a:rPr>
              <a:t>азработка механизмов </a:t>
            </a:r>
            <a:r>
              <a:rPr lang="ru-RU" sz="3400" dirty="0">
                <a:solidFill>
                  <a:srgbClr val="0070C0"/>
                </a:solidFill>
              </a:rPr>
              <a:t>реализации программы развития по каждому магистральному направлению и ключевому </a:t>
            </a:r>
            <a:r>
              <a:rPr lang="ru-RU" sz="3400" dirty="0" smtClean="0">
                <a:solidFill>
                  <a:srgbClr val="0070C0"/>
                </a:solidFill>
              </a:rPr>
              <a:t>условию;</a:t>
            </a:r>
            <a:endParaRPr lang="ru-RU" sz="3400" dirty="0">
              <a:solidFill>
                <a:srgbClr val="0070C0"/>
              </a:solidFill>
            </a:endParaRP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о</a:t>
            </a:r>
            <a:r>
              <a:rPr lang="ru-RU" sz="3400" dirty="0" smtClean="0">
                <a:solidFill>
                  <a:srgbClr val="0070C0"/>
                </a:solidFill>
              </a:rPr>
              <a:t>бозначение критериев </a:t>
            </a:r>
            <a:r>
              <a:rPr lang="ru-RU" sz="3400" dirty="0">
                <a:solidFill>
                  <a:srgbClr val="0070C0"/>
                </a:solidFill>
              </a:rPr>
              <a:t>и </a:t>
            </a:r>
            <a:r>
              <a:rPr lang="ru-RU" sz="3400" dirty="0" smtClean="0">
                <a:solidFill>
                  <a:srgbClr val="0070C0"/>
                </a:solidFill>
              </a:rPr>
              <a:t>показателей </a:t>
            </a:r>
            <a:r>
              <a:rPr lang="ru-RU" sz="3400" dirty="0">
                <a:solidFill>
                  <a:srgbClr val="0070C0"/>
                </a:solidFill>
              </a:rPr>
              <a:t>оценки реализации программы развития;</a:t>
            </a:r>
          </a:p>
          <a:p>
            <a:pPr algn="just"/>
            <a:r>
              <a:rPr lang="ru-RU" sz="3400" dirty="0">
                <a:solidFill>
                  <a:srgbClr val="0070C0"/>
                </a:solidFill>
              </a:rPr>
              <a:t>с</a:t>
            </a:r>
            <a:r>
              <a:rPr lang="ru-RU" sz="3400" dirty="0" smtClean="0">
                <a:solidFill>
                  <a:srgbClr val="0070C0"/>
                </a:solidFill>
              </a:rPr>
              <a:t>оздание дорожной карты </a:t>
            </a:r>
            <a:r>
              <a:rPr lang="ru-RU" sz="3400" dirty="0">
                <a:solidFill>
                  <a:srgbClr val="0070C0"/>
                </a:solidFill>
              </a:rPr>
              <a:t>реализации программы развития;</a:t>
            </a:r>
          </a:p>
          <a:p>
            <a:pPr algn="just"/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проведение внешней экспертизы Программы;</a:t>
            </a:r>
          </a:p>
          <a:p>
            <a:pPr algn="just"/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согласование Программы с учредителем.</a:t>
            </a:r>
          </a:p>
          <a:p>
            <a:pPr algn="just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yriad Pro"/>
              </a:rPr>
              <a:t>Структура программы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196752"/>
            <a:ext cx="11321413" cy="5328592"/>
          </a:xfrm>
        </p:spPr>
        <p:txBody>
          <a:bodyPr>
            <a:normAutofit fontScale="55000" lnSpcReduction="20000"/>
          </a:bodyPr>
          <a:lstStyle/>
          <a:p>
            <a:pPr marL="51435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Титульный лист.</a:t>
            </a:r>
          </a:p>
          <a:p>
            <a:pPr marL="51435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Оглавление.</a:t>
            </a:r>
          </a:p>
          <a:p>
            <a:pPr marL="514350" lvl="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Паспорт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Программы.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Информационная справка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ОО.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Проблемно-ориентированный анализ состояния ОО, описание выявленных дефицитов по 8 магистральным направлениям и по ключевым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условиям (121 критерий).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Интерпретация дефицитов, возможных причины и факторов их возникновения (внешних и внутренних).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Основные направления и этапы развития организации в соответствии с выявленными дефицитами по магистральным направлениям и ключевым условиям.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Управленческие действия/решения, направленные на устранение причин возникновения дефицитов (конкретные проекты, подпрограммы с указанием сроков).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Механизмы реализации программы развития по каждому магистральному направлению и ключевому условию.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Критерии и показатели оценки реализации программы развития.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Дорожная карта реализации программы развития.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703030403020204" pitchFamily="34" charset="0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83559"/>
            <a:ext cx="2743200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9856" y="260648"/>
            <a:ext cx="6984776" cy="6278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Шаблон программы развития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niso54.ru/proekty/shkola-minprosvescheniya</a:t>
            </a:r>
            <a:endParaRPr lang="ru-R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Титульный лист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рограммы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Полное наименование ОО (по Уставу)</a:t>
            </a:r>
          </a:p>
          <a:p>
            <a:pPr lvl="0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Название ПР (если имеется)</a:t>
            </a:r>
          </a:p>
          <a:p>
            <a:pPr lvl="0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реализации 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Отметки:</a:t>
            </a:r>
          </a:p>
          <a:p>
            <a:pPr marL="533400" lvl="0" indent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об утверждении руководителем ОО;</a:t>
            </a:r>
          </a:p>
          <a:p>
            <a:pPr marL="533400" lvl="0" indent="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согласовании коллегиальными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  органами </a:t>
            </a: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управления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ОО;</a:t>
            </a:r>
          </a:p>
          <a:p>
            <a:pPr marL="533400" indent="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о согласовании учредителем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ОО</a:t>
            </a:r>
            <a:endParaRPr lang="ru-RU" sz="2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44620"/>
            <a:ext cx="4242805" cy="60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568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900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atin typeface="Myriad Pro" panose="020B0703030403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09154"/>
              </p:ext>
            </p:extLst>
          </p:nvPr>
        </p:nvGraphicFramePr>
        <p:xfrm>
          <a:off x="623392" y="1124745"/>
          <a:ext cx="11017223" cy="53237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28758">
                  <a:extLst>
                    <a:ext uri="{9D8B030D-6E8A-4147-A177-3AD203B41FA5}">
                      <a16:colId xmlns:a16="http://schemas.microsoft.com/office/drawing/2014/main" val="2212115728"/>
                    </a:ext>
                  </a:extLst>
                </a:gridCol>
                <a:gridCol w="6088465">
                  <a:extLst>
                    <a:ext uri="{9D8B030D-6E8A-4147-A177-3AD203B41FA5}">
                      <a16:colId xmlns:a16="http://schemas.microsoft.com/office/drawing/2014/main" val="3541341749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Полное наименование образовательной организации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В соответствии с Уставом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45780884"/>
                  </a:ext>
                </a:extLst>
              </a:tr>
              <a:tr h="7781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развития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(если имеется)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707012"/>
                  </a:ext>
                </a:extLst>
              </a:tr>
              <a:tr h="12250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Нормативные правовые документы, послужившие основанием для разработки программы развития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1. Федеральный уровень.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2. Региональный уровень.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3. Муниципальный уровень.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053566"/>
                  </a:ext>
                </a:extLst>
              </a:tr>
              <a:tr h="11825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Сведения о разработчиках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Ответственные …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Рабочая группа в составе, утвержденном приказом № … от …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86293833"/>
                  </a:ext>
                </a:extLst>
              </a:tr>
              <a:tr h="13387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Заказчики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Департамент образования</a:t>
                      </a:r>
                      <a:r>
                        <a:rPr lang="ru-RU" sz="2000" baseline="0" dirty="0" smtClean="0">
                          <a:effectLst/>
                        </a:rPr>
                        <a:t> мэрии г. Новосибирска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Управляющий совет (если предусмотрено в уставе)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Наблюдательный совет (если предусмотрено в уставе)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2390785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60496" y="6356350"/>
            <a:ext cx="1512168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16633"/>
            <a:ext cx="10730408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715135"/>
              </p:ext>
            </p:extLst>
          </p:nvPr>
        </p:nvGraphicFramePr>
        <p:xfrm>
          <a:off x="623392" y="1412775"/>
          <a:ext cx="11089232" cy="439248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811190961"/>
                    </a:ext>
                  </a:extLst>
                </a:gridCol>
                <a:gridCol w="8424936">
                  <a:extLst>
                    <a:ext uri="{9D8B030D-6E8A-4147-A177-3AD203B41FA5}">
                      <a16:colId xmlns:a16="http://schemas.microsoft.com/office/drawing/2014/main" val="4210989235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 smtClean="0">
                          <a:effectLst/>
                        </a:rPr>
                        <a:t>Цель Программы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всегда одна</a:t>
                      </a:r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</a:t>
                      </a:r>
                      <a:r>
                        <a:rPr lang="ru-RU" sz="2600" dirty="0" smtClean="0">
                          <a:effectLst/>
                        </a:rPr>
                        <a:t>олжна быть</a:t>
                      </a:r>
                      <a:r>
                        <a:rPr lang="ru-RU" sz="26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•</a:t>
                      </a:r>
                      <a:r>
                        <a:rPr lang="ru-RU" sz="2600" baseline="0" dirty="0" smtClean="0">
                          <a:effectLst/>
                        </a:rPr>
                        <a:t> </a:t>
                      </a:r>
                      <a:r>
                        <a:rPr lang="ru-RU" sz="2600" dirty="0" smtClean="0">
                          <a:effectLst/>
                        </a:rPr>
                        <a:t>ясной </a:t>
                      </a:r>
                      <a:r>
                        <a:rPr lang="ru-RU" sz="2600" dirty="0">
                          <a:effectLst/>
                        </a:rPr>
                        <a:t>и точной (соответствовать компетенции заказчиков </a:t>
                      </a:r>
                      <a:r>
                        <a:rPr lang="ru-RU" sz="2600" dirty="0" smtClean="0">
                          <a:effectLst/>
                        </a:rPr>
                        <a:t>Программы);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• достижимой </a:t>
                      </a: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указанный период реализации Программы;</a:t>
                      </a:r>
                      <a:endParaRPr lang="ru-RU" sz="2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• измеримой (возможность проверки достижения цели с помощью количественных индикаторов);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• </a:t>
                      </a:r>
                      <a:r>
                        <a:rPr lang="ru-RU" sz="2600" dirty="0" smtClean="0">
                          <a:effectLst/>
                        </a:rPr>
                        <a:t>непротиворечивой </a:t>
                      </a:r>
                      <a:r>
                        <a:rPr lang="ru-RU" sz="2600" dirty="0">
                          <a:effectLst/>
                        </a:rPr>
                        <a:t>как внутри себя, так и со стратегическими целями социальной </a:t>
                      </a:r>
                      <a:r>
                        <a:rPr lang="ru-RU" sz="2600" dirty="0" smtClean="0">
                          <a:effectLst/>
                        </a:rPr>
                        <a:t>системы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11293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atin typeface="Myriad Pro" panose="020B0703030403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116633"/>
            <a:ext cx="10730408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47758"/>
              </p:ext>
            </p:extLst>
          </p:nvPr>
        </p:nvGraphicFramePr>
        <p:xfrm>
          <a:off x="623392" y="1412775"/>
          <a:ext cx="10945216" cy="47278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29695">
                  <a:extLst>
                    <a:ext uri="{9D8B030D-6E8A-4147-A177-3AD203B41FA5}">
                      <a16:colId xmlns:a16="http://schemas.microsoft.com/office/drawing/2014/main" val="3811190961"/>
                    </a:ext>
                  </a:extLst>
                </a:gridCol>
                <a:gridCol w="8315521">
                  <a:extLst>
                    <a:ext uri="{9D8B030D-6E8A-4147-A177-3AD203B41FA5}">
                      <a16:colId xmlns:a16="http://schemas.microsoft.com/office/drawing/2014/main" val="4210989235"/>
                    </a:ext>
                  </a:extLst>
                </a:gridCol>
              </a:tblGrid>
              <a:tr h="4032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 smtClean="0">
                          <a:effectLst/>
                        </a:rPr>
                        <a:t>Цель Программы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Примерная!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Создание единого образовательного пространства и равных </a:t>
                      </a:r>
                      <a:r>
                        <a:rPr lang="ru-RU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условий для каждого обучающегося/воспитанника независимо от социальных и экономических факторов: места проживания, положения и состава семьи, укомплектованности образовательной организации, ее материальной обеспеченности и т.д.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11293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70303040302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87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atin typeface="Myriad Pro" panose="020B0703030403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28611"/>
              </p:ext>
            </p:extLst>
          </p:nvPr>
        </p:nvGraphicFramePr>
        <p:xfrm>
          <a:off x="838200" y="1016094"/>
          <a:ext cx="10515600" cy="52994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61456">
                  <a:extLst>
                    <a:ext uri="{9D8B030D-6E8A-4147-A177-3AD203B41FA5}">
                      <a16:colId xmlns:a16="http://schemas.microsoft.com/office/drawing/2014/main" val="3807664520"/>
                    </a:ext>
                  </a:extLst>
                </a:gridCol>
                <a:gridCol w="8354144">
                  <a:extLst>
                    <a:ext uri="{9D8B030D-6E8A-4147-A177-3AD203B41FA5}">
                      <a16:colId xmlns:a16="http://schemas.microsoft.com/office/drawing/2014/main" val="560436060"/>
                    </a:ext>
                  </a:extLst>
                </a:gridCol>
              </a:tblGrid>
              <a:tr h="493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Задачи </a:t>
                      </a:r>
                      <a:r>
                        <a:rPr lang="ru-RU" sz="2600" b="1" dirty="0" smtClean="0">
                          <a:effectLst/>
                        </a:rPr>
                        <a:t>Программы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•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Вытекают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выявленных 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ходе самодиагностики 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дефицитов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• Формулируются </a:t>
                      </a:r>
                      <a:r>
                        <a:rPr lang="ru-RU" sz="2400" dirty="0">
                          <a:effectLst/>
                        </a:rPr>
                        <a:t>или как </a:t>
                      </a:r>
                      <a:r>
                        <a:rPr lang="ru-RU" sz="2400" b="1" dirty="0">
                          <a:effectLst/>
                        </a:rPr>
                        <a:t>способы</a:t>
                      </a:r>
                      <a:r>
                        <a:rPr lang="ru-RU" sz="2400" dirty="0">
                          <a:effectLst/>
                        </a:rPr>
                        <a:t> достижения цели, или как </a:t>
                      </a:r>
                      <a:r>
                        <a:rPr lang="ru-RU" sz="2400" b="1" dirty="0">
                          <a:effectLst/>
                        </a:rPr>
                        <a:t>э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тапы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ее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последовательного достижения.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•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Описывают каким образом можно добиться цели,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формулируются через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глагол действий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(повысить, увеличить, обеспечить, создать, реализовать, выполнить и т.д.).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•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каждой задачи может быть несколько подзадач.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•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каждой задачи должен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вытекать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минимум один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задача комплексная, то несколько.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•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Каждая задача может быть целью для соответствующей подпрограммы/проекта.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1713367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74032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87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7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941598"/>
              </p:ext>
            </p:extLst>
          </p:nvPr>
        </p:nvGraphicFramePr>
        <p:xfrm>
          <a:off x="838200" y="766590"/>
          <a:ext cx="10515600" cy="56886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61456">
                  <a:extLst>
                    <a:ext uri="{9D8B030D-6E8A-4147-A177-3AD203B41FA5}">
                      <a16:colId xmlns:a16="http://schemas.microsoft.com/office/drawing/2014/main" val="3807664520"/>
                    </a:ext>
                  </a:extLst>
                </a:gridCol>
                <a:gridCol w="8354144">
                  <a:extLst>
                    <a:ext uri="{9D8B030D-6E8A-4147-A177-3AD203B41FA5}">
                      <a16:colId xmlns:a16="http://schemas.microsoft.com/office/drawing/2014/main" val="560436060"/>
                    </a:ext>
                  </a:extLst>
                </a:gridCol>
              </a:tblGrid>
              <a:tr h="5688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Задачи </a:t>
                      </a:r>
                      <a:r>
                        <a:rPr lang="ru-RU" sz="2600" b="1" dirty="0" smtClean="0">
                          <a:effectLst/>
                        </a:rPr>
                        <a:t>Программы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Примерные!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доступность качественного образования и равные возможности всем обучающимся/воспитанникам;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здоровья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безопасности обучающихся/воспитанников;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всестороннее развитие обучающихся/воспитанников;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участие родителей (законных представителей) обучающихся/воспитанников в деятельности ОО.</a:t>
                      </a:r>
                    </a:p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Совершенствовать: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навыки социализация и готовность к выбору жизненного пути обучающихся;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для непрерывного адресного профессионального развития педагогических работников и управленческих кадров;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комфортное и безопасное образовательное пространство.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1713367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84432" y="6356350"/>
            <a:ext cx="1872208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6633"/>
            <a:ext cx="10515600" cy="64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atin typeface="Myriad Pro" panose="020B0703030403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870371"/>
              </p:ext>
            </p:extLst>
          </p:nvPr>
        </p:nvGraphicFramePr>
        <p:xfrm>
          <a:off x="407368" y="908721"/>
          <a:ext cx="11521280" cy="58146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79262">
                  <a:extLst>
                    <a:ext uri="{9D8B030D-6E8A-4147-A177-3AD203B41FA5}">
                      <a16:colId xmlns:a16="http://schemas.microsoft.com/office/drawing/2014/main" val="2480496422"/>
                    </a:ext>
                  </a:extLst>
                </a:gridCol>
                <a:gridCol w="9042018">
                  <a:extLst>
                    <a:ext uri="{9D8B030D-6E8A-4147-A177-3AD203B41FA5}">
                      <a16:colId xmlns:a16="http://schemas.microsoft.com/office/drawing/2014/main" val="1568805528"/>
                    </a:ext>
                  </a:extLst>
                </a:gridCol>
              </a:tblGrid>
              <a:tr h="1286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1" dirty="0">
                          <a:effectLst/>
                        </a:rPr>
                        <a:t>Основные направления развития организации</a:t>
                      </a:r>
                      <a:endParaRPr lang="ru-RU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• </a:t>
                      </a:r>
                      <a:r>
                        <a:rPr lang="ru-RU" sz="1900" kern="1200" dirty="0" smtClean="0">
                          <a:effectLst/>
                        </a:rPr>
                        <a:t>отражают намеченные направления, указанные в нормативных документах, послуживших основанием для разработки программы развития;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900" dirty="0" smtClean="0">
                          <a:effectLst/>
                        </a:rPr>
                        <a:t>• </a:t>
                      </a:r>
                      <a:r>
                        <a:rPr lang="ru-RU" sz="1900" kern="1200" dirty="0" smtClean="0">
                          <a:effectLst/>
                        </a:rPr>
                        <a:t>определяются в соответствии с социальным заказом, целью и задачами стратегического развития ОО</a:t>
                      </a:r>
                      <a:endParaRPr lang="ru-RU" sz="1900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197095246"/>
                  </a:ext>
                </a:extLst>
              </a:tr>
              <a:tr h="33993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1" dirty="0">
                          <a:effectLst/>
                        </a:rPr>
                        <a:t>Период реализации </a:t>
                      </a:r>
                      <a:r>
                        <a:rPr lang="ru-RU" sz="1900" b="1" dirty="0" smtClean="0">
                          <a:effectLst/>
                        </a:rPr>
                        <a:t>Программы с указанием этапов</a:t>
                      </a:r>
                      <a:endParaRPr lang="ru-RU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 smtClean="0">
                          <a:effectLst/>
                        </a:rPr>
                        <a:t>I </a:t>
                      </a:r>
                      <a:r>
                        <a:rPr lang="ru-RU" sz="1900" b="1" kern="1200" dirty="0">
                          <a:effectLst/>
                        </a:rPr>
                        <a:t>этап</a:t>
                      </a:r>
                      <a:r>
                        <a:rPr lang="ru-RU" sz="1900" kern="1200" dirty="0">
                          <a:effectLst/>
                        </a:rPr>
                        <a:t>, подготовительный (указать срок):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</a:rPr>
                        <a:t>• подготовка локальных актов;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effectLst/>
                        </a:rPr>
                        <a:t>•</a:t>
                      </a:r>
                      <a:r>
                        <a:rPr lang="ru-RU" sz="1900" kern="1200" baseline="0" dirty="0" smtClean="0">
                          <a:effectLst/>
                        </a:rPr>
                        <a:t> </a:t>
                      </a:r>
                      <a:r>
                        <a:rPr lang="ru-RU" sz="1900" kern="1200" dirty="0" smtClean="0">
                          <a:effectLst/>
                        </a:rPr>
                        <a:t>подготовка </a:t>
                      </a:r>
                      <a:r>
                        <a:rPr lang="ru-RU" sz="1900" kern="1200" dirty="0">
                          <a:effectLst/>
                        </a:rPr>
                        <a:t>участников образовательных отношений, общественности к изменениям в образовательной деятельности (указать предполагаемые мероприятия).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effectLst/>
                        </a:rPr>
                        <a:t>II этап</a:t>
                      </a:r>
                      <a:r>
                        <a:rPr lang="ru-RU" sz="1900" kern="1200" dirty="0">
                          <a:effectLst/>
                        </a:rPr>
                        <a:t>, реализация (указать срок):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</a:rPr>
                        <a:t>• основные мероприятия;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</a:rPr>
                        <a:t>• реализация проектов.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effectLst/>
                        </a:rPr>
                        <a:t>III этап</a:t>
                      </a:r>
                      <a:r>
                        <a:rPr lang="ru-RU" sz="1900" kern="1200" dirty="0">
                          <a:effectLst/>
                        </a:rPr>
                        <a:t>, обобщающий (указать срок):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</a:rPr>
                        <a:t>• рефлексивный анализ;</a:t>
                      </a:r>
                    </a:p>
                    <a:p>
                      <a:pPr indent="3111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</a:rPr>
                        <a:t>• принятие управленческих решений по перспективе развития </a:t>
                      </a:r>
                      <a:r>
                        <a:rPr lang="ru-RU" sz="1900" kern="1200" dirty="0" smtClean="0">
                          <a:effectLst/>
                        </a:rPr>
                        <a:t>организации</a:t>
                      </a:r>
                      <a:endParaRPr lang="ru-RU" sz="1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09841062"/>
                  </a:ext>
                </a:extLst>
              </a:tr>
              <a:tr h="1002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b="1" dirty="0">
                          <a:effectLst/>
                        </a:rPr>
                        <a:t>Целевые индикаторы </a:t>
                      </a:r>
                      <a:r>
                        <a:rPr lang="ru-RU" sz="1900" b="1" dirty="0" smtClean="0">
                          <a:effectLst/>
                        </a:rPr>
                        <a:t>реализации </a:t>
                      </a:r>
                      <a:r>
                        <a:rPr lang="ru-RU" sz="1900" b="1" dirty="0">
                          <a:effectLst/>
                        </a:rPr>
                        <a:t>П</a:t>
                      </a:r>
                      <a:r>
                        <a:rPr lang="ru-RU" sz="1900" b="1" dirty="0" smtClean="0">
                          <a:effectLst/>
                        </a:rPr>
                        <a:t>рограммы</a:t>
                      </a:r>
                      <a:endParaRPr lang="ru-RU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900" kern="1200" dirty="0" smtClean="0">
                          <a:effectLst/>
                        </a:rPr>
                        <a:t>Конкретные показатели, критерии, параметры успешности реализации Программы</a:t>
                      </a:r>
                      <a:r>
                        <a:rPr lang="ru-RU" sz="1900" kern="1200" baseline="0" dirty="0" smtClean="0">
                          <a:effectLst/>
                        </a:rPr>
                        <a:t> (желательно в числовом выражении – количестве, процентах)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08728241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584176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2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806" y="0"/>
            <a:ext cx="10515600" cy="7573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7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36129"/>
              </p:ext>
            </p:extLst>
          </p:nvPr>
        </p:nvGraphicFramePr>
        <p:xfrm>
          <a:off x="623392" y="1052736"/>
          <a:ext cx="11161240" cy="5246602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604394689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602017452"/>
                    </a:ext>
                  </a:extLst>
                </a:gridCol>
              </a:tblGrid>
              <a:tr h="2621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Задача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(примерные!)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</a:rPr>
                        <a:t>Ожидаемый результат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(примерные!)</a:t>
                      </a:r>
                      <a:endParaRPr lang="ru-RU" sz="2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07662"/>
                  </a:ext>
                </a:extLst>
              </a:tr>
              <a:tr h="1022074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effectLst/>
                        </a:rPr>
                        <a:t>обеспечить доступность качественного образования и равные возможности всем обучающимся/воспитанникам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effectLst/>
                        </a:rPr>
                        <a:t>образовательная деятельность обеспечивает достижение планируемых результатов в соответствии с ФГОС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и ФООП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24014"/>
                  </a:ext>
                </a:extLst>
              </a:tr>
              <a:tr h="10148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обеспечить сохранение здоровья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и безопасности обучающихся/воспитанников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образовательный процесс соответствует требованиям СанПиНа и обеспечивает сохранение жизни и здоровья обучающихся/воспитанников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89465"/>
                  </a:ext>
                </a:extLst>
              </a:tr>
              <a:tr h="9541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обеспечить всестороннее развитие обучающихся/воспитанников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организация учебной, внеурочной деятельностей и дополнительного образования способствует всестороннему развитию обучающихся/воспитанников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88426"/>
                  </a:ext>
                </a:extLst>
              </a:tr>
              <a:tr h="1619867"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effectLst/>
                        </a:rPr>
                        <a:t>обеспечить активное участие родителей (законных представителей)</a:t>
                      </a:r>
                      <a:r>
                        <a:rPr lang="ru-RU" sz="2000" kern="1200" baseline="0" dirty="0" smtClean="0">
                          <a:effectLst/>
                        </a:rPr>
                        <a:t> </a:t>
                      </a:r>
                      <a:r>
                        <a:rPr lang="ru-RU" sz="2000" kern="1200" dirty="0" smtClean="0">
                          <a:effectLst/>
                        </a:rPr>
                        <a:t>обучающихся/воспитанников в деятельности ОО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сформированы и действуют коллегиальные органы, представляющие интересы родительской общественности;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родители (законные представители) включены в жизнедеятельность 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7943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40416" y="6356350"/>
            <a:ext cx="2088232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360" y="365125"/>
            <a:ext cx="11018440" cy="6876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Основной нормативный правовой документ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50875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29.12.2012 № 273-ФЗ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«Об образовании в Российской Федерации» </a:t>
            </a:r>
            <a:endParaRPr lang="ru-RU" altLang="ru-RU" sz="3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alt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Статья 28</a:t>
            </a:r>
            <a:r>
              <a:rPr lang="ru-RU" altLang="ru-RU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Компетенция,  права,  обязанности  и     ответственность образовательной организации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2A7F6"/>
              </a:buClr>
              <a:buNone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ч. 3.</a:t>
            </a:r>
            <a:r>
              <a:rPr lang="ru-RU" altLang="ru-RU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компетенции образовательной организации в установленной   сфере деятельности относятся: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2A7F6"/>
              </a:buClr>
              <a:buNone/>
            </a:pP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u-RU" altLang="ru-RU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разработка и утверждение по согласованию с учредителем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 </a:t>
            </a:r>
            <a:r>
              <a:rPr lang="ru-RU" altLang="ru-RU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образовательной организации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altLang="ru-RU" sz="3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2" descr="http://цсоншатрово.рф/images/cms/data/federal_nyj_zak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000621"/>
            <a:ext cx="1758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806" y="188640"/>
            <a:ext cx="10515600" cy="5687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7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47182"/>
              </p:ext>
            </p:extLst>
          </p:nvPr>
        </p:nvGraphicFramePr>
        <p:xfrm>
          <a:off x="689548" y="980728"/>
          <a:ext cx="11095084" cy="508958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795940">
                  <a:extLst>
                    <a:ext uri="{9D8B030D-6E8A-4147-A177-3AD203B41FA5}">
                      <a16:colId xmlns:a16="http://schemas.microsoft.com/office/drawing/2014/main" val="1604394689"/>
                    </a:ext>
                  </a:extLst>
                </a:gridCol>
                <a:gridCol w="6299144">
                  <a:extLst>
                    <a:ext uri="{9D8B030D-6E8A-4147-A177-3AD203B41FA5}">
                      <a16:colId xmlns:a16="http://schemas.microsoft.com/office/drawing/2014/main" val="602017452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Задача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(примерные!)</a:t>
                      </a:r>
                      <a:endParaRPr lang="ru-RU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</a:rPr>
                        <a:t>Ожидаемый результат </a:t>
                      </a:r>
                      <a:r>
                        <a:rPr lang="ru-RU" sz="2200" dirty="0" smtClean="0">
                          <a:solidFill>
                            <a:srgbClr val="FF0000"/>
                          </a:solidFill>
                        </a:rPr>
                        <a:t>(примерные!)</a:t>
                      </a:r>
                      <a:endParaRPr lang="ru-RU" sz="2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207662"/>
                  </a:ext>
                </a:extLst>
              </a:tr>
              <a:tr h="952137">
                <a:tc>
                  <a:txBody>
                    <a:bodyPr/>
                    <a:lstStyle/>
                    <a:p>
                      <a:pPr algn="just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совершенствовать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навыки социализации и готовность к выбору жизненного пути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обеспечена реализация программы воспитания и </a:t>
                      </a:r>
                      <a:r>
                        <a:rPr lang="ru-RU" sz="2000" kern="1200" dirty="0" err="1" smtClean="0">
                          <a:effectLst/>
                        </a:rPr>
                        <a:t>профориентационного</a:t>
                      </a:r>
                      <a:r>
                        <a:rPr lang="ru-RU" sz="2000" kern="1200" dirty="0" smtClean="0">
                          <a:effectLst/>
                        </a:rPr>
                        <a:t> минимума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524014"/>
                  </a:ext>
                </a:extLst>
              </a:tr>
              <a:tr h="23058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совершенствовать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для непрерывного адресного профессионального развития педагогических работников и управленческих кадров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действует система методической работы, включающая современные форматы методического сопровождения (наставничество, горизонтальное обучение, различные формы повышения квалификации, в том числе индивидуальный образовательный маршрут педагогов и руководителей на основе результатов диагностики профессиональных компетенций)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289465"/>
                  </a:ext>
                </a:extLst>
              </a:tr>
              <a:tr h="12773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комфортное и безопасное образовательное пространство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инфраструктура, информационно-образовательная среда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материально-технические условия обеспечивают реализацию образовательных программ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88426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84432" y="6356350"/>
            <a:ext cx="1800200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5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806" y="188640"/>
            <a:ext cx="10515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Паспорт программы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332656"/>
            <a:ext cx="100811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b="1" dirty="0">
              <a:latin typeface="Myriad Pro" panose="020B0703030403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7312"/>
              </p:ext>
            </p:extLst>
          </p:nvPr>
        </p:nvGraphicFramePr>
        <p:xfrm>
          <a:off x="650849" y="1412776"/>
          <a:ext cx="10710557" cy="372912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38355">
                  <a:extLst>
                    <a:ext uri="{9D8B030D-6E8A-4147-A177-3AD203B41FA5}">
                      <a16:colId xmlns:a16="http://schemas.microsoft.com/office/drawing/2014/main" val="1155847863"/>
                    </a:ext>
                  </a:extLst>
                </a:gridCol>
                <a:gridCol w="7372202">
                  <a:extLst>
                    <a:ext uri="{9D8B030D-6E8A-4147-A177-3AD203B41FA5}">
                      <a16:colId xmlns:a16="http://schemas.microsoft.com/office/drawing/2014/main" val="1678214407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Исполнители </a:t>
                      </a:r>
                      <a:r>
                        <a:rPr lang="ru-RU" sz="2400" b="1" dirty="0" smtClean="0">
                          <a:effectLst/>
                        </a:rPr>
                        <a:t>Программы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effectLst/>
                        </a:rPr>
                        <a:t>Участники образовательных отношений, коллегиальные органы управления ОО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3093836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Порядок финансирования </a:t>
                      </a:r>
                      <a:r>
                        <a:rPr lang="ru-RU" sz="2400" b="1" kern="1200" dirty="0" smtClean="0">
                          <a:effectLst/>
                        </a:rPr>
                        <a:t>Программы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Средства субсидии на муниципальное задание.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Целевые субсидии.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Средства от приносящей доход </a:t>
                      </a:r>
                      <a:r>
                        <a:rPr lang="ru-RU" sz="2200" dirty="0" smtClean="0">
                          <a:effectLst/>
                        </a:rPr>
                        <a:t>деятельности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90075176"/>
                  </a:ext>
                </a:extLst>
              </a:tr>
              <a:tr h="1136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Контроль реализации </a:t>
                      </a:r>
                      <a:r>
                        <a:rPr lang="ru-RU" sz="2400" b="1" kern="1200" dirty="0" smtClean="0">
                          <a:effectLst/>
                        </a:rPr>
                        <a:t>Программы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kern="1200" dirty="0" smtClean="0">
                          <a:effectLst/>
                        </a:rPr>
                        <a:t>Мониторинг реализации Программы.</a:t>
                      </a:r>
                    </a:p>
                    <a:p>
                      <a:pPr algn="just"/>
                      <a:r>
                        <a:rPr lang="ru-RU" sz="2200" kern="1200" dirty="0" smtClean="0">
                          <a:effectLst/>
                        </a:rPr>
                        <a:t>При необходимости принятие управленческих решений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2780356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6440" y="6356350"/>
            <a:ext cx="1800200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7408" y="188641"/>
            <a:ext cx="10369152" cy="79208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Информационная справка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1340768"/>
            <a:ext cx="11449272" cy="4752528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наименование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характеристика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ОО; </a:t>
            </a:r>
            <a:endParaRPr lang="ru-RU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роль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ОО в социуме, в муниципальной системе образования; </a:t>
            </a:r>
            <a:endParaRPr lang="ru-RU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краткая характеристика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социального окружения; </a:t>
            </a:r>
            <a:endParaRPr lang="ru-RU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количество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обучающихся, классов-комплектов/групп, виды классов/групп, сменность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занятий; 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состав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обучающихся/воспитанников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истема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взаимодействия с родителями/законными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представителями;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состав (общее количество педагогов, соотношение основных работников и совместителей, распределение педагогов по возрасту,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стажу, уровню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образования,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квалификационным категориям; наличие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педагогов, отмеченных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наградами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, почетными званиями, имеющих ученые степени и т.п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.);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6360" y="6356350"/>
            <a:ext cx="2376264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4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88641"/>
            <a:ext cx="10729192" cy="720079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Информационная справка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1196752"/>
            <a:ext cx="11305256" cy="5159598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характеристика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образовательного и инновационных процессов (без оценки качества), основные направления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внешние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связи ОО, включая связи с наукой и социумом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система методической работы с педагогическими кадрами; </a:t>
            </a:r>
            <a:endParaRPr lang="ru-RU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действующее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программно-методического обеспечения образовательного процесса; </a:t>
            </a:r>
            <a:endParaRPr lang="ru-RU" sz="2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состояние системы управления; 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материально-техническая база, информационно-технологическое обеспечение, инфраструктура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ОО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информация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 основных результатах образовательной деятельности за последние 3 года: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результаты участия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в конкурсах, олимпиадах, итоговой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аттестации; поступление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вузы и т.д., основные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результаты внедрения инноваций</a:t>
            </a:r>
            <a:r>
              <a:rPr lang="ru-RU" sz="2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6360" y="6356350"/>
            <a:ext cx="2448272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5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441160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yriad Pro"/>
              </a:rPr>
              <a:t>Результаты самодиагностики, установление уровня достижения результатов Проекта </a:t>
            </a:r>
            <a:r>
              <a:rPr lang="en-US" sz="3600" b="1" dirty="0">
                <a:solidFill>
                  <a:srgbClr val="002060"/>
                </a:solidFill>
                <a:latin typeface="Myriad Pro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Myriad Pro"/>
              </a:rPr>
            </a:br>
            <a:endParaRPr lang="ru-RU" sz="3600" b="1" dirty="0">
              <a:solidFill>
                <a:srgbClr val="002060"/>
              </a:solidFill>
              <a:latin typeface="Myriad Pro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02272"/>
              </p:ext>
            </p:extLst>
          </p:nvPr>
        </p:nvGraphicFramePr>
        <p:xfrm>
          <a:off x="335360" y="1700808"/>
          <a:ext cx="11521280" cy="4398218"/>
        </p:xfrm>
        <a:graphic>
          <a:graphicData uri="http://schemas.openxmlformats.org/drawingml/2006/table">
            <a:tbl>
              <a:tblPr firstRow="1" firstCol="1">
                <a:tableStyleId>{BDBED569-4797-4DF1-A0F4-6AAB3CD982D8}</a:tableStyleId>
              </a:tblPr>
              <a:tblGrid>
                <a:gridCol w="70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 оценивания</a:t>
                      </a:r>
                      <a:endParaRPr lang="ru-RU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929" marR="68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Вербальное оценивание</a:t>
                      </a:r>
                      <a:endParaRPr lang="ru-RU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929" marR="68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Балльная оценка</a:t>
                      </a:r>
                      <a:endParaRPr lang="ru-RU" sz="2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929" marR="6892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Знания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качество и объективность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Здоровье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Творчество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Профориентация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Учитель. Школьные команды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Школьный климат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среда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29" marR="6892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552384" y="6356350"/>
            <a:ext cx="2304256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5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yriad Pro"/>
              </a:rPr>
              <a:t>Описание </a:t>
            </a:r>
            <a:r>
              <a:rPr lang="ru-RU" sz="3200" b="1" dirty="0" smtClean="0">
                <a:solidFill>
                  <a:srgbClr val="002060"/>
                </a:solidFill>
                <a:latin typeface="Myriad Pro"/>
              </a:rPr>
              <a:t>причин </a:t>
            </a:r>
            <a:r>
              <a:rPr lang="ru-RU" sz="3200" b="1" dirty="0">
                <a:solidFill>
                  <a:srgbClr val="002060"/>
                </a:solidFill>
                <a:latin typeface="Myriad Pro"/>
              </a:rPr>
              <a:t>возникновения </a:t>
            </a:r>
            <a:r>
              <a:rPr lang="ru-RU" sz="3200" b="1" dirty="0" smtClean="0">
                <a:solidFill>
                  <a:srgbClr val="002060"/>
                </a:solidFill>
                <a:latin typeface="Myriad Pro"/>
              </a:rPr>
              <a:t>дефицитов</a:t>
            </a:r>
            <a:endParaRPr lang="ru-RU" sz="3200" b="1" dirty="0">
              <a:solidFill>
                <a:srgbClr val="002060"/>
              </a:solidFill>
              <a:latin typeface="Myriad Pro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969355"/>
              </p:ext>
            </p:extLst>
          </p:nvPr>
        </p:nvGraphicFramePr>
        <p:xfrm>
          <a:off x="819690" y="1124745"/>
          <a:ext cx="10515599" cy="53944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2686">
                  <a:extLst>
                    <a:ext uri="{9D8B030D-6E8A-4147-A177-3AD203B41FA5}">
                      <a16:colId xmlns:a16="http://schemas.microsoft.com/office/drawing/2014/main" val="1840942249"/>
                    </a:ext>
                  </a:extLst>
                </a:gridCol>
                <a:gridCol w="2719334">
                  <a:extLst>
                    <a:ext uri="{9D8B030D-6E8A-4147-A177-3AD203B41FA5}">
                      <a16:colId xmlns:a16="http://schemas.microsoft.com/office/drawing/2014/main" val="897117841"/>
                    </a:ext>
                  </a:extLst>
                </a:gridCol>
                <a:gridCol w="3592129">
                  <a:extLst>
                    <a:ext uri="{9D8B030D-6E8A-4147-A177-3AD203B41FA5}">
                      <a16:colId xmlns:a16="http://schemas.microsoft.com/office/drawing/2014/main" val="2699786255"/>
                    </a:ext>
                  </a:extLst>
                </a:gridCol>
                <a:gridCol w="3741450">
                  <a:extLst>
                    <a:ext uri="{9D8B030D-6E8A-4147-A177-3AD203B41FA5}">
                      <a16:colId xmlns:a16="http://schemas.microsoft.com/office/drawing/2014/main" val="1710314984"/>
                    </a:ext>
                  </a:extLst>
                </a:gridCol>
              </a:tblGrid>
              <a:tr h="116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Магистральное направление, </a:t>
                      </a:r>
                      <a:br>
                        <a:rPr lang="ru-RU" sz="1600" kern="1200" dirty="0">
                          <a:effectLst/>
                        </a:rPr>
                      </a:br>
                      <a:r>
                        <a:rPr lang="ru-RU" sz="1600" kern="1200" dirty="0">
                          <a:effectLst/>
                        </a:rPr>
                        <a:t>ключевое условие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Описание дефицита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Из конструктора программы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развития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Возможные причины и факторы его возникновения (внешние и внутренние)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этот дефицит возник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конструктора программы 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039857"/>
                  </a:ext>
                </a:extLst>
              </a:tr>
              <a:tr h="2445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Недостаток </a:t>
                      </a:r>
                      <a:r>
                        <a:rPr lang="ru-RU" sz="1400" dirty="0">
                          <a:effectLst/>
                        </a:rPr>
                        <a:t>организации вовлечения обучающихся в олимпиадное движение школьников и подготовки к участию обучающихся во Всероссийской олимпиаде школьников.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обеспечивается подготовка обучающихся к участию в олимпиадном движении.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Недостаток профессионального опыта у педагогов по работе с одаренными обучающимися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(несовершенство) системы работы с одаренными детьми, </a:t>
                      </a:r>
                      <a:r>
                        <a:rPr lang="ru-RU" sz="1400" dirty="0" smtClean="0">
                          <a:effectLst/>
                        </a:rPr>
                        <a:t>включающей </a:t>
                      </a:r>
                      <a:r>
                        <a:rPr lang="ru-RU" sz="1400" dirty="0">
                          <a:effectLst/>
                        </a:rPr>
                        <a:t>выявление, поддержку и сопровождение, развитие интеллектуальной одаренности.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привлекаются педагогические работники ОО в качестве экспертов и членов жюри на различных этапах проведения </a:t>
                      </a:r>
                      <a:r>
                        <a:rPr lang="ru-RU" sz="1400" dirty="0" smtClean="0">
                          <a:effectLst/>
                        </a:rPr>
                        <a:t>олимпиады.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714235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93547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3.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Здоровье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253524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Творчество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934144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Профориентация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564038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6.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Учитель. Школьная команда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19537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7.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Школьный климат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708407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среда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0337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Myriad Pro"/>
              </a:rPr>
              <a:t>Интерпретация результатов </a:t>
            </a:r>
            <a:r>
              <a:rPr lang="ru-RU" sz="3400" b="1" dirty="0" smtClean="0">
                <a:solidFill>
                  <a:srgbClr val="002060"/>
                </a:solidFill>
                <a:latin typeface="Myriad Pro"/>
              </a:rPr>
              <a:t>самодиагностики</a:t>
            </a:r>
            <a:r>
              <a:rPr lang="ru-RU" sz="3400" b="1" dirty="0">
                <a:solidFill>
                  <a:srgbClr val="002060"/>
                </a:solidFill>
                <a:latin typeface="Myriad Pro"/>
              </a:rPr>
              <a:t/>
            </a:r>
            <a:br>
              <a:rPr lang="ru-RU" sz="3400" b="1" dirty="0">
                <a:solidFill>
                  <a:srgbClr val="002060"/>
                </a:solidFill>
                <a:latin typeface="Myriad Pro"/>
              </a:rPr>
            </a:br>
            <a:endParaRPr lang="ru-RU" sz="3400" b="1" dirty="0">
              <a:solidFill>
                <a:srgbClr val="002060"/>
              </a:solidFill>
              <a:latin typeface="Myriad Pro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737083"/>
              </p:ext>
            </p:extLst>
          </p:nvPr>
        </p:nvGraphicFramePr>
        <p:xfrm>
          <a:off x="838200" y="1484787"/>
          <a:ext cx="10515600" cy="4381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2779">
                  <a:extLst>
                    <a:ext uri="{9D8B030D-6E8A-4147-A177-3AD203B41FA5}">
                      <a16:colId xmlns:a16="http://schemas.microsoft.com/office/drawing/2014/main" val="2446429939"/>
                    </a:ext>
                  </a:extLst>
                </a:gridCol>
                <a:gridCol w="2717775">
                  <a:extLst>
                    <a:ext uri="{9D8B030D-6E8A-4147-A177-3AD203B41FA5}">
                      <a16:colId xmlns:a16="http://schemas.microsoft.com/office/drawing/2014/main" val="1429701551"/>
                    </a:ext>
                  </a:extLst>
                </a:gridCol>
                <a:gridCol w="3592848">
                  <a:extLst>
                    <a:ext uri="{9D8B030D-6E8A-4147-A177-3AD203B41FA5}">
                      <a16:colId xmlns:a16="http://schemas.microsoft.com/office/drawing/2014/main" val="1513003111"/>
                    </a:ext>
                  </a:extLst>
                </a:gridCol>
                <a:gridCol w="3742198">
                  <a:extLst>
                    <a:ext uri="{9D8B030D-6E8A-4147-A177-3AD203B41FA5}">
                      <a16:colId xmlns:a16="http://schemas.microsoft.com/office/drawing/2014/main" val="2402824937"/>
                    </a:ext>
                  </a:extLst>
                </a:gridCol>
              </a:tblGrid>
              <a:tr h="138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Магистральное направление, </a:t>
                      </a:r>
                      <a:br>
                        <a:rPr lang="ru-RU" sz="1500" dirty="0">
                          <a:effectLst/>
                        </a:rPr>
                      </a:br>
                      <a:r>
                        <a:rPr lang="ru-RU" sz="1500" dirty="0">
                          <a:effectLst/>
                        </a:rPr>
                        <a:t>ключевое условие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Полученный 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(описание и количество баллов)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Текущая</a:t>
                      </a:r>
                      <a:r>
                        <a:rPr lang="ru-RU" sz="15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ситуация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Описание результата из самодиагностики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Планируемый результат, описание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Что планируем получить </a:t>
                      </a:r>
                      <a:endParaRPr lang="ru-RU" sz="15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Количественное </a:t>
                      </a:r>
                      <a:r>
                        <a:rPr lang="ru-RU" sz="1500" dirty="0">
                          <a:solidFill>
                            <a:srgbClr val="FF0000"/>
                          </a:solidFill>
                          <a:effectLst/>
                        </a:rPr>
                        <a:t>или качественное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/>
                        </a:rPr>
                        <a:t>значение результата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792091"/>
                  </a:ext>
                </a:extLst>
              </a:tr>
              <a:tr h="105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региональном этапе (2 балла)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Соответствует базовому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уровню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Наличие победителей и (или) призёров заключительного этапа Всероссийской олимпиады школьников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Результат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демонстрирующий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положительную динамику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94797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2.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972538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3.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Здоровье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44449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Творчество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22477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5.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Профориентация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656836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6.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Учитель. Школьная команда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242414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7.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Школьный климат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9774"/>
                  </a:ext>
                </a:extLst>
              </a:tr>
              <a:tr h="26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среда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326139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16633"/>
            <a:ext cx="10515600" cy="68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3800" b="1" dirty="0" smtClean="0">
                <a:solidFill>
                  <a:srgbClr val="002060"/>
                </a:solidFill>
                <a:latin typeface="Myriad Pro"/>
              </a:rPr>
              <a:t>Табличные </a:t>
            </a:r>
            <a:r>
              <a:rPr lang="ru-RU" sz="3800" b="1" dirty="0">
                <a:solidFill>
                  <a:srgbClr val="002060"/>
                </a:solidFill>
                <a:latin typeface="Myriad Pro"/>
              </a:rPr>
              <a:t>формы из шаблона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980728"/>
            <a:ext cx="11377264" cy="519623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Результаты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проблемно-ориентированного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анализа </a:t>
            </a:r>
            <a:r>
              <a:rPr lang="ru-RU" sz="3600" dirty="0">
                <a:solidFill>
                  <a:srgbClr val="FF0000"/>
                </a:solidFill>
              </a:rPr>
              <a:t>(выбираются из </a:t>
            </a:r>
            <a:r>
              <a:rPr lang="ru-RU" sz="3600" dirty="0" smtClean="0">
                <a:solidFill>
                  <a:srgbClr val="FF0000"/>
                </a:solidFill>
              </a:rPr>
              <a:t>конструктора)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Концептуальная часть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Программы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развития: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Возможные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действия, направленные на совершенствование деятельности по каждому магистральному направлению и ключевому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условию </a:t>
            </a:r>
            <a:r>
              <a:rPr lang="ru-RU" sz="3600" dirty="0" smtClean="0">
                <a:solidFill>
                  <a:srgbClr val="FF0000"/>
                </a:solidFill>
              </a:rPr>
              <a:t>(выбираются из </a:t>
            </a:r>
            <a:r>
              <a:rPr lang="ru-RU" sz="3600" dirty="0">
                <a:solidFill>
                  <a:srgbClr val="FF0000"/>
                </a:solidFill>
              </a:rPr>
              <a:t>конструктора </a:t>
            </a:r>
            <a:r>
              <a:rPr lang="ru-RU" sz="3600" dirty="0" smtClean="0">
                <a:solidFill>
                  <a:srgbClr val="FF0000"/>
                </a:solidFill>
              </a:rPr>
              <a:t>+ </a:t>
            </a:r>
            <a:r>
              <a:rPr lang="ru-RU" sz="3600" dirty="0">
                <a:solidFill>
                  <a:srgbClr val="FF0000"/>
                </a:solidFill>
              </a:rPr>
              <a:t>собственные </a:t>
            </a:r>
            <a:r>
              <a:rPr lang="ru-RU" sz="3600" dirty="0" smtClean="0">
                <a:solidFill>
                  <a:srgbClr val="FF0000"/>
                </a:solidFill>
              </a:rPr>
              <a:t>варианты)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Управленческие решения, направленные на устранение причин возникновения дефицитов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>(Проекты </a:t>
            </a:r>
            <a:r>
              <a:rPr lang="ru-RU" sz="3600" dirty="0">
                <a:solidFill>
                  <a:srgbClr val="FF0000"/>
                </a:solidFill>
              </a:rPr>
              <a:t>могут быть комплексными, включающими задачи по нескольким </a:t>
            </a:r>
            <a:r>
              <a:rPr lang="ru-RU" sz="3600" dirty="0" smtClean="0">
                <a:solidFill>
                  <a:srgbClr val="FF0000"/>
                </a:solidFill>
              </a:rPr>
              <a:t>магистральным направлениям </a:t>
            </a:r>
            <a:r>
              <a:rPr lang="ru-RU" sz="3600" dirty="0">
                <a:solidFill>
                  <a:srgbClr val="FF0000"/>
                </a:solidFill>
              </a:rPr>
              <a:t>или </a:t>
            </a:r>
            <a:r>
              <a:rPr lang="ru-RU" sz="3600" dirty="0" smtClean="0">
                <a:solidFill>
                  <a:srgbClr val="FF0000"/>
                </a:solidFill>
              </a:rPr>
              <a:t>ключевым условиям)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Ожидаемые результаты реализации Программы развития </a:t>
            </a:r>
            <a:r>
              <a:rPr lang="ru-RU" sz="3600" dirty="0" smtClean="0">
                <a:solidFill>
                  <a:srgbClr val="FF0000"/>
                </a:solidFill>
              </a:rPr>
              <a:t>(Брать </a:t>
            </a:r>
            <a:r>
              <a:rPr lang="ru-RU" sz="3600" dirty="0">
                <a:solidFill>
                  <a:srgbClr val="FF0000"/>
                </a:solidFill>
              </a:rPr>
              <a:t>из паспорта </a:t>
            </a:r>
            <a:r>
              <a:rPr lang="ru-RU" sz="3600" dirty="0" smtClean="0">
                <a:solidFill>
                  <a:srgbClr val="FF0000"/>
                </a:solidFill>
              </a:rPr>
              <a:t>программы: повышение</a:t>
            </a:r>
            <a:r>
              <a:rPr lang="ru-RU" sz="3600" dirty="0">
                <a:solidFill>
                  <a:srgbClr val="FF0000"/>
                </a:solidFill>
              </a:rPr>
              <a:t>, сохранение </a:t>
            </a:r>
            <a:r>
              <a:rPr lang="ru-RU" sz="3600" dirty="0" smtClean="0">
                <a:solidFill>
                  <a:srgbClr val="FF0000"/>
                </a:solidFill>
              </a:rPr>
              <a:t>уровня (при высоком уровне)).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Механизмы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реализации Программы развития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>(Есть пример</a:t>
            </a:r>
            <a:r>
              <a:rPr lang="ru-RU" sz="3600" dirty="0">
                <a:solidFill>
                  <a:srgbClr val="FF0000"/>
                </a:solidFill>
              </a:rPr>
              <a:t>)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Критерии и показатели оценки реализации Программы развития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3600" dirty="0" smtClean="0">
                <a:solidFill>
                  <a:srgbClr val="FF0000"/>
                </a:solidFill>
              </a:rPr>
              <a:t>(Примеры задач и результатов брать из паспорта программы)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Myriad Pro"/>
              </a:rPr>
              <a:t/>
            </a:r>
            <a:br>
              <a:rPr lang="ru-RU" b="1" dirty="0">
                <a:solidFill>
                  <a:srgbClr val="002060"/>
                </a:solidFill>
                <a:latin typeface="Myriad Pro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E42FE-B189-4516-8C20-3B3ED761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63199" y="3057745"/>
            <a:ext cx="697649" cy="590465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Myriad Pro"/>
              </a:rPr>
              <a:t>Дорожная карта реализации </a:t>
            </a:r>
            <a:r>
              <a:rPr lang="ru-RU" sz="3400" b="1" dirty="0" smtClean="0">
                <a:solidFill>
                  <a:srgbClr val="002060"/>
                </a:solidFill>
                <a:latin typeface="Myriad Pro"/>
              </a:rPr>
              <a:t/>
            </a:r>
            <a:br>
              <a:rPr lang="ru-RU" sz="3400" b="1" dirty="0" smtClean="0">
                <a:solidFill>
                  <a:srgbClr val="002060"/>
                </a:solidFill>
                <a:latin typeface="Myriad Pro"/>
              </a:rPr>
            </a:br>
            <a:r>
              <a:rPr lang="ru-RU" sz="3400" b="1" dirty="0" smtClean="0">
                <a:solidFill>
                  <a:srgbClr val="002060"/>
                </a:solidFill>
                <a:latin typeface="Myriad Pro"/>
              </a:rPr>
              <a:t>Программы </a:t>
            </a:r>
            <a:r>
              <a:rPr lang="ru-RU" sz="3400" b="1" dirty="0">
                <a:solidFill>
                  <a:srgbClr val="002060"/>
                </a:solidFill>
                <a:latin typeface="Myriad Pro"/>
              </a:rPr>
              <a:t>развития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326603"/>
              </p:ext>
            </p:extLst>
          </p:nvPr>
        </p:nvGraphicFramePr>
        <p:xfrm>
          <a:off x="623389" y="2204864"/>
          <a:ext cx="11161242" cy="32336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05010">
                  <a:extLst>
                    <a:ext uri="{9D8B030D-6E8A-4147-A177-3AD203B41FA5}">
                      <a16:colId xmlns:a16="http://schemas.microsoft.com/office/drawing/2014/main" val="3752890023"/>
                    </a:ext>
                  </a:extLst>
                </a:gridCol>
                <a:gridCol w="1511232">
                  <a:extLst>
                    <a:ext uri="{9D8B030D-6E8A-4147-A177-3AD203B41FA5}">
                      <a16:colId xmlns:a16="http://schemas.microsoft.com/office/drawing/2014/main" val="1337099604"/>
                    </a:ext>
                  </a:extLst>
                </a:gridCol>
                <a:gridCol w="1361672">
                  <a:extLst>
                    <a:ext uri="{9D8B030D-6E8A-4147-A177-3AD203B41FA5}">
                      <a16:colId xmlns:a16="http://schemas.microsoft.com/office/drawing/2014/main" val="27822841"/>
                    </a:ext>
                  </a:extLst>
                </a:gridCol>
                <a:gridCol w="1502809">
                  <a:extLst>
                    <a:ext uri="{9D8B030D-6E8A-4147-A177-3AD203B41FA5}">
                      <a16:colId xmlns:a16="http://schemas.microsoft.com/office/drawing/2014/main" val="1094392473"/>
                    </a:ext>
                  </a:extLst>
                </a:gridCol>
                <a:gridCol w="160216">
                  <a:extLst>
                    <a:ext uri="{9D8B030D-6E8A-4147-A177-3AD203B41FA5}">
                      <a16:colId xmlns:a16="http://schemas.microsoft.com/office/drawing/2014/main" val="2798310801"/>
                    </a:ext>
                  </a:extLst>
                </a:gridCol>
                <a:gridCol w="1348278">
                  <a:extLst>
                    <a:ext uri="{9D8B030D-6E8A-4147-A177-3AD203B41FA5}">
                      <a16:colId xmlns:a16="http://schemas.microsoft.com/office/drawing/2014/main" val="691395799"/>
                    </a:ext>
                  </a:extLst>
                </a:gridCol>
                <a:gridCol w="1471052">
                  <a:extLst>
                    <a:ext uri="{9D8B030D-6E8A-4147-A177-3AD203B41FA5}">
                      <a16:colId xmlns:a16="http://schemas.microsoft.com/office/drawing/2014/main" val="1917684451"/>
                    </a:ext>
                  </a:extLst>
                </a:gridCol>
                <a:gridCol w="1700973">
                  <a:extLst>
                    <a:ext uri="{9D8B030D-6E8A-4147-A177-3AD203B41FA5}">
                      <a16:colId xmlns:a16="http://schemas.microsoft.com/office/drawing/2014/main" val="4031401354"/>
                    </a:ext>
                  </a:extLst>
                </a:gridCol>
              </a:tblGrid>
              <a:tr h="387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Срок реализации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Планируемый результат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Исполнитель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Ответственный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851263"/>
                  </a:ext>
                </a:extLst>
              </a:tr>
              <a:tr h="1551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мероприятия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плановая дата получения </a:t>
                      </a:r>
                      <a:r>
                        <a:rPr lang="ru-RU" sz="1600" dirty="0" smtClean="0">
                          <a:effectLst/>
                        </a:rPr>
                        <a:t>результата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фактическая </a:t>
                      </a:r>
                      <a:r>
                        <a:rPr lang="ru-RU" sz="1600" dirty="0" smtClean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измеримый индикатор (показатель)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продукта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485332"/>
                  </a:ext>
                </a:extLst>
              </a:tr>
              <a:tr h="7759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подпроект</a:t>
                      </a:r>
                      <a:r>
                        <a:rPr lang="ru-RU" sz="1600" dirty="0">
                          <a:effectLst/>
                        </a:rPr>
                        <a:t>/задача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 и ФИО работника ОО, ответственного за выполнение 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7972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44337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517233"/>
              </p:ext>
            </p:extLst>
          </p:nvPr>
        </p:nvGraphicFramePr>
        <p:xfrm>
          <a:off x="-1464840" y="188639"/>
          <a:ext cx="15049672" cy="65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7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10297144" cy="936104"/>
          </a:xfrm>
        </p:spPr>
        <p:txBody>
          <a:bodyPr>
            <a:noAutofit/>
          </a:bodyPr>
          <a:lstStyle/>
          <a:p>
            <a:pPr lvl="0" algn="ctr"/>
            <a:r>
              <a:rPr lang="ru-RU" sz="38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Нормативные документы, применяемые </a:t>
            </a:r>
            <a:r>
              <a:rPr lang="ru-RU" sz="38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при разработке Программы 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916832"/>
            <a:ext cx="11017224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А</a:t>
            </a: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ктуальные 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нормативные документы </a:t>
            </a:r>
          </a:p>
          <a:p>
            <a:pPr indent="311150">
              <a:lnSpc>
                <a:spcPct val="100000"/>
              </a:lnSpc>
              <a:spcBef>
                <a:spcPts val="800"/>
              </a:spcBef>
            </a:pP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федерального уровня</a:t>
            </a:r>
            <a:endParaRPr lang="ru-RU" altLang="ru-RU" sz="4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indent="311150"/>
            <a:r>
              <a:rPr lang="ru-RU" altLang="ru-RU" sz="4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регионального</a:t>
            </a:r>
            <a:r>
              <a:rPr lang="ru-RU" altLang="ru-RU" sz="4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  <a:endParaRPr lang="ru-RU" altLang="ru-RU" sz="4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11150"/>
            <a:r>
              <a:rPr lang="ru-RU" altLang="ru-RU" sz="4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муниципального </a:t>
            </a:r>
            <a:r>
              <a:rPr lang="ru-RU" sz="4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уровня</a:t>
            </a:r>
            <a:endParaRPr lang="ru-RU" altLang="ru-RU" sz="4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u="sng" dirty="0" smtClean="0">
              <a:hlinkClick r:id="rId3"/>
            </a:endParaRPr>
          </a:p>
          <a:p>
            <a:pPr marL="0" indent="0" algn="just">
              <a:buNone/>
            </a:pP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niso54.ru/sites/default/files/docs/metod_mat/NPA_Programma%20razvitiya_OO_yanv_2026.pdf</a:t>
            </a:r>
            <a:endParaRPr lang="ru-RU" u="sng" dirty="0" smtClean="0"/>
          </a:p>
          <a:p>
            <a:pPr marL="0" indent="0" algn="just">
              <a:buNone/>
            </a:pPr>
            <a:endParaRPr lang="ru-RU" sz="3900" u="sng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ОО </a:t>
            </a: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формирует перечень, исходя из </a:t>
            </a:r>
            <a:r>
              <a:rPr lang="ru-RU" sz="4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собственных особенностей.</a:t>
            </a:r>
            <a:endParaRPr lang="ru-RU" sz="4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4961" y="6237312"/>
            <a:ext cx="2743200" cy="43204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44625"/>
            <a:ext cx="11017224" cy="8640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yriad Pro"/>
              </a:rPr>
              <a:t>Часто встречающиеся ошибки</a:t>
            </a:r>
            <a:endParaRPr lang="ru-RU" sz="4000" b="1" dirty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376" y="836712"/>
            <a:ext cx="11449272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Недостаточно четко, абстрактно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сформулирована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Задачи ПР не связаны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 выявленными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дефицитами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Абстрактные планируемые результаты,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слабо связанные с задачами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Несоответствие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вербальных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ответов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при установлении уровня достижения результатов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Проекта: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реальной ситуации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ОО;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балльной оценке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5. Разделы Программы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связаны между собой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, вступают в противоречие.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Дорожная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карта: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 всегда определены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конкретные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мероприятия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сроки;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разрабатывается без учета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реальных возможностей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 ликвидации выявленных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дефицитов;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 включает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мероприятия по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всем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магистральным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направлениям и ключевым условиям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деятельности.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7. Копирование шаблона без корректировки под свою ОО.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8. Отступления от шаблона Программы не в пользу ее содержания.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5440" y="188641"/>
            <a:ext cx="10009112" cy="72007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yriad Pro"/>
              </a:rPr>
              <a:t>Заключение</a:t>
            </a:r>
            <a:endParaRPr lang="ru-RU" b="1" dirty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55440" y="1268760"/>
            <a:ext cx="10009112" cy="4968552"/>
          </a:xfrm>
        </p:spPr>
        <p:txBody>
          <a:bodyPr>
            <a:noAutofit/>
          </a:bodyPr>
          <a:lstStyle/>
          <a:p>
            <a:pPr algn="just"/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С внедрением проекта «Школа </a:t>
            </a:r>
            <a:r>
              <a:rPr lang="ru-RU" altLang="ru-RU" sz="3000" dirty="0" err="1" smtClean="0">
                <a:solidFill>
                  <a:schemeClr val="accent5">
                    <a:lumMod val="50000"/>
                  </a:schemeClr>
                </a:solidFill>
              </a:rPr>
              <a:t>Минпросвещения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 России» </a:t>
            </a: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появился единый подход 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к разработке Программы развития ОО.</a:t>
            </a:r>
          </a:p>
          <a:p>
            <a:pPr algn="just"/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В программе развития каждой ОО должен реализовываться </a:t>
            </a: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индивидуальный подход 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к решению именно её проблем и поиска её достижений.</a:t>
            </a:r>
          </a:p>
          <a:p>
            <a:pPr algn="just"/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Программа развития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 документ управления, его делает </a:t>
            </a: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управленческая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команда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 и сформированная для этого </a:t>
            </a: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рабочая группа</a:t>
            </a: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</a:rPr>
              <a:t>Действует региональная и муниципальная наставническая лига.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1504" y="1700808"/>
            <a:ext cx="8784976" cy="4608512"/>
          </a:xfrm>
        </p:spPr>
        <p:txBody>
          <a:bodyPr>
            <a:normAutofit/>
          </a:bodyPr>
          <a:lstStyle/>
          <a:p>
            <a:pPr marL="228600" indent="-228600"/>
            <a:r>
              <a:rPr lang="ru-RU" sz="2800" b="1" dirty="0" smtClean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Молокова Ирина Сергеевна,</a:t>
            </a:r>
          </a:p>
          <a:p>
            <a:pPr marL="228600" indent="-228600"/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кандидат </a:t>
            </a:r>
            <a:r>
              <a:rPr lang="ru-RU" sz="2800" b="1" dirty="0" err="1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пед</a:t>
            </a:r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наук,</a:t>
            </a:r>
            <a:endParaRPr lang="ru-RU" sz="2800" b="1" dirty="0">
              <a:solidFill>
                <a:srgbClr val="002060"/>
              </a:solidFill>
              <a:latin typeface="Myriad Pro" panose="020B0703030403020204" pitchFamily="34" charset="0"/>
              <a:ea typeface="+mj-ea"/>
              <a:cs typeface="Times New Roman" panose="02020603050405020304" pitchFamily="18" charset="0"/>
            </a:endParaRPr>
          </a:p>
          <a:p>
            <a:pPr marL="228600" indent="-228600"/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старший методист </a:t>
            </a:r>
          </a:p>
          <a:p>
            <a:pPr marL="228600" indent="-228600"/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МАУ ДПО «НИСО</a:t>
            </a:r>
            <a:r>
              <a:rPr lang="ru-RU" sz="2800" b="1" dirty="0" smtClean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»,</a:t>
            </a:r>
          </a:p>
          <a:p>
            <a:pPr marL="228600" indent="-228600"/>
            <a:r>
              <a:rPr lang="ru-RU" sz="2800" b="1" dirty="0" smtClean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тел</a:t>
            </a:r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. 217-05-10, </a:t>
            </a:r>
            <a:endParaRPr lang="ru-RU" sz="2800" b="1" dirty="0" smtClean="0">
              <a:solidFill>
                <a:srgbClr val="002060"/>
              </a:solidFill>
              <a:latin typeface="Myriad Pro" panose="020B0703030403020204" pitchFamily="34" charset="0"/>
              <a:ea typeface="+mj-ea"/>
              <a:cs typeface="Times New Roman" panose="02020603050405020304" pitchFamily="18" charset="0"/>
            </a:endParaRPr>
          </a:p>
          <a:p>
            <a:pPr marL="228600" indent="-228600"/>
            <a:r>
              <a:rPr lang="en-US" sz="2800" b="1" dirty="0" smtClean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e-mail</a:t>
            </a:r>
            <a:r>
              <a:rPr lang="ru-RU" sz="2800" b="1" dirty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Myriad Pro" panose="020B0703030403020204" pitchFamily="34" charset="0"/>
                <a:ea typeface="+mj-ea"/>
                <a:cs typeface="Times New Roman" panose="02020603050405020304" pitchFamily="18" charset="0"/>
              </a:rPr>
              <a:t>imolokova@admnsk.ru</a:t>
            </a:r>
            <a:endParaRPr lang="ru-RU" sz="2800" b="1" dirty="0">
              <a:solidFill>
                <a:srgbClr val="002060"/>
              </a:solidFill>
              <a:latin typeface="Myriad Pro" panose="020B0703030403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412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yriad Pro"/>
              </a:rPr>
              <a:t>Стратегическое управление ОО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12777"/>
            <a:ext cx="10946432" cy="47641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Образовательная программа ОО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– инструмент тактического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управления.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Программа развития ОО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– инструмент стратегического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управления.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Ранее отсутствовали 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</a:rPr>
              <a:t>нормативные требования к порядку разработки, структуре и содержанию программы развития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Разработаны в рамках Проекта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5121559"/>
            <a:ext cx="6192688" cy="12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6352" cy="90363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yriad Pro"/>
              </a:rPr>
              <a:t>Специфика программы развития ОО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00808"/>
            <a:ext cx="10802416" cy="4476155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основной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стратегический управленческий документ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регламентирующий и направляющий развитие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ОО;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ориентирована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будущее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, позволяет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объединить стратегические цели и задачи, способы (механизмы) их реализации в заданные (установленные)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сроки;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наличия и степени проработанности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зависит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четкость понимания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всеми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субъектами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образовательных отношений дальнейшего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стратегического развития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ОО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93610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>
                <a:solidFill>
                  <a:srgbClr val="002060"/>
                </a:solidFill>
                <a:latin typeface="Myriad Pro"/>
              </a:rPr>
              <a:t>Проект «Школа </a:t>
            </a:r>
            <a:r>
              <a:rPr lang="ru-RU" sz="3800" b="1" dirty="0" err="1">
                <a:solidFill>
                  <a:srgbClr val="002060"/>
                </a:solidFill>
                <a:latin typeface="Myriad Pro"/>
              </a:rPr>
              <a:t>Минпросвещения</a:t>
            </a:r>
            <a:r>
              <a:rPr lang="ru-RU" sz="3800" b="1" dirty="0">
                <a:solidFill>
                  <a:srgbClr val="002060"/>
                </a:solidFill>
                <a:latin typeface="Myriad Pro"/>
              </a:rPr>
              <a:t>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092276"/>
            <a:ext cx="11017224" cy="508468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Миссия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Проекта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равных условий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для получения каждым обучающимся доступного качественного образования независимо от места проживания, социального статуса на основе единого образовательного пространства Российской Федерации;</a:t>
            </a: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укрепление образовательного суверенитета страны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сохранение традиционных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российских духовно-нравственных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ценностей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lvl="0"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использование достижений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отечественной науки и технологий.</a:t>
            </a:r>
          </a:p>
          <a:p>
            <a:pPr marL="0" indent="0" algn="just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873" y="332657"/>
            <a:ext cx="6840759" cy="6023693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Концепция проекта </a:t>
            </a:r>
          </a:p>
          <a:p>
            <a:pPr marL="0" indent="0" algn="just">
              <a:buNone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«Школа </a:t>
            </a:r>
            <a:r>
              <a:rPr lang="ru-RU" sz="3100" b="1" dirty="0" err="1" smtClean="0">
                <a:solidFill>
                  <a:schemeClr val="accent5">
                    <a:lumMod val="50000"/>
                  </a:schemeClr>
                </a:solidFill>
              </a:rPr>
              <a:t>Минпросвещения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</a:rPr>
              <a:t>России</a:t>
            </a: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  <a:endParaRPr 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 Типовая программа развития:</a:t>
            </a:r>
          </a:p>
          <a:p>
            <a:pPr algn="just"/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структура программы развития;</a:t>
            </a:r>
          </a:p>
          <a:p>
            <a:pPr algn="just"/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шаблоны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её компонентов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екомендации по её составлению;</a:t>
            </a:r>
          </a:p>
          <a:p>
            <a:pPr algn="just"/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табличные формы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PEST- и SWOT-анализов,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штатного расписания,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ресурсного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обеспечения,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дорожной карты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реализации; 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модели 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</a:rPr>
              <a:t>реализации «школы полного дня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  <a:endParaRPr lang="ru-RU" sz="3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по разработке, утверждению и согласованию программ развития общеобразовательных организаций.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Сайт проекта, вкладка «О проекте»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1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https://eduprosvet.ru/institut-realizatsii-gosudarstvennoy-politiki-i-professionalnogo-razvitiya-rabotnikov-obrazovaniya/proekty/shkola-minpros</a:t>
            </a:r>
            <a:r>
              <a:rPr lang="en-US" sz="3100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/</a:t>
            </a:r>
            <a:endParaRPr lang="ru-RU" sz="3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202332"/>
            <a:ext cx="4614217" cy="6525344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632504" y="6356350"/>
            <a:ext cx="1323976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8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16632"/>
            <a:ext cx="5181600" cy="6060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Экспертный </a:t>
            </a:r>
            <a:r>
              <a:rPr lang="ru-RU" sz="3000" b="1" dirty="0" smtClean="0">
                <a:solidFill>
                  <a:srgbClr val="002060"/>
                </a:solidFill>
              </a:rPr>
              <a:t>лист («НИСО»)</a:t>
            </a:r>
            <a:endParaRPr lang="ru-RU" sz="3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28" y="578920"/>
            <a:ext cx="4719943" cy="6132266"/>
          </a:xfrm>
          <a:prstGeom prst="rect">
            <a:avLst/>
          </a:prstGeom>
        </p:spPr>
      </p:pic>
      <p:pic>
        <p:nvPicPr>
          <p:cNvPr id="10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908720"/>
            <a:ext cx="5540375" cy="5693059"/>
          </a:xfrm>
        </p:spPr>
      </p:pic>
      <p:sp>
        <p:nvSpPr>
          <p:cNvPr id="11" name="Прямоугольник 10"/>
          <p:cNvSpPr/>
          <p:nvPr/>
        </p:nvSpPr>
        <p:spPr>
          <a:xfrm>
            <a:off x="479424" y="106343"/>
            <a:ext cx="525653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 «Школа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Минпросвещения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РФ»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txts.eduprosvet.ru/21.01.2026/Metod_rec.pdf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105156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Основные действия при разработке</a:t>
            </a:r>
            <a:b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yriad Pro" panose="020B0703030403020204" pitchFamily="34" charset="0"/>
                <a:cs typeface="Times New Roman" panose="02020603050405020304" pitchFamily="18" charset="0"/>
              </a:rPr>
              <a:t>программы развития в Проекте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38884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Прохождение процедуры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самодиагностики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(ноябрь, 2023; июнь, 2024; ноябрь, 2024;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ноябрь 2025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800"/>
              </a:spcBef>
            </a:pPr>
            <a:r>
              <a:rPr lang="ru-RU" alt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ОО.</a:t>
            </a:r>
          </a:p>
          <a:p>
            <a:pPr algn="just">
              <a:lnSpc>
                <a:spcPct val="100000"/>
              </a:lnSpc>
              <a:spcBef>
                <a:spcPts val="800"/>
              </a:spcBef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Экспертиза и согласование с Учредителем.</a:t>
            </a:r>
          </a:p>
          <a:p>
            <a:pPr algn="just">
              <a:lnSpc>
                <a:spcPct val="100000"/>
              </a:lnSpc>
              <a:spcBef>
                <a:spcPts val="800"/>
              </a:spcBef>
            </a:pP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Загрузка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 развития</a:t>
            </a: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сайт ОО и в личном кабинете федеральной  платформы.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None/>
            </a:pPr>
            <a:endParaRPr lang="ru-RU" alt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2464" y="6356350"/>
            <a:ext cx="1584176" cy="365125"/>
          </a:xfrm>
        </p:spPr>
        <p:txBody>
          <a:bodyPr/>
          <a:lstStyle/>
          <a:p>
            <a:fld id="{7EDBD6E0-73B9-43AF-A265-7AF64C45FC1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9555</TotalTime>
  <Words>2384</Words>
  <Application>Microsoft Office PowerPoint</Application>
  <PresentationFormat>Широкоэкранный</PresentationFormat>
  <Paragraphs>462</Paragraphs>
  <Slides>32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Myriad Pro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Основной нормативный правовой документ</vt:lpstr>
      <vt:lpstr>Нормативные документы, применяемые при разработке Программы ОО</vt:lpstr>
      <vt:lpstr>Стратегическое управление ОО</vt:lpstr>
      <vt:lpstr>Специфика программы развития ОО</vt:lpstr>
      <vt:lpstr>Проект «Школа Минпросвещения России»</vt:lpstr>
      <vt:lpstr>Презентация PowerPoint</vt:lpstr>
      <vt:lpstr>Презентация PowerPoint</vt:lpstr>
      <vt:lpstr> Основные действия при разработке программы развития в Проекте </vt:lpstr>
      <vt:lpstr>Этапы разработки программы развития</vt:lpstr>
      <vt:lpstr>Структура программы развития</vt:lpstr>
      <vt:lpstr>Презентация PowerPoint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Паспорт программы развития</vt:lpstr>
      <vt:lpstr>Информационная справка</vt:lpstr>
      <vt:lpstr>Информационная справка</vt:lpstr>
      <vt:lpstr>Результаты самодиагностики, установление уровня достижения результатов Проекта  </vt:lpstr>
      <vt:lpstr>Описание причин возникновения дефицитов</vt:lpstr>
      <vt:lpstr>Интерпретация результатов самодиагностики </vt:lpstr>
      <vt:lpstr> Табличные формы из шаблона</vt:lpstr>
      <vt:lpstr>Дорожная карта реализации  Программы развития</vt:lpstr>
      <vt:lpstr>Презентация PowerPoint</vt:lpstr>
      <vt:lpstr>Часто встречающиеся ошибки</vt:lpstr>
      <vt:lpstr>Заключение</vt:lpstr>
      <vt:lpstr>Презентация PowerPoint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требования к лицензированию образовательной деятельности»</dc:title>
  <dc:creator>GEG</dc:creator>
  <cp:lastModifiedBy>Молокова Ирина Сергеевна</cp:lastModifiedBy>
  <cp:revision>679</cp:revision>
  <cp:lastPrinted>2015-10-12T05:30:26Z</cp:lastPrinted>
  <dcterms:created xsi:type="dcterms:W3CDTF">2012-03-14T09:30:44Z</dcterms:created>
  <dcterms:modified xsi:type="dcterms:W3CDTF">2026-02-10T03:37:03Z</dcterms:modified>
</cp:coreProperties>
</file>