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handoutMasterIdLst>
    <p:handoutMasterId r:id="rId21"/>
  </p:handoutMasterIdLst>
  <p:sldIdLst>
    <p:sldId id="355" r:id="rId3"/>
    <p:sldId id="442" r:id="rId4"/>
    <p:sldId id="1716" r:id="rId5"/>
    <p:sldId id="1717" r:id="rId6"/>
    <p:sldId id="1713" r:id="rId7"/>
    <p:sldId id="1714" r:id="rId8"/>
    <p:sldId id="1715" r:id="rId9"/>
    <p:sldId id="1712" r:id="rId10"/>
    <p:sldId id="1718" r:id="rId11"/>
    <p:sldId id="1719" r:id="rId12"/>
    <p:sldId id="1720" r:id="rId13"/>
    <p:sldId id="1721" r:id="rId14"/>
    <p:sldId id="1722" r:id="rId15"/>
    <p:sldId id="1723" r:id="rId16"/>
    <p:sldId id="1724" r:id="rId17"/>
    <p:sldId id="1711" r:id="rId18"/>
    <p:sldId id="354" r:id="rId19"/>
  </p:sldIdLst>
  <p:sldSz cx="12192000" cy="6858000"/>
  <p:notesSz cx="679767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tpgWfuTK5F2t5yph1eUVxg==" hashData="kTjOysFg6Jd1LJ6wza08qDsreeWBzFC9ml74UNiZ/LpqgkhCDUEmAu19oE59cL38cqqhe0ANmZR7HqR8X8sp4g=="/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rija" initials="I" lastIdx="2" clrIdx="0">
    <p:extLst>
      <p:ext uri="{19B8F6BF-5375-455C-9EA6-DF929625EA0E}">
        <p15:presenceInfo xmlns:p15="http://schemas.microsoft.com/office/powerpoint/2012/main" userId="Irij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78F2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howGuides="1">
      <p:cViewPr varScale="1">
        <p:scale>
          <a:sx n="86" d="100"/>
          <a:sy n="86" d="100"/>
        </p:scale>
        <p:origin x="518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41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41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246638-C05E-4D52-812B-C5F2EAC07FEA}" type="datetimeFigureOut">
              <a:rPr lang="ru-RU" smtClean="0"/>
              <a:t>20.01.2026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477"/>
            <a:ext cx="2946400" cy="4941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378477"/>
            <a:ext cx="2946400" cy="4941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81BCD5-8A21-474A-A313-2CBAED8AF6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9110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5A365-9A5A-4AD6-A743-80347543184D}" type="datetimeFigureOut">
              <a:rPr lang="ru-RU" smtClean="0"/>
              <a:t>20.01.2026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5075"/>
            <a:ext cx="592137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219"/>
            <a:ext cx="543814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7318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377318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77D6AF-7E31-480C-B3DF-13FE3FA87F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247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C121C2-A532-478E-90A0-DA027E28A9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AD9104A-D4A1-42D7-8D3F-9BA305972B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B618D1-18FC-487C-B45C-EA9771760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t>20.01.2026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A89176D-783D-4635-8EFD-D89F30922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F9C1755-40D1-42B8-85DD-B25E124C3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785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5F897D-2756-4EA8-92DB-1D75C1347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23B2B90-B5CE-435A-994A-81BA9F576E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2F855A2-B4C3-4D0C-B2CA-2A4C51869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t>20.01.2026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19E63AF-A38A-4686-9F06-A34B68E26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0C83901-0A58-4821-BE72-6BBB4D363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813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233D024-EE87-4680-B34D-3A8B17C1B9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EBCEFC2-D82A-4C97-8F51-5743E288EB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6154235-B98A-4598-8E5F-1D9CA5B5F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t>20.01.2026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BF4EE9E-9483-48FE-BC0A-F531C1B22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94ED32B-C05D-4DC7-9070-838C31C01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2413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C121C2-A532-478E-90A0-DA027E28A9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AD9104A-D4A1-42D7-8D3F-9BA305972B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B618D1-18FC-487C-B45C-EA9771760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A89176D-783D-4635-8EFD-D89F30922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F9C1755-40D1-42B8-85DD-B25E124C3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9652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53648D-06A0-4BB6-9B70-A9B59E8F8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778D3EC-4C78-44E6-9F93-4253637A0E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CA77BE-170E-4978-8AF2-72B389BEF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54F33D1-F540-44C6-9AE7-2DED7B65E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831542C-812D-43E3-B203-C3D173D57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6945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E1E418-C1D8-48A4-A41D-33A1F4EDD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4231F4D-8C71-45C9-A928-412FB74D7B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BDB32B-2DB2-4671-96A9-64791C927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858BBBE-D39A-4BEB-B833-7D0B70B67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A9B8BA-C95A-4EE9-88C5-A066DECCC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1277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690649-7A0B-4C6F-8547-996D49B46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7B91593-894D-46C1-AD3E-CDFED6F87B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0320534-36B2-4A69-AF91-FCE2E0FD4C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D355804-29D9-4826-96B1-F5CB0E5E0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1138A9C-7DF6-41BC-872B-263E73FC2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F56786D-1F80-4B7E-9A9B-8DEA0AD5C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6226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76E05F-6E66-407F-8B88-E9FBC4DA9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93DCD74-7AA3-4097-B112-41075FC27D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BCC5A23-3A37-4E64-B60F-5BB8B9DD0A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5415250-40DD-4BA3-A828-0E941E21A0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E299B68-C370-41BF-A0B1-988CC1ED0A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05D5B21-2DA1-422B-902E-91F9AB24E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8126E2A-A52A-40FB-8465-F1ADCCCA2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176C3C4-8180-4BB6-8C58-591292BAC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4423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93C242-DCE1-4A74-8DA7-40310FDAB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19BDD86-B180-41C1-8518-5996C9EA3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D027695-3107-4EBB-9454-FB47EA8A1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88A2D43-05F0-4906-8C1C-363157F7C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0611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14FF34F-C525-4D53-9BF6-4328FC272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0C22000-C2D0-4A5D-9188-A1BF5D3FD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2EC177B-B63C-412C-8FC1-F754ECFAF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8745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C9714-D45F-4E4D-8F56-393980939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F78EE1-03BD-44B2-994B-0607B76E93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F3B1D86-7418-404B-9D3D-9A31F0535A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8A5473E-A561-47B1-8CAD-E1313DD1C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0BB28AC-7424-400D-9E4D-80D43D3ED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84CA48E-682C-44B3-A553-93CFECE4D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432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53648D-06A0-4BB6-9B70-A9B59E8F8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778D3EC-4C78-44E6-9F93-4253637A0E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CA77BE-170E-4978-8AF2-72B389BEF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t>20.01.2026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54F33D1-F540-44C6-9AE7-2DED7B65E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831542C-812D-43E3-B203-C3D173D57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4540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8D5C82-13C2-4EAE-A7F2-907CC043E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C998EB0-6B40-444E-903C-798DD4E880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A5C215E-49B1-4AD6-8726-168F374EED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401599F-DA6E-461D-B069-6685AA336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3C48A7A-C314-4C51-BF18-1CFDF74F0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8820F38-C6C4-49E6-99D4-2F58050C2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1361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5F897D-2756-4EA8-92DB-1D75C1347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23B2B90-B5CE-435A-994A-81BA9F576E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2F855A2-B4C3-4D0C-B2CA-2A4C51869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19E63AF-A38A-4686-9F06-A34B68E26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0C83901-0A58-4821-BE72-6BBB4D363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3732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233D024-EE87-4680-B34D-3A8B17C1B9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EBCEFC2-D82A-4C97-8F51-5743E288EB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6154235-B98A-4598-8E5F-1D9CA5B5F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BF4EE9E-9483-48FE-BC0A-F531C1B22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94ED32B-C05D-4DC7-9070-838C31C01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522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E1E418-C1D8-48A4-A41D-33A1F4EDD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4231F4D-8C71-45C9-A928-412FB74D7B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BDB32B-2DB2-4671-96A9-64791C927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t>20.01.2026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858BBBE-D39A-4BEB-B833-7D0B70B67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A9B8BA-C95A-4EE9-88C5-A066DECCC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811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690649-7A0B-4C6F-8547-996D49B46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7B91593-894D-46C1-AD3E-CDFED6F87B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0320534-36B2-4A69-AF91-FCE2E0FD4C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D355804-29D9-4826-96B1-F5CB0E5E0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t>20.01.2026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1138A9C-7DF6-41BC-872B-263E73FC2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F56786D-1F80-4B7E-9A9B-8DEA0AD5C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749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76E05F-6E66-407F-8B88-E9FBC4DA9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93DCD74-7AA3-4097-B112-41075FC27D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BCC5A23-3A37-4E64-B60F-5BB8B9DD0A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5415250-40DD-4BA3-A828-0E941E21A0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E299B68-C370-41BF-A0B1-988CC1ED0A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05D5B21-2DA1-422B-902E-91F9AB24E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t>20.01.2026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8126E2A-A52A-40FB-8465-F1ADCCCA2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176C3C4-8180-4BB6-8C58-591292BAC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187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93C242-DCE1-4A74-8DA7-40310FDAB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19BDD86-B180-41C1-8518-5996C9EA3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t>20.01.2026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D027695-3107-4EBB-9454-FB47EA8A1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88A2D43-05F0-4906-8C1C-363157F7C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014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14FF34F-C525-4D53-9BF6-4328FC272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t>20.01.2026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0C22000-C2D0-4A5D-9188-A1BF5D3FD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2EC177B-B63C-412C-8FC1-F754ECFAF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512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C9714-D45F-4E4D-8F56-393980939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F78EE1-03BD-44B2-994B-0607B76E93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F3B1D86-7418-404B-9D3D-9A31F0535A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8A5473E-A561-47B1-8CAD-E1313DD1C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t>20.01.2026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0BB28AC-7424-400D-9E4D-80D43D3ED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84CA48E-682C-44B3-A553-93CFECE4D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586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8D5C82-13C2-4EAE-A7F2-907CC043E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C998EB0-6B40-444E-903C-798DD4E880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A5C215E-49B1-4AD6-8726-168F374EED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401599F-DA6E-461D-B069-6685AA336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8A91-7D05-44EB-AD92-F445476A4A10}" type="datetimeFigureOut">
              <a:rPr lang="ru-RU" smtClean="0"/>
              <a:t>20.01.2026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3C48A7A-C314-4C51-BF18-1CFDF74F0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8820F38-C6C4-49E6-99D4-2F58050C2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BB76-1107-437F-AE58-986969F6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644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9AEA26-DAF9-4ABA-8422-052CB2921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B6A75DF-36E8-4088-8621-5833EE4AF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091EDF-ACF2-4B35-9A33-D13FDA96B5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F8A91-7D05-44EB-AD92-F445476A4A10}" type="datetimeFigureOut">
              <a:rPr lang="ru-RU" smtClean="0"/>
              <a:t>20.01.2026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70751C9-FCA4-4984-BC1D-DF99846F88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6B0C29-9B6E-4110-9F81-5DBF9475DF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6DBB76-1107-437F-AE58-986969F6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328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9AEA26-DAF9-4ABA-8422-052CB2921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B6A75DF-36E8-4088-8621-5833EE4AF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091EDF-ACF2-4B35-9A33-D13FDA96B5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F8A91-7D05-44EB-AD92-F445476A4A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70751C9-FCA4-4984-BC1D-DF99846F88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6B0C29-9B6E-4110-9F81-5DBF9475DF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6DBB76-1107-437F-AE58-986969F699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089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mailto:ISuvorova@admnsk.ru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DA5D492B-9DCC-4F5A-9F0C-992329FF6C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29000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C089B707-8AD4-4397-857F-22119C41EB7C}"/>
              </a:ext>
            </a:extLst>
          </p:cNvPr>
          <p:cNvSpPr txBox="1">
            <a:spLocks/>
          </p:cNvSpPr>
          <p:nvPr/>
        </p:nvSpPr>
        <p:spPr>
          <a:xfrm>
            <a:off x="696000" y="454795"/>
            <a:ext cx="10477316" cy="3693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chemeClr val="bg1"/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67C58CA-4AD0-41FA-96B3-E7D3218711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000" y="1107758"/>
            <a:ext cx="1033220" cy="44953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513209-CF3F-4419-B67D-B57052B1C0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6" y="1"/>
            <a:ext cx="1033221" cy="173113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61446F2-0647-4D19-98DF-7E4877BC40A2}"/>
              </a:ext>
            </a:extLst>
          </p:cNvPr>
          <p:cNvSpPr txBox="1"/>
          <p:nvPr/>
        </p:nvSpPr>
        <p:spPr>
          <a:xfrm>
            <a:off x="602158" y="2484000"/>
            <a:ext cx="112538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ООП СОО: </a:t>
            </a:r>
            <a:endParaRPr lang="en-US" sz="3600" b="1" dirty="0">
              <a:solidFill>
                <a:srgbClr val="002060"/>
              </a:solidFill>
            </a:endParaRPr>
          </a:p>
          <a:p>
            <a:pPr algn="ctr"/>
            <a:r>
              <a:rPr lang="ru-RU" sz="3600" b="1" dirty="0">
                <a:solidFill>
                  <a:srgbClr val="002060"/>
                </a:solidFill>
              </a:rPr>
              <a:t>приводим в соответствие </a:t>
            </a:r>
            <a:endParaRPr lang="en-US" sz="3600" b="1" dirty="0">
              <a:solidFill>
                <a:srgbClr val="002060"/>
              </a:solidFill>
            </a:endParaRPr>
          </a:p>
          <a:p>
            <a:pPr algn="ctr"/>
            <a:r>
              <a:rPr lang="ru-RU" sz="3600" b="1" dirty="0">
                <a:solidFill>
                  <a:srgbClr val="002060"/>
                </a:solidFill>
              </a:rPr>
              <a:t>с федеральной образовательной программой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14AF11-851A-43B1-9320-6E948D7172FC}"/>
              </a:ext>
            </a:extLst>
          </p:cNvPr>
          <p:cNvSpPr txBox="1"/>
          <p:nvPr/>
        </p:nvSpPr>
        <p:spPr>
          <a:xfrm>
            <a:off x="5625000" y="5454000"/>
            <a:ext cx="6231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800" b="1" dirty="0">
                <a:solidFill>
                  <a:srgbClr val="002060"/>
                </a:solidFill>
              </a:rPr>
              <a:t>Суворова Ирина Николаевна</a:t>
            </a:r>
            <a:r>
              <a:rPr lang="ru-RU" sz="1800" dirty="0">
                <a:solidFill>
                  <a:srgbClr val="002060"/>
                </a:solidFill>
              </a:rPr>
              <a:t>, </a:t>
            </a:r>
          </a:p>
          <a:p>
            <a:pPr algn="r"/>
            <a:r>
              <a:rPr lang="ru-RU" sz="1800" i="1" dirty="0">
                <a:solidFill>
                  <a:srgbClr val="002060"/>
                </a:solidFill>
              </a:rPr>
              <a:t>руководитель </a:t>
            </a:r>
            <a:r>
              <a:rPr lang="ru-RU" i="1" dirty="0">
                <a:solidFill>
                  <a:srgbClr val="002060"/>
                </a:solidFill>
              </a:rPr>
              <a:t>Центра непрерывного профессионального развития МАУ ДПО «НИСО» </a:t>
            </a:r>
            <a:endParaRPr lang="ru-RU" sz="18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0059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E3E489B-9BAB-46AF-9FB5-990F11C7D730}"/>
              </a:ext>
            </a:extLst>
          </p:cNvPr>
          <p:cNvSpPr txBox="1"/>
          <p:nvPr/>
        </p:nvSpPr>
        <p:spPr>
          <a:xfrm>
            <a:off x="-249000" y="28977"/>
            <a:ext cx="11475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0" dirty="0">
                <a:solidFill>
                  <a:srgbClr val="0070C0"/>
                </a:solidFill>
                <a:effectLst/>
              </a:rPr>
              <a:t>Изменения в ФОП СОО, действующие с 15.12.2025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B77D3E-A4E8-49A9-A989-DBAC5ABB3A13}"/>
              </a:ext>
            </a:extLst>
          </p:cNvPr>
          <p:cNvSpPr txBox="1"/>
          <p:nvPr/>
        </p:nvSpPr>
        <p:spPr>
          <a:xfrm>
            <a:off x="336000" y="545971"/>
            <a:ext cx="11856000" cy="6356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FF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пункте 112:</a:t>
            </a:r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FF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подпункт 112.9.4 пункта 112 изложить в следующей редакции:</a:t>
            </a:r>
            <a:endParaRPr lang="ru-RU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b="1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112.9.4. Предметные результаты по отдельным темам учебного курса «Вероятность и статистика».</a:t>
            </a:r>
            <a:endParaRPr lang="ru-RU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b="1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концу 10 класса обучающийся научится:</a:t>
            </a:r>
            <a:endParaRPr lang="ru-RU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свободно оперировать понятиями: граф, плоский граф, связный граф, путь в графе, цепь, цикл, дерево, степень вершины, дерево случайного эксперимента;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свободно оперировать понятиями: случайный эксперимент (опыт), случайное событие, элементарное случайное событие (элементарный исход) случайного опыта, находить вероятности событий в опытах с равновозможными элементарными событиями;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находить и формулировать события: пересечение, объединение данных событий, событие, противоположное данному, использовать диаграммы Эйлера, координатную прямую для решения задач, пользоваться формулой сложения вероятностей для вероятностей двух и трех случайных событий;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оперировать понятиями: условная вероятность, умножение вероятностей, независимые события, дерево случайного эксперимента, находить вероятности событий с помощью правила умножения, дерева случайного опыта, использовать формулу полной вероятности, формулу Байеса при решении задач, определять независимость событий по формуле и по организации случайного эксперимента;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применять изученные комбинаторные формулы для перечисления элементов множеств, элементарных событий случайного опыта, решения задач по теории вероятностей;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свободно оперировать понятиями: бинарный случайный опыт (испытание), успех и неудача, независимые испытания, серия испытаний, находить вероятности событий: в серии испытаний до первого успеха, в серии испытаний Бернулли, в опыте, связанном со случайным выбором из конечной совокупности;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свободно оперировать понятиями: случайная величина, распределение вероятностей, диаграмма распределения, бинарная случайная величина, геометрическое, биномиальное распределение;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оперировать понятиями: совместное распределение двух случайных величин, использовать таблицу совместного распределения двух случайных величин для выделения распределения каждой величины, определения независимости случайных величин;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свободно оперировать понятием математического ожидания случайной величины (распределения), применять свойства математического ожидания при решении задач, вычислять математическое ожидание биномиального и геометрического распределений;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свободно оперировать понятиями: дисперсия, стандартное отклонение случайной величины, применять свойства дисперсии случайной величины (распределения) при решении задач, вычислять дисперсию и стандартное отклонение геометрического и биномиального распределений.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55199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E5C794D-80C5-4AFF-A9D0-A50D1A2C48A3}"/>
              </a:ext>
            </a:extLst>
          </p:cNvPr>
          <p:cNvSpPr txBox="1"/>
          <p:nvPr/>
        </p:nvSpPr>
        <p:spPr>
          <a:xfrm>
            <a:off x="381000" y="1044000"/>
            <a:ext cx="10620000" cy="4841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FF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подпункт 112.9.5 изложить в следующей редакции: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112.9.5. Предметные результаты по отдельным темам учебного курса «Вероятность и статистика».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концу 11 класса обучающийся научится: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вычислять выборочные характеристики по данной выборке и оценивать характеристики генеральной совокупности данных по выборочным характеристикам. Оценивать вероятности событий и проверять простейшие статистические гипотезы, пользуясь изученными распределениями;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приводить примеры задач, приводящих к показательному распределению, задач, приводящих к нормальному распределению. Оперировать понятиями: функция плотности вероятности показательного распределения, функция плотности вероятности нормального распределения, функция плотности и свойства нормального распределения;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определять коэффициент линейной корреляции, выборочный коэффициент корреляции.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EACF91-C2F0-4E95-92FF-E74DFF3C1857}"/>
              </a:ext>
            </a:extLst>
          </p:cNvPr>
          <p:cNvSpPr txBox="1"/>
          <p:nvPr/>
        </p:nvSpPr>
        <p:spPr>
          <a:xfrm>
            <a:off x="-204000" y="234000"/>
            <a:ext cx="11475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0" dirty="0">
                <a:solidFill>
                  <a:srgbClr val="0070C0"/>
                </a:solidFill>
                <a:effectLst/>
              </a:rPr>
              <a:t>Изменения в ФОП СОО, действующие с 15.12.2025</a:t>
            </a:r>
            <a:endParaRPr lang="ru-RU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1699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C2B1FC4-0BE7-4443-8476-B017381ADC67}"/>
              </a:ext>
            </a:extLst>
          </p:cNvPr>
          <p:cNvSpPr txBox="1"/>
          <p:nvPr/>
        </p:nvSpPr>
        <p:spPr>
          <a:xfrm>
            <a:off x="492346" y="847220"/>
            <a:ext cx="10733653" cy="5633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FF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пункте 127 Федеральная рабочая программа по учебному предмету «Физическая культура»:</a:t>
            </a:r>
            <a:endParaRPr lang="ru-RU" sz="1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FF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подпункт 127.5.12 изложить в следующей редакции:</a:t>
            </a:r>
            <a:endParaRPr lang="ru-RU" sz="1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127.5.12. Общее число часов, рекомендованных для изучения физической культуры, - 136 часов: в 10 классе - 68 часов (2 часа в неделю), в 11 классе - 68 часов (2 часа в неделю).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Общее число часов, рекомендованных для изучения вариативных модулей физической культуры, - 68 часов: в 10 классе - 34 часа (1 час в неделю), в 11 классе - 34 часа (1 час в неделю).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этом число часов, рекомендованных для изучения физической культуры в рамках универсального профиля</a:t>
            </a:r>
            <a:r>
              <a:rPr lang="ru-RU" sz="1800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- 204 часа: </a:t>
            </a:r>
            <a:r>
              <a:rPr lang="ru-RU" sz="1800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10 классе - 102 часа (3 часа в неделю), в 11 классе - 102 часа (3 часа в неделю);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FF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подпункте 127.7.1 </a:t>
            </a:r>
            <a:r>
              <a:rPr lang="ru-RU" sz="1800" b="1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слова</a:t>
            </a:r>
            <a:r>
              <a:rPr lang="ru-RU" sz="1800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«Личная гигиена, закаливание организма и банные процедуры» </a:t>
            </a:r>
            <a:r>
              <a:rPr lang="ru-RU" sz="1800" b="1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заменить словами «Личная гигиена и закаливание организма»;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FF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абзац третий подпункта 127.8.4.2 признать утратившим силу</a:t>
            </a:r>
            <a:endParaRPr lang="ru-RU" b="1" dirty="0">
              <a:solidFill>
                <a:srgbClr val="FF0000"/>
              </a:solidFill>
              <a:latin typeface="Segoe UI" panose="020B0502040204020203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u="sng" dirty="0"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Убрать: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организовывать и проводить сеансы релаксации, банных процедур и самомассажа с целью восстановления организма после умственных и физических нагрузок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057586-278F-4260-A6FB-FAE3103AB4A3}"/>
              </a:ext>
            </a:extLst>
          </p:cNvPr>
          <p:cNvSpPr txBox="1"/>
          <p:nvPr/>
        </p:nvSpPr>
        <p:spPr>
          <a:xfrm>
            <a:off x="471000" y="324000"/>
            <a:ext cx="11475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0" dirty="0">
                <a:solidFill>
                  <a:srgbClr val="0070C0"/>
                </a:solidFill>
                <a:effectLst/>
              </a:rPr>
              <a:t>Изменения в ФОП СОО, действующие с 15.12.2025</a:t>
            </a:r>
            <a:endParaRPr lang="ru-RU" sz="2800" b="1" dirty="0">
              <a:solidFill>
                <a:srgbClr val="0070C0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D3B87306-67A9-49E5-967D-BF122DC9DAB4}"/>
              </a:ext>
            </a:extLst>
          </p:cNvPr>
          <p:cNvCxnSpPr>
            <a:cxnSpLocks/>
          </p:cNvCxnSpPr>
          <p:nvPr/>
        </p:nvCxnSpPr>
        <p:spPr>
          <a:xfrm>
            <a:off x="4071000" y="5724000"/>
            <a:ext cx="2520000" cy="945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A2551AC4-67A3-4873-9CDD-4BEA9FE21A08}"/>
              </a:ext>
            </a:extLst>
          </p:cNvPr>
          <p:cNvCxnSpPr>
            <a:cxnSpLocks/>
          </p:cNvCxnSpPr>
          <p:nvPr/>
        </p:nvCxnSpPr>
        <p:spPr>
          <a:xfrm flipH="1">
            <a:off x="3846000" y="5724000"/>
            <a:ext cx="2089261" cy="10526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6544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F6F7A23-DDB0-4A09-A50D-A8E5B2BBD104}"/>
              </a:ext>
            </a:extLst>
          </p:cNvPr>
          <p:cNvSpPr txBox="1"/>
          <p:nvPr/>
        </p:nvSpPr>
        <p:spPr>
          <a:xfrm>
            <a:off x="382167" y="729000"/>
            <a:ext cx="10983424" cy="45255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пункте 131  Федеральный учебный план среднего общего образования:</a:t>
            </a:r>
            <a:endParaRPr lang="ru-RU" sz="16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подпункте 131.13 </a:t>
            </a:r>
            <a:r>
              <a:rPr lang="ru-RU" sz="16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слова «естественно-научного,» заменить словами «естественно-научного, агротехнологического»: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Должно стать:  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131.13. Образовательная организация обеспечивает реализацию учебных планов одного или нескольких профилей обучения: естественно-научного, агротехнологического гуманитарного, социально-экономического, технологического, универсального.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абзаце пятом подпункта 131.19</a:t>
            </a:r>
            <a:r>
              <a:rPr lang="ru-RU" sz="16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цифры «2170» заменить цифрами «2312»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600" dirty="0">
              <a:solidFill>
                <a:srgbClr val="21252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600" dirty="0">
              <a:solidFill>
                <a:srgbClr val="212529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600" dirty="0">
              <a:solidFill>
                <a:srgbClr val="212529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600" dirty="0">
              <a:solidFill>
                <a:srgbClr val="212529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абзаце шестом подпункта 131.19</a:t>
            </a:r>
            <a:r>
              <a:rPr lang="ru-RU" sz="16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цифры «2312» заменить цифрами «2516»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67C16C3D-AAC1-4A98-9A36-B8CF9C59B0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477298"/>
              </p:ext>
            </p:extLst>
          </p:nvPr>
        </p:nvGraphicFramePr>
        <p:xfrm>
          <a:off x="338879" y="2602561"/>
          <a:ext cx="11070000" cy="18915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8138">
                  <a:extLst>
                    <a:ext uri="{9D8B030D-6E8A-4147-A177-3AD203B41FA5}">
                      <a16:colId xmlns:a16="http://schemas.microsoft.com/office/drawing/2014/main" val="3558900212"/>
                    </a:ext>
                  </a:extLst>
                </a:gridCol>
                <a:gridCol w="5581862">
                  <a:extLst>
                    <a:ext uri="{9D8B030D-6E8A-4147-A177-3AD203B41FA5}">
                      <a16:colId xmlns:a16="http://schemas.microsoft.com/office/drawing/2014/main" val="1960863028"/>
                    </a:ext>
                  </a:extLst>
                </a:gridCol>
              </a:tblGrid>
              <a:tr h="428503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Было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Стало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5934757"/>
                  </a:ext>
                </a:extLst>
              </a:tr>
              <a:tr h="1360377"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полученное число часов меньше времени, предусмотренного ФГОС СОО (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2170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часов), можно дополнить учебный план профиля еще каким-либо предметом (предметами) на базовом или углубленном уровне либо изменить количество часов на изучение выбранных предметов; завершить формирование учебного плана профиля дополнительными учебными предметами, курсами по выбору обучающихся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rgbClr val="212529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Если полученное число часов меньше времени, предусмотренного ФГОС СОО (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2312</a:t>
                      </a:r>
                      <a:r>
                        <a:rPr lang="ru-RU" sz="1200" dirty="0">
                          <a:solidFill>
                            <a:srgbClr val="212529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часов), можно дополнить учебный план профиля еще каким-либо предметом (предметами) на базовом или углубленном уровне либо изменить количество часов на изучение выбранных предметов; завершить формирование учебного плана профиля дополнительными учебными предметами, курсами по выбору обучающихся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893488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55C6940-43E7-4A82-BBD3-30E49953E98F}"/>
              </a:ext>
            </a:extLst>
          </p:cNvPr>
          <p:cNvSpPr txBox="1"/>
          <p:nvPr/>
        </p:nvSpPr>
        <p:spPr>
          <a:xfrm>
            <a:off x="516000" y="137494"/>
            <a:ext cx="11475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0" dirty="0">
                <a:solidFill>
                  <a:srgbClr val="0070C0"/>
                </a:solidFill>
                <a:effectLst/>
              </a:rPr>
              <a:t>Изменения в ФОП СОО, действующие с 15.12.2025</a:t>
            </a:r>
            <a:endParaRPr lang="ru-RU" sz="2800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Таблица 4">
            <a:extLst>
              <a:ext uri="{FF2B5EF4-FFF2-40B4-BE49-F238E27FC236}">
                <a16:creationId xmlns:a16="http://schemas.microsoft.com/office/drawing/2014/main" id="{54EAE2F8-ADFB-4A63-A4A9-3E04A4CE56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7186184"/>
              </p:ext>
            </p:extLst>
          </p:nvPr>
        </p:nvGraphicFramePr>
        <p:xfrm>
          <a:off x="382167" y="4824000"/>
          <a:ext cx="11070000" cy="14608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8138">
                  <a:extLst>
                    <a:ext uri="{9D8B030D-6E8A-4147-A177-3AD203B41FA5}">
                      <a16:colId xmlns:a16="http://schemas.microsoft.com/office/drawing/2014/main" val="3558900212"/>
                    </a:ext>
                  </a:extLst>
                </a:gridCol>
                <a:gridCol w="5581862">
                  <a:extLst>
                    <a:ext uri="{9D8B030D-6E8A-4147-A177-3AD203B41FA5}">
                      <a16:colId xmlns:a16="http://schemas.microsoft.com/office/drawing/2014/main" val="1960863028"/>
                    </a:ext>
                  </a:extLst>
                </a:gridCol>
              </a:tblGrid>
              <a:tr h="344933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Было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Стало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5934757"/>
                  </a:ext>
                </a:extLst>
              </a:tr>
              <a:tr h="1095067"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суммарное число часов больше или равно минимальному числу часов, но меньше максимально допустимого (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2312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часов), то образовательная организация может завершить формирование учебного плана, или увеличить количество часов на изучение отдельных предметов, или включить в план другие курсы по выбору обучающихся.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rgbClr val="212529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если суммарное число часов больше или равно минимальному числу часов, но меньше максимально допустимого (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2516 </a:t>
                      </a:r>
                      <a:r>
                        <a:rPr lang="ru-RU" sz="1200" dirty="0">
                          <a:solidFill>
                            <a:srgbClr val="212529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часов), то образовательная организация может завершить формирование учебного плана, или увеличить количество часов на изучение отдельных предметов, или включить в план другие курсы по выбору обучающихся.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89348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9025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A12994-0399-4366-8EC3-E321FFC7DE99}"/>
              </a:ext>
            </a:extLst>
          </p:cNvPr>
          <p:cNvSpPr txBox="1"/>
          <p:nvPr/>
        </p:nvSpPr>
        <p:spPr>
          <a:xfrm>
            <a:off x="471000" y="1224000"/>
            <a:ext cx="11160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FF0000"/>
                </a:solidFill>
                <a:effectLst/>
                <a:latin typeface="system-ui"/>
              </a:rPr>
              <a:t>в подпункте 131.20.1:</a:t>
            </a:r>
          </a:p>
          <a:p>
            <a:r>
              <a:rPr lang="ru-RU" b="1" i="0" dirty="0">
                <a:solidFill>
                  <a:srgbClr val="212529"/>
                </a:solidFill>
                <a:effectLst/>
                <a:latin typeface="system-ui"/>
              </a:rPr>
              <a:t>слова </a:t>
            </a:r>
            <a:r>
              <a:rPr lang="ru-RU" i="0" dirty="0">
                <a:solidFill>
                  <a:srgbClr val="212529"/>
                </a:solidFill>
                <a:effectLst/>
                <a:latin typeface="system-ui"/>
              </a:rPr>
              <a:t>«Технологический профиль ориентирован» </a:t>
            </a:r>
            <a:r>
              <a:rPr lang="ru-RU" b="1" i="0" dirty="0">
                <a:solidFill>
                  <a:srgbClr val="212529"/>
                </a:solidFill>
                <a:effectLst/>
                <a:latin typeface="system-ui"/>
              </a:rPr>
              <a:t>заменить словами </a:t>
            </a:r>
            <a:r>
              <a:rPr lang="ru-RU" i="0" dirty="0">
                <a:solidFill>
                  <a:srgbClr val="212529"/>
                </a:solidFill>
                <a:effectLst/>
                <a:latin typeface="system-ui"/>
              </a:rPr>
              <a:t>«Технологический, агротехнологический профили ориентированы»; слова «в данном профиле» заменить словами «в данных профилях»</a:t>
            </a:r>
          </a:p>
          <a:p>
            <a:r>
              <a:rPr lang="ru-RU" b="1" u="sng" dirty="0">
                <a:solidFill>
                  <a:srgbClr val="212529"/>
                </a:solidFill>
                <a:latin typeface="system-ui"/>
              </a:rPr>
              <a:t>Должно стать: </a:t>
            </a:r>
            <a:endParaRPr lang="ru-RU" b="1" i="0" u="sng" dirty="0">
              <a:solidFill>
                <a:srgbClr val="212529"/>
              </a:solidFill>
              <a:effectLst/>
              <a:latin typeface="system-ui"/>
            </a:endParaRPr>
          </a:p>
          <a:p>
            <a:endParaRPr lang="ru-RU" dirty="0">
              <a:solidFill>
                <a:srgbClr val="212529"/>
              </a:solidFill>
              <a:latin typeface="system-ui"/>
            </a:endParaRPr>
          </a:p>
          <a:p>
            <a:endParaRPr lang="ru-RU" i="0" dirty="0">
              <a:solidFill>
                <a:srgbClr val="212529"/>
              </a:solidFill>
              <a:effectLst/>
              <a:latin typeface="system-u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3D8B94-E81F-4246-82B9-ADF36B7B3AA5}"/>
              </a:ext>
            </a:extLst>
          </p:cNvPr>
          <p:cNvSpPr txBox="1"/>
          <p:nvPr/>
        </p:nvSpPr>
        <p:spPr>
          <a:xfrm>
            <a:off x="471000" y="324000"/>
            <a:ext cx="11475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0" dirty="0">
                <a:solidFill>
                  <a:srgbClr val="0070C0"/>
                </a:solidFill>
                <a:effectLst/>
              </a:rPr>
              <a:t>Изменения в ФОП СОО, действующие с 15.12.2025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D016D-6F5E-4616-969D-792BC937F0F1}"/>
              </a:ext>
            </a:extLst>
          </p:cNvPr>
          <p:cNvSpPr txBox="1"/>
          <p:nvPr/>
        </p:nvSpPr>
        <p:spPr>
          <a:xfrm>
            <a:off x="460921" y="2418481"/>
            <a:ext cx="10530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22272F"/>
                </a:solidFill>
                <a:effectLst/>
              </a:rPr>
              <a:t>Технологический, агротехнологический профили ориентированы </a:t>
            </a:r>
            <a:r>
              <a:rPr lang="ru-RU" b="0" i="0" dirty="0">
                <a:solidFill>
                  <a:srgbClr val="22272F"/>
                </a:solidFill>
                <a:effectLst/>
              </a:rPr>
              <a:t>на производственную, инженерную и информационную сферы деятельности, поэтому </a:t>
            </a:r>
            <a:r>
              <a:rPr lang="ru-RU" b="1" i="0" dirty="0">
                <a:solidFill>
                  <a:srgbClr val="22272F"/>
                </a:solidFill>
                <a:effectLst/>
              </a:rPr>
              <a:t>в данных профилях </a:t>
            </a:r>
            <a:r>
              <a:rPr lang="ru-RU" b="0" i="0" dirty="0">
                <a:solidFill>
                  <a:srgbClr val="22272F"/>
                </a:solidFill>
                <a:effectLst/>
              </a:rPr>
              <a:t>для изучения на углубленном уровне выбираются учебные предметы и дополнительные предметы, курсы преимущественно из предметных областей "Математика и информатика" и "Естественно-научные предметы".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AD3504-190A-43FF-8E3E-B1B06E4CB3D8}"/>
              </a:ext>
            </a:extLst>
          </p:cNvPr>
          <p:cNvSpPr txBox="1"/>
          <p:nvPr/>
        </p:nvSpPr>
        <p:spPr>
          <a:xfrm>
            <a:off x="460920" y="4059000"/>
            <a:ext cx="1094507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212529"/>
                </a:solidFill>
                <a:effectLst/>
                <a:latin typeface="system-ui"/>
              </a:rPr>
              <a:t>слова</a:t>
            </a:r>
            <a:r>
              <a:rPr lang="ru-RU" i="0" dirty="0">
                <a:solidFill>
                  <a:srgbClr val="212529"/>
                </a:solidFill>
                <a:effectLst/>
                <a:latin typeface="system-ui"/>
              </a:rPr>
              <a:t> «Пример учебного плана технологического (инженерного) профиля (с углубленным изучением математики и физики) (вариант 1)» </a:t>
            </a:r>
            <a:r>
              <a:rPr lang="ru-RU" b="1" i="0" dirty="0">
                <a:solidFill>
                  <a:srgbClr val="212529"/>
                </a:solidFill>
                <a:effectLst/>
                <a:latin typeface="system-ui"/>
              </a:rPr>
              <a:t>заменить словами </a:t>
            </a:r>
            <a:r>
              <a:rPr lang="ru-RU" i="0" dirty="0">
                <a:solidFill>
                  <a:srgbClr val="212529"/>
                </a:solidFill>
                <a:effectLst/>
                <a:latin typeface="system-ui"/>
              </a:rPr>
              <a:t>«Пример учебного плана технологического (инженерного) и агротехнологического профилей (с углубленным изучением математики и физики) (вариант 1)»</a:t>
            </a:r>
          </a:p>
          <a:p>
            <a:r>
              <a:rPr lang="ru-RU" b="1" u="sng" dirty="0">
                <a:solidFill>
                  <a:srgbClr val="212529"/>
                </a:solidFill>
                <a:latin typeface="system-ui"/>
              </a:rPr>
              <a:t>Должно стать: </a:t>
            </a:r>
            <a:endParaRPr lang="ru-RU" b="1" i="0" u="sng" dirty="0">
              <a:solidFill>
                <a:srgbClr val="212529"/>
              </a:solidFill>
              <a:effectLst/>
              <a:latin typeface="system-u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473164-9EB7-403A-9167-E761A2A444ED}"/>
              </a:ext>
            </a:extLst>
          </p:cNvPr>
          <p:cNvSpPr txBox="1"/>
          <p:nvPr/>
        </p:nvSpPr>
        <p:spPr>
          <a:xfrm>
            <a:off x="561000" y="5544000"/>
            <a:ext cx="11385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22272F"/>
                </a:solidFill>
                <a:effectLst/>
              </a:rPr>
              <a:t>Пример учебного плана технологического (инженерного) и агротехнологического профилей (с углубленным изучением математики и физики) (вариант 1)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58656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6C08A9A-E78D-40C0-B31B-1C5D7ECA8F80}"/>
              </a:ext>
            </a:extLst>
          </p:cNvPr>
          <p:cNvSpPr txBox="1"/>
          <p:nvPr/>
        </p:nvSpPr>
        <p:spPr>
          <a:xfrm>
            <a:off x="198986" y="427696"/>
            <a:ext cx="11475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 пункте 131.20.2</a:t>
            </a:r>
            <a:r>
              <a:rPr lang="ru-RU" dirty="0"/>
              <a:t>:</a:t>
            </a:r>
          </a:p>
          <a:p>
            <a:r>
              <a:rPr lang="ru-RU" b="1" dirty="0"/>
              <a:t>первый абзац изложить в следующей редакции</a:t>
            </a:r>
            <a:r>
              <a:rPr lang="ru-RU" dirty="0"/>
              <a:t>:</a:t>
            </a:r>
          </a:p>
          <a:p>
            <a:r>
              <a:rPr lang="ru-RU" dirty="0"/>
              <a:t>«131.20.2. Естественно-научный, агротехнологический профили ориентируют на такие сферы деятельности, как медицина, биотехнологии, сельское хозяйство и другие. В данных профилях для изучения на углубленном уровне выбираются учебные предметы и дополнительные курсы преимущественно из предметных областей «Естественно-научные предметы».»;</a:t>
            </a:r>
          </a:p>
          <a:p>
            <a:r>
              <a:rPr lang="ru-RU" b="1" dirty="0"/>
              <a:t>слова</a:t>
            </a:r>
            <a:r>
              <a:rPr lang="ru-RU" dirty="0"/>
              <a:t> «Пример учебного плана естественно-научного профиля.» </a:t>
            </a:r>
            <a:r>
              <a:rPr lang="ru-RU" b="1" dirty="0"/>
              <a:t>заменить словами </a:t>
            </a:r>
            <a:r>
              <a:rPr lang="ru-RU" dirty="0"/>
              <a:t>«Пример учебного плана естественно-научного и агротехнологического профилей.»;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432155-061F-4A11-8AAB-5608417E9748}"/>
              </a:ext>
            </a:extLst>
          </p:cNvPr>
          <p:cNvSpPr txBox="1"/>
          <p:nvPr/>
        </p:nvSpPr>
        <p:spPr>
          <a:xfrm>
            <a:off x="480094" y="78665"/>
            <a:ext cx="11475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0" dirty="0">
                <a:solidFill>
                  <a:srgbClr val="0070C0"/>
                </a:solidFill>
                <a:effectLst/>
              </a:rPr>
              <a:t>Изменения в ФОП СОО, действующие с 15.12.2025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15EB18-A238-445D-9654-073EFF1064A5}"/>
              </a:ext>
            </a:extLst>
          </p:cNvPr>
          <p:cNvSpPr txBox="1"/>
          <p:nvPr/>
        </p:nvSpPr>
        <p:spPr>
          <a:xfrm>
            <a:off x="5421000" y="4959000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22272F"/>
                </a:solidFill>
                <a:effectLst/>
                <a:latin typeface="PT Serif" panose="020A0603040505020204" pitchFamily="18" charset="-52"/>
              </a:rPr>
              <a:t>.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398558-62D1-477F-996A-8E2E3E5D7CAE}"/>
              </a:ext>
            </a:extLst>
          </p:cNvPr>
          <p:cNvSpPr txBox="1"/>
          <p:nvPr/>
        </p:nvSpPr>
        <p:spPr>
          <a:xfrm>
            <a:off x="221109" y="2686647"/>
            <a:ext cx="116978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Количество учебных часов, выделенных на изучение учебного предмета «Обществознание» (базовый уровень) в федеральных учебных планах: п. 313.201 технологического, агротехнологического профилей (варианты 1, 2); п. 131.20.2 естественно-научного, агротехнологического профилей (варианты 1, 2);  п. 131.20.3 гуманитарного профиля (варианты 2, 3, 5); п. 131.20.5 универсального профиля , а также в </a:t>
            </a:r>
            <a:r>
              <a:rPr lang="ru-RU" dirty="0">
                <a:solidFill>
                  <a:srgbClr val="22272F"/>
                </a:solidFill>
              </a:rPr>
              <a:t>учебных планах с профильной возможностью, предусматривающие изучение государственных языков республик Российской Федерации из числа языков народов Российской Федерации (п. 131.20.6), предусматривающих изучение учебного предмета «Обществознание» и на базовом уровне определяется следующим образом: </a:t>
            </a: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5A1FD4A-43DF-497E-B098-89E5D9D2F7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331" t="61155" r="43356" b="36220"/>
          <a:stretch/>
        </p:blipFill>
        <p:spPr>
          <a:xfrm>
            <a:off x="2106788" y="5240907"/>
            <a:ext cx="6945162" cy="45650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55840F9-0767-494F-9C69-3CDE1936DC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3241" y="4376880"/>
            <a:ext cx="3510001" cy="9900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F34AB28-1DA5-4B82-9C44-221349BFFDC0}"/>
              </a:ext>
            </a:extLst>
          </p:cNvPr>
          <p:cNvSpPr txBox="1"/>
          <p:nvPr/>
        </p:nvSpPr>
        <p:spPr>
          <a:xfrm>
            <a:off x="555400" y="4867494"/>
            <a:ext cx="1935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rgbClr val="FF0000"/>
                </a:solidFill>
              </a:rPr>
              <a:t>!!!!!</a:t>
            </a:r>
          </a:p>
        </p:txBody>
      </p:sp>
      <p:sp>
        <p:nvSpPr>
          <p:cNvPr id="18" name="Стрелка: вправо 17">
            <a:extLst>
              <a:ext uri="{FF2B5EF4-FFF2-40B4-BE49-F238E27FC236}">
                <a16:creationId xmlns:a16="http://schemas.microsoft.com/office/drawing/2014/main" id="{0C31A66A-E9C7-4BC3-9DF0-C49FF33ADDAF}"/>
              </a:ext>
            </a:extLst>
          </p:cNvPr>
          <p:cNvSpPr/>
          <p:nvPr/>
        </p:nvSpPr>
        <p:spPr>
          <a:xfrm>
            <a:off x="9152279" y="4624517"/>
            <a:ext cx="360000" cy="92333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0423D54-5543-4403-B8BF-7075D9E2715D}"/>
              </a:ext>
            </a:extLst>
          </p:cNvPr>
          <p:cNvSpPr txBox="1"/>
          <p:nvPr/>
        </p:nvSpPr>
        <p:spPr>
          <a:xfrm>
            <a:off x="9641394" y="4624517"/>
            <a:ext cx="2115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Изменяется и количество учебных часов, выделяемых на часть УП, формируемую участниками образовательных отношений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6E2323F-BFC5-49F1-AEA1-F25C4C922215}"/>
              </a:ext>
            </a:extLst>
          </p:cNvPr>
          <p:cNvSpPr txBox="1"/>
          <p:nvPr/>
        </p:nvSpPr>
        <p:spPr>
          <a:xfrm>
            <a:off x="221109" y="5741699"/>
            <a:ext cx="1183283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 подпункте 132.4 пункта 132 </a:t>
            </a:r>
            <a:r>
              <a:rPr lang="ru-RU" b="1" dirty="0"/>
              <a:t>слова</a:t>
            </a:r>
            <a:r>
              <a:rPr lang="ru-RU" dirty="0"/>
              <a:t> «26 мая.» </a:t>
            </a:r>
            <a:r>
              <a:rPr lang="ru-RU" b="1" dirty="0"/>
              <a:t>заменить словами </a:t>
            </a:r>
            <a:r>
              <a:rPr lang="ru-RU" dirty="0"/>
              <a:t>«не ранее 26 мая.»</a:t>
            </a:r>
          </a:p>
          <a:p>
            <a:pPr algn="just"/>
            <a:r>
              <a:rPr lang="ru-RU" b="1" dirty="0"/>
              <a:t>Должно стать: </a:t>
            </a:r>
            <a:r>
              <a:rPr lang="ru-RU" sz="1400" dirty="0"/>
              <a:t>Учебный год в образовательной организации заканчивается не ранее 26 мая. Если этот день приходится на выходной день, то в этом случае учебный год заканчивается в предыдущий рабочий день. </a:t>
            </a:r>
            <a:r>
              <a:rPr lang="ru-RU" sz="1400" u="sng" dirty="0"/>
              <a:t>Для 11 классов окончание учебного года определяется ежегодно в соответствии с расписанием государственной итоговой аттестации.</a:t>
            </a:r>
          </a:p>
        </p:txBody>
      </p:sp>
    </p:spTree>
    <p:extLst>
      <p:ext uri="{BB962C8B-B14F-4D97-AF65-F5344CB8AC3E}">
        <p14:creationId xmlns:p14="http://schemas.microsoft.com/office/powerpoint/2010/main" val="35618836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28AC5318-E9A5-4278-AD37-8A317ACE8C7C}"/>
              </a:ext>
            </a:extLst>
          </p:cNvPr>
          <p:cNvSpPr/>
          <p:nvPr/>
        </p:nvSpPr>
        <p:spPr>
          <a:xfrm>
            <a:off x="1011000" y="1528574"/>
            <a:ext cx="3150000" cy="15750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Содержательный раздел</a:t>
            </a:r>
          </a:p>
        </p:txBody>
      </p:sp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id="{77461940-27A0-4EBC-8A2E-3A9898A2E4D9}"/>
              </a:ext>
            </a:extLst>
          </p:cNvPr>
          <p:cNvSpPr/>
          <p:nvPr/>
        </p:nvSpPr>
        <p:spPr>
          <a:xfrm>
            <a:off x="1011000" y="3176834"/>
            <a:ext cx="3150000" cy="15750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Организационный раздел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069456F-A2EF-4C7F-9494-BA473B84ECE3}"/>
              </a:ext>
            </a:extLst>
          </p:cNvPr>
          <p:cNvSpPr/>
          <p:nvPr/>
        </p:nvSpPr>
        <p:spPr>
          <a:xfrm>
            <a:off x="4417800" y="1663574"/>
            <a:ext cx="6975000" cy="1305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Внести коррективы в рабочие программы по литературе, математике (углубленный уровень), физической культуре, обществознанию  (базовый уровень)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20C3FB5-E1D6-4CFF-AE4A-331D56525861}"/>
              </a:ext>
            </a:extLst>
          </p:cNvPr>
          <p:cNvSpPr/>
          <p:nvPr/>
        </p:nvSpPr>
        <p:spPr>
          <a:xfrm>
            <a:off x="4417800" y="3311834"/>
            <a:ext cx="6975000" cy="1305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Внести коррективы в учебные планы и календарный учебный график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ED4D94-4587-423D-88D8-5FB266D75C6D}"/>
              </a:ext>
            </a:extLst>
          </p:cNvPr>
          <p:cNvSpPr txBox="1"/>
          <p:nvPr/>
        </p:nvSpPr>
        <p:spPr>
          <a:xfrm>
            <a:off x="1866000" y="1159242"/>
            <a:ext cx="720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Необходимо было сделать к 15.12.2025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860E6F-C480-4F7A-AA73-8EAD9E87058F}"/>
              </a:ext>
            </a:extLst>
          </p:cNvPr>
          <p:cNvSpPr txBox="1"/>
          <p:nvPr/>
        </p:nvSpPr>
        <p:spPr>
          <a:xfrm>
            <a:off x="367800" y="186910"/>
            <a:ext cx="11025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Изменения в ООП СОО </a:t>
            </a:r>
          </a:p>
          <a:p>
            <a:pPr algn="ctr"/>
            <a:r>
              <a:rPr lang="ru-RU" sz="2800" b="1" dirty="0">
                <a:solidFill>
                  <a:srgbClr val="0070C0"/>
                </a:solidFill>
              </a:rPr>
              <a:t>в соответствии с приказом </a:t>
            </a:r>
            <a:r>
              <a:rPr lang="ru-RU" sz="2800" b="1" dirty="0" err="1">
                <a:solidFill>
                  <a:srgbClr val="0070C0"/>
                </a:solidFill>
              </a:rPr>
              <a:t>Минпросвещения</a:t>
            </a:r>
            <a:r>
              <a:rPr lang="ru-RU" sz="2800" b="1" dirty="0">
                <a:solidFill>
                  <a:srgbClr val="0070C0"/>
                </a:solidFill>
              </a:rPr>
              <a:t> России № 729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CF393E-DD1B-44D5-8FF7-0E801D129CEB}"/>
              </a:ext>
            </a:extLst>
          </p:cNvPr>
          <p:cNvSpPr txBox="1"/>
          <p:nvPr/>
        </p:nvSpPr>
        <p:spPr>
          <a:xfrm>
            <a:off x="2046000" y="4844008"/>
            <a:ext cx="720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Необходимо было сделать к 01.09.2026</a:t>
            </a:r>
          </a:p>
        </p:txBody>
      </p:sp>
      <p:sp>
        <p:nvSpPr>
          <p:cNvPr id="14" name="Стрелка: вправо 13">
            <a:extLst>
              <a:ext uri="{FF2B5EF4-FFF2-40B4-BE49-F238E27FC236}">
                <a16:creationId xmlns:a16="http://schemas.microsoft.com/office/drawing/2014/main" id="{C3EC4920-0825-401C-BE86-79D7AD8E036D}"/>
              </a:ext>
            </a:extLst>
          </p:cNvPr>
          <p:cNvSpPr/>
          <p:nvPr/>
        </p:nvSpPr>
        <p:spPr>
          <a:xfrm>
            <a:off x="1011000" y="5225673"/>
            <a:ext cx="3150000" cy="15750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Содержательный раздел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624F2A9-8124-46F3-9240-7652D8ABEC99}"/>
              </a:ext>
            </a:extLst>
          </p:cNvPr>
          <p:cNvSpPr/>
          <p:nvPr/>
        </p:nvSpPr>
        <p:spPr>
          <a:xfrm>
            <a:off x="4521000" y="5347940"/>
            <a:ext cx="6975000" cy="1305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Включить новую федеральную рабочую программу по обществознанию 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 (с 01.09.2026 начинает действовать для 10-х классов)</a:t>
            </a:r>
          </a:p>
        </p:txBody>
      </p:sp>
    </p:spTree>
    <p:extLst>
      <p:ext uri="{BB962C8B-B14F-4D97-AF65-F5344CB8AC3E}">
        <p14:creationId xmlns:p14="http://schemas.microsoft.com/office/powerpoint/2010/main" val="9336362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1A2C17B-C43C-45EA-8E45-7A860FAAECD3}"/>
              </a:ext>
            </a:extLst>
          </p:cNvPr>
          <p:cNvSpPr txBox="1"/>
          <p:nvPr/>
        </p:nvSpPr>
        <p:spPr>
          <a:xfrm>
            <a:off x="2001000" y="674504"/>
            <a:ext cx="83228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</a:rPr>
              <a:t>Благодарю за внимание!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080D31-5D97-4AB7-B6D8-C79FFAF5DEC5}"/>
              </a:ext>
            </a:extLst>
          </p:cNvPr>
          <p:cNvSpPr txBox="1"/>
          <p:nvPr/>
        </p:nvSpPr>
        <p:spPr>
          <a:xfrm>
            <a:off x="2704856" y="5675664"/>
            <a:ext cx="7087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Контактная информация: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</a:rPr>
              <a:t>р. т.: </a:t>
            </a:r>
            <a:r>
              <a:rPr lang="ru-RU" sz="2000" b="1" u="sng" dirty="0">
                <a:solidFill>
                  <a:srgbClr val="C00000"/>
                </a:solidFill>
              </a:rPr>
              <a:t>229-10-19, </a:t>
            </a:r>
            <a:r>
              <a:rPr lang="ru-RU" sz="2000" b="1" dirty="0">
                <a:solidFill>
                  <a:srgbClr val="002060"/>
                </a:solidFill>
              </a:rPr>
              <a:t>эл. почта: </a:t>
            </a:r>
            <a:r>
              <a:rPr lang="en-US" sz="2000" dirty="0">
                <a:hlinkClick r:id="rId2"/>
              </a:rPr>
              <a:t>ISuvorova@admnsk.ru</a:t>
            </a:r>
            <a:endParaRPr lang="ru-RU" sz="2000" dirty="0"/>
          </a:p>
          <a:p>
            <a:pPr algn="ctr"/>
            <a:endParaRPr lang="ru-RU" sz="2000" dirty="0"/>
          </a:p>
        </p:txBody>
      </p:sp>
      <p:sp>
        <p:nvSpPr>
          <p:cNvPr id="2" name="AutoShape 2" descr="Фон для презентации осень">
            <a:extLst>
              <a:ext uri="{FF2B5EF4-FFF2-40B4-BE49-F238E27FC236}">
                <a16:creationId xmlns:a16="http://schemas.microsoft.com/office/drawing/2014/main" id="{2B3E0D72-D219-4720-A2CB-FC84106968B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388DF4-ADA8-4D53-A6A8-6485BE3D84D0}"/>
              </a:ext>
            </a:extLst>
          </p:cNvPr>
          <p:cNvSpPr txBox="1"/>
          <p:nvPr/>
        </p:nvSpPr>
        <p:spPr>
          <a:xfrm>
            <a:off x="4110900" y="2151727"/>
            <a:ext cx="4275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>
                <a:solidFill>
                  <a:srgbClr val="0070C0"/>
                </a:solidFill>
              </a:rPr>
              <a:t>Терпения! </a:t>
            </a:r>
          </a:p>
          <a:p>
            <a:pPr algn="r"/>
            <a:r>
              <a:rPr lang="ru-RU" sz="4000" b="1" i="1" dirty="0">
                <a:solidFill>
                  <a:srgbClr val="0070C0"/>
                </a:solidFill>
              </a:rPr>
              <a:t>                                                      Успехов! </a:t>
            </a:r>
          </a:p>
          <a:p>
            <a:endParaRPr lang="ru-RU" sz="4000" b="1" i="1" dirty="0"/>
          </a:p>
        </p:txBody>
      </p:sp>
    </p:spTree>
    <p:extLst>
      <p:ext uri="{BB962C8B-B14F-4D97-AF65-F5344CB8AC3E}">
        <p14:creationId xmlns:p14="http://schemas.microsoft.com/office/powerpoint/2010/main" val="1674916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l="45059" t="11914" r="23645" b="9961"/>
          <a:stretch>
            <a:fillRect/>
          </a:stretch>
        </p:blipFill>
        <p:spPr bwMode="auto">
          <a:xfrm>
            <a:off x="628191" y="2517735"/>
            <a:ext cx="3168912" cy="3919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CB5174E-B20A-4D74-9FBE-94B28678CBDF}"/>
              </a:ext>
            </a:extLst>
          </p:cNvPr>
          <p:cNvSpPr/>
          <p:nvPr/>
        </p:nvSpPr>
        <p:spPr bwMode="auto">
          <a:xfrm>
            <a:off x="1551000" y="349219"/>
            <a:ext cx="920088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Российской Федерации 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 08.10.2025 № 729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 внесении изменений в некоторые приказы Министерства просвещения Российской Федерации, касающиеся федеральных образовательных программ начального общего образования, основного общего образования и среднего общего образования»</a:t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(Зарегистрирован 03.12.2025 № 84436)</a:t>
            </a: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3766386" y="3138657"/>
            <a:ext cx="47701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Вступил в </a:t>
            </a:r>
            <a:r>
              <a:rPr lang="ru-RU" sz="20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силу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2700"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b="1" spc="-15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декабря</a:t>
            </a:r>
            <a:r>
              <a:rPr lang="ru-RU" sz="20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2025</a:t>
            </a:r>
            <a:r>
              <a:rPr lang="ru-RU" sz="2000" b="1" spc="-3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7941000" y="2524654"/>
            <a:ext cx="3510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ea typeface="Caladea"/>
                <a:cs typeface="Times New Roman" pitchFamily="18" charset="0"/>
              </a:rPr>
              <a:t>Ресурсы портала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ea typeface="Caladea"/>
                <a:cs typeface="Times New Roman" pitchFamily="18" charset="0"/>
              </a:rPr>
              <a:t> </a:t>
            </a:r>
            <a:r>
              <a:rPr lang="ru-RU" sz="1600" b="1" spc="-4" dirty="0">
                <a:solidFill>
                  <a:srgbClr val="F5520A"/>
                </a:solidFill>
                <a:latin typeface="Times New Roman" pitchFamily="18" charset="0"/>
                <a:ea typeface="Caladea"/>
                <a:cs typeface="Times New Roman" pitchFamily="18" charset="0"/>
              </a:rPr>
              <a:t>«Единое </a:t>
            </a:r>
            <a:r>
              <a:rPr lang="ru-RU" sz="1600" b="1" dirty="0">
                <a:solidFill>
                  <a:srgbClr val="F5520A"/>
                </a:solidFill>
                <a:latin typeface="Times New Roman" pitchFamily="18" charset="0"/>
                <a:ea typeface="Caladea"/>
                <a:cs typeface="Times New Roman" pitchFamily="18" charset="0"/>
              </a:rPr>
              <a:t> </a:t>
            </a:r>
            <a:r>
              <a:rPr lang="ru-RU" sz="1600" b="1" spc="-9" dirty="0">
                <a:solidFill>
                  <a:srgbClr val="F5520A"/>
                </a:solidFill>
                <a:latin typeface="Times New Roman" pitchFamily="18" charset="0"/>
                <a:ea typeface="Caladea"/>
                <a:cs typeface="Times New Roman" pitchFamily="18" charset="0"/>
              </a:rPr>
              <a:t>содержание</a:t>
            </a:r>
            <a:r>
              <a:rPr lang="ru-RU" sz="1600" b="1" dirty="0">
                <a:solidFill>
                  <a:srgbClr val="F5520A"/>
                </a:solidFill>
                <a:latin typeface="Times New Roman" pitchFamily="18" charset="0"/>
                <a:ea typeface="Caladea"/>
                <a:cs typeface="Times New Roman" pitchFamily="18" charset="0"/>
              </a:rPr>
              <a:t> </a:t>
            </a:r>
            <a:r>
              <a:rPr lang="ru-RU" sz="1600" b="1" spc="-9" dirty="0">
                <a:solidFill>
                  <a:srgbClr val="F5520A"/>
                </a:solidFill>
                <a:latin typeface="Times New Roman" pitchFamily="18" charset="0"/>
                <a:ea typeface="Caladea"/>
                <a:cs typeface="Times New Roman" pitchFamily="18" charset="0"/>
              </a:rPr>
              <a:t>общего </a:t>
            </a:r>
            <a:r>
              <a:rPr lang="ru-RU" sz="1600" b="1" spc="-4" dirty="0">
                <a:solidFill>
                  <a:srgbClr val="F5520A"/>
                </a:solidFill>
                <a:latin typeface="Times New Roman" pitchFamily="18" charset="0"/>
                <a:ea typeface="Caladea"/>
                <a:cs typeface="Times New Roman" pitchFamily="18" charset="0"/>
              </a:rPr>
              <a:t>образования»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ea typeface="Caladea"/>
                <a:cs typeface="Times New Roman" pitchFamily="18" charset="0"/>
              </a:rPr>
              <a:t>https://edsoo.ru/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301000" y="3719343"/>
            <a:ext cx="2842995" cy="2819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502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2E13EEFA-A42A-4CE4-8F49-0086E88B6A81}"/>
              </a:ext>
            </a:extLst>
          </p:cNvPr>
          <p:cNvSpPr txBox="1"/>
          <p:nvPr/>
        </p:nvSpPr>
        <p:spPr>
          <a:xfrm>
            <a:off x="606000" y="999000"/>
            <a:ext cx="11070000" cy="5755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600" i="0" u="none" strike="noStrike" baseline="0" dirty="0">
                <a:solidFill>
                  <a:srgbClr val="000000"/>
                </a:solidFill>
                <a:latin typeface="Bureausans-Bold"/>
              </a:rPr>
              <a:t>В</a:t>
            </a:r>
            <a:r>
              <a:rPr lang="ru-RU" sz="1600" b="1" i="0" u="none" strike="noStrike" baseline="0" dirty="0">
                <a:solidFill>
                  <a:srgbClr val="000000"/>
                </a:solidFill>
                <a:latin typeface="Bureausans-Bold"/>
              </a:rPr>
              <a:t> федеральной рабочей программе по литературе </a:t>
            </a:r>
            <a:r>
              <a:rPr lang="ru-RU" sz="1600" b="0" i="0" u="none" strike="noStrike" baseline="0" dirty="0">
                <a:solidFill>
                  <a:srgbClr val="000000"/>
                </a:solidFill>
                <a:latin typeface="Bureausans-Regular"/>
              </a:rPr>
              <a:t>скорректировали темы поурочных планирований.</a:t>
            </a:r>
          </a:p>
          <a:p>
            <a:pPr algn="l"/>
            <a:r>
              <a:rPr lang="ru-RU" sz="1600" b="0" i="0" u="none" strike="noStrike" baseline="0" dirty="0">
                <a:solidFill>
                  <a:srgbClr val="FFFFFF"/>
                </a:solidFill>
                <a:latin typeface="Bureausans-Regular"/>
              </a:rPr>
              <a:t>1</a:t>
            </a:r>
          </a:p>
          <a:p>
            <a:pPr algn="l"/>
            <a:r>
              <a:rPr lang="ru-RU" sz="1600" b="0" i="0" u="none" strike="noStrike" baseline="0" dirty="0">
                <a:solidFill>
                  <a:srgbClr val="000000"/>
                </a:solidFill>
                <a:latin typeface="Bureausans-Regular"/>
              </a:rPr>
              <a:t>Удалили федеральную рабочую программу по родному украинскому языку и чуть  скорректировали программу по родной крымско-татарской литературе.</a:t>
            </a:r>
          </a:p>
          <a:p>
            <a:pPr algn="l"/>
            <a:r>
              <a:rPr lang="ru-RU" sz="1600" b="0" i="0" u="none" strike="noStrike" baseline="0" dirty="0">
                <a:solidFill>
                  <a:srgbClr val="FFFFFF"/>
                </a:solidFill>
                <a:latin typeface="Bureausans-Regular"/>
              </a:rPr>
              <a:t>2</a:t>
            </a:r>
          </a:p>
          <a:p>
            <a:pPr algn="l"/>
            <a:r>
              <a:rPr lang="ru-RU" sz="1600" b="0" i="0" u="none" strike="noStrike" baseline="0" dirty="0">
                <a:solidFill>
                  <a:srgbClr val="000000"/>
                </a:solidFill>
                <a:latin typeface="Bureausans-Regular"/>
              </a:rPr>
              <a:t>В </a:t>
            </a:r>
            <a:r>
              <a:rPr lang="ru-RU" sz="1600" b="1" i="0" u="none" strike="noStrike" baseline="0" dirty="0">
                <a:solidFill>
                  <a:srgbClr val="000000"/>
                </a:solidFill>
                <a:latin typeface="Bureausans-Bold"/>
              </a:rPr>
              <a:t>федеральной рабочей </a:t>
            </a:r>
            <a:r>
              <a:rPr lang="ru-RU" sz="1600" b="1" i="0" u="none" strike="noStrike" baseline="0" dirty="0">
                <a:solidFill>
                  <a:srgbClr val="000000"/>
                </a:solidFill>
              </a:rPr>
              <a:t>программе</a:t>
            </a:r>
            <a:r>
              <a:rPr lang="ru-RU" sz="1600" b="1" i="0" u="none" strike="noStrike" baseline="0" dirty="0">
                <a:solidFill>
                  <a:srgbClr val="000000"/>
                </a:solidFill>
                <a:latin typeface="Bureausans-Bold"/>
              </a:rPr>
              <a:t> по математике </a:t>
            </a:r>
            <a:r>
              <a:rPr lang="ru-RU" sz="1600" b="0" i="0" u="none" strike="noStrike" baseline="0" dirty="0">
                <a:solidFill>
                  <a:srgbClr val="000000"/>
                </a:solidFill>
                <a:latin typeface="Bureausans-Regular"/>
              </a:rPr>
              <a:t>для углубленного уровня заменили предметные результаты учебного курса «Вероятность и статистика».</a:t>
            </a:r>
          </a:p>
          <a:p>
            <a:pPr algn="l"/>
            <a:r>
              <a:rPr lang="ru-RU" sz="1600" b="0" i="0" u="none" strike="noStrike" baseline="0" dirty="0">
                <a:solidFill>
                  <a:srgbClr val="FFFFFF"/>
                </a:solidFill>
                <a:latin typeface="Bureausans-Regular"/>
              </a:rPr>
              <a:t>3</a:t>
            </a:r>
          </a:p>
          <a:p>
            <a:pPr algn="l"/>
            <a:r>
              <a:rPr lang="ru-RU" sz="1600" b="0" i="0" u="none" strike="noStrike" baseline="0" dirty="0">
                <a:solidFill>
                  <a:srgbClr val="000000"/>
                </a:solidFill>
                <a:latin typeface="Bureausans-Regular"/>
              </a:rPr>
              <a:t>В </a:t>
            </a:r>
            <a:r>
              <a:rPr lang="ru-RU" sz="1600" b="1" i="0" u="none" strike="noStrike" baseline="0" dirty="0">
                <a:solidFill>
                  <a:srgbClr val="000000"/>
                </a:solidFill>
                <a:latin typeface="Bureausans-Bold"/>
              </a:rPr>
              <a:t>федеральной рабочей программе по информатике </a:t>
            </a:r>
            <a:r>
              <a:rPr lang="ru-RU" sz="1600" b="0" i="0" u="none" strike="noStrike" baseline="0" dirty="0">
                <a:solidFill>
                  <a:srgbClr val="000000"/>
                </a:solidFill>
                <a:latin typeface="Bureausans-Regular"/>
              </a:rPr>
              <a:t>для базового уровня указали, что этот уровень изучения информатики рекомендуют для естественно-научного и агротехнологического профилей, которые ориентируют обучающихся на такие сферы</a:t>
            </a:r>
          </a:p>
          <a:p>
            <a:pPr algn="l"/>
            <a:r>
              <a:rPr lang="ru-RU" sz="1600" b="0" i="0" u="none" strike="noStrike" baseline="0" dirty="0">
                <a:solidFill>
                  <a:srgbClr val="000000"/>
                </a:solidFill>
                <a:latin typeface="Bureausans-Regular"/>
              </a:rPr>
              <a:t>деятельности, как медицина, биотехнологии, химия, физика и другие.</a:t>
            </a:r>
          </a:p>
          <a:p>
            <a:pPr algn="l"/>
            <a:r>
              <a:rPr lang="ru-RU" sz="1600" b="0" i="0" u="none" strike="noStrike" baseline="0" dirty="0">
                <a:solidFill>
                  <a:srgbClr val="FFFFFF"/>
                </a:solidFill>
                <a:latin typeface="Bureausans-Regular"/>
              </a:rPr>
              <a:t>4</a:t>
            </a:r>
          </a:p>
          <a:p>
            <a:pPr algn="l"/>
            <a:r>
              <a:rPr lang="ru-RU" sz="1600" b="0" i="0" u="none" strike="noStrike" baseline="0" dirty="0">
                <a:solidFill>
                  <a:srgbClr val="000000"/>
                </a:solidFill>
                <a:latin typeface="Bureausans-Regular"/>
              </a:rPr>
              <a:t>В </a:t>
            </a:r>
            <a:r>
              <a:rPr lang="ru-RU" sz="1600" b="1" i="0" u="none" strike="noStrike" baseline="0" dirty="0">
                <a:solidFill>
                  <a:srgbClr val="000000"/>
                </a:solidFill>
                <a:latin typeface="Bureausans-Bold"/>
              </a:rPr>
              <a:t>федеральной рабочей программе по истории </a:t>
            </a:r>
            <a:r>
              <a:rPr lang="ru-RU" sz="1600" b="0" i="0" u="none" strike="noStrike" baseline="0" dirty="0">
                <a:solidFill>
                  <a:srgbClr val="000000"/>
                </a:solidFill>
                <a:latin typeface="Bureausans-Regular"/>
              </a:rPr>
              <a:t>для базового уровня удалили фразу о том, что последовательность изучения тем в рамках программы в пределах одного класса можно варьировать.</a:t>
            </a:r>
          </a:p>
          <a:p>
            <a:pPr algn="l"/>
            <a:r>
              <a:rPr lang="ru-RU" sz="1600" b="0" i="0" u="none" strike="noStrike" baseline="0" dirty="0">
                <a:solidFill>
                  <a:srgbClr val="FFFFFF"/>
                </a:solidFill>
                <a:latin typeface="Bureausans-Regular"/>
              </a:rPr>
              <a:t>5</a:t>
            </a:r>
          </a:p>
          <a:p>
            <a:pPr algn="l"/>
            <a:r>
              <a:rPr lang="ru-RU" sz="1600" b="0" i="0" u="none" strike="noStrike" baseline="0" dirty="0">
                <a:solidFill>
                  <a:srgbClr val="000000"/>
                </a:solidFill>
                <a:latin typeface="Bureausans-Regular"/>
              </a:rPr>
              <a:t>Заменили </a:t>
            </a:r>
            <a:r>
              <a:rPr lang="ru-RU" sz="1600" b="1" i="0" u="none" strike="noStrike" baseline="0" dirty="0">
                <a:solidFill>
                  <a:srgbClr val="000000"/>
                </a:solidFill>
                <a:latin typeface="Bureausans-Bold"/>
              </a:rPr>
              <a:t>федеральную рабочую программу по обществознанию </a:t>
            </a:r>
            <a:r>
              <a:rPr lang="ru-RU" sz="1600" b="0" i="0" u="none" strike="noStrike" baseline="0" dirty="0">
                <a:solidFill>
                  <a:srgbClr val="000000"/>
                </a:solidFill>
                <a:latin typeface="Bureausans-Regular"/>
              </a:rPr>
              <a:t>для базового уровня. Дополнили, что программа действует только до 01.09.2027. При этом с 01.09.2026 утрачивают силу пункты:</a:t>
            </a:r>
          </a:p>
          <a:p>
            <a:pPr algn="l"/>
            <a:r>
              <a:rPr lang="ru-RU" sz="1600" b="0" i="0" u="none" strike="noStrike" baseline="0" dirty="0">
                <a:solidFill>
                  <a:srgbClr val="000000"/>
                </a:solidFill>
                <a:latin typeface="Bureausans-Regular"/>
              </a:rPr>
              <a:t>– с содержанием обучения в 10-м классе;</a:t>
            </a:r>
          </a:p>
          <a:p>
            <a:pPr algn="l"/>
            <a:r>
              <a:rPr lang="ru-RU" sz="1600" b="0" i="0" u="none" strike="noStrike" baseline="0" dirty="0">
                <a:solidFill>
                  <a:srgbClr val="000000"/>
                </a:solidFill>
                <a:latin typeface="Bureausans-Regular"/>
              </a:rPr>
              <a:t>– предметными результатами освоения программы 10-го класса;</a:t>
            </a:r>
          </a:p>
          <a:p>
            <a:pPr algn="l"/>
            <a:r>
              <a:rPr lang="ru-RU" sz="1600" b="0" i="0" u="none" strike="noStrike" baseline="0" dirty="0">
                <a:solidFill>
                  <a:srgbClr val="000000"/>
                </a:solidFill>
                <a:latin typeface="Bureausans-Regular"/>
              </a:rPr>
              <a:t>– поурочным планированием для 10-го класса.</a:t>
            </a:r>
          </a:p>
          <a:p>
            <a:pPr algn="l"/>
            <a:endParaRPr lang="ru-RU" sz="1600" b="0" i="0" u="none" strike="noStrike" baseline="0" dirty="0">
              <a:solidFill>
                <a:srgbClr val="000000"/>
              </a:solidFill>
              <a:latin typeface="Bureausans-Regular"/>
            </a:endParaRPr>
          </a:p>
          <a:p>
            <a:pPr algn="l"/>
            <a:r>
              <a:rPr lang="ru-RU" sz="1600" b="0" i="0" u="none" strike="noStrike" baseline="0" dirty="0">
                <a:solidFill>
                  <a:srgbClr val="FFFFFF"/>
                </a:solidFill>
                <a:latin typeface="Bureausans-Regular"/>
              </a:rPr>
              <a:t>6</a:t>
            </a:r>
            <a:endParaRPr lang="ru-RU" sz="16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9FCD4C-B203-4005-9D81-CDDBD6DB8FE9}"/>
              </a:ext>
            </a:extLst>
          </p:cNvPr>
          <p:cNvSpPr txBox="1"/>
          <p:nvPr/>
        </p:nvSpPr>
        <p:spPr>
          <a:xfrm>
            <a:off x="876000" y="369000"/>
            <a:ext cx="945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</a:rPr>
              <a:t>Основные изменения в ФОП СОО по приказу № 729</a:t>
            </a:r>
          </a:p>
        </p:txBody>
      </p:sp>
    </p:spTree>
    <p:extLst>
      <p:ext uri="{BB962C8B-B14F-4D97-AF65-F5344CB8AC3E}">
        <p14:creationId xmlns:p14="http://schemas.microsoft.com/office/powerpoint/2010/main" val="1897958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33F758-6650-4440-8C43-C6501408F534}"/>
              </a:ext>
            </a:extLst>
          </p:cNvPr>
          <p:cNvSpPr txBox="1"/>
          <p:nvPr/>
        </p:nvSpPr>
        <p:spPr>
          <a:xfrm>
            <a:off x="561000" y="1359000"/>
            <a:ext cx="1066500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Для учеников, которые поступают в 10-й класс с 2026/27 учебного года, </a:t>
            </a:r>
            <a:r>
              <a:rPr lang="ru-RU" sz="1600" b="1" dirty="0"/>
              <a:t>предусмотрели другую федеральную рабочую программу по обществознанию </a:t>
            </a:r>
            <a:r>
              <a:rPr lang="ru-RU" sz="1600" dirty="0"/>
              <a:t>– без обозначений углубленности изучения. Эту программу надо применять с 01.09.2026.</a:t>
            </a:r>
          </a:p>
          <a:p>
            <a:endParaRPr lang="ru-RU" sz="1600" dirty="0"/>
          </a:p>
          <a:p>
            <a:r>
              <a:rPr lang="ru-RU" sz="1600" dirty="0"/>
              <a:t>В </a:t>
            </a:r>
            <a:r>
              <a:rPr lang="ru-RU" sz="1600" b="1" dirty="0"/>
              <a:t>федеральной рабочей программе по физкультуре</a:t>
            </a:r>
            <a:r>
              <a:rPr lang="ru-RU" sz="1600" dirty="0"/>
              <a:t> изменили количество часов на изучения предмета. Общее число часов, которые рекомендовали для изучения физкультуры, – 136: в 10 классе – 68 часов – 2 часа в неделю, в 11 классе – 68 часов – 2 часа в неделю.</a:t>
            </a:r>
          </a:p>
          <a:p>
            <a:endParaRPr lang="ru-RU" sz="1600" dirty="0"/>
          </a:p>
          <a:p>
            <a:r>
              <a:rPr lang="ru-RU" sz="1600" dirty="0"/>
              <a:t>Общее число часов, которые рекомендовали для изучения вариативных модулей физкультуры, – 68: в 10 классе – 34 часа – 1 час в неделю, в 11 классе – 34 часа – 1 час в неделю. При этом число часов, которые рекомендовали для изучения в рамках универсального профиля, – 204: в 10 классе – 102 часа – 3 часа в неделю, в 11 классе – 102 часа – 3 часа в неделю.</a:t>
            </a:r>
          </a:p>
          <a:p>
            <a:endParaRPr lang="ru-RU" sz="1600" dirty="0"/>
          </a:p>
          <a:p>
            <a:r>
              <a:rPr lang="ru-RU" sz="1600" dirty="0"/>
              <a:t>В федеральном учебном плане появилось упоминание об </a:t>
            </a:r>
            <a:r>
              <a:rPr lang="ru-RU" sz="1600" b="1" dirty="0"/>
              <a:t>агротехнологическом профиле</a:t>
            </a:r>
            <a:r>
              <a:rPr lang="ru-RU" sz="1600" dirty="0"/>
              <a:t>. На него распространили варианты учебных планов технологического (инженерного) и естественно-научного профилей.</a:t>
            </a:r>
          </a:p>
          <a:p>
            <a:endParaRPr lang="ru-RU" sz="1600" dirty="0"/>
          </a:p>
          <a:p>
            <a:r>
              <a:rPr lang="ru-RU" sz="1600" dirty="0"/>
              <a:t>Во всех вариантах </a:t>
            </a:r>
            <a:r>
              <a:rPr lang="ru-RU" sz="1600" b="1" dirty="0"/>
              <a:t>учебного плана  сократили </a:t>
            </a:r>
            <a:r>
              <a:rPr lang="ru-RU" sz="1600" dirty="0"/>
              <a:t>на обществознание в 11 классе  – с  1,5 до 1 часа в неделю. </a:t>
            </a:r>
          </a:p>
          <a:p>
            <a:endParaRPr lang="ru-RU" sz="1600" dirty="0"/>
          </a:p>
          <a:p>
            <a:r>
              <a:rPr lang="ru-RU" sz="1600" dirty="0"/>
              <a:t>В </a:t>
            </a:r>
            <a:r>
              <a:rPr lang="ru-RU" sz="1600" b="1" dirty="0"/>
              <a:t>федеральном календарном учебном графике </a:t>
            </a:r>
            <a:r>
              <a:rPr lang="ru-RU" sz="1600" dirty="0"/>
              <a:t>указали, что учебный год в образовательной организации заканчивается </a:t>
            </a:r>
            <a:r>
              <a:rPr lang="ru-RU" sz="1600" u="sng" dirty="0"/>
              <a:t>не ранее 26 мая</a:t>
            </a:r>
            <a:r>
              <a:rPr lang="ru-RU" sz="1600" dirty="0"/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CAA04A-F325-403F-808F-DF213FF8058B}"/>
              </a:ext>
            </a:extLst>
          </p:cNvPr>
          <p:cNvSpPr txBox="1"/>
          <p:nvPr/>
        </p:nvSpPr>
        <p:spPr>
          <a:xfrm>
            <a:off x="876000" y="369000"/>
            <a:ext cx="945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</a:rPr>
              <a:t>Основные изменения в ФОП СОО по приказу № 729</a:t>
            </a:r>
          </a:p>
        </p:txBody>
      </p:sp>
    </p:spTree>
    <p:extLst>
      <p:ext uri="{BB962C8B-B14F-4D97-AF65-F5344CB8AC3E}">
        <p14:creationId xmlns:p14="http://schemas.microsoft.com/office/powerpoint/2010/main" val="3545026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9C9FB01-AE50-4E0B-915F-A1C99B9C7F47}"/>
              </a:ext>
            </a:extLst>
          </p:cNvPr>
          <p:cNvSpPr txBox="1"/>
          <p:nvPr/>
        </p:nvSpPr>
        <p:spPr>
          <a:xfrm>
            <a:off x="381000" y="2445013"/>
            <a:ext cx="1174500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0" dirty="0">
                <a:solidFill>
                  <a:srgbClr val="212529"/>
                </a:solidFill>
                <a:effectLst/>
                <a:latin typeface="system-ui"/>
              </a:rPr>
              <a:t>1. Утвердить прилагаемые изменения, которые вносятся в некоторые приказы Министерства просвещения Российской Федерации, касающиеся федеральных образовательных программ начального общего образования, основного общего образования и среднего общего образования (далее - Изменения).</a:t>
            </a:r>
          </a:p>
          <a:p>
            <a:pPr algn="l"/>
            <a:r>
              <a:rPr lang="ru-RU" b="0" i="0" dirty="0">
                <a:solidFill>
                  <a:srgbClr val="212529"/>
                </a:solidFill>
                <a:effectLst/>
                <a:latin typeface="system-ui"/>
              </a:rPr>
              <a:t>2. </a:t>
            </a:r>
            <a:r>
              <a:rPr lang="ru-RU" b="1" i="0" dirty="0">
                <a:solidFill>
                  <a:srgbClr val="FF0000"/>
                </a:solidFill>
                <a:effectLst/>
                <a:latin typeface="system-ui"/>
              </a:rPr>
              <a:t>Пункт 123 </a:t>
            </a:r>
            <a:r>
              <a:rPr lang="ru-RU" b="0" i="0" dirty="0">
                <a:solidFill>
                  <a:srgbClr val="212529"/>
                </a:solidFill>
                <a:effectLst/>
                <a:latin typeface="system-ui"/>
              </a:rPr>
              <a:t>федеральной образовательной программы среднего общего образования, утвержденной приказом Министерства просвещения Российской Федерации от 18 мая 2023 г. № 371 (зарегистрирован Министерством юстиции Российской Федерации 12 июля 2023 г., регистрационный № 74228), с изменениями, внесенными приказами Министерства просвещения Российской Федерации от 1 февраля 2024 г. № 62 (зарегистрирован Министерством юстиции Российской Федерации 29 февраля 2024 г., регистрационный № 77380), от 19 марта 2024 г. № 171 (зарегистрирован Министерством юстиции Российской Федерации 11 апреля 2024 г., регистрационный № 77830) и от 9 октября 2024 г. № 704 (зарегистрирован Министерством юстиции Российской Федерации 11 февраля 2025 г., регистрационный № 81220), </a:t>
            </a:r>
            <a:r>
              <a:rPr lang="ru-RU" b="1" i="0" dirty="0">
                <a:solidFill>
                  <a:srgbClr val="FF0000"/>
                </a:solidFill>
                <a:effectLst/>
                <a:latin typeface="system-ui"/>
              </a:rPr>
              <a:t>признать утратившим силу с 1 сентября 2027 года</a:t>
            </a:r>
            <a:r>
              <a:rPr lang="ru-RU" b="0" i="0" dirty="0">
                <a:solidFill>
                  <a:srgbClr val="FF0000"/>
                </a:solidFill>
                <a:effectLst/>
                <a:latin typeface="system-ui"/>
              </a:rPr>
              <a:t>, </a:t>
            </a:r>
            <a:r>
              <a:rPr lang="ru-RU" b="1" i="0" dirty="0">
                <a:solidFill>
                  <a:srgbClr val="FF0000"/>
                </a:solidFill>
                <a:effectLst/>
                <a:latin typeface="system-ui"/>
              </a:rPr>
              <a:t>за исключением подпунктов 123.3, 123.5.4 и таблицы 19 подпункта 123.6, которые признаются утратившими силу с 1 сентября 2026 г.</a:t>
            </a:r>
          </a:p>
          <a:p>
            <a:pPr algn="l"/>
            <a:r>
              <a:rPr lang="ru-RU" b="0" i="0" dirty="0">
                <a:solidFill>
                  <a:srgbClr val="212529"/>
                </a:solidFill>
                <a:effectLst/>
                <a:latin typeface="system-ui"/>
              </a:rPr>
              <a:t>3. </a:t>
            </a:r>
            <a:r>
              <a:rPr lang="ru-RU" b="1" i="0" dirty="0">
                <a:solidFill>
                  <a:srgbClr val="FF0000"/>
                </a:solidFill>
                <a:effectLst/>
                <a:latin typeface="system-ui"/>
              </a:rPr>
              <a:t>Подпункт 8 пункта 2 Изменений вступает в силу с 1 сентября 2026 г. и применяется при приеме на обучение по образовательным программам среднего общего образования начиная с 2026/27 учебного года.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A3EC13-05A2-40AF-9B02-6576FBB92B47}"/>
              </a:ext>
            </a:extLst>
          </p:cNvPr>
          <p:cNvSpPr txBox="1"/>
          <p:nvPr/>
        </p:nvSpPr>
        <p:spPr>
          <a:xfrm>
            <a:off x="381000" y="1359000"/>
            <a:ext cx="11430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212529"/>
                </a:solidFill>
                <a:effectLst/>
                <a:latin typeface="system-ui"/>
              </a:rPr>
              <a:t>В соответствии с частью 6</a:t>
            </a:r>
            <a:r>
              <a:rPr lang="ru-RU" b="0" i="0" baseline="30000" dirty="0">
                <a:solidFill>
                  <a:srgbClr val="212529"/>
                </a:solidFill>
                <a:effectLst/>
                <a:latin typeface="system-ui"/>
              </a:rPr>
              <a:t>5</a:t>
            </a:r>
            <a:r>
              <a:rPr lang="ru-RU" b="0" i="0" dirty="0">
                <a:solidFill>
                  <a:srgbClr val="212529"/>
                </a:solidFill>
                <a:effectLst/>
                <a:latin typeface="system-ui"/>
              </a:rPr>
              <a:t> статьи 12 Федерального закона от 29 декабря 2012 г. № 273-ФЗ «Об образовании в Российской Федерации», подпунктом 4.2.6</a:t>
            </a:r>
            <a:r>
              <a:rPr lang="ru-RU" b="0" i="0" baseline="30000" dirty="0">
                <a:solidFill>
                  <a:srgbClr val="212529"/>
                </a:solidFill>
                <a:effectLst/>
                <a:latin typeface="system-ui"/>
              </a:rPr>
              <a:t>2</a:t>
            </a:r>
            <a:r>
              <a:rPr lang="ru-RU" b="0" i="0" dirty="0">
                <a:solidFill>
                  <a:srgbClr val="212529"/>
                </a:solidFill>
                <a:effectLst/>
                <a:latin typeface="system-ui"/>
              </a:rPr>
              <a:t> пункта 4 Положения о Министерстве просвещения Российской Федерации, утвержденного постановлением Правительства Российской Федерации от 28 июля 2018 г. № 884, приказываю: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8ADF9F-C2DD-47EB-BA49-92A9F850E62F}"/>
              </a:ext>
            </a:extLst>
          </p:cNvPr>
          <p:cNvSpPr txBox="1"/>
          <p:nvPr/>
        </p:nvSpPr>
        <p:spPr>
          <a:xfrm>
            <a:off x="535168" y="165670"/>
            <a:ext cx="107358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Приказ Министерства просвещения Российской Федерации от 8 октября 2025 г. № 729 </a:t>
            </a:r>
          </a:p>
          <a:p>
            <a:pPr algn="ctr"/>
            <a:r>
              <a:rPr lang="ru-RU" b="1" dirty="0"/>
              <a:t>«О внесении изменений в некоторые приказы Министерства просвещения Российской Федерации, касающиеся федеральных образовательных программ начального общего образования, основного общего образования и среднего общего образования”</a:t>
            </a:r>
          </a:p>
        </p:txBody>
      </p:sp>
    </p:spTree>
    <p:extLst>
      <p:ext uri="{BB962C8B-B14F-4D97-AF65-F5344CB8AC3E}">
        <p14:creationId xmlns:p14="http://schemas.microsoft.com/office/powerpoint/2010/main" val="5254134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F0E112D-AC21-4F71-9448-AF29CA7DADCA}"/>
              </a:ext>
            </a:extLst>
          </p:cNvPr>
          <p:cNvSpPr txBox="1"/>
          <p:nvPr/>
        </p:nvSpPr>
        <p:spPr>
          <a:xfrm>
            <a:off x="291000" y="414000"/>
            <a:ext cx="10665000" cy="67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 123. Федеральная рабочая программа по учебному предмету «Обществознание» (</a:t>
            </a:r>
            <a:r>
              <a:rPr lang="ru-RU" sz="1800" b="1" u="sng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базовый уровень</a:t>
            </a:r>
            <a:r>
              <a:rPr lang="ru-RU" sz="1800" b="1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3F9E8D-61C4-463E-8745-77BCF735D18C}"/>
              </a:ext>
            </a:extLst>
          </p:cNvPr>
          <p:cNvSpPr txBox="1"/>
          <p:nvPr/>
        </p:nvSpPr>
        <p:spPr>
          <a:xfrm>
            <a:off x="730872" y="163702"/>
            <a:ext cx="103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Утрачивает силу с 01.09.2027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4BAAC4-DB57-4BE6-9823-804F20AAF6C0}"/>
              </a:ext>
            </a:extLst>
          </p:cNvPr>
          <p:cNvSpPr txBox="1"/>
          <p:nvPr/>
        </p:nvSpPr>
        <p:spPr>
          <a:xfrm>
            <a:off x="291000" y="1094045"/>
            <a:ext cx="11913249" cy="6463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212529"/>
                </a:solidFill>
                <a:effectLst/>
                <a:ea typeface="Times New Roman" panose="02020603050405020304" pitchFamily="18" charset="0"/>
              </a:rPr>
              <a:t>123.1 Структура ФРП</a:t>
            </a:r>
          </a:p>
          <a:p>
            <a:r>
              <a:rPr lang="ru-RU" b="1" dirty="0"/>
              <a:t>123.2</a:t>
            </a:r>
            <a:r>
              <a:rPr lang="ru-RU" dirty="0"/>
              <a:t> </a:t>
            </a:r>
            <a:r>
              <a:rPr lang="ru-RU" b="1" dirty="0"/>
              <a:t>Пояснительная записка </a:t>
            </a:r>
            <a:r>
              <a:rPr lang="ru-RU" dirty="0"/>
              <a:t>(123.2.1, 123.2.2., 123.2.3., 123.2.4., 123.2.5., </a:t>
            </a:r>
            <a:r>
              <a:rPr lang="ru-RU" u="sng" dirty="0"/>
              <a:t>123.2.6.</a:t>
            </a:r>
            <a:r>
              <a:rPr lang="ru-RU" dirty="0"/>
              <a:t>) </a:t>
            </a:r>
            <a:r>
              <a:rPr lang="ru-RU" b="1" dirty="0"/>
              <a:t/>
            </a:r>
            <a:br>
              <a:rPr lang="ru-RU" b="1" dirty="0"/>
            </a:br>
            <a:r>
              <a:rPr lang="ru-RU" dirty="0"/>
              <a:t>123.2.6. В соответствии с учебным планом среднего общего образования общее количество рекомендованных учебных часов на изучение обществознания составляет </a:t>
            </a:r>
            <a:r>
              <a:rPr lang="ru-RU" u="sng" dirty="0"/>
              <a:t>136 часов, по 2 часа в неделю при 34 учебных неделях.</a:t>
            </a:r>
          </a:p>
          <a:p>
            <a:r>
              <a:rPr lang="ru-RU" b="1" dirty="0">
                <a:solidFill>
                  <a:srgbClr val="FF0000"/>
                </a:solidFill>
              </a:rPr>
              <a:t>123.3 Содержание обучения в 10 классе</a:t>
            </a:r>
            <a:r>
              <a:rPr lang="ru-RU" dirty="0">
                <a:solidFill>
                  <a:srgbClr val="FF0000"/>
                </a:solidFill>
              </a:rPr>
              <a:t>:</a:t>
            </a:r>
            <a:r>
              <a:rPr lang="ru-RU" sz="1800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123.3.1.Человек в обществе,123.3.2. Духовная культура, 123.3.3. Экономическая жизнь общества. – </a:t>
            </a:r>
            <a:r>
              <a:rPr lang="ru-RU" sz="1800" b="1" u="sng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утрачивает силу с 01.09.2026</a:t>
            </a:r>
          </a:p>
          <a:p>
            <a:r>
              <a:rPr lang="ru-RU" b="1" dirty="0"/>
              <a:t>123.4.</a:t>
            </a:r>
            <a:r>
              <a:rPr lang="ru-RU" dirty="0"/>
              <a:t> </a:t>
            </a:r>
            <a:r>
              <a:rPr lang="ru-RU" b="1" dirty="0"/>
              <a:t>Содержание обучения в 11 классе: </a:t>
            </a:r>
            <a:r>
              <a:rPr lang="ru-RU" dirty="0"/>
              <a:t>123.4.1. Социальная сфера, 123.4.2. Политическая сфера.</a:t>
            </a:r>
          </a:p>
          <a:p>
            <a:r>
              <a:rPr lang="ru-RU" b="1" dirty="0"/>
              <a:t>123.5. Планируемые результаты освоения программы по обществознанию:</a:t>
            </a:r>
          </a:p>
          <a:p>
            <a:r>
              <a:rPr lang="ru-RU" dirty="0"/>
              <a:t>123.5.1.Личностные результаты, 123.5.2. Эмоциональный интеллект, </a:t>
            </a:r>
          </a:p>
          <a:p>
            <a:r>
              <a:rPr lang="ru-RU" dirty="0"/>
              <a:t>123.5.3 Метапредметные результаты (УУД)</a:t>
            </a:r>
          </a:p>
          <a:p>
            <a:r>
              <a:rPr lang="ru-RU" dirty="0"/>
              <a:t>Познавательные УУД: 123.5.3.1. Базовые логические действия, 123.5.3.2. Базовые исследовательские действия, 123.5.3.3. Работа с информацией, </a:t>
            </a:r>
          </a:p>
          <a:p>
            <a:r>
              <a:rPr lang="ru-RU" dirty="0"/>
              <a:t>Коммуникативные УУД: 123.5.3.4. Умения общения, 123.5.3.6. Умения совместной деятельности.</a:t>
            </a:r>
          </a:p>
          <a:p>
            <a:r>
              <a:rPr lang="ru-RU" dirty="0"/>
              <a:t>Регулятивные УУД: 123.5.3.5. Умения самоорганизации, 123.5.3.7. Умения самоконтроля, принятия себя и других.</a:t>
            </a:r>
          </a:p>
          <a:p>
            <a:r>
              <a:rPr lang="ru-RU" b="1" dirty="0">
                <a:solidFill>
                  <a:srgbClr val="FF0000"/>
                </a:solidFill>
              </a:rPr>
              <a:t>123.5.4. Предметные результаты освоения программы 10 класса </a:t>
            </a:r>
            <a:r>
              <a:rPr lang="ru-RU" dirty="0">
                <a:solidFill>
                  <a:srgbClr val="FF0000"/>
                </a:solidFill>
              </a:rPr>
              <a:t>(123.5.4.1, 123.5.4.2., 123.5.4.3., 123.5.4.4., 123.5.4.5., 123.5.4.6., 123.5.4.7., 123.5.4.8., 123.5.4.9., 123.5.4.10., 123.5.4.11., 123.5.4.12.) – </a:t>
            </a:r>
            <a:r>
              <a:rPr lang="ru-RU" b="1" u="sng" dirty="0">
                <a:solidFill>
                  <a:srgbClr val="FF0000"/>
                </a:solidFill>
              </a:rPr>
              <a:t>утрачивает силу с 01.09.2026</a:t>
            </a:r>
          </a:p>
          <a:p>
            <a:r>
              <a:rPr lang="ru-RU" dirty="0"/>
              <a:t>123.5.5. Предметные результаты освоения программы 11 класса  (123.5.5.1., 123.5.5.2., 123.5.5.3., 123.5.5.4., </a:t>
            </a:r>
            <a:r>
              <a:rPr lang="ru-RU" sz="1800" dirty="0">
                <a:solidFill>
                  <a:srgbClr val="212529"/>
                </a:solidFill>
                <a:effectLst/>
                <a:ea typeface="Times New Roman" panose="02020603050405020304" pitchFamily="18" charset="0"/>
              </a:rPr>
              <a:t>123.5.5.5., 123.5.5.6., 123.5.5.7., 123.5.5.8.,123.5.5.9., 123.5.5.10., 123.5.5.11., 123.5.5.12.). </a:t>
            </a:r>
            <a:endParaRPr lang="ru-RU" dirty="0"/>
          </a:p>
          <a:p>
            <a:r>
              <a:rPr lang="ru-RU" b="1" dirty="0"/>
              <a:t>123.6. Поурочное планирование: </a:t>
            </a:r>
          </a:p>
          <a:p>
            <a:r>
              <a:rPr lang="ru-RU" b="1" dirty="0"/>
              <a:t> </a:t>
            </a:r>
            <a:r>
              <a:rPr lang="ru-RU" dirty="0">
                <a:solidFill>
                  <a:srgbClr val="FF0000"/>
                </a:solidFill>
              </a:rPr>
              <a:t>Таблица 19 - 10 класс (для обучающихся в 2025/26 учебном году)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– </a:t>
            </a:r>
            <a:r>
              <a:rPr lang="ru-RU" b="1" u="sng" dirty="0">
                <a:solidFill>
                  <a:srgbClr val="FF0000"/>
                </a:solidFill>
              </a:rPr>
              <a:t>утрачивает силу с 01.09.2026</a:t>
            </a:r>
            <a:endParaRPr lang="ru-RU" b="1" dirty="0">
              <a:solidFill>
                <a:srgbClr val="FF0000"/>
              </a:solidFill>
            </a:endParaRPr>
          </a:p>
          <a:p>
            <a:r>
              <a:rPr lang="ru-RU" dirty="0"/>
              <a:t>Таблица 19.1 - 11 класс (для обучающихся в 2025/26 и 2026/27 учебных годах). </a:t>
            </a:r>
          </a:p>
          <a:p>
            <a:endParaRPr lang="ru-RU" b="1" dirty="0">
              <a:solidFill>
                <a:srgbClr val="FF0000"/>
              </a:solidFill>
            </a:endParaRP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388571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3543CC4-4525-4781-B0FD-58327A4F2DB1}"/>
              </a:ext>
            </a:extLst>
          </p:cNvPr>
          <p:cNvSpPr txBox="1"/>
          <p:nvPr/>
        </p:nvSpPr>
        <p:spPr>
          <a:xfrm>
            <a:off x="426000" y="279000"/>
            <a:ext cx="10215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system-ui"/>
              </a:rPr>
              <a:t>В</a:t>
            </a:r>
            <a:r>
              <a:rPr lang="ru-RU" b="1" i="0" dirty="0">
                <a:solidFill>
                  <a:srgbClr val="FF0000"/>
                </a:solidFill>
                <a:effectLst/>
                <a:latin typeface="system-ui"/>
              </a:rPr>
              <a:t>ступает в силу с 1 сентября 2026 г. и применяется при приеме на обучение по образовательным программам среднего общего образования начиная с 2026/27 учебного года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EE445C-6872-4000-87CF-BC3B6E912704}"/>
              </a:ext>
            </a:extLst>
          </p:cNvPr>
          <p:cNvSpPr txBox="1"/>
          <p:nvPr/>
        </p:nvSpPr>
        <p:spPr>
          <a:xfrm>
            <a:off x="381000" y="1314000"/>
            <a:ext cx="10530000" cy="77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8) </a:t>
            </a:r>
            <a:r>
              <a:rPr lang="ru-RU" sz="1800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дополнить пунктом 123(1) в следующей редакции: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123(1). Федеральная рабочая программа по учебному предмету «Обществознание».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95C053-ADEB-45CE-8DAA-291362A01A65}"/>
              </a:ext>
            </a:extLst>
          </p:cNvPr>
          <p:cNvSpPr txBox="1"/>
          <p:nvPr/>
        </p:nvSpPr>
        <p:spPr>
          <a:xfrm>
            <a:off x="399341" y="924737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212529"/>
                </a:solidFill>
                <a:effectLst/>
                <a:latin typeface="system-ui"/>
              </a:rPr>
              <a:t>Подпункт 8 пункта 2 Изменений </a:t>
            </a:r>
            <a:endParaRPr lang="ru-RU" dirty="0"/>
          </a:p>
        </p:txBody>
      </p:sp>
      <p:sp>
        <p:nvSpPr>
          <p:cNvPr id="10" name="Выноска: стрелка вверх 9">
            <a:extLst>
              <a:ext uri="{FF2B5EF4-FFF2-40B4-BE49-F238E27FC236}">
                <a16:creationId xmlns:a16="http://schemas.microsoft.com/office/drawing/2014/main" id="{121361BC-3387-41F0-8B5C-EF891756E7D3}"/>
              </a:ext>
            </a:extLst>
          </p:cNvPr>
          <p:cNvSpPr/>
          <p:nvPr/>
        </p:nvSpPr>
        <p:spPr>
          <a:xfrm rot="16200000">
            <a:off x="10191003" y="935323"/>
            <a:ext cx="1125000" cy="1755001"/>
          </a:xfrm>
          <a:prstGeom prst="upArrowCallou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Без указания уровней !!!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6E5385-0016-48C1-A77B-1FDAB6796AFD}"/>
              </a:ext>
            </a:extLst>
          </p:cNvPr>
          <p:cNvSpPr txBox="1"/>
          <p:nvPr/>
        </p:nvSpPr>
        <p:spPr>
          <a:xfrm>
            <a:off x="66000" y="2174353"/>
            <a:ext cx="1192500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123 (1).1 Структура ФРП</a:t>
            </a:r>
          </a:p>
          <a:p>
            <a:r>
              <a:rPr lang="ru-RU" sz="1400" dirty="0"/>
              <a:t>123.(1)2 Пояснительная записка (123(1).2.1, 123(1).2.2., 123(1).2.3., 123(1).2.4., 123(1).2.5., 123(1).2.6.) </a:t>
            </a:r>
            <a:br>
              <a:rPr lang="ru-RU" sz="1400" dirty="0"/>
            </a:br>
            <a:r>
              <a:rPr lang="ru-RU" sz="1400" dirty="0"/>
              <a:t>123(1).2.6. В соответствии с учебным планом среднего общего образования общее количество рекомендованных учебных часов на изучение обществознания составляет </a:t>
            </a:r>
            <a:r>
              <a:rPr lang="ru-RU" sz="1400" u="sng" dirty="0"/>
              <a:t>119 часов: по 2 часа в неделю при 34 учебных неделях в 10 классе, по 1 часу в неделю при 34 учебных неделях в 11 классе.</a:t>
            </a:r>
          </a:p>
          <a:p>
            <a:r>
              <a:rPr lang="ru-RU" sz="1400" u="sng" dirty="0"/>
              <a:t>123(1).3 Содержание обучения в 10 классе</a:t>
            </a:r>
            <a:r>
              <a:rPr lang="ru-RU" sz="1400" dirty="0"/>
              <a:t>:123 (1).3.1.Человек и окружающий мир, 123(1).3.2. Искусство мыслить, 123(1).3.3. Общественно-политическая система, 123(1).3.4. Россия - социальное и правовое государство, 123(1).3.5. Культура, 123(1).3.6. Экономика.</a:t>
            </a:r>
          </a:p>
          <a:p>
            <a:r>
              <a:rPr lang="ru-RU" sz="1400" u="sng" dirty="0"/>
              <a:t>123(1).4. Содержание обучения в 11 классе</a:t>
            </a:r>
            <a:r>
              <a:rPr lang="ru-RU" sz="1400" dirty="0"/>
              <a:t>: 123(1).4.1. Суверенитет123(1).4.2. Россия сегодня: государственные интересы и необходимость их защиты, 123(1).4.3. Россия в глобальной экономике. 123(1).4.4. Формирование справедливого миропорядка в XXI в.</a:t>
            </a:r>
          </a:p>
          <a:p>
            <a:r>
              <a:rPr lang="ru-RU" sz="1400" dirty="0"/>
              <a:t>123(1).5. Планируемые результаты освоения программы по обществознанию:</a:t>
            </a:r>
          </a:p>
          <a:p>
            <a:r>
              <a:rPr lang="ru-RU" sz="1400" dirty="0"/>
              <a:t>123(1).5.1.Личностные результаты, 123(1).5.2. Эмоциональный интеллект.</a:t>
            </a:r>
          </a:p>
          <a:p>
            <a:r>
              <a:rPr lang="ru-RU" sz="1400" dirty="0"/>
              <a:t>123(1).5.3 Метапредметные результаты (УУД) </a:t>
            </a:r>
          </a:p>
          <a:p>
            <a:r>
              <a:rPr lang="ru-RU" sz="1400" dirty="0"/>
              <a:t>Познавательные УУД: 123(1).5.3.1. Базовые логические действия, 123(1).5.3.2. Базовые исследовательские действия, 123(1).5.3.3. Работа с информацией), </a:t>
            </a:r>
          </a:p>
          <a:p>
            <a:r>
              <a:rPr lang="ru-RU" sz="1400" dirty="0"/>
              <a:t>Коммуникативные УУД: 123(1).5.3.4. Умения общения, 123(1).5.3.6. Умения совместной деятельности.</a:t>
            </a:r>
          </a:p>
          <a:p>
            <a:r>
              <a:rPr lang="ru-RU" sz="1400" dirty="0"/>
              <a:t>Регулятивные УУД: 123(1).5.3.5. Умения самоорганизации, 123(1).5.3.7. Умения самоконтроля, принятия себя и других.</a:t>
            </a:r>
          </a:p>
          <a:p>
            <a:r>
              <a:rPr lang="ru-RU" sz="1400" dirty="0"/>
              <a:t>123(1).5.4. Предметные результаты освоения программы 10 класса (123(1).5.4.1, 123(1).5.4.2., 123(1).5.4.3., 123(1).5.4.4., 123(1).5.4.5., 123(1).5.4.6., 123(1).5.4.7., 123(1).5.4.8., 123(1).5.4.9., 123(1).5.4.10., 123(1).5.4.11., 123(1).5.4.12, 123(1).5.4.13, 123(1).5.4.14, 123(1).5.4.15, 123(1).5.4.16).</a:t>
            </a:r>
          </a:p>
          <a:p>
            <a:r>
              <a:rPr lang="ru-RU" sz="1400" dirty="0"/>
              <a:t>12(1)3.5.5. Предметные результаты освоения программы 11 класса  (123(1).5.5.1., 123(1).5.5.2., 123(1).5.5.3., 123(1).5.5.4., 123(1).5.5.5., 123(1).5.5.6., 123(1).5.5.7., 123(1).5.5.8.,123(1).5.5.9., 123(1).5.5.10., 123(1).5.5.11., 123(1).5.5.12, 123(1).5.5.13, 123(1).5.5.14, 123(1).5.5.15, 123(1).5.5.16, 123(1).5.5.17). </a:t>
            </a:r>
          </a:p>
          <a:p>
            <a:r>
              <a:rPr lang="ru-RU" sz="1400" dirty="0"/>
              <a:t>123(1).6</a:t>
            </a:r>
            <a:r>
              <a:rPr lang="ru-RU" sz="1400" b="1" dirty="0"/>
              <a:t>. Поурочное планирование: </a:t>
            </a:r>
          </a:p>
          <a:p>
            <a:r>
              <a:rPr lang="ru-RU" sz="1400" dirty="0"/>
              <a:t> Таблица 19(1) - 10 класс.  Таблица 19(1).1 - 11 класс.</a:t>
            </a:r>
          </a:p>
        </p:txBody>
      </p:sp>
    </p:spTree>
    <p:extLst>
      <p:ext uri="{BB962C8B-B14F-4D97-AF65-F5344CB8AC3E}">
        <p14:creationId xmlns:p14="http://schemas.microsoft.com/office/powerpoint/2010/main" val="20737068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BAD16D6-FBDA-434C-8EFC-BC6B70CD7304}"/>
              </a:ext>
            </a:extLst>
          </p:cNvPr>
          <p:cNvSpPr txBox="1"/>
          <p:nvPr/>
        </p:nvSpPr>
        <p:spPr>
          <a:xfrm>
            <a:off x="471000" y="324000"/>
            <a:ext cx="11475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0" dirty="0">
                <a:solidFill>
                  <a:srgbClr val="0070C0"/>
                </a:solidFill>
                <a:effectLst/>
              </a:rPr>
              <a:t>Изменения в ФОП СОО, действующие с 15.12.2025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F8B28E-885C-493A-AA54-2DCB699EE62E}"/>
              </a:ext>
            </a:extLst>
          </p:cNvPr>
          <p:cNvSpPr txBox="1"/>
          <p:nvPr/>
        </p:nvSpPr>
        <p:spPr>
          <a:xfrm>
            <a:off x="451718" y="963320"/>
            <a:ext cx="6094602" cy="3736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FF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в подпункте 20.6 пункта 20:</a:t>
            </a:r>
            <a:endParaRPr lang="ru-RU" sz="1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B53C905F-1ED4-403D-8DEE-41F01380CF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063349"/>
              </p:ext>
            </p:extLst>
          </p:nvPr>
        </p:nvGraphicFramePr>
        <p:xfrm>
          <a:off x="6551841" y="2109960"/>
          <a:ext cx="4643574" cy="3749040"/>
        </p:xfrm>
        <a:graphic>
          <a:graphicData uri="http://schemas.openxmlformats.org/drawingml/2006/table">
            <a:tbl>
              <a:tblPr/>
              <a:tblGrid>
                <a:gridCol w="1068371">
                  <a:extLst>
                    <a:ext uri="{9D8B030D-6E8A-4147-A177-3AD203B41FA5}">
                      <a16:colId xmlns:a16="http://schemas.microsoft.com/office/drawing/2014/main" val="673916435"/>
                    </a:ext>
                  </a:extLst>
                </a:gridCol>
                <a:gridCol w="3575203">
                  <a:extLst>
                    <a:ext uri="{9D8B030D-6E8A-4147-A177-3AD203B41FA5}">
                      <a16:colId xmlns:a16="http://schemas.microsoft.com/office/drawing/2014/main" val="59969653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Урок 89</a:t>
                      </a:r>
                    </a:p>
                  </a:txBody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Поэзия второй половины XX - начала XXI вв. Стихотворения Б.А. Ахмадулиной, A.А. Вознесенского, B.C. Высоцкого, Е.А. Евтушенко, Р.И. Рождественского и других)</a:t>
                      </a:r>
                    </a:p>
                  </a:txBody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106897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Урок 90</a:t>
                      </a:r>
                    </a:p>
                  </a:txBody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Художественные приемы и особенности языка поэзии второй половины XX - начала XXI вв. Идейно-художественное своеобразие стихотворения Р.И. Рождественского "Что же такое "мы"?..</a:t>
                      </a:r>
                    </a:p>
                  </a:txBody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8455451"/>
                  </a:ext>
                </a:extLst>
              </a:tr>
            </a:tbl>
          </a:graphicData>
        </a:graphic>
      </p:graphicFrame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F007ACA8-C020-4D01-B25E-7FB71DEA11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91055"/>
              </p:ext>
            </p:extLst>
          </p:nvPr>
        </p:nvGraphicFramePr>
        <p:xfrm>
          <a:off x="465160" y="2103120"/>
          <a:ext cx="4550840" cy="3474720"/>
        </p:xfrm>
        <a:graphic>
          <a:graphicData uri="http://schemas.openxmlformats.org/drawingml/2006/table">
            <a:tbl>
              <a:tblPr/>
              <a:tblGrid>
                <a:gridCol w="1047035">
                  <a:extLst>
                    <a:ext uri="{9D8B030D-6E8A-4147-A177-3AD203B41FA5}">
                      <a16:colId xmlns:a16="http://schemas.microsoft.com/office/drawing/2014/main" val="2701717063"/>
                    </a:ext>
                  </a:extLst>
                </a:gridCol>
                <a:gridCol w="3503805">
                  <a:extLst>
                    <a:ext uri="{9D8B030D-6E8A-4147-A177-3AD203B41FA5}">
                      <a16:colId xmlns:a16="http://schemas.microsoft.com/office/drawing/2014/main" val="2926792456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Урок 89</a:t>
                      </a:r>
                    </a:p>
                  </a:txBody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1E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Поэзия второй половины XX - начала XXI вв. Стихотворения Б.А. Ахмадулиной, </a:t>
                      </a:r>
                      <a:r>
                        <a:rPr lang="ru-RU" i="0" dirty="0">
                          <a:effectLst/>
                        </a:rPr>
                        <a:t>А</a:t>
                      </a:r>
                      <a:r>
                        <a:rPr lang="ru-RU" dirty="0">
                          <a:effectLst/>
                        </a:rPr>
                        <a:t>.А. Вознесенского, B.C. Высоцкого, Е.А. Евтушенко и других)</a:t>
                      </a:r>
                    </a:p>
                  </a:txBody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1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322585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Урок 90</a:t>
                      </a:r>
                    </a:p>
                  </a:txBody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1E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Художественные приемы и особенности </a:t>
                      </a:r>
                      <a:r>
                        <a:rPr lang="ru-RU" i="0" dirty="0">
                          <a:effectLst/>
                        </a:rPr>
                        <a:t>поэтического</a:t>
                      </a:r>
                      <a:r>
                        <a:rPr lang="ru-RU" dirty="0">
                          <a:effectLst/>
                        </a:rPr>
                        <a:t> языка </a:t>
                      </a:r>
                      <a:r>
                        <a:rPr lang="ru-RU" i="0" dirty="0">
                          <a:effectLst/>
                        </a:rPr>
                        <a:t>автора (</a:t>
                      </a:r>
                      <a:r>
                        <a:rPr lang="ru-RU" dirty="0">
                          <a:effectLst/>
                        </a:rPr>
                        <a:t>стихотворения </a:t>
                      </a:r>
                      <a:r>
                        <a:rPr lang="ru-RU" i="0" dirty="0">
                          <a:effectLst/>
                        </a:rPr>
                        <a:t>Б</a:t>
                      </a:r>
                      <a:r>
                        <a:rPr lang="ru-RU" dirty="0">
                          <a:effectLst/>
                        </a:rPr>
                        <a:t>.</a:t>
                      </a:r>
                      <a:r>
                        <a:rPr lang="ru-RU" i="0" dirty="0">
                          <a:effectLst/>
                        </a:rPr>
                        <a:t>А</a:t>
                      </a:r>
                      <a:r>
                        <a:rPr lang="ru-RU" dirty="0">
                          <a:effectLst/>
                        </a:rPr>
                        <a:t>. </a:t>
                      </a:r>
                      <a:r>
                        <a:rPr lang="ru-RU" i="0" dirty="0">
                          <a:effectLst/>
                        </a:rPr>
                        <a:t>Ахмадулиной, А.А</a:t>
                      </a:r>
                      <a:r>
                        <a:rPr lang="ru-RU" dirty="0">
                          <a:effectLst/>
                        </a:rPr>
                        <a:t>. </a:t>
                      </a:r>
                      <a:r>
                        <a:rPr lang="ru-RU" i="0" dirty="0">
                          <a:effectLst/>
                        </a:rPr>
                        <a:t>Вознесенского, B</a:t>
                      </a:r>
                      <a:r>
                        <a:rPr lang="ru-RU" dirty="0">
                          <a:effectLst/>
                        </a:rPr>
                        <a:t>.</a:t>
                      </a:r>
                      <a:r>
                        <a:rPr lang="ru-RU" i="0" dirty="0">
                          <a:effectLst/>
                        </a:rPr>
                        <a:t>C. Высоцкого, Е.А. Евтушенко и других)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1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879300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3424121C-794F-40CA-B98B-8747F68C6534}"/>
              </a:ext>
            </a:extLst>
          </p:cNvPr>
          <p:cNvSpPr txBox="1"/>
          <p:nvPr/>
        </p:nvSpPr>
        <p:spPr>
          <a:xfrm>
            <a:off x="2316000" y="1674000"/>
            <a:ext cx="202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Было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949F6F-502C-405C-863D-A346A2B6E583}"/>
              </a:ext>
            </a:extLst>
          </p:cNvPr>
          <p:cNvSpPr txBox="1"/>
          <p:nvPr/>
        </p:nvSpPr>
        <p:spPr>
          <a:xfrm>
            <a:off x="8256000" y="1614354"/>
            <a:ext cx="202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Стало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659F1254-4FC9-4B93-B3A3-E10E422BB101}"/>
              </a:ext>
            </a:extLst>
          </p:cNvPr>
          <p:cNvCxnSpPr/>
          <p:nvPr/>
        </p:nvCxnSpPr>
        <p:spPr>
          <a:xfrm flipH="1">
            <a:off x="786000" y="1854000"/>
            <a:ext cx="3240000" cy="4230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C19093FA-4452-4CB6-A1B9-1BA58208B9F2}"/>
              </a:ext>
            </a:extLst>
          </p:cNvPr>
          <p:cNvCxnSpPr/>
          <p:nvPr/>
        </p:nvCxnSpPr>
        <p:spPr>
          <a:xfrm>
            <a:off x="1191000" y="1719000"/>
            <a:ext cx="3600000" cy="4410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30F0B3F-877F-403B-ACA3-FE48B518703B}"/>
              </a:ext>
            </a:extLst>
          </p:cNvPr>
          <p:cNvSpPr txBox="1"/>
          <p:nvPr/>
        </p:nvSpPr>
        <p:spPr>
          <a:xfrm>
            <a:off x="4656000" y="966997"/>
            <a:ext cx="60946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в уроке № 89 таблицы 4.1 заменить строку, </a:t>
            </a:r>
          </a:p>
          <a:p>
            <a:r>
              <a:rPr lang="ru-RU" sz="1800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в уроке № 90 таблицы 4.1 заменить строку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5979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45678AF-5463-4AC0-8040-D02FE4082A95}"/>
              </a:ext>
            </a:extLst>
          </p:cNvPr>
          <p:cNvSpPr txBox="1"/>
          <p:nvPr/>
        </p:nvSpPr>
        <p:spPr>
          <a:xfrm>
            <a:off x="651000" y="999000"/>
            <a:ext cx="6094602" cy="3736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FF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пункт 52 признать утратившим силу;</a:t>
            </a:r>
            <a:endParaRPr lang="ru-RU" sz="1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5C511D-C333-4608-8FAA-EB0874BBAA38}"/>
              </a:ext>
            </a:extLst>
          </p:cNvPr>
          <p:cNvSpPr txBox="1"/>
          <p:nvPr/>
        </p:nvSpPr>
        <p:spPr>
          <a:xfrm>
            <a:off x="651000" y="1449000"/>
            <a:ext cx="10260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22272F"/>
                </a:solidFill>
                <a:effectLst/>
                <a:latin typeface="PT Serif" panose="020A0603040505020204" pitchFamily="18" charset="-52"/>
              </a:rPr>
              <a:t> </a:t>
            </a:r>
            <a:r>
              <a:rPr lang="ru-RU" b="0" i="0" dirty="0">
                <a:solidFill>
                  <a:srgbClr val="22272F"/>
                </a:solidFill>
                <a:effectLst/>
              </a:rPr>
              <a:t>52. Федеральная рабочая программа по учебному предмету "Родной (украинский) язык".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812D41-6249-401A-A090-DF10838D17CB}"/>
              </a:ext>
            </a:extLst>
          </p:cNvPr>
          <p:cNvSpPr txBox="1"/>
          <p:nvPr/>
        </p:nvSpPr>
        <p:spPr>
          <a:xfrm>
            <a:off x="471000" y="324000"/>
            <a:ext cx="11475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0" dirty="0">
                <a:solidFill>
                  <a:srgbClr val="0070C0"/>
                </a:solidFill>
                <a:effectLst/>
              </a:rPr>
              <a:t>Изменения в ФОП СОО, действующие с 15.12.2025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AAC7F5-29DB-4872-B661-719A66A1BEBA}"/>
              </a:ext>
            </a:extLst>
          </p:cNvPr>
          <p:cNvSpPr txBox="1"/>
          <p:nvPr/>
        </p:nvSpPr>
        <p:spPr>
          <a:xfrm>
            <a:off x="636560" y="1974472"/>
            <a:ext cx="8564439" cy="3736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FF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подпункт 78.6.3.2 пункта 78 признать утратившим силу;</a:t>
            </a:r>
            <a:endParaRPr lang="ru-RU" sz="1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9367E3-7A7D-42F7-8720-E28F86101BDA}"/>
              </a:ext>
            </a:extLst>
          </p:cNvPr>
          <p:cNvSpPr txBox="1"/>
          <p:nvPr/>
        </p:nvSpPr>
        <p:spPr>
          <a:xfrm>
            <a:off x="741000" y="2619000"/>
            <a:ext cx="976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!!!!!</a:t>
            </a:r>
            <a:r>
              <a:rPr lang="ru-RU" b="1" dirty="0"/>
              <a:t> В ФОП СОО подпункта 78.6.3.2  пункта 78 нет.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C11BD2-1AAB-42F7-A424-2017C58B2323}"/>
              </a:ext>
            </a:extLst>
          </p:cNvPr>
          <p:cNvSpPr txBox="1"/>
          <p:nvPr/>
        </p:nvSpPr>
        <p:spPr>
          <a:xfrm>
            <a:off x="634969" y="3339000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подпункт 121.2.7 пункта 121 признать утратившим силу;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48C69510-9D9D-4823-A8BE-53F712437A3B}"/>
              </a:ext>
            </a:extLst>
          </p:cNvPr>
          <p:cNvCxnSpPr/>
          <p:nvPr/>
        </p:nvCxnSpPr>
        <p:spPr>
          <a:xfrm>
            <a:off x="5781000" y="1185846"/>
            <a:ext cx="1215000" cy="7886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336E41A4-7C8E-4747-8784-ABE356E93F22}"/>
              </a:ext>
            </a:extLst>
          </p:cNvPr>
          <p:cNvCxnSpPr>
            <a:stCxn id="3" idx="3"/>
          </p:cNvCxnSpPr>
          <p:nvPr/>
        </p:nvCxnSpPr>
        <p:spPr>
          <a:xfrm flipH="1">
            <a:off x="5691000" y="1185846"/>
            <a:ext cx="1054602" cy="7886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D1D2405E-FB1F-4061-9297-BBDFEE8E8B2D}"/>
              </a:ext>
            </a:extLst>
          </p:cNvPr>
          <p:cNvSpPr txBox="1"/>
          <p:nvPr/>
        </p:nvSpPr>
        <p:spPr>
          <a:xfrm>
            <a:off x="741000" y="3910076"/>
            <a:ext cx="10935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22272F"/>
                </a:solidFill>
                <a:effectLst/>
              </a:rPr>
              <a:t>121.2.7. Последовательность изучения тем в рамках программы по истории в пределах одного класса может варьироваться.</a:t>
            </a:r>
            <a:endParaRPr lang="ru-RU" dirty="0"/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4388BFA7-3534-4931-AB79-D082C2C91605}"/>
              </a:ext>
            </a:extLst>
          </p:cNvPr>
          <p:cNvCxnSpPr/>
          <p:nvPr/>
        </p:nvCxnSpPr>
        <p:spPr>
          <a:xfrm>
            <a:off x="6996000" y="3654000"/>
            <a:ext cx="1710000" cy="1125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457F324-E71C-4661-A1E3-B8261DEE3E6B}"/>
              </a:ext>
            </a:extLst>
          </p:cNvPr>
          <p:cNvCxnSpPr/>
          <p:nvPr/>
        </p:nvCxnSpPr>
        <p:spPr>
          <a:xfrm flipH="1">
            <a:off x="7131000" y="3519000"/>
            <a:ext cx="1485000" cy="1260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932365AC-0D70-4AF6-B508-5950D742A7BD}"/>
              </a:ext>
            </a:extLst>
          </p:cNvPr>
          <p:cNvSpPr txBox="1"/>
          <p:nvPr/>
        </p:nvSpPr>
        <p:spPr>
          <a:xfrm>
            <a:off x="725884" y="5166238"/>
            <a:ext cx="10080000" cy="1069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FF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абзаце втором подпункта 113.5.9 пункта 113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212529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слова «естественно-научный профиль, ориентирующий» </a:t>
            </a:r>
            <a:r>
              <a:rPr lang="ru-RU" sz="1800" b="1" dirty="0"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заменить словами «естественно-научный и агротехнологический профили, ориентирующие»;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0021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4355</TotalTime>
  <Words>3422</Words>
  <Application>Microsoft Office PowerPoint</Application>
  <PresentationFormat>Широкоэкранный</PresentationFormat>
  <Paragraphs>196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30" baseType="lpstr">
      <vt:lpstr>Arial</vt:lpstr>
      <vt:lpstr>Bureausans-Bold</vt:lpstr>
      <vt:lpstr>Bureausans-Regular</vt:lpstr>
      <vt:lpstr>Caladea</vt:lpstr>
      <vt:lpstr>Calibri</vt:lpstr>
      <vt:lpstr>Calibri Light</vt:lpstr>
      <vt:lpstr>Myriad Pro</vt:lpstr>
      <vt:lpstr>PT Serif</vt:lpstr>
      <vt:lpstr>Segoe UI</vt:lpstr>
      <vt:lpstr>system-ui</vt:lpstr>
      <vt:lpstr>Times New Roman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Лукьяненко Екатерина Андреевна</cp:lastModifiedBy>
  <cp:revision>435</cp:revision>
  <cp:lastPrinted>2025-04-10T23:42:51Z</cp:lastPrinted>
  <dcterms:created xsi:type="dcterms:W3CDTF">2022-02-08T09:10:55Z</dcterms:created>
  <dcterms:modified xsi:type="dcterms:W3CDTF">2026-01-20T07:26:21Z</dcterms:modified>
</cp:coreProperties>
</file>