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357" r:id="rId4"/>
    <p:sldId id="358" r:id="rId5"/>
    <p:sldId id="360" r:id="rId6"/>
    <p:sldId id="359" r:id="rId7"/>
    <p:sldId id="361" r:id="rId8"/>
    <p:sldId id="329" r:id="rId9"/>
    <p:sldId id="349" r:id="rId10"/>
    <p:sldId id="354" r:id="rId11"/>
    <p:sldId id="337" r:id="rId12"/>
    <p:sldId id="338" r:id="rId13"/>
    <p:sldId id="342" r:id="rId14"/>
    <p:sldId id="326" r:id="rId15"/>
    <p:sldId id="344" r:id="rId16"/>
    <p:sldId id="345" r:id="rId17"/>
    <p:sldId id="362" r:id="rId18"/>
    <p:sldId id="343" r:id="rId19"/>
    <p:sldId id="363" r:id="rId20"/>
    <p:sldId id="347" r:id="rId21"/>
    <p:sldId id="346" r:id="rId22"/>
    <p:sldId id="353" r:id="rId23"/>
    <p:sldId id="341" r:id="rId24"/>
    <p:sldId id="348" r:id="rId25"/>
    <p:sldId id="334" r:id="rId26"/>
    <p:sldId id="335" r:id="rId27"/>
    <p:sldId id="314" r:id="rId28"/>
    <p:sldId id="315" r:id="rId29"/>
    <p:sldId id="308" r:id="rId30"/>
    <p:sldId id="332" r:id="rId31"/>
    <p:sldId id="352" r:id="rId32"/>
  </p:sldIdLst>
  <p:sldSz cx="12192000" cy="6858000"/>
  <p:notesSz cx="6858000" cy="9144000"/>
  <p:embeddedFontLst>
    <p:embeddedFont>
      <p:font typeface="Tahoma" panose="020B0604030504040204" pitchFamily="34" charset="0"/>
      <p:regular r:id="rId34"/>
      <p:bold r:id="rId35"/>
    </p:embeddedFont>
    <p:embeddedFont>
      <p:font typeface="Calibri" panose="020F0502020204030204" pitchFamily="34" charset="0"/>
      <p:regular r:id="rId36"/>
      <p:bold r:id="rId37"/>
      <p:italic r:id="rId38"/>
      <p:boldItalic r:id="rId39"/>
    </p:embeddedFont>
    <p:embeddedFont>
      <p:font typeface="Open Sans" panose="020B0604020202020204" charset="0"/>
      <p:regular r:id="rId40"/>
      <p:bold r:id="rId41"/>
      <p:italic r:id="rId42"/>
      <p:boldItalic r:id="rId43"/>
    </p:embeddedFont>
    <p:embeddedFont>
      <p:font typeface="Times New Roman CYR" panose="02020603050405020304" pitchFamily="18"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Full" cryptAlgorithmClass="hash" cryptAlgorithmType="typeAny" cryptAlgorithmSid="4" spinCount="100000" saltData="xRW4+RsYXnE2HWuZyd17pw==" hashData="P7V3pBfMPYHHv+wy06HFaa5Khd4="/>
  <p:extLst>
    <p:ext uri="{521415D9-36F7-43E2-AB2F-B90AF26B5E84}">
      <p14:sectionLst xmlns:p14="http://schemas.microsoft.com/office/powerpoint/2010/main">
        <p14:section name="Раздел по умолчанию" id="{D39867AD-534E-47EE-A6F5-04F9FEE83248}">
          <p14:sldIdLst>
            <p14:sldId id="256"/>
            <p14:sldId id="257"/>
            <p14:sldId id="357"/>
            <p14:sldId id="358"/>
            <p14:sldId id="360"/>
            <p14:sldId id="359"/>
            <p14:sldId id="361"/>
            <p14:sldId id="329"/>
            <p14:sldId id="349"/>
            <p14:sldId id="354"/>
            <p14:sldId id="337"/>
            <p14:sldId id="338"/>
            <p14:sldId id="342"/>
            <p14:sldId id="326"/>
            <p14:sldId id="344"/>
            <p14:sldId id="345"/>
            <p14:sldId id="362"/>
            <p14:sldId id="343"/>
            <p14:sldId id="363"/>
            <p14:sldId id="347"/>
            <p14:sldId id="346"/>
            <p14:sldId id="353"/>
            <p14:sldId id="341"/>
            <p14:sldId id="348"/>
            <p14:sldId id="334"/>
            <p14:sldId id="335"/>
            <p14:sldId id="314"/>
            <p14:sldId id="315"/>
            <p14:sldId id="308"/>
            <p14:sldId id="332"/>
            <p14:sldId id="352"/>
          </p14:sldIdLst>
        </p14:section>
        <p14:section name="Раздел без заголовка" id="{0A890FD5-DA2E-4662-971A-A54C706AEE74}">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sMCju07JqylF6vsUgY+v4lxQA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90" d="100"/>
          <a:sy n="90" d="100"/>
        </p:scale>
        <p:origin x="-126" y="-1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377677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5878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
          <p:cNvSpPr>
            <a:spLocks noGrp="1"/>
          </p:cNvSpPr>
          <p:nvPr>
            <p:ph type="pic" idx="2"/>
          </p:nvPr>
        </p:nvSpPr>
        <p:spPr>
          <a:xfrm>
            <a:off x="5183188" y="987425"/>
            <a:ext cx="6172200" cy="4873625"/>
          </a:xfrm>
          <a:prstGeom prst="rect">
            <a:avLst/>
          </a:prstGeom>
          <a:noFill/>
          <a:ln>
            <a:noFill/>
          </a:ln>
        </p:spPr>
      </p:sp>
      <p:sp>
        <p:nvSpPr>
          <p:cNvPr id="64" name="Google Shape;64;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3.bin"/><Relationship Id="rId4" Type="http://schemas.openxmlformats.org/officeDocument/2006/relationships/image" Target="../media/image5.wmf"/></Relationships>
</file>

<file path=ppt/slides/_rels/slide11.xml.rels><?xml version="1.0" encoding="UTF-8" standalone="yes"?>
<Relationships xmlns="http://schemas.openxmlformats.org/package/2006/relationships"><Relationship Id="rId3" Type="http://schemas.openxmlformats.org/officeDocument/2006/relationships/hyperlink" Target="http://ivo.garant.ru/#/document/400154380/entry/5000" TargetMode="External"/><Relationship Id="rId2" Type="http://schemas.openxmlformats.org/officeDocument/2006/relationships/hyperlink" Target="http://ivo.garant.ru/#/document/400154380/entry/4000"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ivo.garant.ru/document/redirect/400154380/2000" TargetMode="External"/><Relationship Id="rId2" Type="http://schemas.openxmlformats.org/officeDocument/2006/relationships/hyperlink" Target="http://ivo.garant.ru/document/redirect/400154380/1000"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1zavuch.ru/#/document/99/566006437/" TargetMode="External"/><Relationship Id="rId2" Type="http://schemas.openxmlformats.org/officeDocument/2006/relationships/hyperlink" Target="https://1zavuch.ru/#/document/99/566006437/XA00MAM2NB/"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1zavuch.ru/#/document/99/566006437/" TargetMode="External"/><Relationship Id="rId2" Type="http://schemas.openxmlformats.org/officeDocument/2006/relationships/hyperlink" Target="https://1zavuch.ru/#/document/99/566006437/XA00MAM2NB/" TargetMode="External"/><Relationship Id="rId1" Type="http://schemas.openxmlformats.org/officeDocument/2006/relationships/slideLayout" Target="../slideLayouts/slideLayout7.xml"/><Relationship Id="rId6" Type="http://schemas.openxmlformats.org/officeDocument/2006/relationships/hyperlink" Target="https://1zavuch.ru/#/document/99/566006437/XA00MA42N8/" TargetMode="External"/><Relationship Id="rId5" Type="http://schemas.openxmlformats.org/officeDocument/2006/relationships/hyperlink" Target="https://1zavuch.ru/#/document/99/902254916/XA00M902MS/" TargetMode="External"/><Relationship Id="rId4" Type="http://schemas.openxmlformats.org/officeDocument/2006/relationships/hyperlink" Target="https://1zavuch.ru/#/document/118/65417/"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ivo.garant.ru/#/document/400154380/entry/2000" TargetMode="External"/><Relationship Id="rId2" Type="http://schemas.openxmlformats.org/officeDocument/2006/relationships/hyperlink" Target="http://ivo.garant.ru/#/document/400154380/entry/1000" TargetMode="External"/><Relationship Id="rId1" Type="http://schemas.openxmlformats.org/officeDocument/2006/relationships/slideLayout" Target="../slideLayouts/slideLayout7.xml"/><Relationship Id="rId5" Type="http://schemas.openxmlformats.org/officeDocument/2006/relationships/hyperlink" Target="http://ivo.garant.ru/#/document/400154380/entry/5000" TargetMode="External"/><Relationship Id="rId4" Type="http://schemas.openxmlformats.org/officeDocument/2006/relationships/hyperlink" Target="http://ivo.garant.ru/#/document/400154380/entry/400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1zavuch.ru/#/document/99/902350579/XA00LTK2M0/"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e.zamdirobr.ru/npd-doc?npmid=99&amp;npid=578336826" TargetMode="External"/><Relationship Id="rId2" Type="http://schemas.openxmlformats.org/officeDocument/2006/relationships/hyperlink" Target="https://e.zamdirobr.ru/npd-doc?npmid=99&amp;npid=573627646"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ivo.garant.ru/#/multilink/400110676/paragraph/23/number/1" TargetMode="External"/><Relationship Id="rId2" Type="http://schemas.openxmlformats.org/officeDocument/2006/relationships/hyperlink" Target="http://ivo.garant.ru/#/multilink/400110676/paragraph/23/number/0" TargetMode="Externa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hyperlink" Target="http://ivo.garant.ru/#/multilink/400110676/paragraph/27/number/0" TargetMode="External"/><Relationship Id="rId2" Type="http://schemas.openxmlformats.org/officeDocument/2006/relationships/hyperlink" Target="http://ivo.garant.ru/#/multilink/400110676/paragraph/26/number/0"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1zavuch.ru/#/document/99/566006437/XA00MA42N8/" TargetMode="External"/><Relationship Id="rId3" Type="http://schemas.openxmlformats.org/officeDocument/2006/relationships/hyperlink" Target="https://1zavuch.ru/#/document/99/902350579/" TargetMode="External"/><Relationship Id="rId7" Type="http://schemas.openxmlformats.org/officeDocument/2006/relationships/image" Target="../media/image16.png"/><Relationship Id="rId2" Type="http://schemas.openxmlformats.org/officeDocument/2006/relationships/hyperlink" Target="https://1zavuch.ru/#/document/99/902254916/" TargetMode="Externa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1zavuch.ru/#/document/99/566006437/" TargetMode="External"/><Relationship Id="rId4" Type="http://schemas.openxmlformats.org/officeDocument/2006/relationships/hyperlink" Target="https://1zavuch.ru/#/document/99/566006437/XA00M9I2N5/"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hyperlink" Target="https://pechataem-attestat.ru/download/prikaz_68_2024-02-02.pdf" TargetMode="External"/><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hyperlink" Target="https://pechataem-attestat.ru/download/prikaz_813_2023-10-31.pdf" TargetMode="External"/><Relationship Id="rId4" Type="http://schemas.openxmlformats.org/officeDocument/2006/relationships/hyperlink" Target="https://pechataem-attestat.ru/download/prikaz_867_2023-11-16.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2909" y="304801"/>
            <a:ext cx="7592291" cy="523220"/>
          </a:xfrm>
          <a:prstGeom prst="rect">
            <a:avLst/>
          </a:prstGeom>
          <a:noFill/>
        </p:spPr>
        <p:txBody>
          <a:bodyPr wrap="square" rtlCol="0">
            <a:spAutoFit/>
          </a:bodyPr>
          <a:lstStyle/>
          <a:p>
            <a:pPr algn="ctr"/>
            <a:r>
              <a:rPr lang="ru-RU" sz="2800" b="1" dirty="0">
                <a:solidFill>
                  <a:srgbClr val="C00000"/>
                </a:solidFill>
              </a:rPr>
              <a:t>Информационные письма</a:t>
            </a:r>
          </a:p>
        </p:txBody>
      </p:sp>
      <p:graphicFrame>
        <p:nvGraphicFramePr>
          <p:cNvPr id="3" name="Объект 2"/>
          <p:cNvGraphicFramePr>
            <a:graphicFrameLocks noChangeAspect="1"/>
          </p:cNvGraphicFramePr>
          <p:nvPr>
            <p:extLst>
              <p:ext uri="{D42A27DB-BD31-4B8C-83A1-F6EECF244321}">
                <p14:modId xmlns:p14="http://schemas.microsoft.com/office/powerpoint/2010/main" val="2405702752"/>
              </p:ext>
            </p:extLst>
          </p:nvPr>
        </p:nvGraphicFramePr>
        <p:xfrm>
          <a:off x="1188273" y="1957618"/>
          <a:ext cx="3466855" cy="4436558"/>
        </p:xfrm>
        <a:graphic>
          <a:graphicData uri="http://schemas.openxmlformats.org/presentationml/2006/ole">
            <mc:AlternateContent xmlns:mc="http://schemas.openxmlformats.org/markup-compatibility/2006">
              <mc:Choice xmlns:v="urn:schemas-microsoft-com:vml" Requires="v">
                <p:oleObj spid="_x0000_s14352" name="PDF" r:id="rId3" imgW="0" imgH="360" progId="FoxitReader.Document">
                  <p:embed/>
                </p:oleObj>
              </mc:Choice>
              <mc:Fallback>
                <p:oleObj name="PDF" r:id="rId3" imgW="0" imgH="360" progId="FoxitReader.Document">
                  <p:embed/>
                  <p:pic>
                    <p:nvPicPr>
                      <p:cNvPr id="0" name=""/>
                      <p:cNvPicPr/>
                      <p:nvPr/>
                    </p:nvPicPr>
                    <p:blipFill>
                      <a:blip r:embed="rId4"/>
                      <a:stretch>
                        <a:fillRect/>
                      </a:stretch>
                    </p:blipFill>
                    <p:spPr>
                      <a:xfrm>
                        <a:off x="1188273" y="1957618"/>
                        <a:ext cx="3466855" cy="4436558"/>
                      </a:xfrm>
                      <a:prstGeom prst="rect">
                        <a:avLst/>
                      </a:prstGeom>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1670917939"/>
              </p:ext>
            </p:extLst>
          </p:nvPr>
        </p:nvGraphicFramePr>
        <p:xfrm>
          <a:off x="6918037" y="1957618"/>
          <a:ext cx="3556000" cy="4698308"/>
        </p:xfrm>
        <a:graphic>
          <a:graphicData uri="http://schemas.openxmlformats.org/presentationml/2006/ole">
            <mc:AlternateContent xmlns:mc="http://schemas.openxmlformats.org/markup-compatibility/2006">
              <mc:Choice xmlns:v="urn:schemas-microsoft-com:vml" Requires="v">
                <p:oleObj spid="_x0000_s14353" name="PDF" r:id="rId5" imgW="0" imgH="360" progId="FoxitReader.Document">
                  <p:embed/>
                </p:oleObj>
              </mc:Choice>
              <mc:Fallback>
                <p:oleObj name="PDF" r:id="rId5" imgW="0" imgH="360" progId="FoxitReader.Document">
                  <p:embed/>
                  <p:pic>
                    <p:nvPicPr>
                      <p:cNvPr id="0" name=""/>
                      <p:cNvPicPr/>
                      <p:nvPr/>
                    </p:nvPicPr>
                    <p:blipFill>
                      <a:blip r:embed="rId6"/>
                      <a:stretch>
                        <a:fillRect/>
                      </a:stretch>
                    </p:blipFill>
                    <p:spPr>
                      <a:xfrm>
                        <a:off x="6918037" y="1957618"/>
                        <a:ext cx="3556000" cy="4698308"/>
                      </a:xfrm>
                      <a:prstGeom prst="rect">
                        <a:avLst/>
                      </a:prstGeom>
                    </p:spPr>
                  </p:pic>
                </p:oleObj>
              </mc:Fallback>
            </mc:AlternateContent>
          </a:graphicData>
        </a:graphic>
      </p:graphicFrame>
      <p:sp>
        <p:nvSpPr>
          <p:cNvPr id="5" name="Прямоугольник 4"/>
          <p:cNvSpPr/>
          <p:nvPr/>
        </p:nvSpPr>
        <p:spPr>
          <a:xfrm>
            <a:off x="572655" y="1003511"/>
            <a:ext cx="4839854" cy="954107"/>
          </a:xfrm>
          <a:prstGeom prst="rect">
            <a:avLst/>
          </a:prstGeom>
        </p:spPr>
        <p:txBody>
          <a:bodyPr wrap="square">
            <a:spAutoFit/>
          </a:bodyPr>
          <a:lstStyle/>
          <a:p>
            <a:pPr algn="ctr"/>
            <a:r>
              <a:rPr lang="ru-RU" b="1" dirty="0">
                <a:solidFill>
                  <a:srgbClr val="002060"/>
                </a:solidFill>
              </a:rPr>
              <a:t>Письмо </a:t>
            </a:r>
            <a:r>
              <a:rPr lang="ru-RU" b="1" dirty="0" err="1">
                <a:solidFill>
                  <a:srgbClr val="002060"/>
                </a:solidFill>
              </a:rPr>
              <a:t>Минпросвещения</a:t>
            </a:r>
            <a:r>
              <a:rPr lang="ru-RU" b="1" dirty="0">
                <a:solidFill>
                  <a:srgbClr val="002060"/>
                </a:solidFill>
              </a:rPr>
              <a:t> РФ от 05 февраля 2021 г.</a:t>
            </a:r>
          </a:p>
          <a:p>
            <a:pPr algn="ctr"/>
            <a:r>
              <a:rPr lang="ru-RU" b="1" dirty="0">
                <a:solidFill>
                  <a:srgbClr val="002060"/>
                </a:solidFill>
              </a:rPr>
              <a:t> № ВБ-135/03 "О заполнении и выдаче аттестатов об основном общем и среднем общем образовании в 2020–2021 учебном году</a:t>
            </a:r>
            <a:endParaRPr lang="ru-RU" dirty="0">
              <a:solidFill>
                <a:srgbClr val="002060"/>
              </a:solidFill>
            </a:endParaRPr>
          </a:p>
        </p:txBody>
      </p:sp>
      <p:sp>
        <p:nvSpPr>
          <p:cNvPr id="6" name="Прямоугольник 5"/>
          <p:cNvSpPr/>
          <p:nvPr/>
        </p:nvSpPr>
        <p:spPr>
          <a:xfrm>
            <a:off x="6504224" y="972515"/>
            <a:ext cx="4732386" cy="523220"/>
          </a:xfrm>
          <a:prstGeom prst="rect">
            <a:avLst/>
          </a:prstGeom>
        </p:spPr>
        <p:txBody>
          <a:bodyPr wrap="none">
            <a:spAutoFit/>
          </a:bodyPr>
          <a:lstStyle/>
          <a:p>
            <a:pPr algn="ctr"/>
            <a:r>
              <a:rPr lang="ru-RU" b="1" dirty="0">
                <a:solidFill>
                  <a:srgbClr val="002060"/>
                </a:solidFill>
              </a:rPr>
              <a:t>Письмо </a:t>
            </a:r>
            <a:r>
              <a:rPr lang="ru-RU" b="1" dirty="0" err="1">
                <a:solidFill>
                  <a:srgbClr val="002060"/>
                </a:solidFill>
              </a:rPr>
              <a:t>Минпросвещения</a:t>
            </a:r>
            <a:r>
              <a:rPr lang="ru-RU" b="1" dirty="0">
                <a:solidFill>
                  <a:srgbClr val="002060"/>
                </a:solidFill>
              </a:rPr>
              <a:t> РФ от 16 февраля 2022 г</a:t>
            </a:r>
          </a:p>
          <a:p>
            <a:pPr algn="ctr"/>
            <a:r>
              <a:rPr lang="ru-RU" b="1" dirty="0">
                <a:solidFill>
                  <a:srgbClr val="002060"/>
                </a:solidFill>
              </a:rPr>
              <a:t> № 03-182 «О рассмотрении обращения»</a:t>
            </a:r>
            <a:endParaRPr lang="ru-RU" dirty="0">
              <a:solidFill>
                <a:srgbClr val="002060"/>
              </a:solidFill>
            </a:endParaRPr>
          </a:p>
        </p:txBody>
      </p:sp>
    </p:spTree>
    <p:extLst>
      <p:ext uri="{BB962C8B-B14F-4D97-AF65-F5344CB8AC3E}">
        <p14:creationId xmlns:p14="http://schemas.microsoft.com/office/powerpoint/2010/main" val="102529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56602873-6023-48D7-96C9-691DA18C87AA}"/>
              </a:ext>
            </a:extLst>
          </p:cNvPr>
          <p:cNvSpPr/>
          <p:nvPr/>
        </p:nvSpPr>
        <p:spPr>
          <a:xfrm>
            <a:off x="981074" y="1833757"/>
            <a:ext cx="10610118" cy="1600438"/>
          </a:xfrm>
          <a:prstGeom prst="rect">
            <a:avLst/>
          </a:prstGeom>
          <a:solidFill>
            <a:schemeClr val="accent1">
              <a:lumMod val="20000"/>
              <a:lumOff val="80000"/>
            </a:schemeClr>
          </a:solidFill>
        </p:spPr>
        <p:txBody>
          <a:bodyPr wrap="square">
            <a:spAutoFit/>
          </a:bodyPr>
          <a:lstStyle/>
          <a:p>
            <a:pPr algn="just"/>
            <a:r>
              <a:rPr lang="ru-RU" dirty="0"/>
              <a:t> </a:t>
            </a:r>
            <a:r>
              <a:rPr lang="ru-RU" b="1" u="sng" dirty="0">
                <a:solidFill>
                  <a:schemeClr val="accent1"/>
                </a:solidFill>
              </a:rPr>
              <a:t>Аттестат</a:t>
            </a:r>
            <a:r>
              <a:rPr lang="ru-RU" dirty="0"/>
              <a:t> об основном общем образовании и приложение к нему выдаются лицам, завершившим обучение по образовательным программам основного общего образования и успешно прошедшим государственную итоговую аттестацию (набравшим по сдаваемым учебным предметам минимальное количество первичных баллов, определенное органом исполнительной власти субъекта Российской Федерации, осуществляющим государственное управление в сфере образования, органом публичной власти федеральной территории "Сириус", осуществляющим управление в сфере образования, учредителем, загранучреждением Министерства иностранных дел Российской Федерации, имеющим в своей структуре специализированные структурные образовательные подразделения).</a:t>
            </a:r>
          </a:p>
        </p:txBody>
      </p:sp>
      <p:sp>
        <p:nvSpPr>
          <p:cNvPr id="2" name="Прямоугольник 1"/>
          <p:cNvSpPr/>
          <p:nvPr/>
        </p:nvSpPr>
        <p:spPr>
          <a:xfrm>
            <a:off x="981074" y="4220857"/>
            <a:ext cx="10610118" cy="1600438"/>
          </a:xfrm>
          <a:prstGeom prst="rect">
            <a:avLst/>
          </a:prstGeom>
          <a:solidFill>
            <a:schemeClr val="accent1">
              <a:lumMod val="20000"/>
              <a:lumOff val="80000"/>
            </a:schemeClr>
          </a:solidFill>
        </p:spPr>
        <p:txBody>
          <a:bodyPr wrap="square">
            <a:spAutoFit/>
          </a:bodyPr>
          <a:lstStyle/>
          <a:p>
            <a:pPr algn="just"/>
            <a:r>
              <a:rPr lang="ru-RU" b="1" dirty="0">
                <a:solidFill>
                  <a:srgbClr val="3272C0"/>
                </a:solidFill>
                <a:latin typeface="PT Serif"/>
                <a:hlinkClick r:id="rId2"/>
              </a:rPr>
              <a:t>Аттестат</a:t>
            </a:r>
            <a:r>
              <a:rPr lang="ru-RU" dirty="0">
                <a:solidFill>
                  <a:srgbClr val="22272F"/>
                </a:solidFill>
                <a:latin typeface="PT Serif"/>
              </a:rPr>
              <a:t> о среднем общем образовании и </a:t>
            </a:r>
            <a:r>
              <a:rPr lang="ru-RU" b="1" dirty="0">
                <a:solidFill>
                  <a:srgbClr val="3272C0"/>
                </a:solidFill>
                <a:latin typeface="PT Serif"/>
                <a:hlinkClick r:id="rId3"/>
              </a:rPr>
              <a:t>приложение</a:t>
            </a:r>
            <a:r>
              <a:rPr lang="ru-RU" dirty="0">
                <a:solidFill>
                  <a:srgbClr val="22272F"/>
                </a:solidFill>
                <a:latin typeface="PT Serif"/>
              </a:rPr>
              <a:t> к нему выдаются лицам, завершившим обучение по образовательным программам среднего общего образования и успешно прошедшим государственную итоговую аттестацию (набравшим по обязательным учебным предметам при сдаче единого государственного экзамена (далее - ЕГЭ) (за исключением ЕГЭ по математике базового уровня) количество баллов не ниже минимального, определяемого </a:t>
            </a:r>
            <a:r>
              <a:rPr lang="ru-RU" dirty="0" err="1">
                <a:solidFill>
                  <a:srgbClr val="22272F"/>
                </a:solidFill>
                <a:latin typeface="PT Serif"/>
              </a:rPr>
              <a:t>Рособрнадзором</a:t>
            </a:r>
            <a:r>
              <a:rPr lang="ru-RU" baseline="30000" dirty="0">
                <a:solidFill>
                  <a:srgbClr val="22272F"/>
                </a:solidFill>
                <a:latin typeface="PT Serif"/>
              </a:rPr>
              <a:t> </a:t>
            </a:r>
            <a:r>
              <a:rPr lang="ru-RU" dirty="0">
                <a:solidFill>
                  <a:srgbClr val="22272F"/>
                </a:solidFill>
                <a:latin typeface="PT Serif"/>
              </a:rPr>
              <a:t>, а при сдаче государственного выпускного экзамена (далее - ГВЭ) и ЕГЭ по математике базового уровня - получившим отметку не ниже удовлетворительной (3 балла).</a:t>
            </a:r>
          </a:p>
          <a:p>
            <a:pPr algn="just"/>
            <a:endParaRPr lang="ru-RU" dirty="0">
              <a:solidFill>
                <a:srgbClr val="22272F"/>
              </a:solidFill>
              <a:latin typeface="PT Serif"/>
            </a:endParaRPr>
          </a:p>
        </p:txBody>
      </p:sp>
      <p:sp>
        <p:nvSpPr>
          <p:cNvPr id="6" name="TextBox 5"/>
          <p:cNvSpPr txBox="1"/>
          <p:nvPr/>
        </p:nvSpPr>
        <p:spPr>
          <a:xfrm>
            <a:off x="1190625" y="523875"/>
            <a:ext cx="10506075" cy="523220"/>
          </a:xfrm>
          <a:prstGeom prst="rect">
            <a:avLst/>
          </a:prstGeom>
          <a:noFill/>
        </p:spPr>
        <p:txBody>
          <a:bodyPr wrap="square" rtlCol="0">
            <a:spAutoFit/>
          </a:bodyPr>
          <a:lstStyle/>
          <a:p>
            <a:pPr algn="ctr"/>
            <a:r>
              <a:rPr lang="ru-RU" sz="2800" b="1" dirty="0">
                <a:solidFill>
                  <a:srgbClr val="FF0000"/>
                </a:solidFill>
              </a:rPr>
              <a:t>Кому выдается аттестат?</a:t>
            </a:r>
          </a:p>
        </p:txBody>
      </p:sp>
      <p:sp>
        <p:nvSpPr>
          <p:cNvPr id="7" name="TextBox 6"/>
          <p:cNvSpPr txBox="1"/>
          <p:nvPr/>
        </p:nvSpPr>
        <p:spPr>
          <a:xfrm>
            <a:off x="485775" y="477708"/>
            <a:ext cx="3295650" cy="307777"/>
          </a:xfrm>
          <a:prstGeom prst="rect">
            <a:avLst/>
          </a:prstGeom>
          <a:noFill/>
        </p:spPr>
        <p:txBody>
          <a:bodyPr wrap="square" rtlCol="0">
            <a:spAutoFit/>
          </a:bodyPr>
          <a:lstStyle/>
          <a:p>
            <a:r>
              <a:rPr lang="ru-RU" b="1" dirty="0">
                <a:solidFill>
                  <a:srgbClr val="FF0000"/>
                </a:solidFill>
              </a:rPr>
              <a:t>п. 21 Порядка</a:t>
            </a:r>
          </a:p>
        </p:txBody>
      </p:sp>
      <p:sp>
        <p:nvSpPr>
          <p:cNvPr id="9" name="Прямоугольник 8"/>
          <p:cNvSpPr/>
          <p:nvPr/>
        </p:nvSpPr>
        <p:spPr>
          <a:xfrm>
            <a:off x="485775" y="1286537"/>
            <a:ext cx="652743" cy="307777"/>
          </a:xfrm>
          <a:prstGeom prst="rect">
            <a:avLst/>
          </a:prstGeom>
        </p:spPr>
        <p:txBody>
          <a:bodyPr wrap="none">
            <a:spAutoFit/>
          </a:bodyPr>
          <a:lstStyle/>
          <a:p>
            <a:r>
              <a:rPr lang="ru-RU" b="1" dirty="0">
                <a:solidFill>
                  <a:srgbClr val="FF0000"/>
                </a:solidFill>
              </a:rPr>
              <a:t>ООО </a:t>
            </a:r>
            <a:endParaRPr lang="ru-RU" dirty="0"/>
          </a:p>
        </p:txBody>
      </p:sp>
      <p:sp>
        <p:nvSpPr>
          <p:cNvPr id="10" name="Прямоугольник 9"/>
          <p:cNvSpPr/>
          <p:nvPr/>
        </p:nvSpPr>
        <p:spPr>
          <a:xfrm>
            <a:off x="476250" y="3601112"/>
            <a:ext cx="643125" cy="307777"/>
          </a:xfrm>
          <a:prstGeom prst="rect">
            <a:avLst/>
          </a:prstGeom>
        </p:spPr>
        <p:txBody>
          <a:bodyPr wrap="none">
            <a:spAutoFit/>
          </a:bodyPr>
          <a:lstStyle/>
          <a:p>
            <a:r>
              <a:rPr lang="ru-RU" b="1" dirty="0">
                <a:solidFill>
                  <a:srgbClr val="FF0000"/>
                </a:solidFill>
              </a:rPr>
              <a:t>СОО </a:t>
            </a:r>
            <a:endParaRPr lang="ru-RU" dirty="0"/>
          </a:p>
        </p:txBody>
      </p:sp>
    </p:spTree>
    <p:extLst>
      <p:ext uri="{BB962C8B-B14F-4D97-AF65-F5344CB8AC3E}">
        <p14:creationId xmlns:p14="http://schemas.microsoft.com/office/powerpoint/2010/main" val="492258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88651902-3B5E-4DB7-87DC-0A70054803D4}"/>
              </a:ext>
            </a:extLst>
          </p:cNvPr>
          <p:cNvSpPr/>
          <p:nvPr/>
        </p:nvSpPr>
        <p:spPr>
          <a:xfrm>
            <a:off x="109183" y="2100785"/>
            <a:ext cx="11939722" cy="4616648"/>
          </a:xfrm>
          <a:prstGeom prst="rect">
            <a:avLst/>
          </a:prstGeom>
          <a:solidFill>
            <a:schemeClr val="accent5">
              <a:lumMod val="20000"/>
              <a:lumOff val="80000"/>
            </a:schemeClr>
          </a:solidFill>
        </p:spPr>
        <p:txBody>
          <a:bodyPr wrap="square">
            <a:spAutoFit/>
          </a:bodyPr>
          <a:lstStyle/>
          <a:p>
            <a:pPr algn="just"/>
            <a:r>
              <a:rPr lang="ru-RU" b="1" dirty="0"/>
              <a:t>Аттестат о среднем общем образовании с отличием выдается красного или сине-голубого цвета</a:t>
            </a:r>
            <a:r>
              <a:rPr lang="ru-RU" b="1" dirty="0" smtClean="0"/>
              <a:t>.</a:t>
            </a:r>
            <a:endParaRPr lang="ru-RU" dirty="0"/>
          </a:p>
          <a:p>
            <a:pPr algn="just"/>
            <a:r>
              <a:rPr lang="ru-RU" dirty="0" smtClean="0"/>
              <a:t>Аттестат </a:t>
            </a:r>
            <a:r>
              <a:rPr lang="ru-RU" dirty="0"/>
              <a:t>о среднем общем образовании с отличием красного цвета и приложение к нему выдаются выпускникам 11 (12) класса, </a:t>
            </a:r>
            <a:r>
              <a:rPr lang="ru-RU" b="1" dirty="0">
                <a:solidFill>
                  <a:srgbClr val="C00000"/>
                </a:solidFill>
              </a:rPr>
              <a:t>завершившим обучение по образовательным программам среднего общего образования, имеющим итоговые отметки "отлично" по всем учебным предметам учебного плана, </a:t>
            </a:r>
            <a:r>
              <a:rPr lang="ru-RU" b="1" dirty="0" err="1">
                <a:solidFill>
                  <a:srgbClr val="C00000"/>
                </a:solidFill>
              </a:rPr>
              <a:t>изучавшимся</a:t>
            </a:r>
            <a:r>
              <a:rPr lang="ru-RU" b="1" dirty="0">
                <a:solidFill>
                  <a:srgbClr val="C00000"/>
                </a:solidFill>
              </a:rPr>
              <a:t> на уровне среднего общего образования, успешно прошедшим государственную итоговую аттестацию (без учета результатов, полученных при прохождении</a:t>
            </a:r>
            <a:r>
              <a:rPr lang="ru-RU" dirty="0"/>
              <a:t> </a:t>
            </a:r>
            <a:r>
              <a:rPr lang="ru-RU" b="1" dirty="0" smtClean="0">
                <a:solidFill>
                  <a:srgbClr val="C00000"/>
                </a:solidFill>
              </a:rPr>
              <a:t>повторной </a:t>
            </a:r>
            <a:r>
              <a:rPr lang="ru-RU" b="1" dirty="0">
                <a:solidFill>
                  <a:srgbClr val="C00000"/>
                </a:solidFill>
              </a:rPr>
              <a:t>государственной итоговой аттестации) и набравшим</a:t>
            </a:r>
            <a:r>
              <a:rPr lang="ru-RU" dirty="0"/>
              <a:t>: </a:t>
            </a:r>
            <a:r>
              <a:rPr lang="ru-RU" b="1" dirty="0" smtClean="0">
                <a:solidFill>
                  <a:srgbClr val="C00000"/>
                </a:solidFill>
              </a:rPr>
              <a:t>не </a:t>
            </a:r>
            <a:r>
              <a:rPr lang="ru-RU" b="1" dirty="0">
                <a:solidFill>
                  <a:srgbClr val="C00000"/>
                </a:solidFill>
              </a:rPr>
              <a:t>менее 70 баллов на ЕГЭ по учебному предмету "Русский язык" и не менее 70 баллов на ЕГЭ по одному из сдаваемых учебных предметов, либо 5 баллов на ЕГЭ по учебному предмету "Математика" базового уровня (для выпускников, сдающих только учебные предметы "Русский язык" и "Математика" базового уровня); 5 баллов по обязательным учебным предметам - в случае прохождения выпускником ГИА в форме ГВЭ; 5 баллов по обязательному учебному предмету, сдаваемому в форме ГВЭ, и не менее 70 баллов по обязательному учебному предмету, сдаваемому в форме ЕГЭ, - в случае выбора выпускником различных форм прохождения ГИА (ЕГЭ и ГВЭ</a:t>
            </a:r>
            <a:r>
              <a:rPr lang="ru-RU" b="1" dirty="0" smtClean="0">
                <a:solidFill>
                  <a:srgbClr val="C00000"/>
                </a:solidFill>
              </a:rPr>
              <a:t>).</a:t>
            </a:r>
          </a:p>
          <a:p>
            <a:pPr algn="just"/>
            <a:r>
              <a:rPr lang="ru-RU" b="1" dirty="0" smtClean="0">
                <a:solidFill>
                  <a:srgbClr val="C00000"/>
                </a:solidFill>
              </a:rPr>
              <a:t> </a:t>
            </a:r>
            <a:r>
              <a:rPr lang="ru-RU" dirty="0"/>
              <a:t>Аттестат о среднем общем образовании с отличием сине-голубого цвета и приложение к нему выдаются выпускникам 11 (12) класса, </a:t>
            </a:r>
            <a:r>
              <a:rPr lang="ru-RU" b="1" dirty="0">
                <a:solidFill>
                  <a:srgbClr val="C00000"/>
                </a:solidFill>
              </a:rPr>
              <a:t>завершившим обучение по образовательным программам среднего общего образования, имеющим по всем учебным предметам учебного плана, </a:t>
            </a:r>
            <a:r>
              <a:rPr lang="ru-RU" b="1" dirty="0" err="1">
                <a:solidFill>
                  <a:srgbClr val="C00000"/>
                </a:solidFill>
              </a:rPr>
              <a:t>изучавшимся</a:t>
            </a:r>
            <a:r>
              <a:rPr lang="ru-RU" b="1" dirty="0">
                <a:solidFill>
                  <a:srgbClr val="C00000"/>
                </a:solidFill>
              </a:rPr>
              <a:t> на уровне среднего общего образования, итоговые отметки успеваемости "отлично" и не более двух отметок "хорошо" и успешно прошедшим государственную итоговую аттестацию (без учета результатов, полученных при прохождении повторной государственной итоговой аттестации) и </a:t>
            </a:r>
            <a:r>
              <a:rPr lang="ru-RU" b="1" dirty="0" smtClean="0">
                <a:solidFill>
                  <a:srgbClr val="C00000"/>
                </a:solidFill>
              </a:rPr>
              <a:t>набравшим. </a:t>
            </a:r>
            <a:r>
              <a:rPr lang="ru-RU" b="1" dirty="0">
                <a:solidFill>
                  <a:srgbClr val="C00000"/>
                </a:solidFill>
              </a:rPr>
              <a:t>не менее 60 баллов на ЕГЭ по учебному предмету "Русский язык" и не менее 60 баллов на ЕГЭ по одному из сдаваемых учебных предметов, либо 5 баллов на ЕГЭ по учебному предмету "Математика" базового уровня (для выпускников, сдающих только учебные предметы "Русский язык" и "Математика" базового уровня); 5 баллов по обязательным учебным предметам - в случае прохождения выпускником ГИА в форме ГВЭ; 5 баллов по обязательному учебному предмету, сдаваемому в форме ГВЭ, и не менее 60 баллов по обязательному учебному предмету, сдаваемому в форме ЕГЭ - в случае выбора выпускником различных форм прохождения ГИА (ЕГЭ и ГВЭ). </a:t>
            </a:r>
            <a:endParaRPr lang="ru-RU" b="1" dirty="0">
              <a:solidFill>
                <a:srgbClr val="C00000"/>
              </a:solidFill>
              <a:latin typeface="PT Serif"/>
            </a:endParaRPr>
          </a:p>
        </p:txBody>
      </p:sp>
      <p:sp>
        <p:nvSpPr>
          <p:cNvPr id="5" name="Прямоугольник 4"/>
          <p:cNvSpPr/>
          <p:nvPr/>
        </p:nvSpPr>
        <p:spPr>
          <a:xfrm>
            <a:off x="1343024" y="651177"/>
            <a:ext cx="10554295" cy="1323439"/>
          </a:xfrm>
          <a:prstGeom prst="rect">
            <a:avLst/>
          </a:prstGeom>
          <a:solidFill>
            <a:schemeClr val="accent5">
              <a:lumMod val="20000"/>
              <a:lumOff val="80000"/>
            </a:schemeClr>
          </a:solidFill>
        </p:spPr>
        <p:txBody>
          <a:bodyPr wrap="square">
            <a:spAutoFit/>
          </a:bodyPr>
          <a:lstStyle/>
          <a:p>
            <a:pPr indent="457200" algn="just"/>
            <a:r>
              <a:rPr lang="ru-RU" sz="1600" dirty="0">
                <a:solidFill>
                  <a:srgbClr val="106BBE"/>
                </a:solidFill>
                <a:latin typeface="Times New Roman CYR" panose="02020603050405020304" pitchFamily="18" charset="0"/>
                <a:ea typeface="Times New Roman" panose="02020603050405020304" pitchFamily="18" charset="0"/>
                <a:hlinkClick r:id="rId2"/>
              </a:rPr>
              <a:t>Аттестат</a:t>
            </a:r>
            <a:r>
              <a:rPr lang="ru-RU" sz="1600" dirty="0">
                <a:latin typeface="Times New Roman CYR" panose="02020603050405020304" pitchFamily="18" charset="0"/>
                <a:ea typeface="Times New Roman" panose="02020603050405020304" pitchFamily="18" charset="0"/>
              </a:rPr>
              <a:t> об основном общем образовании с отличием и </a:t>
            </a:r>
            <a:r>
              <a:rPr lang="ru-RU" sz="1600" dirty="0">
                <a:solidFill>
                  <a:srgbClr val="106BBE"/>
                </a:solidFill>
                <a:latin typeface="Times New Roman CYR" panose="02020603050405020304" pitchFamily="18" charset="0"/>
                <a:ea typeface="Times New Roman" panose="02020603050405020304" pitchFamily="18" charset="0"/>
                <a:hlinkClick r:id="rId3"/>
              </a:rPr>
              <a:t>приложение</a:t>
            </a:r>
            <a:r>
              <a:rPr lang="ru-RU" sz="1600" dirty="0">
                <a:latin typeface="Times New Roman CYR" panose="02020603050405020304" pitchFamily="18" charset="0"/>
                <a:ea typeface="Times New Roman" panose="02020603050405020304" pitchFamily="18" charset="0"/>
              </a:rPr>
              <a:t> к нему выдаются выпускникам 9 класса, завершившим обучение по образовательным программам основного общего образования, </a:t>
            </a:r>
            <a:r>
              <a:rPr lang="ru-RU" sz="1600" dirty="0">
                <a:solidFill>
                  <a:srgbClr val="FF0000"/>
                </a:solidFill>
                <a:latin typeface="Times New Roman CYR" panose="02020603050405020304" pitchFamily="18" charset="0"/>
                <a:ea typeface="Times New Roman" panose="02020603050405020304" pitchFamily="18" charset="0"/>
              </a:rPr>
              <a:t>успешно прошедшим государственную итоговую аттестацию</a:t>
            </a:r>
            <a:r>
              <a:rPr lang="ru-RU" sz="1600" dirty="0">
                <a:latin typeface="Times New Roman CYR" panose="02020603050405020304" pitchFamily="18" charset="0"/>
                <a:ea typeface="Times New Roman" panose="02020603050405020304" pitchFamily="18" charset="0"/>
              </a:rPr>
              <a:t> (без учета результатов, полученных при прохождении повторной государственной итоговой аттестации) </a:t>
            </a:r>
            <a:r>
              <a:rPr lang="ru-RU" sz="1600" dirty="0">
                <a:solidFill>
                  <a:srgbClr val="FF0000"/>
                </a:solidFill>
                <a:latin typeface="Times New Roman CYR" panose="02020603050405020304" pitchFamily="18" charset="0"/>
                <a:ea typeface="Times New Roman" panose="02020603050405020304" pitchFamily="18" charset="0"/>
              </a:rPr>
              <a:t>и имеющим итоговые отметки "отлично" по всем учебным предметам учебного плана, </a:t>
            </a:r>
            <a:r>
              <a:rPr lang="ru-RU" sz="1600" dirty="0" err="1">
                <a:solidFill>
                  <a:srgbClr val="FF0000"/>
                </a:solidFill>
                <a:latin typeface="Times New Roman CYR" panose="02020603050405020304" pitchFamily="18" charset="0"/>
                <a:ea typeface="Times New Roman" panose="02020603050405020304" pitchFamily="18" charset="0"/>
              </a:rPr>
              <a:t>изучавшимся</a:t>
            </a:r>
            <a:r>
              <a:rPr lang="ru-RU" sz="1600" dirty="0">
                <a:solidFill>
                  <a:srgbClr val="FF0000"/>
                </a:solidFill>
                <a:latin typeface="Times New Roman CYR" panose="02020603050405020304" pitchFamily="18" charset="0"/>
                <a:ea typeface="Times New Roman" panose="02020603050405020304" pitchFamily="18" charset="0"/>
              </a:rPr>
              <a:t> на уровне основного общего образования</a:t>
            </a:r>
            <a:r>
              <a:rPr lang="ru-RU" sz="1600" dirty="0">
                <a:latin typeface="Times New Roman CYR" panose="02020603050405020304" pitchFamily="18" charset="0"/>
                <a:ea typeface="Times New Roman" panose="02020603050405020304" pitchFamily="18" charset="0"/>
              </a:rPr>
              <a:t>.</a:t>
            </a:r>
          </a:p>
        </p:txBody>
      </p:sp>
      <p:sp>
        <p:nvSpPr>
          <p:cNvPr id="6" name="TextBox 5"/>
          <p:cNvSpPr txBox="1"/>
          <p:nvPr/>
        </p:nvSpPr>
        <p:spPr>
          <a:xfrm>
            <a:off x="1588685" y="108376"/>
            <a:ext cx="10506075" cy="523220"/>
          </a:xfrm>
          <a:prstGeom prst="rect">
            <a:avLst/>
          </a:prstGeom>
          <a:noFill/>
        </p:spPr>
        <p:txBody>
          <a:bodyPr wrap="square" rtlCol="0">
            <a:spAutoFit/>
          </a:bodyPr>
          <a:lstStyle/>
          <a:p>
            <a:pPr algn="ctr"/>
            <a:r>
              <a:rPr lang="ru-RU" sz="2800" b="1" dirty="0">
                <a:solidFill>
                  <a:srgbClr val="FF0000"/>
                </a:solidFill>
              </a:rPr>
              <a:t>Кому выдается аттестат с отличием?</a:t>
            </a:r>
          </a:p>
        </p:txBody>
      </p:sp>
      <p:sp>
        <p:nvSpPr>
          <p:cNvPr id="7" name="TextBox 6"/>
          <p:cNvSpPr txBox="1"/>
          <p:nvPr/>
        </p:nvSpPr>
        <p:spPr>
          <a:xfrm>
            <a:off x="362119" y="135708"/>
            <a:ext cx="3295650" cy="307777"/>
          </a:xfrm>
          <a:prstGeom prst="rect">
            <a:avLst/>
          </a:prstGeom>
          <a:noFill/>
        </p:spPr>
        <p:txBody>
          <a:bodyPr wrap="square" rtlCol="0">
            <a:spAutoFit/>
          </a:bodyPr>
          <a:lstStyle/>
          <a:p>
            <a:r>
              <a:rPr lang="ru-RU" b="1" dirty="0">
                <a:solidFill>
                  <a:srgbClr val="FF0000"/>
                </a:solidFill>
              </a:rPr>
              <a:t>п. 21 Порядка</a:t>
            </a:r>
          </a:p>
        </p:txBody>
      </p:sp>
      <p:sp>
        <p:nvSpPr>
          <p:cNvPr id="8" name="Прямоугольник 7"/>
          <p:cNvSpPr/>
          <p:nvPr/>
        </p:nvSpPr>
        <p:spPr>
          <a:xfrm>
            <a:off x="221035" y="651177"/>
            <a:ext cx="652743" cy="307777"/>
          </a:xfrm>
          <a:prstGeom prst="rect">
            <a:avLst/>
          </a:prstGeom>
        </p:spPr>
        <p:txBody>
          <a:bodyPr wrap="none">
            <a:spAutoFit/>
          </a:bodyPr>
          <a:lstStyle/>
          <a:p>
            <a:r>
              <a:rPr lang="ru-RU" b="1" dirty="0">
                <a:solidFill>
                  <a:srgbClr val="FF0000"/>
                </a:solidFill>
              </a:rPr>
              <a:t>ООО </a:t>
            </a:r>
            <a:endParaRPr lang="ru-RU" dirty="0"/>
          </a:p>
        </p:txBody>
      </p:sp>
      <p:sp>
        <p:nvSpPr>
          <p:cNvPr id="9" name="Прямоугольник 8"/>
          <p:cNvSpPr/>
          <p:nvPr/>
        </p:nvSpPr>
        <p:spPr>
          <a:xfrm>
            <a:off x="230653" y="1559062"/>
            <a:ext cx="643125" cy="307777"/>
          </a:xfrm>
          <a:prstGeom prst="rect">
            <a:avLst/>
          </a:prstGeom>
        </p:spPr>
        <p:txBody>
          <a:bodyPr wrap="none">
            <a:spAutoFit/>
          </a:bodyPr>
          <a:lstStyle/>
          <a:p>
            <a:r>
              <a:rPr lang="ru-RU" b="1" dirty="0">
                <a:solidFill>
                  <a:srgbClr val="FF0000"/>
                </a:solidFill>
              </a:rPr>
              <a:t>СОО </a:t>
            </a:r>
            <a:endParaRPr lang="ru-RU" dirty="0"/>
          </a:p>
        </p:txBody>
      </p:sp>
    </p:spTree>
    <p:extLst>
      <p:ext uri="{BB962C8B-B14F-4D97-AF65-F5344CB8AC3E}">
        <p14:creationId xmlns:p14="http://schemas.microsoft.com/office/powerpoint/2010/main" val="4224529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4F018AE1-D4F2-46FA-961A-10AF24D185D0}"/>
              </a:ext>
            </a:extLst>
          </p:cNvPr>
          <p:cNvSpPr/>
          <p:nvPr/>
        </p:nvSpPr>
        <p:spPr>
          <a:xfrm>
            <a:off x="1057228" y="860092"/>
            <a:ext cx="10363200" cy="2677656"/>
          </a:xfrm>
          <a:prstGeom prst="rect">
            <a:avLst/>
          </a:prstGeom>
          <a:solidFill>
            <a:schemeClr val="accent5">
              <a:lumMod val="20000"/>
              <a:lumOff val="80000"/>
            </a:schemeClr>
          </a:solidFill>
        </p:spPr>
        <p:txBody>
          <a:bodyPr wrap="square">
            <a:spAutoFit/>
          </a:bodyPr>
          <a:lstStyle/>
          <a:p>
            <a:pPr algn="ctr"/>
            <a:r>
              <a:rPr lang="ru-RU" dirty="0"/>
              <a:t>Решение о выдаче аттестатов школа принимает на педагогическом совете. Обычно это итоговый педсовет. </a:t>
            </a:r>
          </a:p>
          <a:p>
            <a:pPr algn="ctr"/>
            <a:r>
              <a:rPr lang="ru-RU" dirty="0"/>
              <a:t>Решение об отчислении и выдаче аттестатов за уровень образования оформите в протоколе педсовета </a:t>
            </a:r>
            <a:r>
              <a:rPr lang="ru-RU" b="1" dirty="0"/>
              <a:t>(п. 22 Порядка, утв. приказом </a:t>
            </a:r>
            <a:r>
              <a:rPr lang="ru-RU" b="1" dirty="0" err="1"/>
              <a:t>Минпросвещения</a:t>
            </a:r>
            <a:r>
              <a:rPr lang="ru-RU" b="1" dirty="0"/>
              <a:t> от 05.10.2020 № 546).</a:t>
            </a:r>
            <a:r>
              <a:rPr lang="ru-RU" dirty="0"/>
              <a:t> На основании решения педсовета директор издает приказ.</a:t>
            </a:r>
          </a:p>
          <a:p>
            <a:pPr algn="ctr"/>
            <a:endParaRPr lang="ru-RU" dirty="0"/>
          </a:p>
          <a:p>
            <a:pPr algn="ctr"/>
            <a:r>
              <a:rPr lang="ru-RU" dirty="0"/>
              <a:t>В приказ об отчислении и выдаче аттестатов добавьте пункт о назначении ответственного работника за заполнение аттестатов. График выдачи аттестатов оформите приложением к приказу</a:t>
            </a:r>
            <a:r>
              <a:rPr lang="ru-RU" dirty="0" smtClean="0"/>
              <a:t>.</a:t>
            </a:r>
          </a:p>
          <a:p>
            <a:pPr algn="ctr"/>
            <a:endParaRPr lang="ru-RU" dirty="0"/>
          </a:p>
          <a:p>
            <a:pPr algn="ctr"/>
            <a:r>
              <a:rPr lang="ru-RU" dirty="0" smtClean="0"/>
              <a:t>При подготовке к заполнению аттестатов создайте приказом директора </a:t>
            </a:r>
          </a:p>
          <a:p>
            <a:pPr algn="ctr"/>
            <a:r>
              <a:rPr lang="ru-RU" dirty="0" smtClean="0"/>
              <a:t>комиссию по выставлению итоговых отметок в аттестат выпускников.</a:t>
            </a:r>
          </a:p>
          <a:p>
            <a:pPr algn="ctr"/>
            <a:endParaRPr lang="ru-RU" dirty="0" smtClean="0"/>
          </a:p>
          <a:p>
            <a:pPr algn="ctr"/>
            <a:r>
              <a:rPr lang="ru-RU" dirty="0" smtClean="0"/>
              <a:t>Заполните ведомости итоговых отметок. Ознакомьте с ними по подпись выпускников.</a:t>
            </a:r>
            <a:endParaRPr lang="ru-RU" dirty="0"/>
          </a:p>
          <a:p>
            <a:pPr algn="ctr"/>
            <a:endParaRPr lang="ru-RU" dirty="0"/>
          </a:p>
        </p:txBody>
      </p:sp>
      <p:sp>
        <p:nvSpPr>
          <p:cNvPr id="3" name="TextBox 2"/>
          <p:cNvSpPr txBox="1"/>
          <p:nvPr/>
        </p:nvSpPr>
        <p:spPr>
          <a:xfrm>
            <a:off x="1057228" y="203322"/>
            <a:ext cx="10144125" cy="646331"/>
          </a:xfrm>
          <a:prstGeom prst="rect">
            <a:avLst/>
          </a:prstGeom>
          <a:noFill/>
        </p:spPr>
        <p:txBody>
          <a:bodyPr wrap="square" rtlCol="0">
            <a:spAutoFit/>
          </a:bodyPr>
          <a:lstStyle/>
          <a:p>
            <a:pPr algn="ctr"/>
            <a:r>
              <a:rPr lang="ru-RU" sz="3600" b="1" dirty="0">
                <a:solidFill>
                  <a:srgbClr val="FF0000"/>
                </a:solidFill>
              </a:rPr>
              <a:t>Полезный совет</a:t>
            </a:r>
          </a:p>
        </p:txBody>
      </p:sp>
      <p:pic>
        <p:nvPicPr>
          <p:cNvPr id="2" name="Рисунок 1"/>
          <p:cNvPicPr>
            <a:picLocks noChangeAspect="1"/>
          </p:cNvPicPr>
          <p:nvPr/>
        </p:nvPicPr>
        <p:blipFill>
          <a:blip r:embed="rId2"/>
          <a:stretch>
            <a:fillRect/>
          </a:stretch>
        </p:blipFill>
        <p:spPr>
          <a:xfrm>
            <a:off x="7861853" y="4195867"/>
            <a:ext cx="3975605" cy="222771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30" y="4195867"/>
            <a:ext cx="3330900" cy="2263883"/>
          </a:xfrm>
          <a:prstGeom prst="rect">
            <a:avLst/>
          </a:prstGeom>
        </p:spPr>
      </p:pic>
    </p:spTree>
    <p:extLst>
      <p:ext uri="{BB962C8B-B14F-4D97-AF65-F5344CB8AC3E}">
        <p14:creationId xmlns:p14="http://schemas.microsoft.com/office/powerpoint/2010/main" val="127386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usperm.ru/sites/default/files/uspermru/attestatvy.jpg">
            <a:extLst>
              <a:ext uri="{FF2B5EF4-FFF2-40B4-BE49-F238E27FC236}">
                <a16:creationId xmlns="" xmlns:a16="http://schemas.microsoft.com/office/drawing/2014/main" id="{58F0C7F1-25C4-4649-B398-C85337C6F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1347" y="284086"/>
            <a:ext cx="3629410" cy="223934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 xmlns:a16="http://schemas.microsoft.com/office/drawing/2014/main" id="{C06FFFF1-C8A1-45A8-B06E-F0C5DE4BD923}"/>
              </a:ext>
            </a:extLst>
          </p:cNvPr>
          <p:cNvSpPr/>
          <p:nvPr/>
        </p:nvSpPr>
        <p:spPr>
          <a:xfrm>
            <a:off x="448272" y="2025521"/>
            <a:ext cx="7837134" cy="2893100"/>
          </a:xfrm>
          <a:prstGeom prst="rect">
            <a:avLst/>
          </a:prstGeom>
        </p:spPr>
        <p:txBody>
          <a:bodyPr wrap="square">
            <a:spAutoFit/>
          </a:bodyPr>
          <a:lstStyle/>
          <a:p>
            <a:pPr algn="just"/>
            <a:r>
              <a:rPr lang="ru-RU" u="sng" dirty="0">
                <a:solidFill>
                  <a:srgbClr val="2A2D31"/>
                </a:solidFill>
                <a:latin typeface="Exo 2"/>
              </a:rPr>
              <a:t>В аттестат выставляют итоговые отметки выпускника:</a:t>
            </a:r>
          </a:p>
          <a:p>
            <a:pPr algn="just"/>
            <a:endParaRPr lang="ru-RU" u="sng" dirty="0">
              <a:solidFill>
                <a:srgbClr val="2A2D31"/>
              </a:solidFill>
              <a:latin typeface="Exo 2"/>
            </a:endParaRPr>
          </a:p>
          <a:p>
            <a:pPr algn="just">
              <a:buFont typeface="Arial" panose="020B0604020202020204" pitchFamily="34" charset="0"/>
              <a:buChar char="•"/>
            </a:pPr>
            <a:r>
              <a:rPr lang="ru-RU" dirty="0">
                <a:solidFill>
                  <a:srgbClr val="2A2D31"/>
                </a:solidFill>
                <a:latin typeface="Exo 2"/>
              </a:rPr>
              <a:t>по каждому учебному предмету, входящему в обязательную часть учебного плана;</a:t>
            </a:r>
          </a:p>
          <a:p>
            <a:pPr algn="just">
              <a:buFont typeface="Arial" panose="020B0604020202020204" pitchFamily="34" charset="0"/>
              <a:buChar char="•"/>
            </a:pPr>
            <a:endParaRPr lang="ru-RU" dirty="0">
              <a:solidFill>
                <a:srgbClr val="2A2D31"/>
              </a:solidFill>
              <a:latin typeface="Exo 2"/>
            </a:endParaRPr>
          </a:p>
          <a:p>
            <a:pPr algn="just">
              <a:buFont typeface="Arial" panose="020B0604020202020204" pitchFamily="34" charset="0"/>
              <a:buChar char="•"/>
            </a:pPr>
            <a:r>
              <a:rPr lang="ru-RU" dirty="0">
                <a:solidFill>
                  <a:srgbClr val="2A2D31"/>
                </a:solidFill>
                <a:latin typeface="Exo 2"/>
              </a:rPr>
              <a:t>по каждому учебному предмету, входящему в часть учебного плана, формируемую участниками образовательных отношений, </a:t>
            </a:r>
            <a:r>
              <a:rPr lang="ru-RU" dirty="0" err="1">
                <a:solidFill>
                  <a:srgbClr val="2A2D31"/>
                </a:solidFill>
                <a:latin typeface="Exo 2"/>
              </a:rPr>
              <a:t>изучавшемуся</a:t>
            </a:r>
            <a:r>
              <a:rPr lang="ru-RU" dirty="0">
                <a:solidFill>
                  <a:srgbClr val="2A2D31"/>
                </a:solidFill>
                <a:latin typeface="Exo 2"/>
              </a:rPr>
              <a:t> выпускником, в случае если на его изучение в учебном плане отводилось не менее 64 часов за два учебных года;</a:t>
            </a:r>
          </a:p>
          <a:p>
            <a:pPr algn="just">
              <a:buFont typeface="Arial" panose="020B0604020202020204" pitchFamily="34" charset="0"/>
              <a:buChar char="•"/>
            </a:pPr>
            <a:endParaRPr lang="ru-RU" dirty="0">
              <a:solidFill>
                <a:srgbClr val="2A2D31"/>
              </a:solidFill>
              <a:latin typeface="Exo 2"/>
            </a:endParaRPr>
          </a:p>
          <a:p>
            <a:pPr algn="just">
              <a:buFont typeface="Arial" panose="020B0604020202020204" pitchFamily="34" charset="0"/>
              <a:buChar char="•"/>
            </a:pPr>
            <a:r>
              <a:rPr lang="ru-RU" dirty="0">
                <a:solidFill>
                  <a:srgbClr val="2A2D31"/>
                </a:solidFill>
                <a:latin typeface="Exo 2"/>
              </a:rPr>
              <a:t>по учебным предметам, изучение которых завершилось до 9 класса (изобразительное искусство, музыка и другие).</a:t>
            </a:r>
          </a:p>
          <a:p>
            <a:pPr algn="just">
              <a:buFont typeface="Arial" panose="020B0604020202020204" pitchFamily="34" charset="0"/>
              <a:buChar char="•"/>
            </a:pPr>
            <a:endParaRPr lang="ru-RU" dirty="0">
              <a:solidFill>
                <a:srgbClr val="2A2D31"/>
              </a:solidFill>
              <a:latin typeface="Exo 2"/>
            </a:endParaRPr>
          </a:p>
          <a:p>
            <a:pPr algn="just"/>
            <a:r>
              <a:rPr lang="ru-RU" dirty="0">
                <a:solidFill>
                  <a:srgbClr val="2A2D31"/>
                </a:solidFill>
                <a:latin typeface="Exo 2"/>
              </a:rPr>
              <a:t>Итоговые оценки в аттестат по предметам, по которым не сдавался основной государственный экзамен, выставляются на основе годовой отметки за 9 класс.</a:t>
            </a:r>
          </a:p>
        </p:txBody>
      </p:sp>
      <p:sp>
        <p:nvSpPr>
          <p:cNvPr id="6" name="Прямоугольник 5">
            <a:extLst>
              <a:ext uri="{FF2B5EF4-FFF2-40B4-BE49-F238E27FC236}">
                <a16:creationId xmlns="" xmlns:a16="http://schemas.microsoft.com/office/drawing/2014/main" id="{534FFCB0-E975-4087-B5AF-6156D4324CD4}"/>
              </a:ext>
            </a:extLst>
          </p:cNvPr>
          <p:cNvSpPr/>
          <p:nvPr/>
        </p:nvSpPr>
        <p:spPr>
          <a:xfrm>
            <a:off x="5539154" y="5113270"/>
            <a:ext cx="6378841" cy="1384995"/>
          </a:xfrm>
          <a:prstGeom prst="rect">
            <a:avLst/>
          </a:prstGeom>
          <a:solidFill>
            <a:schemeClr val="accent1">
              <a:lumMod val="20000"/>
              <a:lumOff val="80000"/>
            </a:schemeClr>
          </a:solidFill>
        </p:spPr>
        <p:txBody>
          <a:bodyPr wrap="square">
            <a:spAutoFit/>
          </a:bodyPr>
          <a:lstStyle/>
          <a:p>
            <a:pPr algn="ctr"/>
            <a:r>
              <a:rPr lang="ru-RU" i="1" dirty="0">
                <a:solidFill>
                  <a:srgbClr val="2A2D31"/>
                </a:solidFill>
                <a:latin typeface="Exo 2"/>
              </a:rPr>
              <a:t>Итоговые отметки за 9 класс по русскому языку, математике </a:t>
            </a:r>
            <a:r>
              <a:rPr lang="ru-RU" i="1" dirty="0" smtClean="0">
                <a:solidFill>
                  <a:srgbClr val="2A2D31"/>
                </a:solidFill>
                <a:latin typeface="Exo 2"/>
              </a:rPr>
              <a:t> и двум учебным </a:t>
            </a:r>
            <a:r>
              <a:rPr lang="ru-RU" i="1" dirty="0">
                <a:solidFill>
                  <a:srgbClr val="2A2D31"/>
                </a:solidFill>
                <a:latin typeface="Exo 2"/>
              </a:rPr>
              <a:t>предметам, сдаваемым по выбору обучающегося, определяются как среднее арифметическое годовой и экзаменационной отметок выпускника и выставляются в аттестат целыми числами в соответствии с правилами математического округления.</a:t>
            </a:r>
            <a:endParaRPr lang="ru-RU" dirty="0"/>
          </a:p>
        </p:txBody>
      </p:sp>
      <p:pic>
        <p:nvPicPr>
          <p:cNvPr id="8" name="Picture 2" descr="https://usperm.ru/sites/default/files/uspermru/attestatvy.jpg">
            <a:extLst>
              <a:ext uri="{FF2B5EF4-FFF2-40B4-BE49-F238E27FC236}">
                <a16:creationId xmlns="" xmlns:a16="http://schemas.microsoft.com/office/drawing/2014/main" id="{58F0C7F1-25C4-4649-B398-C85337C6F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2772" y="284086"/>
            <a:ext cx="3629410" cy="223934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86345" y="617637"/>
            <a:ext cx="5599611" cy="954107"/>
          </a:xfrm>
          <a:prstGeom prst="rect">
            <a:avLst/>
          </a:prstGeom>
        </p:spPr>
        <p:txBody>
          <a:bodyPr wrap="none">
            <a:spAutoFit/>
          </a:bodyPr>
          <a:lstStyle/>
          <a:p>
            <a:pPr algn="ctr"/>
            <a:r>
              <a:rPr lang="ru-RU" sz="2800" b="1" dirty="0">
                <a:solidFill>
                  <a:srgbClr val="FF0000"/>
                </a:solidFill>
                <a:latin typeface="Exo 2"/>
              </a:rPr>
              <a:t>Какие отметки выставляются </a:t>
            </a:r>
          </a:p>
          <a:p>
            <a:pPr algn="ctr"/>
            <a:r>
              <a:rPr lang="ru-RU" sz="2800" b="1" dirty="0">
                <a:solidFill>
                  <a:srgbClr val="FF0000"/>
                </a:solidFill>
                <a:latin typeface="Exo 2"/>
              </a:rPr>
              <a:t>в аттестат за 9 класс?</a:t>
            </a:r>
          </a:p>
        </p:txBody>
      </p:sp>
      <p:sp>
        <p:nvSpPr>
          <p:cNvPr id="3" name="TextBox 2"/>
          <p:cNvSpPr txBox="1"/>
          <p:nvPr/>
        </p:nvSpPr>
        <p:spPr>
          <a:xfrm>
            <a:off x="9412357" y="3369365"/>
            <a:ext cx="2117034" cy="369332"/>
          </a:xfrm>
          <a:prstGeom prst="rect">
            <a:avLst/>
          </a:prstGeom>
          <a:noFill/>
        </p:spPr>
        <p:txBody>
          <a:bodyPr wrap="square" rtlCol="0">
            <a:spAutoFit/>
          </a:bodyPr>
          <a:lstStyle/>
          <a:p>
            <a:r>
              <a:rPr lang="ru-RU" sz="1800" b="1" dirty="0">
                <a:solidFill>
                  <a:srgbClr val="FF0000"/>
                </a:solidFill>
              </a:rPr>
              <a:t>П. 5.3. Приказа </a:t>
            </a:r>
          </a:p>
        </p:txBody>
      </p:sp>
    </p:spTree>
    <p:extLst>
      <p:ext uri="{BB962C8B-B14F-4D97-AF65-F5344CB8AC3E}">
        <p14:creationId xmlns:p14="http://schemas.microsoft.com/office/powerpoint/2010/main" val="1453636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E5B37FCD-EF03-459D-8E54-4D4F4FA30F91}"/>
              </a:ext>
            </a:extLst>
          </p:cNvPr>
          <p:cNvSpPr/>
          <p:nvPr/>
        </p:nvSpPr>
        <p:spPr>
          <a:xfrm>
            <a:off x="452825" y="465209"/>
            <a:ext cx="6484688" cy="2031325"/>
          </a:xfrm>
          <a:prstGeom prst="rect">
            <a:avLst/>
          </a:prstGeom>
          <a:solidFill>
            <a:schemeClr val="accent5">
              <a:lumMod val="20000"/>
              <a:lumOff val="80000"/>
            </a:schemeClr>
          </a:solidFill>
        </p:spPr>
        <p:txBody>
          <a:bodyPr wrap="square">
            <a:spAutoFit/>
          </a:bodyPr>
          <a:lstStyle/>
          <a:p>
            <a:pPr algn="ctr"/>
            <a:r>
              <a:rPr lang="ru-RU" dirty="0"/>
              <a:t>Укажите в приложении к аттестату все предметы, которые входят в обязательную часть учебного плана основного общего образования. Перечислите предметы части, формируемой участниками образовательных отношений, если на каждый из предметов отвели не менее 64 часов за два учебных года. Впишите предметы, изучение которых завершилось до 9-го класса, например изобразительное искусство, музыка (</a:t>
            </a:r>
            <a:r>
              <a:rPr lang="ru-RU" dirty="0">
                <a:solidFill>
                  <a:srgbClr val="0070C0"/>
                </a:solidFill>
              </a:rPr>
              <a:t>п. 5.3 Порядка, утв. приказом </a:t>
            </a:r>
            <a:r>
              <a:rPr lang="ru-RU" dirty="0" err="1">
                <a:solidFill>
                  <a:srgbClr val="0070C0"/>
                </a:solidFill>
              </a:rPr>
              <a:t>Минпросвещения</a:t>
            </a:r>
            <a:r>
              <a:rPr lang="ru-RU" dirty="0">
                <a:solidFill>
                  <a:srgbClr val="0070C0"/>
                </a:solidFill>
              </a:rPr>
              <a:t> от 05.10.2020 № 546</a:t>
            </a:r>
            <a:r>
              <a:rPr lang="ru-RU" dirty="0"/>
              <a:t>).</a:t>
            </a:r>
          </a:p>
          <a:p>
            <a:pPr algn="ctr"/>
            <a:endParaRPr lang="ru-RU" dirty="0"/>
          </a:p>
        </p:txBody>
      </p:sp>
      <p:sp>
        <p:nvSpPr>
          <p:cNvPr id="3" name="Прямоугольник 2">
            <a:extLst>
              <a:ext uri="{FF2B5EF4-FFF2-40B4-BE49-F238E27FC236}">
                <a16:creationId xmlns="" xmlns:a16="http://schemas.microsoft.com/office/drawing/2014/main" id="{2EC7C32B-D007-4A5E-AA4B-2250B73E44F2}"/>
              </a:ext>
            </a:extLst>
          </p:cNvPr>
          <p:cNvSpPr/>
          <p:nvPr/>
        </p:nvSpPr>
        <p:spPr>
          <a:xfrm>
            <a:off x="6350574" y="2032155"/>
            <a:ext cx="5626802" cy="1815882"/>
          </a:xfrm>
          <a:prstGeom prst="rect">
            <a:avLst/>
          </a:prstGeom>
          <a:solidFill>
            <a:schemeClr val="accent5">
              <a:lumMod val="20000"/>
              <a:lumOff val="80000"/>
            </a:schemeClr>
          </a:solidFill>
        </p:spPr>
        <p:txBody>
          <a:bodyPr wrap="square">
            <a:spAutoFit/>
          </a:bodyPr>
          <a:lstStyle/>
          <a:p>
            <a:pPr algn="ctr"/>
            <a:r>
              <a:rPr lang="ru-RU" dirty="0">
                <a:solidFill>
                  <a:srgbClr val="222222"/>
                </a:solidFill>
                <a:latin typeface="Proxima Nova Rg Inner"/>
              </a:rPr>
              <a:t>Если в учебном плане на предмет части УП, формируемой участникам образовательных отношений , выделено менее 64 часов – укажите его название в перечне дисциплин в разделе аттестата «Дополнительные сведения». Отметку выставлять не нужно</a:t>
            </a:r>
          </a:p>
          <a:p>
            <a:pPr algn="ctr"/>
            <a:r>
              <a:rPr lang="ru-RU" dirty="0">
                <a:solidFill>
                  <a:srgbClr val="0070C0"/>
                </a:solidFill>
              </a:rPr>
              <a:t>(п. 5.3 Порядка, утв. приказом </a:t>
            </a:r>
            <a:r>
              <a:rPr lang="ru-RU" dirty="0" err="1">
                <a:solidFill>
                  <a:srgbClr val="0070C0"/>
                </a:solidFill>
              </a:rPr>
              <a:t>Минпросвещения</a:t>
            </a:r>
            <a:r>
              <a:rPr lang="ru-RU" dirty="0">
                <a:solidFill>
                  <a:srgbClr val="0070C0"/>
                </a:solidFill>
              </a:rPr>
              <a:t> от</a:t>
            </a:r>
          </a:p>
          <a:p>
            <a:pPr algn="ctr"/>
            <a:r>
              <a:rPr lang="ru-RU" dirty="0">
                <a:solidFill>
                  <a:srgbClr val="0070C0"/>
                </a:solidFill>
              </a:rPr>
              <a:t> 05.10.2020  № 546).</a:t>
            </a:r>
            <a:br>
              <a:rPr lang="ru-RU" dirty="0">
                <a:solidFill>
                  <a:srgbClr val="0070C0"/>
                </a:solidFill>
              </a:rPr>
            </a:br>
            <a:endParaRPr lang="ru-RU" dirty="0">
              <a:solidFill>
                <a:srgbClr val="0070C0"/>
              </a:solidFill>
              <a:latin typeface="Proxima Nova Rg Inner"/>
            </a:endParaRPr>
          </a:p>
        </p:txBody>
      </p:sp>
      <p:sp>
        <p:nvSpPr>
          <p:cNvPr id="4" name="Прямоугольник 3">
            <a:extLst>
              <a:ext uri="{FF2B5EF4-FFF2-40B4-BE49-F238E27FC236}">
                <a16:creationId xmlns="" xmlns:a16="http://schemas.microsoft.com/office/drawing/2014/main" id="{9FF30C56-4C58-4C13-B599-DCFF58359838}"/>
              </a:ext>
            </a:extLst>
          </p:cNvPr>
          <p:cNvSpPr/>
          <p:nvPr/>
        </p:nvSpPr>
        <p:spPr>
          <a:xfrm>
            <a:off x="797876" y="3820065"/>
            <a:ext cx="6385297" cy="2246769"/>
          </a:xfrm>
          <a:prstGeom prst="rect">
            <a:avLst/>
          </a:prstGeom>
          <a:solidFill>
            <a:schemeClr val="accent5">
              <a:lumMod val="20000"/>
              <a:lumOff val="80000"/>
            </a:schemeClr>
          </a:solidFill>
        </p:spPr>
        <p:txBody>
          <a:bodyPr wrap="square">
            <a:spAutoFit/>
          </a:bodyPr>
          <a:lstStyle/>
          <a:p>
            <a:pPr algn="ctr"/>
            <a:r>
              <a:rPr lang="ru-RU" dirty="0"/>
              <a:t/>
            </a:r>
            <a:br>
              <a:rPr lang="ru-RU" dirty="0"/>
            </a:br>
            <a:r>
              <a:rPr lang="ru-RU" dirty="0">
                <a:solidFill>
                  <a:srgbClr val="222222"/>
                </a:solidFill>
                <a:latin typeface="Proxima Nova Rg Inner"/>
              </a:rPr>
              <a:t>В аттестат нужно выписывать предмет </a:t>
            </a:r>
            <a:r>
              <a:rPr lang="ru-RU" b="1" u="sng" dirty="0">
                <a:solidFill>
                  <a:srgbClr val="222222"/>
                </a:solidFill>
                <a:latin typeface="Proxima Nova Rg Inner"/>
              </a:rPr>
              <a:t>«Математика»</a:t>
            </a:r>
            <a:r>
              <a:rPr lang="ru-RU" dirty="0">
                <a:solidFill>
                  <a:srgbClr val="222222"/>
                </a:solidFill>
                <a:latin typeface="Proxima Nova Rg Inner"/>
              </a:rPr>
              <a:t>, даже если в учебном плане ООП ООО стоят предметы «Алгебра» и «Геометрия</a:t>
            </a:r>
            <a:r>
              <a:rPr lang="ru-RU" dirty="0" smtClean="0">
                <a:solidFill>
                  <a:srgbClr val="222222"/>
                </a:solidFill>
                <a:latin typeface="Proxima Nova Rg Inner"/>
              </a:rPr>
              <a:t>» и «Вероятность и статистика». </a:t>
            </a:r>
            <a:r>
              <a:rPr lang="ru-RU" dirty="0">
                <a:solidFill>
                  <a:srgbClr val="222222"/>
                </a:solidFill>
                <a:latin typeface="Proxima Nova Rg Inner"/>
              </a:rPr>
              <a:t>Итоговую отметку по предмету нужно рассчитать как среднее арифметическое годовых отметок по алгебре и </a:t>
            </a:r>
            <a:r>
              <a:rPr lang="ru-RU" dirty="0" smtClean="0">
                <a:solidFill>
                  <a:srgbClr val="222222"/>
                </a:solidFill>
                <a:latin typeface="Proxima Nova Rg Inner"/>
              </a:rPr>
              <a:t>геометрии, вероятности и статистики </a:t>
            </a:r>
            <a:r>
              <a:rPr lang="ru-RU" dirty="0">
                <a:solidFill>
                  <a:srgbClr val="222222"/>
                </a:solidFill>
                <a:latin typeface="Proxima Nova Rg Inner"/>
              </a:rPr>
              <a:t>и экзаменационной отметки выпускника (</a:t>
            </a:r>
            <a:r>
              <a:rPr lang="ru-RU" dirty="0">
                <a:solidFill>
                  <a:srgbClr val="01745C"/>
                </a:solidFill>
                <a:latin typeface="Proxima Nova Rg Inner"/>
                <a:hlinkClick r:id="rId2"/>
              </a:rPr>
              <a:t>подп. «б» п. 5.3</a:t>
            </a:r>
            <a:r>
              <a:rPr lang="ru-RU" dirty="0">
                <a:solidFill>
                  <a:srgbClr val="222222"/>
                </a:solidFill>
                <a:latin typeface="Proxima Nova Rg Inner"/>
              </a:rPr>
              <a:t> Порядка, утв. </a:t>
            </a:r>
            <a:r>
              <a:rPr lang="ru-RU" dirty="0">
                <a:solidFill>
                  <a:srgbClr val="01745C"/>
                </a:solidFill>
                <a:latin typeface="Proxima Nova Rg Inner"/>
                <a:hlinkClick r:id="rId3"/>
              </a:rPr>
              <a:t>приказом </a:t>
            </a:r>
            <a:r>
              <a:rPr lang="ru-RU" dirty="0" err="1">
                <a:solidFill>
                  <a:srgbClr val="01745C"/>
                </a:solidFill>
                <a:latin typeface="Proxima Nova Rg Inner"/>
                <a:hlinkClick r:id="rId3"/>
              </a:rPr>
              <a:t>Минпросвещения</a:t>
            </a:r>
            <a:r>
              <a:rPr lang="ru-RU" dirty="0">
                <a:solidFill>
                  <a:srgbClr val="01745C"/>
                </a:solidFill>
                <a:latin typeface="Proxima Nova Rg Inner"/>
                <a:hlinkClick r:id="rId3"/>
              </a:rPr>
              <a:t> от 05.10.2020 № 546</a:t>
            </a:r>
            <a:r>
              <a:rPr lang="ru-RU" dirty="0">
                <a:solidFill>
                  <a:srgbClr val="222222"/>
                </a:solidFill>
                <a:latin typeface="Proxima Nova Rg Inner"/>
              </a:rPr>
              <a:t>).</a:t>
            </a:r>
            <a:r>
              <a:rPr lang="ru-RU" dirty="0"/>
              <a:t/>
            </a:r>
            <a:br>
              <a:rPr lang="ru-RU" dirty="0"/>
            </a:br>
            <a:r>
              <a:rPr lang="ru-RU" dirty="0">
                <a:solidFill>
                  <a:srgbClr val="222222"/>
                </a:solidFill>
                <a:latin typeface="Proxima Nova Rg Inner"/>
              </a:rPr>
              <a:t/>
            </a:r>
            <a:br>
              <a:rPr lang="ru-RU" dirty="0">
                <a:solidFill>
                  <a:srgbClr val="222222"/>
                </a:solidFill>
                <a:latin typeface="Proxima Nova Rg Inner"/>
              </a:rPr>
            </a:br>
            <a:endParaRPr lang="ru-RU" dirty="0">
              <a:solidFill>
                <a:srgbClr val="222222"/>
              </a:solidFill>
              <a:latin typeface="Proxima Nova Rg Inner"/>
            </a:endParaRPr>
          </a:p>
        </p:txBody>
      </p:sp>
    </p:spTree>
    <p:extLst>
      <p:ext uri="{BB962C8B-B14F-4D97-AF65-F5344CB8AC3E}">
        <p14:creationId xmlns:p14="http://schemas.microsoft.com/office/powerpoint/2010/main" val="3999400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AE14DEA3-5D53-4844-A6F1-A776EC8C80C0}"/>
              </a:ext>
            </a:extLst>
          </p:cNvPr>
          <p:cNvSpPr/>
          <p:nvPr/>
        </p:nvSpPr>
        <p:spPr>
          <a:xfrm>
            <a:off x="575375" y="526774"/>
            <a:ext cx="11301885" cy="1600438"/>
          </a:xfrm>
          <a:prstGeom prst="rect">
            <a:avLst/>
          </a:prstGeom>
          <a:solidFill>
            <a:schemeClr val="accent5">
              <a:lumMod val="20000"/>
              <a:lumOff val="80000"/>
            </a:schemeClr>
          </a:solidFill>
        </p:spPr>
        <p:txBody>
          <a:bodyPr wrap="square">
            <a:spAutoFit/>
          </a:bodyPr>
          <a:lstStyle/>
          <a:p>
            <a:pPr algn="ctr"/>
            <a:r>
              <a:rPr lang="ru-RU" dirty="0">
                <a:solidFill>
                  <a:srgbClr val="222222"/>
                </a:solidFill>
                <a:latin typeface="Proxima Nova Rg Inner"/>
              </a:rPr>
              <a:t/>
            </a:r>
            <a:br>
              <a:rPr lang="ru-RU" dirty="0">
                <a:solidFill>
                  <a:srgbClr val="222222"/>
                </a:solidFill>
                <a:latin typeface="Proxima Nova Rg Inner"/>
              </a:rPr>
            </a:br>
            <a:r>
              <a:rPr lang="ru-RU" dirty="0">
                <a:solidFill>
                  <a:srgbClr val="222222"/>
                </a:solidFill>
                <a:latin typeface="Proxima Nova Rg Inner"/>
              </a:rPr>
              <a:t>Внесите в аттестат девятиклассника ИЗО, музыку, технологию. Эти предметы входят в список обязательных, даже если их закончили изучать раньше 9-го класса. В аттестат впишите оценку за тот год, когда завершили изучение предмета (</a:t>
            </a:r>
            <a:r>
              <a:rPr lang="ru-RU" dirty="0">
                <a:solidFill>
                  <a:srgbClr val="01745C"/>
                </a:solidFill>
                <a:latin typeface="Proxima Nova Rg Inner"/>
                <a:hlinkClick r:id="rId2"/>
              </a:rPr>
              <a:t>подп. «б» п. 5.3</a:t>
            </a:r>
            <a:r>
              <a:rPr lang="ru-RU" dirty="0">
                <a:solidFill>
                  <a:srgbClr val="222222"/>
                </a:solidFill>
                <a:latin typeface="Proxima Nova Rg Inner"/>
              </a:rPr>
              <a:t> Порядка, утв. </a:t>
            </a:r>
            <a:r>
              <a:rPr lang="ru-RU" dirty="0">
                <a:solidFill>
                  <a:srgbClr val="01745C"/>
                </a:solidFill>
                <a:latin typeface="Proxima Nova Rg Inner"/>
                <a:hlinkClick r:id="rId3"/>
              </a:rPr>
              <a:t>приказом </a:t>
            </a:r>
            <a:r>
              <a:rPr lang="ru-RU" dirty="0" err="1">
                <a:solidFill>
                  <a:srgbClr val="01745C"/>
                </a:solidFill>
                <a:latin typeface="Proxima Nova Rg Inner"/>
                <a:hlinkClick r:id="rId3"/>
              </a:rPr>
              <a:t>Минпросвещения</a:t>
            </a:r>
            <a:r>
              <a:rPr lang="ru-RU" dirty="0">
                <a:solidFill>
                  <a:srgbClr val="01745C"/>
                </a:solidFill>
                <a:latin typeface="Proxima Nova Rg Inner"/>
                <a:hlinkClick r:id="rId3"/>
              </a:rPr>
              <a:t> от 05.10.2020 № 546</a:t>
            </a:r>
            <a:r>
              <a:rPr lang="ru-RU" dirty="0">
                <a:solidFill>
                  <a:srgbClr val="222222"/>
                </a:solidFill>
                <a:latin typeface="Proxima Nova Rg Inner"/>
              </a:rPr>
              <a:t>).</a:t>
            </a:r>
          </a:p>
          <a:p>
            <a:pPr algn="ctr"/>
            <a:r>
              <a:rPr lang="ru-RU" dirty="0">
                <a:solidFill>
                  <a:srgbClr val="222222"/>
                </a:solidFill>
                <a:latin typeface="Proxima Nova Rg Inner"/>
              </a:rPr>
              <a:t>По ИЗО и музыке можно поставить вместо оценки за год «зачтено» или «не зачтено» (</a:t>
            </a:r>
            <a:r>
              <a:rPr lang="ru-RU" dirty="0">
                <a:solidFill>
                  <a:srgbClr val="01745C"/>
                </a:solidFill>
                <a:latin typeface="Proxima Nova Rg Inner"/>
                <a:hlinkClick r:id="rId2"/>
              </a:rPr>
              <a:t>подп. «б» п. 5.3</a:t>
            </a:r>
            <a:r>
              <a:rPr lang="ru-RU" dirty="0">
                <a:solidFill>
                  <a:srgbClr val="222222"/>
                </a:solidFill>
                <a:latin typeface="Proxima Nova Rg Inner"/>
              </a:rPr>
              <a:t> Порядка, утв. </a:t>
            </a:r>
            <a:r>
              <a:rPr lang="ru-RU" dirty="0">
                <a:solidFill>
                  <a:srgbClr val="01745C"/>
                </a:solidFill>
                <a:latin typeface="Proxima Nova Rg Inner"/>
                <a:hlinkClick r:id="rId3"/>
              </a:rPr>
              <a:t>приказом </a:t>
            </a:r>
            <a:r>
              <a:rPr lang="ru-RU" dirty="0" err="1">
                <a:solidFill>
                  <a:srgbClr val="01745C"/>
                </a:solidFill>
                <a:latin typeface="Proxima Nova Rg Inner"/>
                <a:hlinkClick r:id="rId3"/>
              </a:rPr>
              <a:t>Минпросвещения</a:t>
            </a:r>
            <a:r>
              <a:rPr lang="ru-RU" dirty="0">
                <a:solidFill>
                  <a:srgbClr val="01745C"/>
                </a:solidFill>
                <a:latin typeface="Proxima Nova Rg Inner"/>
                <a:hlinkClick r:id="rId3"/>
              </a:rPr>
              <a:t> от 05.10.2020 № 546</a:t>
            </a:r>
            <a:r>
              <a:rPr lang="ru-RU" dirty="0">
                <a:solidFill>
                  <a:srgbClr val="222222"/>
                </a:solidFill>
                <a:latin typeface="Proxima Nova Rg Inner"/>
              </a:rPr>
              <a:t>). Это возможно, если школа предусмотрела в локальном акте </a:t>
            </a:r>
            <a:r>
              <a:rPr lang="ru-RU" dirty="0" err="1">
                <a:solidFill>
                  <a:srgbClr val="222222"/>
                </a:solidFill>
                <a:latin typeface="Proxima Nova Rg Inner"/>
              </a:rPr>
              <a:t>безотметочную</a:t>
            </a:r>
            <a:r>
              <a:rPr lang="ru-RU" dirty="0">
                <a:solidFill>
                  <a:srgbClr val="222222"/>
                </a:solidFill>
                <a:latin typeface="Proxima Nova Rg Inner"/>
              </a:rPr>
              <a:t> форму по ИЗО и музыке. Например, в </a:t>
            </a:r>
            <a:r>
              <a:rPr lang="ru-RU" dirty="0">
                <a:solidFill>
                  <a:srgbClr val="0047B3"/>
                </a:solidFill>
                <a:latin typeface="Proxima Nova Rg Inner"/>
                <a:hlinkClick r:id="rId4"/>
              </a:rPr>
              <a:t>положении о текущем контроле и промежуточной аттестации</a:t>
            </a:r>
            <a:r>
              <a:rPr lang="ru-RU" dirty="0">
                <a:solidFill>
                  <a:srgbClr val="222222"/>
                </a:solidFill>
                <a:latin typeface="Proxima Nova Rg Inner"/>
              </a:rPr>
              <a:t>.</a:t>
            </a:r>
          </a:p>
        </p:txBody>
      </p:sp>
      <p:sp>
        <p:nvSpPr>
          <p:cNvPr id="3" name="Прямоугольник 2">
            <a:extLst>
              <a:ext uri="{FF2B5EF4-FFF2-40B4-BE49-F238E27FC236}">
                <a16:creationId xmlns="" xmlns:a16="http://schemas.microsoft.com/office/drawing/2014/main" id="{0CF64533-7447-4697-BBF1-30664EFB1A46}"/>
              </a:ext>
            </a:extLst>
          </p:cNvPr>
          <p:cNvSpPr/>
          <p:nvPr/>
        </p:nvSpPr>
        <p:spPr>
          <a:xfrm>
            <a:off x="575375" y="2677656"/>
            <a:ext cx="11009985" cy="2677656"/>
          </a:xfrm>
          <a:prstGeom prst="rect">
            <a:avLst/>
          </a:prstGeom>
          <a:solidFill>
            <a:schemeClr val="accent5">
              <a:lumMod val="20000"/>
              <a:lumOff val="80000"/>
            </a:schemeClr>
          </a:solidFill>
        </p:spPr>
        <p:txBody>
          <a:bodyPr wrap="square">
            <a:spAutoFit/>
          </a:bodyPr>
          <a:lstStyle/>
          <a:p>
            <a:pPr algn="ctr"/>
            <a:r>
              <a:rPr lang="ru-RU" dirty="0">
                <a:solidFill>
                  <a:srgbClr val="222222"/>
                </a:solidFill>
                <a:latin typeface="Proxima Nova Rg Inner"/>
              </a:rPr>
              <a:t>ОДНКНР является обязательной предметной областью для уровня основного общего образования (</a:t>
            </a:r>
            <a:r>
              <a:rPr lang="ru-RU" dirty="0">
                <a:solidFill>
                  <a:srgbClr val="01745C"/>
                </a:solidFill>
                <a:latin typeface="Proxima Nova Rg Inner"/>
                <a:hlinkClick r:id="rId5"/>
              </a:rPr>
              <a:t>п. 18.3.1 ФГОС ООО</a:t>
            </a:r>
            <a:r>
              <a:rPr lang="ru-RU" dirty="0">
                <a:solidFill>
                  <a:srgbClr val="01745C"/>
                </a:solidFill>
                <a:latin typeface="Proxima Nova Rg Inner"/>
              </a:rPr>
              <a:t> </a:t>
            </a:r>
            <a:r>
              <a:rPr lang="ru-RU" b="1" dirty="0">
                <a:solidFill>
                  <a:srgbClr val="C00000"/>
                </a:solidFill>
                <a:latin typeface="Proxima Nova Rg Inner"/>
              </a:rPr>
              <a:t>2010 г</a:t>
            </a:r>
            <a:r>
              <a:rPr lang="ru-RU" dirty="0">
                <a:solidFill>
                  <a:srgbClr val="01745C"/>
                </a:solidFill>
                <a:latin typeface="Proxima Nova Rg Inner"/>
              </a:rPr>
              <a:t>.</a:t>
            </a:r>
            <a:r>
              <a:rPr lang="ru-RU" dirty="0">
                <a:solidFill>
                  <a:srgbClr val="222222"/>
                </a:solidFill>
                <a:latin typeface="Proxima Nova Rg Inner"/>
              </a:rPr>
              <a:t>). При этом ФГОС ООО не указал, через какие предметы надо реализовывать эту область. Поэтому школа вправе самостоятельно определить, преподает она ОДНКНР как самостоятельный предмет или курс или вводит его модулем в составе других предметов. От этого и зависит – надо выставлять отметку в аттестат именно по предмету ОДНКНР или нет.</a:t>
            </a:r>
          </a:p>
          <a:p>
            <a:pPr algn="ctr"/>
            <a:endParaRPr lang="ru-RU" dirty="0">
              <a:solidFill>
                <a:srgbClr val="222222"/>
              </a:solidFill>
              <a:latin typeface="Proxima Nova Rg Inner"/>
            </a:endParaRPr>
          </a:p>
          <a:p>
            <a:pPr algn="ctr"/>
            <a:r>
              <a:rPr lang="ru-RU" dirty="0">
                <a:solidFill>
                  <a:srgbClr val="222222"/>
                </a:solidFill>
                <a:latin typeface="Proxima Nova Rg Inner"/>
              </a:rPr>
              <a:t>Отметку по ОДНКНР выставляйте, если предмет включили в обязательную часть учебного плана. Причем количество часов, которое отвели на изучение ОДНКНР, на это не влияет. Это касается и тех случаев, когда изучать ОДНКНР школьники закончили раньше 9-го класса. Например, в 6-м или 7-м классе.</a:t>
            </a:r>
          </a:p>
          <a:p>
            <a:pPr algn="ctr"/>
            <a:r>
              <a:rPr lang="ru-RU" dirty="0">
                <a:solidFill>
                  <a:srgbClr val="222222"/>
                </a:solidFill>
                <a:latin typeface="Proxima Nova Rg Inner"/>
              </a:rPr>
              <a:t>Если для преподавания ОДНКНР ввели курсы в часть учебного плана, формируемую участниками образовательных отношений, то наличие отметки зависит от того, сколько часов было выделено на изучение предмета. Впишите курсы в аттестат и выставите отметку, если за два учебных года курс преподавали в объеме 64 часа и более</a:t>
            </a:r>
          </a:p>
          <a:p>
            <a:pPr algn="ctr"/>
            <a:r>
              <a:rPr lang="ru-RU" dirty="0">
                <a:solidFill>
                  <a:srgbClr val="222222"/>
                </a:solidFill>
                <a:latin typeface="Proxima Nova Rg Inner"/>
              </a:rPr>
              <a:t>(</a:t>
            </a:r>
            <a:r>
              <a:rPr lang="ru-RU" dirty="0">
                <a:solidFill>
                  <a:srgbClr val="01745C"/>
                </a:solidFill>
                <a:latin typeface="Proxima Nova Rg Inner"/>
                <a:hlinkClick r:id="rId6"/>
              </a:rPr>
              <a:t>подп. «а» п. 5.3 Порядка заполнения, учета и выдачи аттестатов</a:t>
            </a:r>
            <a:r>
              <a:rPr lang="ru-RU" dirty="0">
                <a:solidFill>
                  <a:srgbClr val="222222"/>
                </a:solidFill>
                <a:latin typeface="Proxima Nova Rg Inner"/>
              </a:rPr>
              <a:t>). </a:t>
            </a:r>
          </a:p>
        </p:txBody>
      </p:sp>
    </p:spTree>
    <p:extLst>
      <p:ext uri="{BB962C8B-B14F-4D97-AF65-F5344CB8AC3E}">
        <p14:creationId xmlns:p14="http://schemas.microsoft.com/office/powerpoint/2010/main" val="2495256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4630" y="408397"/>
            <a:ext cx="10113666" cy="954107"/>
          </a:xfrm>
          <a:prstGeom prst="rect">
            <a:avLst/>
          </a:prstGeom>
        </p:spPr>
        <p:txBody>
          <a:bodyPr wrap="none">
            <a:spAutoFit/>
          </a:bodyPr>
          <a:lstStyle/>
          <a:p>
            <a:pPr algn="ctr"/>
            <a:r>
              <a:rPr lang="ru-RU" sz="2800" b="1" dirty="0" smtClean="0">
                <a:solidFill>
                  <a:srgbClr val="FF0000"/>
                </a:solidFill>
                <a:latin typeface="Exo 2"/>
              </a:rPr>
              <a:t>Особенности выставления отметок по ФГОС ООО 2010</a:t>
            </a:r>
          </a:p>
          <a:p>
            <a:pPr algn="ctr"/>
            <a:r>
              <a:rPr lang="ru-RU" sz="2800" b="1" dirty="0" smtClean="0">
                <a:solidFill>
                  <a:srgbClr val="FF0000"/>
                </a:solidFill>
                <a:latin typeface="Exo 2"/>
              </a:rPr>
              <a:t> и ФГОС ООО 2021  </a:t>
            </a:r>
            <a:endParaRPr lang="ru-RU" sz="2800" b="1" dirty="0">
              <a:solidFill>
                <a:srgbClr val="FF0000"/>
              </a:solidFill>
              <a:latin typeface="Exo 2"/>
            </a:endParaRPr>
          </a:p>
        </p:txBody>
      </p:sp>
      <p:sp>
        <p:nvSpPr>
          <p:cNvPr id="4" name="TextBox 3"/>
          <p:cNvSpPr txBox="1"/>
          <p:nvPr/>
        </p:nvSpPr>
        <p:spPr>
          <a:xfrm>
            <a:off x="-1" y="1417095"/>
            <a:ext cx="6332561" cy="5724644"/>
          </a:xfrm>
          <a:prstGeom prst="rect">
            <a:avLst/>
          </a:prstGeom>
          <a:noFill/>
        </p:spPr>
        <p:txBody>
          <a:bodyPr wrap="square" rtlCol="0">
            <a:spAutoFit/>
          </a:bodyPr>
          <a:lstStyle/>
          <a:p>
            <a:r>
              <a:rPr lang="ru-RU" sz="1600" b="1" dirty="0" smtClean="0">
                <a:solidFill>
                  <a:srgbClr val="C00000"/>
                </a:solidFill>
              </a:rPr>
              <a:t>ФГОС ООО 2010 г.</a:t>
            </a:r>
          </a:p>
          <a:p>
            <a:endParaRPr lang="ru-RU" sz="1600" b="1" dirty="0">
              <a:solidFill>
                <a:srgbClr val="C00000"/>
              </a:solidFill>
            </a:endParaRPr>
          </a:p>
          <a:p>
            <a:pPr marL="285750" indent="-285750">
              <a:buFont typeface="Arial" panose="020B0604020202020204" pitchFamily="34" charset="0"/>
              <a:buChar char="•"/>
            </a:pPr>
            <a:r>
              <a:rPr lang="ru-RU" sz="1600" b="1" dirty="0" smtClean="0">
                <a:solidFill>
                  <a:schemeClr val="tx1"/>
                </a:solidFill>
              </a:rPr>
              <a:t>Обязательными предметами являются «Родной язык», «Родная литература», «Второй иностранный язык» - </a:t>
            </a:r>
            <a:r>
              <a:rPr lang="ru-RU" sz="1600" b="1" dirty="0" smtClean="0">
                <a:solidFill>
                  <a:srgbClr val="C00000"/>
                </a:solidFill>
              </a:rPr>
              <a:t>отметки по ним должны быть выставлены в аттестат</a:t>
            </a:r>
            <a:r>
              <a:rPr lang="ru-RU" sz="1600" b="1" dirty="0" smtClean="0">
                <a:solidFill>
                  <a:schemeClr val="tx1"/>
                </a:solidFill>
              </a:rPr>
              <a:t>.</a:t>
            </a:r>
          </a:p>
          <a:p>
            <a:endParaRPr lang="ru-RU" sz="1600" b="1" dirty="0" smtClean="0">
              <a:solidFill>
                <a:schemeClr val="tx1"/>
              </a:solidFill>
            </a:endParaRPr>
          </a:p>
          <a:p>
            <a:pPr marL="285750" indent="-285750">
              <a:buFont typeface="Arial" panose="020B0604020202020204" pitchFamily="34" charset="0"/>
              <a:buChar char="•"/>
            </a:pPr>
            <a:r>
              <a:rPr lang="ru-RU" sz="1600" b="1" dirty="0" smtClean="0">
                <a:solidFill>
                  <a:schemeClr val="tx1"/>
                </a:solidFill>
              </a:rPr>
              <a:t>На уровне ООО изучается предмет «История России. Всеобщая </a:t>
            </a:r>
            <a:r>
              <a:rPr lang="ru-RU" sz="1600" b="1" dirty="0">
                <a:solidFill>
                  <a:schemeClr val="tx1"/>
                </a:solidFill>
              </a:rPr>
              <a:t>история</a:t>
            </a:r>
            <a:r>
              <a:rPr lang="ru-RU" sz="1600" b="1" dirty="0" smtClean="0">
                <a:solidFill>
                  <a:schemeClr val="tx1"/>
                </a:solidFill>
              </a:rPr>
              <a:t>».  </a:t>
            </a:r>
            <a:r>
              <a:rPr lang="ru-RU" sz="1600" b="1" dirty="0">
                <a:solidFill>
                  <a:schemeClr val="tx1"/>
                </a:solidFill>
              </a:rPr>
              <a:t>Поэтому в аттестат за 9-й класс </a:t>
            </a:r>
            <a:r>
              <a:rPr lang="ru-RU" sz="1600" b="1" dirty="0">
                <a:solidFill>
                  <a:srgbClr val="C00000"/>
                </a:solidFill>
              </a:rPr>
              <a:t>надо вписывать именно предмет «История России. Всеобщая история</a:t>
            </a:r>
            <a:r>
              <a:rPr lang="ru-RU" sz="1600" b="1" dirty="0" smtClean="0">
                <a:solidFill>
                  <a:srgbClr val="FF0000"/>
                </a:solidFill>
              </a:rPr>
              <a:t>».</a:t>
            </a:r>
            <a:r>
              <a:rPr lang="ru-RU" sz="1600" b="1" dirty="0" smtClean="0">
                <a:solidFill>
                  <a:schemeClr val="tx1"/>
                </a:solidFill>
              </a:rPr>
              <a:t> </a:t>
            </a:r>
            <a:r>
              <a:rPr lang="ru-RU" sz="1600" b="1" dirty="0">
                <a:solidFill>
                  <a:schemeClr val="tx1"/>
                </a:solidFill>
              </a:rPr>
              <a:t>Отметка по нему выставляется как среднее </a:t>
            </a:r>
            <a:r>
              <a:rPr lang="ru-RU" sz="1600" b="1" dirty="0" smtClean="0">
                <a:solidFill>
                  <a:schemeClr val="tx1"/>
                </a:solidFill>
              </a:rPr>
              <a:t> арифметическое </a:t>
            </a:r>
            <a:r>
              <a:rPr lang="ru-RU" sz="1600" b="1" dirty="0">
                <a:solidFill>
                  <a:schemeClr val="tx1"/>
                </a:solidFill>
              </a:rPr>
              <a:t>отметок по Истории России и</a:t>
            </a:r>
          </a:p>
          <a:p>
            <a:r>
              <a:rPr lang="ru-RU" sz="1600" b="1" dirty="0" smtClean="0">
                <a:solidFill>
                  <a:schemeClr val="tx1"/>
                </a:solidFill>
              </a:rPr>
              <a:t>     Всеобщей </a:t>
            </a:r>
            <a:r>
              <a:rPr lang="ru-RU" sz="1600" b="1" dirty="0">
                <a:solidFill>
                  <a:schemeClr val="tx1"/>
                </a:solidFill>
              </a:rPr>
              <a:t>истории</a:t>
            </a:r>
            <a:r>
              <a:rPr lang="ru-RU" sz="1600" b="1" dirty="0" smtClean="0">
                <a:solidFill>
                  <a:schemeClr val="tx1"/>
                </a:solidFill>
              </a:rPr>
              <a:t>(письмо </a:t>
            </a:r>
            <a:r>
              <a:rPr lang="ru-RU" sz="1600" b="1" dirty="0" err="1">
                <a:solidFill>
                  <a:schemeClr val="tx1"/>
                </a:solidFill>
              </a:rPr>
              <a:t>Минпросвещения</a:t>
            </a:r>
            <a:r>
              <a:rPr lang="ru-RU" sz="1600" b="1" dirty="0">
                <a:solidFill>
                  <a:schemeClr val="tx1"/>
                </a:solidFill>
              </a:rPr>
              <a:t> </a:t>
            </a:r>
            <a:r>
              <a:rPr lang="ru-RU" sz="1600" b="1" dirty="0" smtClean="0">
                <a:solidFill>
                  <a:schemeClr val="tx1"/>
                </a:solidFill>
              </a:rPr>
              <a:t>от   </a:t>
            </a:r>
          </a:p>
          <a:p>
            <a:r>
              <a:rPr lang="ru-RU" sz="1600" b="1" dirty="0">
                <a:solidFill>
                  <a:schemeClr val="tx1"/>
                </a:solidFill>
              </a:rPr>
              <a:t> </a:t>
            </a:r>
            <a:r>
              <a:rPr lang="ru-RU" sz="1600" b="1" dirty="0" smtClean="0">
                <a:solidFill>
                  <a:schemeClr val="tx1"/>
                </a:solidFill>
              </a:rPr>
              <a:t>    05.02.2021 </a:t>
            </a:r>
            <a:r>
              <a:rPr lang="ru-RU" sz="1600" b="1" dirty="0">
                <a:solidFill>
                  <a:schemeClr val="tx1"/>
                </a:solidFill>
              </a:rPr>
              <a:t>№ ВБ-135/03</a:t>
            </a:r>
            <a:r>
              <a:rPr lang="ru-RU" sz="1600" b="1" dirty="0" smtClean="0">
                <a:solidFill>
                  <a:schemeClr val="tx1"/>
                </a:solidFill>
              </a:rPr>
              <a:t>).</a:t>
            </a:r>
          </a:p>
          <a:p>
            <a:pPr marL="285750" indent="-285750">
              <a:buFont typeface="Arial" panose="020B0604020202020204" pitchFamily="34" charset="0"/>
              <a:buChar char="•"/>
            </a:pPr>
            <a:endParaRPr lang="ru-RU" sz="1600" b="1" dirty="0">
              <a:solidFill>
                <a:schemeClr val="tx1"/>
              </a:solidFill>
            </a:endParaRPr>
          </a:p>
          <a:p>
            <a:pPr marL="285750" indent="-285750">
              <a:buFont typeface="Arial" panose="020B0604020202020204" pitchFamily="34" charset="0"/>
              <a:buChar char="•"/>
            </a:pPr>
            <a:r>
              <a:rPr lang="ru-RU" sz="1600" b="1" dirty="0">
                <a:solidFill>
                  <a:schemeClr val="tx1"/>
                </a:solidFill>
              </a:rPr>
              <a:t>В аттестат нужно выписывать предмет «Математика», даже если в учебном плане ООП ООО стоят предметы «Алгебра» и «Геометрия» </a:t>
            </a:r>
            <a:r>
              <a:rPr lang="ru-RU" sz="1600" b="1" dirty="0" smtClean="0">
                <a:solidFill>
                  <a:schemeClr val="tx1"/>
                </a:solidFill>
              </a:rPr>
              <a:t>(«Вероятность и статистика»  входит в курс алгебры). </a:t>
            </a:r>
            <a:r>
              <a:rPr lang="ru-RU" sz="1600" b="1" dirty="0" smtClean="0">
                <a:solidFill>
                  <a:srgbClr val="C00000"/>
                </a:solidFill>
              </a:rPr>
              <a:t>Итоговую </a:t>
            </a:r>
            <a:r>
              <a:rPr lang="ru-RU" sz="1600" b="1" dirty="0">
                <a:solidFill>
                  <a:srgbClr val="C00000"/>
                </a:solidFill>
              </a:rPr>
              <a:t>отметку по предмету нужно рассчитать как среднее арифметическое годовых отметок по алгебре и </a:t>
            </a:r>
            <a:r>
              <a:rPr lang="ru-RU" sz="1600" b="1" dirty="0" smtClean="0">
                <a:solidFill>
                  <a:srgbClr val="C00000"/>
                </a:solidFill>
              </a:rPr>
              <a:t>геометрии </a:t>
            </a:r>
            <a:r>
              <a:rPr lang="ru-RU" sz="1600" b="1" dirty="0">
                <a:solidFill>
                  <a:srgbClr val="C00000"/>
                </a:solidFill>
              </a:rPr>
              <a:t>и экзаменационной отметки </a:t>
            </a:r>
            <a:r>
              <a:rPr lang="ru-RU" sz="1600" b="1" dirty="0" smtClean="0">
                <a:solidFill>
                  <a:srgbClr val="C00000"/>
                </a:solidFill>
              </a:rPr>
              <a:t>выпускника.</a:t>
            </a:r>
            <a:r>
              <a:rPr lang="ru-RU" sz="1600" b="1" dirty="0">
                <a:solidFill>
                  <a:schemeClr val="tx1"/>
                </a:solidFill>
              </a:rPr>
              <a:t/>
            </a:r>
            <a:br>
              <a:rPr lang="ru-RU" sz="1600" b="1" dirty="0">
                <a:solidFill>
                  <a:schemeClr val="tx1"/>
                </a:solidFill>
              </a:rPr>
            </a:br>
            <a:endParaRPr lang="ru-RU" sz="1600" b="1" dirty="0" smtClean="0">
              <a:solidFill>
                <a:schemeClr val="tx1"/>
              </a:solidFill>
            </a:endParaRPr>
          </a:p>
          <a:p>
            <a:endParaRPr lang="ru-RU" dirty="0"/>
          </a:p>
        </p:txBody>
      </p:sp>
      <p:sp>
        <p:nvSpPr>
          <p:cNvPr id="5" name="TextBox 4"/>
          <p:cNvSpPr txBox="1"/>
          <p:nvPr/>
        </p:nvSpPr>
        <p:spPr>
          <a:xfrm>
            <a:off x="6171460" y="1442680"/>
            <a:ext cx="5865865" cy="5724644"/>
          </a:xfrm>
          <a:prstGeom prst="rect">
            <a:avLst/>
          </a:prstGeom>
          <a:noFill/>
        </p:spPr>
        <p:txBody>
          <a:bodyPr wrap="square" rtlCol="0">
            <a:spAutoFit/>
          </a:bodyPr>
          <a:lstStyle/>
          <a:p>
            <a:r>
              <a:rPr lang="ru-RU" sz="1600" b="1" dirty="0" smtClean="0">
                <a:solidFill>
                  <a:srgbClr val="C00000"/>
                </a:solidFill>
              </a:rPr>
              <a:t>ФГОС ООО 2021 г.</a:t>
            </a:r>
          </a:p>
          <a:p>
            <a:endParaRPr lang="ru-RU" sz="1600" b="1" dirty="0">
              <a:solidFill>
                <a:srgbClr val="C00000"/>
              </a:solidFill>
            </a:endParaRPr>
          </a:p>
          <a:p>
            <a:pPr marL="285750" indent="-285750">
              <a:buFont typeface="Arial" panose="020B0604020202020204" pitchFamily="34" charset="0"/>
              <a:buChar char="•"/>
            </a:pPr>
            <a:r>
              <a:rPr lang="ru-RU" sz="1600" b="1" dirty="0" smtClean="0">
                <a:solidFill>
                  <a:schemeClr val="tx1"/>
                </a:solidFill>
              </a:rPr>
              <a:t>Предметы «Родной язык», «Родная литература», «Второй иностранный язык» изучаются по выбору обучающихся. </a:t>
            </a:r>
            <a:r>
              <a:rPr lang="ru-RU" sz="1600" b="1" dirty="0" smtClean="0">
                <a:solidFill>
                  <a:srgbClr val="C00000"/>
                </a:solidFill>
              </a:rPr>
              <a:t>Их может не быть в учебном плане, значит отметки по ним выставлять не нужно.</a:t>
            </a:r>
          </a:p>
          <a:p>
            <a:pPr marL="285750" indent="-285750">
              <a:buFont typeface="Arial" panose="020B0604020202020204" pitchFamily="34" charset="0"/>
              <a:buChar char="•"/>
            </a:pPr>
            <a:endParaRPr lang="ru-RU" sz="1600" b="1" dirty="0" smtClean="0">
              <a:solidFill>
                <a:srgbClr val="C00000"/>
              </a:solidFill>
            </a:endParaRPr>
          </a:p>
          <a:p>
            <a:pPr marL="285750" indent="-285750">
              <a:buFont typeface="Arial" panose="020B0604020202020204" pitchFamily="34" charset="0"/>
              <a:buChar char="•"/>
            </a:pPr>
            <a:r>
              <a:rPr lang="ru-RU" sz="1600" b="1" dirty="0" smtClean="0">
                <a:solidFill>
                  <a:schemeClr val="tx1"/>
                </a:solidFill>
              </a:rPr>
              <a:t>На уровне ООО изучается предмет «История». </a:t>
            </a:r>
          </a:p>
          <a:p>
            <a:r>
              <a:rPr lang="ru-RU" sz="1600" b="1" dirty="0" smtClean="0">
                <a:solidFill>
                  <a:schemeClr val="tx1"/>
                </a:solidFill>
              </a:rPr>
              <a:t>      Отметка по нему выставляется как среднее </a:t>
            </a:r>
          </a:p>
          <a:p>
            <a:r>
              <a:rPr lang="ru-RU" sz="1600" b="1" dirty="0">
                <a:solidFill>
                  <a:schemeClr val="tx1"/>
                </a:solidFill>
              </a:rPr>
              <a:t> </a:t>
            </a:r>
            <a:r>
              <a:rPr lang="ru-RU" sz="1600" b="1" dirty="0" smtClean="0">
                <a:solidFill>
                  <a:schemeClr val="tx1"/>
                </a:solidFill>
              </a:rPr>
              <a:t>     арифметическое отметок по Истории России и</a:t>
            </a:r>
          </a:p>
          <a:p>
            <a:r>
              <a:rPr lang="ru-RU" sz="1600" b="1" dirty="0" smtClean="0">
                <a:solidFill>
                  <a:schemeClr val="tx1"/>
                </a:solidFill>
              </a:rPr>
              <a:t>       Всеобщей истории). </a:t>
            </a:r>
            <a:r>
              <a:rPr lang="ru-RU" sz="1600" b="1" dirty="0" smtClean="0">
                <a:solidFill>
                  <a:srgbClr val="FF0000"/>
                </a:solidFill>
              </a:rPr>
              <a:t>В аттестат выставляется </a:t>
            </a:r>
          </a:p>
          <a:p>
            <a:r>
              <a:rPr lang="ru-RU" sz="1600" b="1" dirty="0">
                <a:solidFill>
                  <a:srgbClr val="FF0000"/>
                </a:solidFill>
              </a:rPr>
              <a:t> </a:t>
            </a:r>
            <a:r>
              <a:rPr lang="ru-RU" sz="1600" b="1" dirty="0" smtClean="0">
                <a:solidFill>
                  <a:srgbClr val="FF0000"/>
                </a:solidFill>
              </a:rPr>
              <a:t>      отметка по предмету «История».</a:t>
            </a:r>
          </a:p>
          <a:p>
            <a:endParaRPr lang="ru-RU" sz="1600" b="1" dirty="0">
              <a:solidFill>
                <a:schemeClr val="tx1"/>
              </a:solidFill>
            </a:endParaRPr>
          </a:p>
          <a:p>
            <a:pPr marL="285750" indent="-285750">
              <a:buFont typeface="Arial" panose="020B0604020202020204" pitchFamily="34" charset="0"/>
              <a:buChar char="•"/>
            </a:pPr>
            <a:r>
              <a:rPr lang="ru-RU" sz="1600" b="1" dirty="0">
                <a:solidFill>
                  <a:schemeClr val="tx1"/>
                </a:solidFill>
              </a:rPr>
              <a:t>В аттестат нужно выписывать предмет «Математика», даже если в учебном плане ООП ООО стоят предметы «Алгебра» и «Геометрия» </a:t>
            </a:r>
            <a:r>
              <a:rPr lang="ru-RU" sz="1600" b="1" dirty="0" smtClean="0">
                <a:solidFill>
                  <a:schemeClr val="tx1"/>
                </a:solidFill>
              </a:rPr>
              <a:t>и «Вероятность и статистика. </a:t>
            </a:r>
            <a:r>
              <a:rPr lang="ru-RU" sz="1600" b="1" dirty="0" smtClean="0">
                <a:solidFill>
                  <a:srgbClr val="C00000"/>
                </a:solidFill>
              </a:rPr>
              <a:t>Итоговую </a:t>
            </a:r>
            <a:r>
              <a:rPr lang="ru-RU" sz="1600" b="1" dirty="0">
                <a:solidFill>
                  <a:srgbClr val="C00000"/>
                </a:solidFill>
              </a:rPr>
              <a:t>отметку по предмету нужно рассчитать как среднее арифметическое годовых отметок по алгебре и </a:t>
            </a:r>
            <a:r>
              <a:rPr lang="ru-RU" sz="1600" b="1" dirty="0" smtClean="0">
                <a:solidFill>
                  <a:srgbClr val="C00000"/>
                </a:solidFill>
              </a:rPr>
              <a:t>геометрии, «Вероятности и статистике»  </a:t>
            </a:r>
            <a:r>
              <a:rPr lang="ru-RU" sz="1600" b="1" dirty="0">
                <a:solidFill>
                  <a:srgbClr val="C00000"/>
                </a:solidFill>
              </a:rPr>
              <a:t>и экзаменационной отметки </a:t>
            </a:r>
            <a:r>
              <a:rPr lang="ru-RU" sz="1600" b="1" dirty="0" smtClean="0">
                <a:solidFill>
                  <a:srgbClr val="C00000"/>
                </a:solidFill>
              </a:rPr>
              <a:t>выпускника.</a:t>
            </a:r>
            <a:r>
              <a:rPr lang="ru-RU" sz="1600" b="1" dirty="0">
                <a:solidFill>
                  <a:schemeClr val="tx1"/>
                </a:solidFill>
              </a:rPr>
              <a:t/>
            </a:r>
            <a:br>
              <a:rPr lang="ru-RU" sz="1600" b="1" dirty="0">
                <a:solidFill>
                  <a:schemeClr val="tx1"/>
                </a:solidFill>
              </a:rPr>
            </a:br>
            <a:endParaRPr lang="ru-RU" sz="1600" b="1" dirty="0" smtClean="0">
              <a:solidFill>
                <a:schemeClr val="tx1"/>
              </a:solidFill>
            </a:endParaRPr>
          </a:p>
          <a:p>
            <a:endParaRPr lang="ru-RU" dirty="0"/>
          </a:p>
        </p:txBody>
      </p:sp>
    </p:spTree>
    <p:extLst>
      <p:ext uri="{BB962C8B-B14F-4D97-AF65-F5344CB8AC3E}">
        <p14:creationId xmlns:p14="http://schemas.microsoft.com/office/powerpoint/2010/main" val="3064324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489723" y="418454"/>
            <a:ext cx="3498073" cy="523220"/>
          </a:xfrm>
          <a:prstGeom prst="rect">
            <a:avLst/>
          </a:prstGeom>
        </p:spPr>
        <p:txBody>
          <a:bodyPr wrap="none">
            <a:spAutoFit/>
          </a:bodyPr>
          <a:lstStyle/>
          <a:p>
            <a:pPr algn="ctr"/>
            <a:r>
              <a:rPr lang="ru-RU" sz="2800" b="1" dirty="0" smtClean="0">
                <a:solidFill>
                  <a:srgbClr val="FF0000"/>
                </a:solidFill>
                <a:latin typeface="Exo 2"/>
              </a:rPr>
              <a:t>ВАЖНО ПОМНИТЬ</a:t>
            </a:r>
            <a:endParaRPr lang="ru-RU" sz="2800" b="1" dirty="0">
              <a:solidFill>
                <a:srgbClr val="FF0000"/>
              </a:solidFill>
              <a:latin typeface="Exo 2"/>
            </a:endParaRPr>
          </a:p>
        </p:txBody>
      </p:sp>
      <p:sp>
        <p:nvSpPr>
          <p:cNvPr id="7" name="Прямоугольник 6">
            <a:extLst>
              <a:ext uri="{FF2B5EF4-FFF2-40B4-BE49-F238E27FC236}">
                <a16:creationId xmlns="" xmlns:a16="http://schemas.microsoft.com/office/drawing/2014/main" id="{12E46B0E-6DEE-47D2-AC33-00C9C6545E01}"/>
              </a:ext>
            </a:extLst>
          </p:cNvPr>
          <p:cNvSpPr/>
          <p:nvPr/>
        </p:nvSpPr>
        <p:spPr>
          <a:xfrm>
            <a:off x="813228" y="1322578"/>
            <a:ext cx="6997147" cy="4801314"/>
          </a:xfrm>
          <a:prstGeom prst="rect">
            <a:avLst/>
          </a:prstGeom>
          <a:solidFill>
            <a:schemeClr val="accent5">
              <a:lumMod val="20000"/>
              <a:lumOff val="80000"/>
            </a:schemeClr>
          </a:solidFill>
        </p:spPr>
        <p:txBody>
          <a:bodyPr wrap="square">
            <a:spAutoFit/>
          </a:bodyPr>
          <a:lstStyle/>
          <a:p>
            <a:pPr algn="ctr"/>
            <a:r>
              <a:rPr lang="ru-RU" sz="1800" dirty="0"/>
              <a:t>Выпускникам, освоившим основные образовательные программы основного общего и среднего общего образования в формах семейного образования, самообразования либо обучавшимся по не имеющей государственной аккредитации образовательной программе, прошедшим экстерном государственную итоговую аттестацию в организации, осуществляющей образовательную деятельность, реализующей имеющие государственную аккредитацию образовательные программы основного общего и среднего общего образования, и получившим удовлетворительные результаты, в аттестат выставляются отметки, полученные ими на промежуточной аттестации, проводимой организацией, осуществляющей образовательную деятельность, по всем учебным предметам, входящим в обязательную часть учебного плана организации, осуществляющей образовательную деятельность, выдавшей соответствующий аттестат.</a:t>
            </a:r>
          </a:p>
        </p:txBody>
      </p:sp>
      <p:sp>
        <p:nvSpPr>
          <p:cNvPr id="8" name="TextBox 7"/>
          <p:cNvSpPr txBox="1"/>
          <p:nvPr/>
        </p:nvSpPr>
        <p:spPr>
          <a:xfrm>
            <a:off x="382863" y="3907247"/>
            <a:ext cx="1695450" cy="1569660"/>
          </a:xfrm>
          <a:prstGeom prst="rect">
            <a:avLst/>
          </a:prstGeom>
          <a:noFill/>
        </p:spPr>
        <p:txBody>
          <a:bodyPr wrap="square" rtlCol="0">
            <a:spAutoFit/>
          </a:bodyPr>
          <a:lstStyle/>
          <a:p>
            <a:r>
              <a:rPr lang="ru-RU" sz="9600" dirty="0">
                <a:solidFill>
                  <a:srgbClr val="FF0000"/>
                </a:solidFill>
              </a:rPr>
              <a:t>!</a:t>
            </a:r>
          </a:p>
        </p:txBody>
      </p:sp>
      <p:sp>
        <p:nvSpPr>
          <p:cNvPr id="10" name="Прямоугольник 9">
            <a:extLst>
              <a:ext uri="{FF2B5EF4-FFF2-40B4-BE49-F238E27FC236}">
                <a16:creationId xmlns="" xmlns:a16="http://schemas.microsoft.com/office/drawing/2014/main" id="{7C2C14F1-FDA7-474B-A2ED-16BAD6D1CE83}"/>
              </a:ext>
            </a:extLst>
          </p:cNvPr>
          <p:cNvSpPr/>
          <p:nvPr/>
        </p:nvSpPr>
        <p:spPr>
          <a:xfrm>
            <a:off x="8272652" y="1784983"/>
            <a:ext cx="3150524" cy="3693319"/>
          </a:xfrm>
          <a:prstGeom prst="rect">
            <a:avLst/>
          </a:prstGeom>
          <a:solidFill>
            <a:schemeClr val="accent5">
              <a:lumMod val="20000"/>
              <a:lumOff val="80000"/>
            </a:schemeClr>
          </a:solidFill>
        </p:spPr>
        <p:txBody>
          <a:bodyPr wrap="square">
            <a:spAutoFit/>
          </a:bodyPr>
          <a:lstStyle/>
          <a:p>
            <a:pPr algn="ctr"/>
            <a:r>
              <a:rPr lang="ru-RU" sz="1800" dirty="0">
                <a:solidFill>
                  <a:srgbClr val="22272F"/>
                </a:solidFill>
                <a:latin typeface="PT Serif"/>
              </a:rPr>
              <a:t>Форма получения образования и форма обучения в </a:t>
            </a:r>
            <a:r>
              <a:rPr lang="ru-RU" sz="1800" dirty="0">
                <a:solidFill>
                  <a:srgbClr val="3272C0"/>
                </a:solidFill>
                <a:latin typeface="PT Serif"/>
                <a:hlinkClick r:id="rId2"/>
              </a:rPr>
              <a:t>аттестате</a:t>
            </a:r>
            <a:r>
              <a:rPr lang="ru-RU" sz="1800" dirty="0">
                <a:solidFill>
                  <a:srgbClr val="22272F"/>
                </a:solidFill>
                <a:latin typeface="PT Serif"/>
              </a:rPr>
              <a:t> об основном общем образовании/об основном общем образовании с отличием и </a:t>
            </a:r>
            <a:r>
              <a:rPr lang="ru-RU" sz="1800" dirty="0">
                <a:solidFill>
                  <a:srgbClr val="3272C0"/>
                </a:solidFill>
                <a:latin typeface="PT Serif"/>
                <a:hlinkClick r:id="rId3"/>
              </a:rPr>
              <a:t>приложении</a:t>
            </a:r>
            <a:r>
              <a:rPr lang="ru-RU" sz="1800" dirty="0">
                <a:solidFill>
                  <a:srgbClr val="22272F"/>
                </a:solidFill>
                <a:latin typeface="PT Serif"/>
              </a:rPr>
              <a:t> к нему, в </a:t>
            </a:r>
            <a:r>
              <a:rPr lang="ru-RU" sz="1800" dirty="0">
                <a:solidFill>
                  <a:srgbClr val="3272C0"/>
                </a:solidFill>
                <a:latin typeface="PT Serif"/>
                <a:hlinkClick r:id="rId4"/>
              </a:rPr>
              <a:t>аттестате</a:t>
            </a:r>
            <a:r>
              <a:rPr lang="ru-RU" sz="1800" dirty="0">
                <a:solidFill>
                  <a:srgbClr val="22272F"/>
                </a:solidFill>
                <a:latin typeface="PT Serif"/>
              </a:rPr>
              <a:t> о среднем общем образовании/о среднем общем образовании с отличием и </a:t>
            </a:r>
            <a:r>
              <a:rPr lang="ru-RU" sz="1800" dirty="0">
                <a:solidFill>
                  <a:srgbClr val="3272C0"/>
                </a:solidFill>
                <a:latin typeface="PT Serif"/>
                <a:hlinkClick r:id="rId5"/>
              </a:rPr>
              <a:t>приложении</a:t>
            </a:r>
            <a:r>
              <a:rPr lang="ru-RU" sz="1800" dirty="0">
                <a:solidFill>
                  <a:srgbClr val="22272F"/>
                </a:solidFill>
                <a:latin typeface="PT Serif"/>
              </a:rPr>
              <a:t> к нему не указываются.</a:t>
            </a:r>
            <a:endParaRPr lang="ru-RU" sz="1800" dirty="0"/>
          </a:p>
        </p:txBody>
      </p:sp>
    </p:spTree>
    <p:extLst>
      <p:ext uri="{BB962C8B-B14F-4D97-AF65-F5344CB8AC3E}">
        <p14:creationId xmlns:p14="http://schemas.microsoft.com/office/powerpoint/2010/main" val="565835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15713" y="1046414"/>
            <a:ext cx="5599611" cy="954107"/>
          </a:xfrm>
          <a:prstGeom prst="rect">
            <a:avLst/>
          </a:prstGeom>
        </p:spPr>
        <p:txBody>
          <a:bodyPr wrap="none">
            <a:spAutoFit/>
          </a:bodyPr>
          <a:lstStyle/>
          <a:p>
            <a:pPr algn="ctr"/>
            <a:r>
              <a:rPr lang="ru-RU" sz="2800" b="1" dirty="0">
                <a:solidFill>
                  <a:srgbClr val="FF0000"/>
                </a:solidFill>
                <a:latin typeface="Exo 2"/>
              </a:rPr>
              <a:t>Какие отметки выставляются </a:t>
            </a:r>
          </a:p>
          <a:p>
            <a:pPr algn="ctr"/>
            <a:r>
              <a:rPr lang="ru-RU" sz="2800" b="1" dirty="0">
                <a:solidFill>
                  <a:srgbClr val="FF0000"/>
                </a:solidFill>
                <a:latin typeface="Exo 2"/>
              </a:rPr>
              <a:t>в аттестат за 11 класс?</a:t>
            </a:r>
          </a:p>
        </p:txBody>
      </p:sp>
      <p:sp>
        <p:nvSpPr>
          <p:cNvPr id="3" name="Прямоугольник 2"/>
          <p:cNvSpPr/>
          <p:nvPr/>
        </p:nvSpPr>
        <p:spPr>
          <a:xfrm>
            <a:off x="921026" y="2867484"/>
            <a:ext cx="10687878" cy="2677656"/>
          </a:xfrm>
          <a:prstGeom prst="rect">
            <a:avLst/>
          </a:prstGeom>
        </p:spPr>
        <p:txBody>
          <a:bodyPr wrap="square">
            <a:spAutoFit/>
          </a:bodyPr>
          <a:lstStyle/>
          <a:p>
            <a:pPr indent="457200" algn="ctr"/>
            <a:r>
              <a:rPr lang="ru-RU" sz="2800" dirty="0">
                <a:latin typeface="Times New Roman CYR" panose="02020603050405020304" pitchFamily="18" charset="0"/>
                <a:ea typeface="Times New Roman" panose="02020603050405020304" pitchFamily="18" charset="0"/>
              </a:rPr>
              <a:t>Итоговые отметки за 11 класс определяются как среднее арифметическое полугодовых (четвертных, триместровых) и годовых отметок обучающегося за каждый год обучения по образовательной программе среднего общего образования и выставляются в аттестат целыми числами в соответствии с правилами математического округления.</a:t>
            </a:r>
          </a:p>
        </p:txBody>
      </p:sp>
      <p:pic>
        <p:nvPicPr>
          <p:cNvPr id="4" name="Рисунок 3"/>
          <p:cNvPicPr>
            <a:picLocks noChangeAspect="1"/>
          </p:cNvPicPr>
          <p:nvPr/>
        </p:nvPicPr>
        <p:blipFill>
          <a:blip r:embed="rId2"/>
          <a:stretch>
            <a:fillRect/>
          </a:stretch>
        </p:blipFill>
        <p:spPr>
          <a:xfrm>
            <a:off x="376237" y="230065"/>
            <a:ext cx="2466975" cy="1549251"/>
          </a:xfrm>
          <a:prstGeom prst="rect">
            <a:avLst/>
          </a:prstGeom>
        </p:spPr>
      </p:pic>
    </p:spTree>
    <p:extLst>
      <p:ext uri="{BB962C8B-B14F-4D97-AF65-F5344CB8AC3E}">
        <p14:creationId xmlns:p14="http://schemas.microsoft.com/office/powerpoint/2010/main" val="855263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2"/>
          <p:cNvSpPr txBox="1"/>
          <p:nvPr/>
        </p:nvSpPr>
        <p:spPr>
          <a:xfrm>
            <a:off x="6577640" y="2298285"/>
            <a:ext cx="5400600" cy="1512300"/>
          </a:xfrm>
          <a:prstGeom prst="rect">
            <a:avLst/>
          </a:prstGeom>
          <a:noFill/>
          <a:ln>
            <a:noFill/>
          </a:ln>
        </p:spPr>
        <p:txBody>
          <a:bodyPr spcFirstLastPara="1" wrap="square" lIns="91425" tIns="45700" rIns="91425" bIns="45700" anchor="b" anchorCtr="0">
            <a:noAutofit/>
          </a:bodyPr>
          <a:lstStyle/>
          <a:p>
            <a:pPr algn="ctr"/>
            <a:r>
              <a:rPr lang="ru-RU" sz="2800" dirty="0">
                <a:solidFill>
                  <a:schemeClr val="accent5">
                    <a:lumMod val="75000"/>
                  </a:schemeClr>
                </a:solidFill>
              </a:rPr>
              <a:t>Фиксация результатов освоения образовательной программы в аттестатах выпускников: актуальные нормативные требования </a:t>
            </a:r>
          </a:p>
        </p:txBody>
      </p:sp>
      <p:sp>
        <p:nvSpPr>
          <p:cNvPr id="89" name="Google Shape;89;p2"/>
          <p:cNvSpPr txBox="1"/>
          <p:nvPr/>
        </p:nvSpPr>
        <p:spPr>
          <a:xfrm>
            <a:off x="6433464" y="5141990"/>
            <a:ext cx="5544776" cy="765000"/>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2400"/>
              <a:buFont typeface="Open Sans"/>
              <a:buNone/>
            </a:pPr>
            <a:r>
              <a:rPr lang="ru-RU" sz="2400" dirty="0">
                <a:solidFill>
                  <a:schemeClr val="dk1"/>
                </a:solidFill>
                <a:latin typeface="Times New Roman" panose="02020603050405020304" pitchFamily="18" charset="0"/>
                <a:ea typeface="Open Sans"/>
                <a:cs typeface="Times New Roman" panose="02020603050405020304" pitchFamily="18" charset="0"/>
                <a:sym typeface="Open Sans"/>
              </a:rPr>
              <a:t> </a:t>
            </a:r>
            <a:endParaRPr sz="2400" dirty="0">
              <a:solidFill>
                <a:schemeClr val="dk1"/>
              </a:solidFill>
              <a:latin typeface="Times New Roman" panose="02020603050405020304" pitchFamily="18" charset="0"/>
              <a:ea typeface="Open Sans"/>
              <a:cs typeface="Times New Roman" panose="02020603050405020304" pitchFamily="18" charset="0"/>
              <a:sym typeface="Open Sans"/>
            </a:endParaRPr>
          </a:p>
          <a:p>
            <a:pPr marL="0" marR="0" lvl="0" indent="0" algn="r" rtl="0">
              <a:lnSpc>
                <a:spcPct val="90000"/>
              </a:lnSpc>
              <a:spcBef>
                <a:spcPts val="0"/>
              </a:spcBef>
              <a:spcAft>
                <a:spcPts val="0"/>
              </a:spcAft>
              <a:buClr>
                <a:schemeClr val="dk1"/>
              </a:buClr>
              <a:buSzPts val="2400"/>
              <a:buFont typeface="Open Sans"/>
              <a:buNone/>
            </a:pPr>
            <a:r>
              <a:rPr lang="ru-RU" sz="2400" dirty="0">
                <a:solidFill>
                  <a:schemeClr val="dk1"/>
                </a:solidFill>
                <a:latin typeface="Times New Roman" panose="02020603050405020304" pitchFamily="18" charset="0"/>
                <a:ea typeface="Open Sans"/>
                <a:cs typeface="Times New Roman" panose="02020603050405020304" pitchFamily="18" charset="0"/>
                <a:sym typeface="Open Sans"/>
              </a:rPr>
              <a:t>Суворова Ирина Николаевна, </a:t>
            </a:r>
          </a:p>
          <a:p>
            <a:pPr marL="0" marR="0" lvl="0" indent="0" algn="r" rtl="0">
              <a:lnSpc>
                <a:spcPct val="90000"/>
              </a:lnSpc>
              <a:spcBef>
                <a:spcPts val="0"/>
              </a:spcBef>
              <a:spcAft>
                <a:spcPts val="0"/>
              </a:spcAft>
              <a:buClr>
                <a:schemeClr val="dk1"/>
              </a:buClr>
              <a:buSzPts val="2400"/>
              <a:buFont typeface="Open Sans"/>
              <a:buNone/>
            </a:pPr>
            <a:r>
              <a:rPr lang="ru-RU" sz="1600" dirty="0">
                <a:solidFill>
                  <a:schemeClr val="dk1"/>
                </a:solidFill>
                <a:latin typeface="Times New Roman" panose="02020603050405020304" pitchFamily="18" charset="0"/>
                <a:ea typeface="Open Sans"/>
                <a:cs typeface="Times New Roman" panose="02020603050405020304" pitchFamily="18" charset="0"/>
                <a:sym typeface="Open Sans"/>
              </a:rPr>
              <a:t>р</a:t>
            </a:r>
            <a:r>
              <a:rPr lang="ru-RU" sz="1600" dirty="0" smtClean="0">
                <a:solidFill>
                  <a:schemeClr val="dk1"/>
                </a:solidFill>
                <a:latin typeface="Times New Roman" panose="02020603050405020304" pitchFamily="18" charset="0"/>
                <a:ea typeface="Open Sans"/>
                <a:cs typeface="Times New Roman" panose="02020603050405020304" pitchFamily="18" charset="0"/>
                <a:sym typeface="Open Sans"/>
              </a:rPr>
              <a:t>уководитель ЦНПР МАУ </a:t>
            </a:r>
            <a:r>
              <a:rPr lang="ru-RU" sz="1600" dirty="0">
                <a:solidFill>
                  <a:schemeClr val="dk1"/>
                </a:solidFill>
                <a:latin typeface="Times New Roman" panose="02020603050405020304" pitchFamily="18" charset="0"/>
                <a:ea typeface="Open Sans"/>
                <a:cs typeface="Times New Roman" panose="02020603050405020304" pitchFamily="18" charset="0"/>
                <a:sym typeface="Open Sans"/>
              </a:rPr>
              <a:t>ДПО «НИСО»</a:t>
            </a:r>
            <a:endParaRPr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F772AB05-FA3D-476A-AAD8-451AE912989B}"/>
              </a:ext>
            </a:extLst>
          </p:cNvPr>
          <p:cNvSpPr/>
          <p:nvPr/>
        </p:nvSpPr>
        <p:spPr>
          <a:xfrm>
            <a:off x="517863" y="410463"/>
            <a:ext cx="7631837" cy="2246769"/>
          </a:xfrm>
          <a:prstGeom prst="rect">
            <a:avLst/>
          </a:prstGeom>
          <a:solidFill>
            <a:schemeClr val="accent5">
              <a:lumMod val="20000"/>
              <a:lumOff val="80000"/>
            </a:schemeClr>
          </a:solidFill>
        </p:spPr>
        <p:txBody>
          <a:bodyPr wrap="square">
            <a:spAutoFit/>
          </a:bodyPr>
          <a:lstStyle/>
          <a:p>
            <a:pPr algn="ctr"/>
            <a:r>
              <a:rPr lang="ru-RU" dirty="0"/>
              <a:t>На уровне среднего общего образования действуют ФГОС СОО. На оборотной стороне приложения укажите предметы из обязательной части учебного плана. К обязательным учебным предметам по ФГОС СОО относят: русский язык, литература, иностранный язык, математика, информатика, география, </a:t>
            </a:r>
            <a:r>
              <a:rPr lang="ru-RU" dirty="0" smtClean="0"/>
              <a:t>история, обществознание</a:t>
            </a:r>
            <a:r>
              <a:rPr lang="ru-RU" dirty="0"/>
              <a:t>, физика, </a:t>
            </a:r>
            <a:r>
              <a:rPr lang="ru-RU" b="1" dirty="0">
                <a:solidFill>
                  <a:srgbClr val="FF0000"/>
                </a:solidFill>
              </a:rPr>
              <a:t>астрономия, </a:t>
            </a:r>
            <a:r>
              <a:rPr lang="ru-RU" dirty="0"/>
              <a:t>химия, биология, естествознание, физическая культура, </a:t>
            </a:r>
            <a:r>
              <a:rPr lang="ru-RU" dirty="0" smtClean="0"/>
              <a:t>основы </a:t>
            </a:r>
            <a:r>
              <a:rPr lang="ru-RU" dirty="0"/>
              <a:t>безопасности жизнедеятельности, (п. 18.3.1 ФГОС СОО).</a:t>
            </a:r>
          </a:p>
          <a:p>
            <a:pPr algn="ctr"/>
            <a:endParaRPr lang="ru-RU" dirty="0"/>
          </a:p>
          <a:p>
            <a:pPr algn="ctr"/>
            <a:r>
              <a:rPr lang="ru-RU" dirty="0"/>
              <a:t>Перечислите предметы части, формируемой участниками образовательных отношений, если на каждый из предметов отвели не менее 64 часов за два учебных года. Если предмет изучался менее 64 часов, укажите его в «Дополнительных сведениях».</a:t>
            </a:r>
          </a:p>
        </p:txBody>
      </p:sp>
      <p:sp>
        <p:nvSpPr>
          <p:cNvPr id="3" name="Прямоугольник 2">
            <a:extLst>
              <a:ext uri="{FF2B5EF4-FFF2-40B4-BE49-F238E27FC236}">
                <a16:creationId xmlns="" xmlns:a16="http://schemas.microsoft.com/office/drawing/2014/main" id="{6494FC9C-D841-42CC-8FEA-70147137C721}"/>
              </a:ext>
            </a:extLst>
          </p:cNvPr>
          <p:cNvSpPr/>
          <p:nvPr/>
        </p:nvSpPr>
        <p:spPr>
          <a:xfrm>
            <a:off x="5782322" y="2678178"/>
            <a:ext cx="6096000" cy="1600438"/>
          </a:xfrm>
          <a:prstGeom prst="rect">
            <a:avLst/>
          </a:prstGeom>
          <a:solidFill>
            <a:schemeClr val="accent5">
              <a:lumMod val="20000"/>
              <a:lumOff val="80000"/>
            </a:schemeClr>
          </a:solidFill>
        </p:spPr>
        <p:txBody>
          <a:bodyPr>
            <a:spAutoFit/>
          </a:bodyPr>
          <a:lstStyle/>
          <a:p>
            <a:pPr algn="ctr"/>
            <a:r>
              <a:rPr lang="ru-RU" dirty="0">
                <a:solidFill>
                  <a:srgbClr val="222222"/>
                </a:solidFill>
                <a:latin typeface="Proxima Nova Rg Inner"/>
              </a:rPr>
              <a:t>По </a:t>
            </a:r>
            <a:r>
              <a:rPr lang="ru-RU" dirty="0">
                <a:solidFill>
                  <a:srgbClr val="01745C"/>
                </a:solidFill>
                <a:latin typeface="Proxima Nova Rg Inner"/>
                <a:hlinkClick r:id="rId2"/>
              </a:rPr>
              <a:t>ФГОС СОО</a:t>
            </a:r>
            <a:r>
              <a:rPr lang="ru-RU" dirty="0">
                <a:solidFill>
                  <a:srgbClr val="222222"/>
                </a:solidFill>
                <a:latin typeface="Proxima Nova Rg Inner"/>
              </a:rPr>
              <a:t> модули «Алгебра и начала математического анализа» </a:t>
            </a:r>
            <a:r>
              <a:rPr lang="ru-RU" dirty="0" smtClean="0">
                <a:solidFill>
                  <a:srgbClr val="222222"/>
                </a:solidFill>
                <a:latin typeface="Proxima Nova Rg Inner"/>
              </a:rPr>
              <a:t>«Геометрия») </a:t>
            </a:r>
            <a:r>
              <a:rPr lang="ru-RU" dirty="0">
                <a:solidFill>
                  <a:srgbClr val="222222"/>
                </a:solidFill>
                <a:latin typeface="Proxima Nova Rg Inner"/>
              </a:rPr>
              <a:t>входят в состав учебного предмета «Математика» (курс «Вероятность и статистика» в качестве самостоятельного не </a:t>
            </a:r>
            <a:r>
              <a:rPr lang="ru-RU" dirty="0" smtClean="0">
                <a:solidFill>
                  <a:srgbClr val="222222"/>
                </a:solidFill>
                <a:latin typeface="Proxima Nova Rg Inner"/>
              </a:rPr>
              <a:t>изучался). </a:t>
            </a:r>
            <a:r>
              <a:rPr lang="ru-RU" b="1" dirty="0">
                <a:solidFill>
                  <a:srgbClr val="222222"/>
                </a:solidFill>
                <a:latin typeface="Proxima Nova Rg Inner"/>
              </a:rPr>
              <a:t>Поэтому в учебном плане должен быть предмет «Математика». Укажите его в аттестате</a:t>
            </a:r>
            <a:r>
              <a:rPr lang="ru-RU" dirty="0">
                <a:solidFill>
                  <a:srgbClr val="222222"/>
                </a:solidFill>
                <a:latin typeface="Proxima Nova Rg Inner"/>
              </a:rPr>
              <a:t>. Отметку рассчитывайте как среднее арифметическое между полугодовыми и годовыми отметками за каждый год обучения в 10-м и 11-м классах по математике.</a:t>
            </a:r>
          </a:p>
        </p:txBody>
      </p:sp>
      <p:sp>
        <p:nvSpPr>
          <p:cNvPr id="4" name="Прямоугольник 3">
            <a:extLst>
              <a:ext uri="{FF2B5EF4-FFF2-40B4-BE49-F238E27FC236}">
                <a16:creationId xmlns="" xmlns:a16="http://schemas.microsoft.com/office/drawing/2014/main" id="{FCBF524F-41E7-4CF4-9A92-DA8C495D0BEA}"/>
              </a:ext>
            </a:extLst>
          </p:cNvPr>
          <p:cNvSpPr/>
          <p:nvPr/>
        </p:nvSpPr>
        <p:spPr>
          <a:xfrm>
            <a:off x="517863" y="4278616"/>
            <a:ext cx="7899904" cy="954107"/>
          </a:xfrm>
          <a:prstGeom prst="rect">
            <a:avLst/>
          </a:prstGeom>
          <a:solidFill>
            <a:schemeClr val="accent5">
              <a:lumMod val="20000"/>
              <a:lumOff val="80000"/>
            </a:schemeClr>
          </a:solidFill>
        </p:spPr>
        <p:txBody>
          <a:bodyPr wrap="square">
            <a:spAutoFit/>
          </a:bodyPr>
          <a:lstStyle/>
          <a:p>
            <a:pPr algn="ctr"/>
            <a:r>
              <a:rPr lang="ru-RU" dirty="0"/>
              <a:t>Учебный план по ФГОС СОО должен </a:t>
            </a:r>
            <a:r>
              <a:rPr lang="ru-RU" dirty="0" smtClean="0"/>
              <a:t>был содержать </a:t>
            </a:r>
            <a:r>
              <a:rPr lang="ru-RU" dirty="0"/>
              <a:t>один из двух предметов: «История» или «Россия в мире». В аттестат нужно внести отметку по предмету, который изучал выпускник по учебному плану профиля.</a:t>
            </a:r>
          </a:p>
          <a:p>
            <a:pPr algn="ctr"/>
            <a:endParaRPr lang="ru-RU" dirty="0"/>
          </a:p>
        </p:txBody>
      </p:sp>
      <p:sp>
        <p:nvSpPr>
          <p:cNvPr id="5" name="Прямоугольник 4">
            <a:extLst>
              <a:ext uri="{FF2B5EF4-FFF2-40B4-BE49-F238E27FC236}">
                <a16:creationId xmlns="" xmlns:a16="http://schemas.microsoft.com/office/drawing/2014/main" id="{3A0AC588-4C6C-4E56-B5DB-9FB39AE6F04F}"/>
              </a:ext>
            </a:extLst>
          </p:cNvPr>
          <p:cNvSpPr/>
          <p:nvPr/>
        </p:nvSpPr>
        <p:spPr>
          <a:xfrm>
            <a:off x="5782322" y="5092596"/>
            <a:ext cx="6096000" cy="738664"/>
          </a:xfrm>
          <a:prstGeom prst="rect">
            <a:avLst/>
          </a:prstGeom>
          <a:solidFill>
            <a:schemeClr val="accent5">
              <a:lumMod val="20000"/>
              <a:lumOff val="80000"/>
            </a:schemeClr>
          </a:solidFill>
        </p:spPr>
        <p:txBody>
          <a:bodyPr>
            <a:spAutoFit/>
          </a:bodyPr>
          <a:lstStyle/>
          <a:p>
            <a:pPr algn="ctr"/>
            <a:r>
              <a:rPr lang="ru-RU" dirty="0" smtClean="0"/>
              <a:t>Вместо учебных </a:t>
            </a:r>
            <a:r>
              <a:rPr lang="ru-RU" dirty="0"/>
              <a:t>предметов «Физика», «Химия» и «Биология</a:t>
            </a:r>
            <a:r>
              <a:rPr lang="ru-RU" dirty="0" smtClean="0"/>
              <a:t>» мог изучаться предмет. </a:t>
            </a:r>
            <a:r>
              <a:rPr lang="ru-RU" dirty="0"/>
              <a:t>«Естествознание</a:t>
            </a:r>
            <a:r>
              <a:rPr lang="ru-RU" dirty="0" smtClean="0">
                <a:solidFill>
                  <a:schemeClr val="tx1"/>
                </a:solidFill>
              </a:rPr>
              <a:t>»</a:t>
            </a:r>
            <a:r>
              <a:rPr lang="ru-RU" dirty="0" smtClean="0">
                <a:solidFill>
                  <a:srgbClr val="FF0000"/>
                </a:solidFill>
              </a:rPr>
              <a:t>. В этом случае отметки по нему его необходимо внести в аттестат</a:t>
            </a:r>
            <a:r>
              <a:rPr lang="ru-RU" dirty="0">
                <a:solidFill>
                  <a:srgbClr val="FF0000"/>
                </a:solidFill>
              </a:rPr>
              <a:t>.</a:t>
            </a:r>
          </a:p>
        </p:txBody>
      </p:sp>
      <p:sp>
        <p:nvSpPr>
          <p:cNvPr id="6" name="Прямоугольник 5">
            <a:extLst>
              <a:ext uri="{FF2B5EF4-FFF2-40B4-BE49-F238E27FC236}">
                <a16:creationId xmlns="" xmlns:a16="http://schemas.microsoft.com/office/drawing/2014/main" id="{3A0AC588-4C6C-4E56-B5DB-9FB39AE6F04F}"/>
              </a:ext>
            </a:extLst>
          </p:cNvPr>
          <p:cNvSpPr/>
          <p:nvPr/>
        </p:nvSpPr>
        <p:spPr>
          <a:xfrm>
            <a:off x="145951" y="5739336"/>
            <a:ext cx="6096000" cy="738664"/>
          </a:xfrm>
          <a:prstGeom prst="rect">
            <a:avLst/>
          </a:prstGeom>
          <a:solidFill>
            <a:schemeClr val="accent5">
              <a:lumMod val="20000"/>
              <a:lumOff val="80000"/>
            </a:schemeClr>
          </a:solidFill>
        </p:spPr>
        <p:txBody>
          <a:bodyPr>
            <a:spAutoFit/>
          </a:bodyPr>
          <a:lstStyle/>
          <a:p>
            <a:pPr algn="ctr"/>
            <a:r>
              <a:rPr lang="ru-RU" dirty="0" smtClean="0"/>
              <a:t>«Экономика» и «Право» могли изучаться в качестве самостоятельных предметов обязательной части</a:t>
            </a:r>
            <a:r>
              <a:rPr lang="ru-RU" dirty="0" smtClean="0">
                <a:solidFill>
                  <a:srgbClr val="FF0000"/>
                </a:solidFill>
              </a:rPr>
              <a:t>, Если они были в учебном плане, </a:t>
            </a:r>
            <a:r>
              <a:rPr lang="ru-RU" dirty="0">
                <a:solidFill>
                  <a:srgbClr val="FF0000"/>
                </a:solidFill>
              </a:rPr>
              <a:t>в</a:t>
            </a:r>
            <a:r>
              <a:rPr lang="ru-RU" dirty="0" smtClean="0">
                <a:solidFill>
                  <a:srgbClr val="FF0000"/>
                </a:solidFill>
              </a:rPr>
              <a:t>ыставьте по ним отметки в аттестат</a:t>
            </a:r>
            <a:r>
              <a:rPr lang="ru-RU" dirty="0" smtClean="0"/>
              <a:t>.. </a:t>
            </a:r>
            <a:endParaRPr lang="ru-RU" dirty="0"/>
          </a:p>
        </p:txBody>
      </p:sp>
    </p:spTree>
    <p:extLst>
      <p:ext uri="{BB962C8B-B14F-4D97-AF65-F5344CB8AC3E}">
        <p14:creationId xmlns:p14="http://schemas.microsoft.com/office/powerpoint/2010/main" val="1845363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254555" y="1159734"/>
            <a:ext cx="4758541" cy="2587317"/>
          </a:xfrm>
          <a:prstGeom prst="rect">
            <a:avLst/>
          </a:prstGeom>
          <a:solidFill>
            <a:schemeClr val="accent5">
              <a:lumMod val="20000"/>
              <a:lumOff val="80000"/>
            </a:schemeClr>
          </a:solidFill>
        </p:spPr>
      </p:pic>
      <p:sp>
        <p:nvSpPr>
          <p:cNvPr id="3" name="Прямоугольник 2">
            <a:extLst>
              <a:ext uri="{FF2B5EF4-FFF2-40B4-BE49-F238E27FC236}">
                <a16:creationId xmlns="" xmlns:a16="http://schemas.microsoft.com/office/drawing/2014/main" id="{1DB6C8F1-4B09-486A-895A-25E1EC9FE68F}"/>
              </a:ext>
            </a:extLst>
          </p:cNvPr>
          <p:cNvSpPr/>
          <p:nvPr/>
        </p:nvSpPr>
        <p:spPr>
          <a:xfrm>
            <a:off x="8085965" y="5192781"/>
            <a:ext cx="3095719" cy="307777"/>
          </a:xfrm>
          <a:prstGeom prst="rect">
            <a:avLst/>
          </a:prstGeom>
          <a:solidFill>
            <a:schemeClr val="accent5">
              <a:lumMod val="20000"/>
              <a:lumOff val="80000"/>
            </a:schemeClr>
          </a:solidFill>
        </p:spPr>
        <p:txBody>
          <a:bodyPr wrap="none">
            <a:spAutoFit/>
          </a:bodyPr>
          <a:lstStyle/>
          <a:p>
            <a:r>
              <a:rPr lang="ru-RU" dirty="0">
                <a:solidFill>
                  <a:srgbClr val="22272F"/>
                </a:solidFill>
                <a:latin typeface="PT Serif"/>
              </a:rPr>
              <a:t>Запись "не изучал" не допускается</a:t>
            </a:r>
            <a:endParaRPr lang="ru-RU" dirty="0"/>
          </a:p>
        </p:txBody>
      </p:sp>
      <p:sp>
        <p:nvSpPr>
          <p:cNvPr id="4" name="Прямоугольник 3"/>
          <p:cNvSpPr/>
          <p:nvPr/>
        </p:nvSpPr>
        <p:spPr>
          <a:xfrm>
            <a:off x="742123" y="444815"/>
            <a:ext cx="6096000" cy="5909310"/>
          </a:xfrm>
          <a:prstGeom prst="rect">
            <a:avLst/>
          </a:prstGeom>
        </p:spPr>
        <p:txBody>
          <a:bodyPr>
            <a:spAutoFit/>
          </a:bodyPr>
          <a:lstStyle/>
          <a:p>
            <a:r>
              <a:rPr lang="ru-RU" dirty="0"/>
              <a:t>Названия учебных предметов записываются </a:t>
            </a:r>
            <a:r>
              <a:rPr lang="ru-RU" dirty="0">
                <a:solidFill>
                  <a:srgbClr val="FF0000"/>
                </a:solidFill>
              </a:rPr>
              <a:t>с прописной (заглавной) буквы без порядковой нумерации в именительном падеже со следующими допустимыми сокращениями и аббревиатурами, </a:t>
            </a:r>
            <a:r>
              <a:rPr lang="ru-RU" dirty="0"/>
              <a:t>например:</a:t>
            </a:r>
          </a:p>
          <a:p>
            <a:endParaRPr lang="ru-RU" dirty="0"/>
          </a:p>
          <a:p>
            <a:r>
              <a:rPr lang="ru-RU" dirty="0"/>
              <a:t>Физическая культура - Физкультура;</a:t>
            </a:r>
          </a:p>
          <a:p>
            <a:endParaRPr lang="ru-RU" dirty="0"/>
          </a:p>
          <a:p>
            <a:r>
              <a:rPr lang="ru-RU" dirty="0"/>
              <a:t>Мировая художественная культура - МХК;</a:t>
            </a:r>
          </a:p>
          <a:p>
            <a:endParaRPr lang="ru-RU" dirty="0"/>
          </a:p>
          <a:p>
            <a:r>
              <a:rPr lang="ru-RU" dirty="0"/>
              <a:t>Изобразительное искусство - ИЗО;</a:t>
            </a:r>
          </a:p>
          <a:p>
            <a:endParaRPr lang="ru-RU" dirty="0"/>
          </a:p>
          <a:p>
            <a:r>
              <a:rPr lang="ru-RU" dirty="0"/>
              <a:t>Основы безопасности жизнедеятельности - ОБЖ;</a:t>
            </a:r>
          </a:p>
          <a:p>
            <a:endParaRPr lang="ru-RU" dirty="0"/>
          </a:p>
          <a:p>
            <a:r>
              <a:rPr lang="ru-RU" dirty="0"/>
              <a:t>Основы духовно-нравственной культуры народов России - ОДНКНР.</a:t>
            </a:r>
          </a:p>
          <a:p>
            <a:endParaRPr lang="ru-RU" dirty="0"/>
          </a:p>
          <a:p>
            <a:r>
              <a:rPr lang="ru-RU" dirty="0"/>
              <a:t>В приложении к аттестату об основном общем образовании/аттестату об основном общем образовании с отличием допускается уточнение "Русская" литература в случае, если выпускник окончил организацию, осуществляющую образовательную деятельность, с обучением на родном (нерусском) языке.</a:t>
            </a:r>
          </a:p>
          <a:p>
            <a:r>
              <a:rPr lang="ru-RU" dirty="0"/>
              <a:t>Названия учебных предметов "Родной язык", "Родная литература", "Иностранный язык", "Второй иностранный язык" </a:t>
            </a:r>
            <a:r>
              <a:rPr lang="ru-RU" dirty="0">
                <a:solidFill>
                  <a:srgbClr val="FF0000"/>
                </a:solidFill>
              </a:rPr>
              <a:t>уточняются записью (в скобках), указывающей, какой родной или иностранный язык изучался выпускником.</a:t>
            </a:r>
            <a:r>
              <a:rPr lang="ru-RU" dirty="0"/>
              <a:t> </a:t>
            </a:r>
          </a:p>
          <a:p>
            <a:r>
              <a:rPr lang="ru-RU" dirty="0"/>
              <a:t>При этом допускается сокращение слова в соответствии с правилами русской орфографии </a:t>
            </a:r>
            <a:r>
              <a:rPr lang="ru-RU" dirty="0">
                <a:solidFill>
                  <a:srgbClr val="FF0000"/>
                </a:solidFill>
              </a:rPr>
              <a:t>(английский - (англ.), </a:t>
            </a:r>
            <a:r>
              <a:rPr lang="ru-RU" dirty="0"/>
              <a:t>французский - </a:t>
            </a:r>
            <a:r>
              <a:rPr lang="ru-RU" dirty="0">
                <a:solidFill>
                  <a:srgbClr val="FF0000"/>
                </a:solidFill>
              </a:rPr>
              <a:t>(франц.); </a:t>
            </a:r>
            <a:r>
              <a:rPr lang="ru-RU" dirty="0"/>
              <a:t>при необходимости допускается перенос записи на следующую строк</a:t>
            </a:r>
          </a:p>
        </p:txBody>
      </p:sp>
      <p:sp>
        <p:nvSpPr>
          <p:cNvPr id="5" name="TextBox 4"/>
          <p:cNvSpPr txBox="1"/>
          <p:nvPr/>
        </p:nvSpPr>
        <p:spPr>
          <a:xfrm>
            <a:off x="7891670" y="192691"/>
            <a:ext cx="3756991" cy="523220"/>
          </a:xfrm>
          <a:prstGeom prst="rect">
            <a:avLst/>
          </a:prstGeom>
          <a:noFill/>
        </p:spPr>
        <p:txBody>
          <a:bodyPr wrap="square" rtlCol="0">
            <a:spAutoFit/>
          </a:bodyPr>
          <a:lstStyle/>
          <a:p>
            <a:pPr algn="ctr"/>
            <a:r>
              <a:rPr lang="ru-RU" sz="2800" b="1" dirty="0">
                <a:solidFill>
                  <a:srgbClr val="FF0000"/>
                </a:solidFill>
              </a:rPr>
              <a:t>ВАЖНО!</a:t>
            </a:r>
          </a:p>
        </p:txBody>
      </p:sp>
    </p:spTree>
    <p:extLst>
      <p:ext uri="{BB962C8B-B14F-4D97-AF65-F5344CB8AC3E}">
        <p14:creationId xmlns:p14="http://schemas.microsoft.com/office/powerpoint/2010/main" val="75721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5709" y="-47394"/>
            <a:ext cx="1893455" cy="1569660"/>
          </a:xfrm>
          <a:prstGeom prst="rect">
            <a:avLst/>
          </a:prstGeom>
          <a:noFill/>
        </p:spPr>
        <p:txBody>
          <a:bodyPr wrap="square" rtlCol="0">
            <a:spAutoFit/>
          </a:bodyPr>
          <a:lstStyle/>
          <a:p>
            <a:r>
              <a:rPr lang="ru-RU" sz="9600" dirty="0">
                <a:solidFill>
                  <a:srgbClr val="C00000"/>
                </a:solidFill>
              </a:rPr>
              <a:t>?</a:t>
            </a:r>
          </a:p>
        </p:txBody>
      </p:sp>
      <p:sp>
        <p:nvSpPr>
          <p:cNvPr id="3" name="TextBox 2"/>
          <p:cNvSpPr txBox="1"/>
          <p:nvPr/>
        </p:nvSpPr>
        <p:spPr>
          <a:xfrm>
            <a:off x="1727200" y="421728"/>
            <a:ext cx="9781309" cy="584775"/>
          </a:xfrm>
          <a:prstGeom prst="rect">
            <a:avLst/>
          </a:prstGeom>
          <a:noFill/>
        </p:spPr>
        <p:txBody>
          <a:bodyPr wrap="square" rtlCol="0">
            <a:spAutoFit/>
          </a:bodyPr>
          <a:lstStyle/>
          <a:p>
            <a:r>
              <a:rPr lang="ru-RU" sz="3200" dirty="0">
                <a:solidFill>
                  <a:srgbClr val="C00000"/>
                </a:solidFill>
                <a:latin typeface="Times New Roman" panose="02020603050405020304" pitchFamily="18" charset="0"/>
                <a:cs typeface="Times New Roman" panose="02020603050405020304" pitchFamily="18" charset="0"/>
              </a:rPr>
              <a:t>Как вносить в аттестат сведения об итоговом проекте</a:t>
            </a:r>
          </a:p>
        </p:txBody>
      </p:sp>
      <p:sp>
        <p:nvSpPr>
          <p:cNvPr id="4" name="Прямоугольник 3"/>
          <p:cNvSpPr/>
          <p:nvPr/>
        </p:nvSpPr>
        <p:spPr>
          <a:xfrm>
            <a:off x="701963" y="1264384"/>
            <a:ext cx="10695709" cy="2031325"/>
          </a:xfrm>
          <a:prstGeom prst="rect">
            <a:avLst/>
          </a:prstGeom>
        </p:spPr>
        <p:txBody>
          <a:bodyPr wrap="square">
            <a:spAutoFit/>
          </a:bodyPr>
          <a:lstStyle/>
          <a:p>
            <a:pPr algn="ctr"/>
            <a:r>
              <a:rPr lang="ru-RU" sz="1800" b="1" dirty="0">
                <a:solidFill>
                  <a:srgbClr val="002060"/>
                </a:solidFill>
              </a:rPr>
              <a:t>Аттестаты за 11-й класс</a:t>
            </a:r>
          </a:p>
          <a:p>
            <a:pPr algn="ctr"/>
            <a:endParaRPr lang="ru-RU" sz="1800" dirty="0">
              <a:solidFill>
                <a:srgbClr val="002060"/>
              </a:solidFill>
            </a:endParaRPr>
          </a:p>
          <a:p>
            <a:pPr algn="ctr"/>
            <a:r>
              <a:rPr lang="ru-RU" sz="1800" dirty="0"/>
              <a:t>Зафиксируйте индивидуальный проект на лицевой стороне приложения в разделе «Дополнительные сведения». Вы также вправе указать тему проекта (</a:t>
            </a:r>
            <a:r>
              <a:rPr lang="ru-RU" sz="1800" dirty="0">
                <a:hlinkClick r:id="rId2"/>
              </a:rPr>
              <a:t>письмо </a:t>
            </a:r>
            <a:r>
              <a:rPr lang="ru-RU" sz="1800" dirty="0" err="1">
                <a:hlinkClick r:id="rId2"/>
              </a:rPr>
              <a:t>Минпросвещения</a:t>
            </a:r>
            <a:r>
              <a:rPr lang="ru-RU" sz="1800" dirty="0">
                <a:hlinkClick r:id="rId2"/>
              </a:rPr>
              <a:t> от 05.02.2021 № ВБ-135/03</a:t>
            </a:r>
            <a:r>
              <a:rPr lang="ru-RU" sz="1800" dirty="0"/>
              <a:t>). А еще нужно выставить отметку за него. Правила, как ее рассчитать, установите самостоятельно и закрепите в локальном акте (</a:t>
            </a:r>
            <a:r>
              <a:rPr lang="ru-RU" sz="1800" dirty="0">
                <a:hlinkClick r:id="rId3"/>
              </a:rPr>
              <a:t>подп. «а» п. 5.2 Порядка, утв. приказом </a:t>
            </a:r>
            <a:r>
              <a:rPr lang="ru-RU" sz="1800" dirty="0" err="1">
                <a:hlinkClick r:id="rId3"/>
              </a:rPr>
              <a:t>Минпросвещения</a:t>
            </a:r>
            <a:r>
              <a:rPr lang="ru-RU" sz="1800" dirty="0">
                <a:hlinkClick r:id="rId3"/>
              </a:rPr>
              <a:t> от 05.10.2020 № 546</a:t>
            </a:r>
            <a:r>
              <a:rPr lang="ru-RU" sz="1800" dirty="0"/>
              <a:t>).</a:t>
            </a:r>
          </a:p>
        </p:txBody>
      </p:sp>
      <p:sp>
        <p:nvSpPr>
          <p:cNvPr id="5" name="Прямоугольник 4"/>
          <p:cNvSpPr/>
          <p:nvPr/>
        </p:nvSpPr>
        <p:spPr>
          <a:xfrm>
            <a:off x="609599" y="3553591"/>
            <a:ext cx="11129819" cy="3385542"/>
          </a:xfrm>
          <a:prstGeom prst="rect">
            <a:avLst/>
          </a:prstGeom>
        </p:spPr>
        <p:txBody>
          <a:bodyPr wrap="square">
            <a:spAutoFit/>
          </a:bodyPr>
          <a:lstStyle/>
          <a:p>
            <a:pPr algn="ctr"/>
            <a:r>
              <a:rPr lang="ru-RU" sz="1800" b="1" dirty="0">
                <a:solidFill>
                  <a:srgbClr val="002060"/>
                </a:solidFill>
              </a:rPr>
              <a:t>Аттестаты за 9-й класс</a:t>
            </a:r>
          </a:p>
          <a:p>
            <a:pPr algn="ctr"/>
            <a:endParaRPr lang="ru-RU" sz="1800" dirty="0"/>
          </a:p>
          <a:p>
            <a:pPr algn="ctr"/>
            <a:r>
              <a:rPr lang="ru-RU" sz="1600" dirty="0"/>
              <a:t>В аттестатах девятиклассников указывать индивидуальный проект нужно, если курс о нем </a:t>
            </a:r>
          </a:p>
          <a:p>
            <a:pPr algn="ctr"/>
            <a:r>
              <a:rPr lang="ru-RU" sz="1600" b="1" dirty="0"/>
              <a:t>есть в учебном плане:</a:t>
            </a:r>
          </a:p>
          <a:p>
            <a:r>
              <a:rPr lang="ru-RU" sz="1600" b="1" dirty="0"/>
              <a:t>-   </a:t>
            </a:r>
            <a:r>
              <a:rPr lang="ru-RU" sz="1600" dirty="0"/>
              <a:t>добавьте индивидуальный проект к обязательным предметам, если включили курс о нем   </a:t>
            </a:r>
          </a:p>
          <a:p>
            <a:r>
              <a:rPr lang="ru-RU" sz="1600" dirty="0"/>
              <a:t>    обязательную часть учебного плана;</a:t>
            </a:r>
          </a:p>
          <a:p>
            <a:pPr marL="285750" indent="-285750">
              <a:buFontTx/>
              <a:buChar char="-"/>
            </a:pPr>
            <a:r>
              <a:rPr lang="ru-RU" sz="1600" dirty="0"/>
              <a:t>если </a:t>
            </a:r>
            <a:r>
              <a:rPr lang="ru-RU" sz="1600" b="1" dirty="0"/>
              <a:t>предусмотрели предмет/курс в формируемой части и </a:t>
            </a:r>
            <a:r>
              <a:rPr lang="ru-RU" sz="1600" dirty="0"/>
              <a:t>отвели на предмет 64 и более часов за два года обучения, укажите проект среди учебных предметов в приложении к аттестату и выставите итоговую отметку (</a:t>
            </a:r>
            <a:r>
              <a:rPr lang="ru-RU" sz="1600" u="sng" dirty="0">
                <a:solidFill>
                  <a:srgbClr val="0070C0"/>
                </a:solidFill>
              </a:rPr>
              <a:t>п. 5.3 Порядка, утв. приказом </a:t>
            </a:r>
            <a:r>
              <a:rPr lang="ru-RU" sz="1600" u="sng" dirty="0" err="1">
                <a:solidFill>
                  <a:srgbClr val="0070C0"/>
                </a:solidFill>
              </a:rPr>
              <a:t>Минпросвещения</a:t>
            </a:r>
            <a:r>
              <a:rPr lang="ru-RU" sz="1600" u="sng" dirty="0">
                <a:solidFill>
                  <a:srgbClr val="0070C0"/>
                </a:solidFill>
              </a:rPr>
              <a:t> от 05.10.2020 № 546</a:t>
            </a:r>
            <a:r>
              <a:rPr lang="ru-RU" sz="1600" dirty="0"/>
              <a:t>);</a:t>
            </a:r>
          </a:p>
          <a:p>
            <a:pPr marL="285750" indent="-285750">
              <a:buFontTx/>
              <a:buChar char="-"/>
            </a:pPr>
            <a:r>
              <a:rPr lang="ru-RU" sz="1600" dirty="0"/>
              <a:t>если предусмотрели предмет/курс в формируемой части и </a:t>
            </a:r>
            <a:r>
              <a:rPr lang="ru-RU" sz="1600" b="1" dirty="0"/>
              <a:t>отвели на предмет менее  64 часов за два года обучения</a:t>
            </a:r>
            <a:r>
              <a:rPr lang="ru-RU" sz="1600" dirty="0"/>
              <a:t>, включите проект в раздел «Дополнительные сведения» и отметку не выставляйте (п</a:t>
            </a:r>
            <a:r>
              <a:rPr lang="ru-RU" sz="1600" u="sng" dirty="0">
                <a:solidFill>
                  <a:srgbClr val="0070C0"/>
                </a:solidFill>
              </a:rPr>
              <a:t>. 5.2 Порядка, утв. приказом </a:t>
            </a:r>
            <a:r>
              <a:rPr lang="ru-RU" sz="1600" u="sng" dirty="0" err="1">
                <a:solidFill>
                  <a:srgbClr val="0070C0"/>
                </a:solidFill>
              </a:rPr>
              <a:t>Минпросвещения</a:t>
            </a:r>
            <a:r>
              <a:rPr lang="ru-RU" sz="1600" u="sng" dirty="0">
                <a:solidFill>
                  <a:srgbClr val="0070C0"/>
                </a:solidFill>
              </a:rPr>
              <a:t> от 05.10.2020 № 546).</a:t>
            </a:r>
          </a:p>
          <a:p>
            <a:pPr marL="285750" indent="-285750">
              <a:buFontTx/>
              <a:buChar char="-"/>
            </a:pPr>
            <a:endParaRPr lang="ru-RU" sz="1800" dirty="0"/>
          </a:p>
        </p:txBody>
      </p:sp>
    </p:spTree>
    <p:extLst>
      <p:ext uri="{BB962C8B-B14F-4D97-AF65-F5344CB8AC3E}">
        <p14:creationId xmlns:p14="http://schemas.microsoft.com/office/powerpoint/2010/main" val="4118820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E9A0B6F9-A718-420E-AB3A-58677343F832}"/>
              </a:ext>
            </a:extLst>
          </p:cNvPr>
          <p:cNvSpPr/>
          <p:nvPr/>
        </p:nvSpPr>
        <p:spPr>
          <a:xfrm>
            <a:off x="982044" y="1515544"/>
            <a:ext cx="10694633" cy="830997"/>
          </a:xfrm>
          <a:prstGeom prst="rect">
            <a:avLst/>
          </a:prstGeom>
          <a:solidFill>
            <a:schemeClr val="accent5">
              <a:lumMod val="20000"/>
              <a:lumOff val="80000"/>
            </a:schemeClr>
          </a:solidFill>
        </p:spPr>
        <p:txBody>
          <a:bodyPr wrap="square">
            <a:spAutoFit/>
          </a:bodyPr>
          <a:lstStyle/>
          <a:p>
            <a:pPr algn="ctr"/>
            <a:r>
              <a:rPr lang="ru-RU" sz="1600" dirty="0"/>
              <a:t>Рассчитывайте итоговые отметки в зависимости от основной образовательной программы, которую освоил выпускник. Указывайте такую отметку, которая предусмотрена вашими локальными нормативными актами, например положением о текущем контроле и промежуточной аттестации. </a:t>
            </a:r>
          </a:p>
        </p:txBody>
      </p:sp>
      <p:sp>
        <p:nvSpPr>
          <p:cNvPr id="6" name="Прямоугольник 5">
            <a:extLst>
              <a:ext uri="{FF2B5EF4-FFF2-40B4-BE49-F238E27FC236}">
                <a16:creationId xmlns="" xmlns:a16="http://schemas.microsoft.com/office/drawing/2014/main" id="{2C6BFED4-79C0-4D5C-8B1B-9672D1228427}"/>
              </a:ext>
            </a:extLst>
          </p:cNvPr>
          <p:cNvSpPr/>
          <p:nvPr/>
        </p:nvSpPr>
        <p:spPr>
          <a:xfrm>
            <a:off x="1057226" y="4607202"/>
            <a:ext cx="10619451" cy="1077218"/>
          </a:xfrm>
          <a:prstGeom prst="rect">
            <a:avLst/>
          </a:prstGeom>
          <a:solidFill>
            <a:schemeClr val="accent5">
              <a:lumMod val="20000"/>
              <a:lumOff val="80000"/>
            </a:schemeClr>
          </a:solidFill>
        </p:spPr>
        <p:txBody>
          <a:bodyPr wrap="square">
            <a:spAutoFit/>
          </a:bodyPr>
          <a:lstStyle/>
          <a:p>
            <a:pPr algn="ctr"/>
            <a:r>
              <a:rPr lang="ru-RU" sz="1600" dirty="0">
                <a:solidFill>
                  <a:srgbClr val="222222"/>
                </a:solidFill>
                <a:latin typeface="Proxima Nova Rg Inner"/>
              </a:rPr>
              <a:t>Если ваша школа использовала другие учебные периоды, то используйте отметки за них. </a:t>
            </a:r>
          </a:p>
          <a:p>
            <a:pPr algn="ctr"/>
            <a:r>
              <a:rPr lang="ru-RU" sz="1600" dirty="0">
                <a:solidFill>
                  <a:srgbClr val="222222"/>
                </a:solidFill>
                <a:latin typeface="Proxima Nova Rg Inner"/>
              </a:rPr>
              <a:t>Например, на уровне СОО школа обучает учеников по триместрам. Значит, для итоговой отметки нужно подсчитать среднее арифметическое триместровых и годовых отметок за каждый год обучения по ООП СОО. Округлите по математическим правилам и выставите целым числом.</a:t>
            </a:r>
          </a:p>
        </p:txBody>
      </p:sp>
      <p:sp>
        <p:nvSpPr>
          <p:cNvPr id="2" name="TextBox 1"/>
          <p:cNvSpPr txBox="1"/>
          <p:nvPr/>
        </p:nvSpPr>
        <p:spPr>
          <a:xfrm>
            <a:off x="1057228" y="203322"/>
            <a:ext cx="10144125" cy="646331"/>
          </a:xfrm>
          <a:prstGeom prst="rect">
            <a:avLst/>
          </a:prstGeom>
          <a:noFill/>
        </p:spPr>
        <p:txBody>
          <a:bodyPr wrap="square" rtlCol="0">
            <a:spAutoFit/>
          </a:bodyPr>
          <a:lstStyle/>
          <a:p>
            <a:pPr algn="ctr"/>
            <a:r>
              <a:rPr lang="ru-RU" sz="3600" b="1" dirty="0">
                <a:solidFill>
                  <a:srgbClr val="FF0000"/>
                </a:solidFill>
              </a:rPr>
              <a:t>Полезные советы</a:t>
            </a:r>
          </a:p>
        </p:txBody>
      </p:sp>
      <p:sp>
        <p:nvSpPr>
          <p:cNvPr id="3" name="Прямоугольник 2"/>
          <p:cNvSpPr/>
          <p:nvPr/>
        </p:nvSpPr>
        <p:spPr>
          <a:xfrm>
            <a:off x="1057228" y="2958761"/>
            <a:ext cx="10619449" cy="830997"/>
          </a:xfrm>
          <a:prstGeom prst="rect">
            <a:avLst/>
          </a:prstGeom>
          <a:solidFill>
            <a:schemeClr val="accent5">
              <a:lumMod val="20000"/>
              <a:lumOff val="80000"/>
            </a:schemeClr>
          </a:solidFill>
        </p:spPr>
        <p:txBody>
          <a:bodyPr wrap="square">
            <a:spAutoFit/>
          </a:bodyPr>
          <a:lstStyle/>
          <a:p>
            <a:pPr algn="ctr"/>
            <a:r>
              <a:rPr lang="ru-RU" sz="1600" dirty="0"/>
              <a:t>Чтобы выставить итоговые отметки ученикам 9-х и 11-х классов, утвердите форму ведомости итоговых отметок. Перечень предметов, которые вносят в ведомость, должен соответствовать учебному плану.</a:t>
            </a:r>
          </a:p>
          <a:p>
            <a:pPr algn="ctr"/>
            <a:endParaRPr lang="ru-RU" sz="1600" dirty="0"/>
          </a:p>
        </p:txBody>
      </p:sp>
    </p:spTree>
    <p:extLst>
      <p:ext uri="{BB962C8B-B14F-4D97-AF65-F5344CB8AC3E}">
        <p14:creationId xmlns:p14="http://schemas.microsoft.com/office/powerpoint/2010/main" val="1178329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3974" y="188844"/>
            <a:ext cx="9909313" cy="523220"/>
          </a:xfrm>
          <a:prstGeom prst="rect">
            <a:avLst/>
          </a:prstGeom>
          <a:noFill/>
        </p:spPr>
        <p:txBody>
          <a:bodyPr wrap="square" rtlCol="0">
            <a:spAutoFit/>
          </a:bodyPr>
          <a:lstStyle/>
          <a:p>
            <a:pPr algn="ctr"/>
            <a:r>
              <a:rPr lang="ru-RU" sz="2800" b="1" dirty="0">
                <a:solidFill>
                  <a:srgbClr val="FF0000"/>
                </a:solidFill>
              </a:rPr>
              <a:t>КАК ЗАПОЛНЯТЬ АТТЕСТАТЫ?</a:t>
            </a:r>
          </a:p>
        </p:txBody>
      </p:sp>
      <p:sp>
        <p:nvSpPr>
          <p:cNvPr id="4" name="Прямоугольник 3">
            <a:extLst>
              <a:ext uri="{FF2B5EF4-FFF2-40B4-BE49-F238E27FC236}">
                <a16:creationId xmlns="" xmlns:a16="http://schemas.microsoft.com/office/drawing/2014/main" id="{1D13EB17-09F7-4781-B6D7-B1E961186E94}"/>
              </a:ext>
            </a:extLst>
          </p:cNvPr>
          <p:cNvSpPr/>
          <p:nvPr/>
        </p:nvSpPr>
        <p:spPr>
          <a:xfrm>
            <a:off x="389283" y="1035811"/>
            <a:ext cx="11468100" cy="1169551"/>
          </a:xfrm>
          <a:prstGeom prst="rect">
            <a:avLst/>
          </a:prstGeom>
          <a:solidFill>
            <a:schemeClr val="accent5">
              <a:lumMod val="20000"/>
              <a:lumOff val="80000"/>
            </a:schemeClr>
          </a:solidFill>
        </p:spPr>
        <p:txBody>
          <a:bodyPr wrap="square">
            <a:spAutoFit/>
          </a:bodyPr>
          <a:lstStyle/>
          <a:p>
            <a:pPr algn="just"/>
            <a:r>
              <a:rPr lang="ru-RU" dirty="0">
                <a:solidFill>
                  <a:srgbClr val="22272F"/>
                </a:solidFill>
                <a:latin typeface="PT Serif"/>
              </a:rPr>
              <a:t> </a:t>
            </a:r>
            <a:r>
              <a:rPr lang="ru-RU" dirty="0">
                <a:solidFill>
                  <a:srgbClr val="3272C0"/>
                </a:solidFill>
                <a:latin typeface="PT Serif"/>
                <a:hlinkClick r:id="rId2"/>
              </a:rPr>
              <a:t>Бланки</a:t>
            </a:r>
            <a:r>
              <a:rPr lang="ru-RU" dirty="0">
                <a:solidFill>
                  <a:srgbClr val="22272F"/>
                </a:solidFill>
                <a:latin typeface="PT Serif"/>
              </a:rPr>
              <a:t> титула аттестата и </a:t>
            </a:r>
            <a:r>
              <a:rPr lang="ru-RU" dirty="0">
                <a:solidFill>
                  <a:srgbClr val="3272C0"/>
                </a:solidFill>
                <a:latin typeface="PT Serif"/>
                <a:hlinkClick r:id="rId3"/>
              </a:rPr>
              <a:t>приложения</a:t>
            </a:r>
            <a:r>
              <a:rPr lang="ru-RU" dirty="0">
                <a:solidFill>
                  <a:srgbClr val="22272F"/>
                </a:solidFill>
                <a:latin typeface="PT Serif"/>
              </a:rPr>
              <a:t> к нему (далее - бланки) заполняются на русском языке с помощью печатных устройств электронной вычислительной техники с использованием текстового редактора отечественного офисного программного обеспечения шрифтом </a:t>
            </a:r>
            <a:r>
              <a:rPr lang="ru-RU" dirty="0" err="1">
                <a:solidFill>
                  <a:srgbClr val="22272F"/>
                </a:solidFill>
                <a:latin typeface="PT Serif"/>
              </a:rPr>
              <a:t>Times</a:t>
            </a:r>
            <a:r>
              <a:rPr lang="ru-RU" dirty="0">
                <a:solidFill>
                  <a:srgbClr val="22272F"/>
                </a:solidFill>
                <a:latin typeface="PT Serif"/>
              </a:rPr>
              <a:t> </a:t>
            </a:r>
            <a:r>
              <a:rPr lang="ru-RU" dirty="0" err="1">
                <a:solidFill>
                  <a:srgbClr val="22272F"/>
                </a:solidFill>
                <a:latin typeface="PT Serif"/>
              </a:rPr>
              <a:t>New</a:t>
            </a:r>
            <a:r>
              <a:rPr lang="ru-RU" dirty="0">
                <a:solidFill>
                  <a:srgbClr val="22272F"/>
                </a:solidFill>
                <a:latin typeface="PT Serif"/>
              </a:rPr>
              <a:t> </a:t>
            </a:r>
            <a:r>
              <a:rPr lang="ru-RU" dirty="0" err="1">
                <a:solidFill>
                  <a:srgbClr val="22272F"/>
                </a:solidFill>
                <a:latin typeface="PT Serif"/>
              </a:rPr>
              <a:t>Roman</a:t>
            </a:r>
            <a:r>
              <a:rPr lang="ru-RU" dirty="0">
                <a:solidFill>
                  <a:srgbClr val="22272F"/>
                </a:solidFill>
                <a:latin typeface="PT Serif"/>
              </a:rPr>
              <a:t> черного цвета размера 11 п (если в соответствующих пунктах настоящего Порядка не указано иное) с одинарным межстрочным интервалом, в том числе с использованием компьютерного модуля заполнения аттестатов и приложений к ним, позволяющего генерировать двумерный матричный штриховой код (QR-код).</a:t>
            </a:r>
          </a:p>
        </p:txBody>
      </p:sp>
      <p:sp>
        <p:nvSpPr>
          <p:cNvPr id="5" name="Прямоугольник 4">
            <a:extLst>
              <a:ext uri="{FF2B5EF4-FFF2-40B4-BE49-F238E27FC236}">
                <a16:creationId xmlns="" xmlns:a16="http://schemas.microsoft.com/office/drawing/2014/main" id="{3E3E4796-7BC2-4022-ABC2-6FE5668B0A62}"/>
              </a:ext>
            </a:extLst>
          </p:cNvPr>
          <p:cNvSpPr/>
          <p:nvPr/>
        </p:nvSpPr>
        <p:spPr>
          <a:xfrm>
            <a:off x="7106478" y="2959996"/>
            <a:ext cx="4631636" cy="2246769"/>
          </a:xfrm>
          <a:prstGeom prst="rect">
            <a:avLst/>
          </a:prstGeom>
          <a:solidFill>
            <a:schemeClr val="accent5">
              <a:lumMod val="20000"/>
              <a:lumOff val="80000"/>
            </a:schemeClr>
          </a:solidFill>
        </p:spPr>
        <p:txBody>
          <a:bodyPr wrap="square">
            <a:spAutoFit/>
          </a:bodyPr>
          <a:lstStyle/>
          <a:p>
            <a:pPr algn="just"/>
            <a:r>
              <a:rPr lang="ru-RU" dirty="0"/>
              <a:t>На каждом аттестате сгенерируйте и напечатайте QR-код. Проставьте код в белом квадратном поле размером 20 × 20 мм (п. 20 приложения 3 к приказу </a:t>
            </a:r>
            <a:r>
              <a:rPr lang="ru-RU" dirty="0" err="1"/>
              <a:t>Минпросвещения</a:t>
            </a:r>
            <a:r>
              <a:rPr lang="ru-RU" dirty="0"/>
              <a:t> от 05.10.2020 № 545). QR-код содержит фамилию, имя, отчество выпускника, регион выдачи, номер и дату выдачи аттестата. Для кода предусмотрели место на оборотной стороне титула аттестата – в левом нижнем углу. QR-код состоит из черно-белых элементов или элементов нескольких различных степеней яркости.</a:t>
            </a:r>
          </a:p>
        </p:txBody>
      </p:sp>
      <p:pic>
        <p:nvPicPr>
          <p:cNvPr id="6" name="Рисунок 5"/>
          <p:cNvPicPr>
            <a:picLocks noChangeAspect="1"/>
          </p:cNvPicPr>
          <p:nvPr/>
        </p:nvPicPr>
        <p:blipFill>
          <a:blip r:embed="rId4"/>
          <a:stretch>
            <a:fillRect/>
          </a:stretch>
        </p:blipFill>
        <p:spPr>
          <a:xfrm>
            <a:off x="746514" y="2612126"/>
            <a:ext cx="5669771" cy="4011516"/>
          </a:xfrm>
          <a:prstGeom prst="rect">
            <a:avLst/>
          </a:prstGeom>
        </p:spPr>
      </p:pic>
    </p:spTree>
    <p:extLst>
      <p:ext uri="{BB962C8B-B14F-4D97-AF65-F5344CB8AC3E}">
        <p14:creationId xmlns:p14="http://schemas.microsoft.com/office/powerpoint/2010/main" val="4166187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6CCD05BE-8438-47AC-8478-52C7E682B3CC}"/>
              </a:ext>
            </a:extLst>
          </p:cNvPr>
          <p:cNvSpPr/>
          <p:nvPr/>
        </p:nvSpPr>
        <p:spPr>
          <a:xfrm>
            <a:off x="653911" y="341553"/>
            <a:ext cx="11104079" cy="6093976"/>
          </a:xfrm>
          <a:prstGeom prst="rect">
            <a:avLst/>
          </a:prstGeom>
        </p:spPr>
        <p:txBody>
          <a:bodyPr wrap="square">
            <a:spAutoFit/>
          </a:bodyPr>
          <a:lstStyle/>
          <a:p>
            <a:pPr algn="ctr"/>
            <a:r>
              <a:rPr lang="ru-RU" sz="2800" b="1" dirty="0">
                <a:solidFill>
                  <a:srgbClr val="FF0000"/>
                </a:solidFill>
                <a:latin typeface="PT Serif"/>
              </a:rPr>
              <a:t>При заполнении бланка титула аттестата:</a:t>
            </a:r>
          </a:p>
          <a:p>
            <a:pPr algn="just"/>
            <a:endParaRPr lang="ru-RU" sz="2800" dirty="0">
              <a:solidFill>
                <a:srgbClr val="FF0000"/>
              </a:solidFill>
              <a:latin typeface="PT Serif"/>
            </a:endParaRPr>
          </a:p>
          <a:p>
            <a:pPr algn="just"/>
            <a:endParaRPr lang="ru-RU" sz="2800" dirty="0">
              <a:solidFill>
                <a:srgbClr val="FF0000"/>
              </a:solidFill>
              <a:latin typeface="PT Serif"/>
            </a:endParaRPr>
          </a:p>
          <a:p>
            <a:pPr algn="just"/>
            <a:r>
              <a:rPr lang="ru-RU" sz="1800" dirty="0">
                <a:solidFill>
                  <a:srgbClr val="22272F"/>
                </a:solidFill>
                <a:latin typeface="PT Serif"/>
              </a:rPr>
              <a:t>4.1. В левой части </a:t>
            </a:r>
            <a:r>
              <a:rPr lang="ru-RU" sz="1800" dirty="0">
                <a:solidFill>
                  <a:srgbClr val="3272C0"/>
                </a:solidFill>
                <a:latin typeface="PT Serif"/>
                <a:hlinkClick r:id="rId2"/>
              </a:rPr>
              <a:t>оборотной стороны</a:t>
            </a:r>
            <a:r>
              <a:rPr lang="ru-RU" sz="1800" dirty="0">
                <a:solidFill>
                  <a:srgbClr val="22272F"/>
                </a:solidFill>
                <a:latin typeface="PT Serif"/>
              </a:rPr>
              <a:t> бланка титула аттестата после строки, содержащей надпись "Дата выдачи", на отдельной строке с выравниванием по центру указывается дата выдачи аттестата с указанием </a:t>
            </a:r>
            <a:r>
              <a:rPr lang="ru-RU" sz="1800" dirty="0">
                <a:solidFill>
                  <a:srgbClr val="FF0000"/>
                </a:solidFill>
                <a:latin typeface="PT Serif"/>
              </a:rPr>
              <a:t>числа (арабскими цифрами), месяца (прописью в родительном падеже) и года (четырехзначное число арабскими цифрами, слово "года");</a:t>
            </a:r>
          </a:p>
          <a:p>
            <a:pPr algn="just"/>
            <a:endParaRPr lang="ru-RU" sz="1800" dirty="0">
              <a:solidFill>
                <a:srgbClr val="FF0000"/>
              </a:solidFill>
              <a:latin typeface="PT Serif"/>
            </a:endParaRPr>
          </a:p>
          <a:p>
            <a:pPr algn="just"/>
            <a:r>
              <a:rPr lang="ru-RU" sz="1800" dirty="0">
                <a:solidFill>
                  <a:srgbClr val="22272F"/>
                </a:solidFill>
                <a:latin typeface="PT Serif"/>
              </a:rPr>
              <a:t>4.2. В правой части </a:t>
            </a:r>
            <a:r>
              <a:rPr lang="ru-RU" sz="1800" dirty="0">
                <a:solidFill>
                  <a:srgbClr val="3272C0"/>
                </a:solidFill>
                <a:latin typeface="PT Serif"/>
                <a:hlinkClick r:id="rId3"/>
              </a:rPr>
              <a:t>оборотной стороны</a:t>
            </a:r>
            <a:r>
              <a:rPr lang="ru-RU" sz="1800" dirty="0">
                <a:solidFill>
                  <a:srgbClr val="22272F"/>
                </a:solidFill>
                <a:latin typeface="PT Serif"/>
              </a:rPr>
              <a:t> бланка титула аттестата указываются следующие сведения:</a:t>
            </a:r>
          </a:p>
          <a:p>
            <a:pPr algn="just"/>
            <a:r>
              <a:rPr lang="ru-RU" sz="1800" dirty="0">
                <a:solidFill>
                  <a:srgbClr val="22272F"/>
                </a:solidFill>
                <a:latin typeface="PT Serif"/>
              </a:rPr>
              <a:t>а) после строки, содержащей надпись "Настоящий аттестат свидетельствует о том, что", с выравниванием по центру:</a:t>
            </a:r>
          </a:p>
          <a:p>
            <a:pPr algn="just"/>
            <a:r>
              <a:rPr lang="ru-RU" sz="1800" dirty="0">
                <a:solidFill>
                  <a:srgbClr val="22272F"/>
                </a:solidFill>
                <a:latin typeface="PT Serif"/>
              </a:rPr>
              <a:t>на отдельной строке (при необходимости - в несколько строк) - фамилия выпускника (в именительном падеже), </a:t>
            </a:r>
            <a:r>
              <a:rPr lang="ru-RU" sz="1800" dirty="0">
                <a:solidFill>
                  <a:srgbClr val="FF0000"/>
                </a:solidFill>
                <a:latin typeface="PT Serif"/>
              </a:rPr>
              <a:t>размер шрифта может быть увеличен не более чем до 20 п;</a:t>
            </a:r>
          </a:p>
          <a:p>
            <a:pPr algn="just"/>
            <a:r>
              <a:rPr lang="ru-RU" sz="1800" dirty="0">
                <a:solidFill>
                  <a:srgbClr val="22272F"/>
                </a:solidFill>
                <a:latin typeface="PT Serif"/>
              </a:rPr>
              <a:t>на отдельной строке (при необходимости - в несколько строк) - имя и отчество (при наличии) выпускника (в именительном падеже), </a:t>
            </a:r>
            <a:r>
              <a:rPr lang="ru-RU" sz="1800" dirty="0">
                <a:solidFill>
                  <a:srgbClr val="FF0000"/>
                </a:solidFill>
                <a:latin typeface="PT Serif"/>
              </a:rPr>
              <a:t>размер шрифта может быть увеличен не более чем до 20 п.</a:t>
            </a:r>
          </a:p>
          <a:p>
            <a:pPr algn="just"/>
            <a:r>
              <a:rPr lang="ru-RU" sz="1800" dirty="0">
                <a:solidFill>
                  <a:srgbClr val="22272F"/>
                </a:solidFill>
                <a:latin typeface="PT Serif"/>
              </a:rPr>
              <a:t>Фамилия, имя и отчество (при наличии) выпускника указываются полностью в соответствии с документом, удостоверяющим его личность;</a:t>
            </a:r>
          </a:p>
          <a:p>
            <a:pPr algn="just"/>
            <a:r>
              <a:rPr lang="ru-RU" sz="1800" dirty="0">
                <a:solidFill>
                  <a:srgbClr val="22272F"/>
                </a:solidFill>
                <a:latin typeface="PT Serif"/>
              </a:rPr>
              <a:t>б) в строке, содержащей надпись "в ___ году окончил(а)", после предлога "в" - год окончания организации, осуществляющей образовательную деятельность (четырехзначное число арабскими цифрами)</a:t>
            </a:r>
          </a:p>
        </p:txBody>
      </p:sp>
    </p:spTree>
    <p:extLst>
      <p:ext uri="{BB962C8B-B14F-4D97-AF65-F5344CB8AC3E}">
        <p14:creationId xmlns:p14="http://schemas.microsoft.com/office/powerpoint/2010/main" val="1575707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490D3F02-0170-4DA2-8EE1-107FEAC33563}"/>
              </a:ext>
            </a:extLst>
          </p:cNvPr>
          <p:cNvSpPr/>
          <p:nvPr/>
        </p:nvSpPr>
        <p:spPr>
          <a:xfrm>
            <a:off x="466725" y="507445"/>
            <a:ext cx="8229600" cy="2677656"/>
          </a:xfrm>
          <a:prstGeom prst="rect">
            <a:avLst/>
          </a:prstGeom>
          <a:solidFill>
            <a:schemeClr val="accent5">
              <a:lumMod val="20000"/>
              <a:lumOff val="80000"/>
            </a:schemeClr>
          </a:solidFill>
        </p:spPr>
        <p:txBody>
          <a:bodyPr wrap="square">
            <a:spAutoFit/>
          </a:bodyPr>
          <a:lstStyle/>
          <a:p>
            <a:r>
              <a:rPr lang="ru-RU" dirty="0"/>
              <a:t>После строки, содержащей надпись "в ___ году окончил(а)", на отдельной строке (при необходимости - в несколько строк) - полное официальное наименование организации, осуществляющей образовательную деятельность (в винительном падеже), выдавшей аттестат, в соответствии с ее уставом. ….</a:t>
            </a:r>
          </a:p>
          <a:p>
            <a:endParaRPr lang="ru-RU" dirty="0"/>
          </a:p>
          <a:p>
            <a:r>
              <a:rPr lang="ru-RU" dirty="0"/>
              <a:t> для образовательных организаций, созданных в уголовно-исполнительной системе, - наименование такого учреждения (в винительном падеже), выдавшего аттестат, </a:t>
            </a:r>
            <a:r>
              <a:rPr lang="ru-RU" b="1" dirty="0">
                <a:solidFill>
                  <a:srgbClr val="FF0000"/>
                </a:solidFill>
              </a:rPr>
              <a:t>без указания на принадлежность этой образовательной организации к уголовно-исполнительной системе, </a:t>
            </a:r>
            <a:r>
              <a:rPr lang="ru-RU" dirty="0"/>
              <a:t>для специальных учебно-воспитательных учреждений для обучающихся с девиантным (общественно опасным) поведением - наименование такого учреждения (в винительном падеже), выдавшего аттестат, </a:t>
            </a:r>
            <a:r>
              <a:rPr lang="ru-RU" dirty="0">
                <a:solidFill>
                  <a:srgbClr val="FF0000"/>
                </a:solidFill>
              </a:rPr>
              <a:t>без указания следующих слов его специального наименования: "с девиантным (общественно опасным) поведением</a:t>
            </a:r>
            <a:r>
              <a:rPr lang="ru-RU" dirty="0"/>
              <a:t>"</a:t>
            </a:r>
          </a:p>
        </p:txBody>
      </p:sp>
      <p:sp>
        <p:nvSpPr>
          <p:cNvPr id="3" name="Прямоугольник 2">
            <a:extLst>
              <a:ext uri="{FF2B5EF4-FFF2-40B4-BE49-F238E27FC236}">
                <a16:creationId xmlns="" xmlns:a16="http://schemas.microsoft.com/office/drawing/2014/main" id="{0510794D-8259-4F55-9378-440851DFECE3}"/>
              </a:ext>
            </a:extLst>
          </p:cNvPr>
          <p:cNvSpPr/>
          <p:nvPr/>
        </p:nvSpPr>
        <p:spPr>
          <a:xfrm>
            <a:off x="2594113" y="3318570"/>
            <a:ext cx="9200735" cy="3323987"/>
          </a:xfrm>
          <a:prstGeom prst="rect">
            <a:avLst/>
          </a:prstGeom>
          <a:solidFill>
            <a:schemeClr val="accent5">
              <a:lumMod val="20000"/>
              <a:lumOff val="80000"/>
            </a:schemeClr>
          </a:solidFill>
        </p:spPr>
        <p:txBody>
          <a:bodyPr wrap="square">
            <a:spAutoFit/>
          </a:bodyPr>
          <a:lstStyle/>
          <a:p>
            <a:pPr algn="ctr"/>
            <a:r>
              <a:rPr lang="ru-RU" dirty="0"/>
              <a:t>На отдельной строке (при необходимости - в несколько строк) - название места нахождения организации, осуществляющей образовательную деятельность, в том числе населенного пункта, муниципального образования, федеральной территории "Сириус", субъекта Российской Федерации (в случае если полное наименование организации, осуществляющей образовательную деятельность, содержит информацию о местонахождении организации (поселок (село, деревня), район, область (республика, край), федеральная территория "Сириус", название населенного пункта во избежание дублирования не пишется);</a:t>
            </a:r>
          </a:p>
          <a:p>
            <a:endParaRPr lang="ru-RU" dirty="0"/>
          </a:p>
          <a:p>
            <a:pPr algn="ctr"/>
            <a:r>
              <a:rPr lang="ru-RU" dirty="0">
                <a:solidFill>
                  <a:srgbClr val="FF0000"/>
                </a:solidFill>
              </a:rPr>
              <a:t>при недостатке выделенного поля в наименовании организации, осуществляющей образовательную деятельность, а также названии места ее нахождения допускается написание установленных сокращенных наименований;</a:t>
            </a:r>
          </a:p>
          <a:p>
            <a:pPr algn="ctr"/>
            <a:endParaRPr lang="ru-RU" dirty="0"/>
          </a:p>
          <a:p>
            <a:pPr algn="ctr"/>
            <a:r>
              <a:rPr lang="ru-RU" dirty="0"/>
              <a:t>после строк, содержащих надпись "Руководитель организации, осуществляющей образовательную деятельность", на отдельной строке - подпись руководителя организации, осуществляющей образовательную деятельность, с последующей ее расшифровкой: фамилия и инициалы в именительном падеже.</a:t>
            </a:r>
          </a:p>
        </p:txBody>
      </p:sp>
    </p:spTree>
    <p:extLst>
      <p:ext uri="{BB962C8B-B14F-4D97-AF65-F5344CB8AC3E}">
        <p14:creationId xmlns:p14="http://schemas.microsoft.com/office/powerpoint/2010/main" val="493086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7ABB77BB-D026-45E7-97BC-2055BF7D04B0}"/>
              </a:ext>
            </a:extLst>
          </p:cNvPr>
          <p:cNvSpPr/>
          <p:nvPr/>
        </p:nvSpPr>
        <p:spPr>
          <a:xfrm>
            <a:off x="189916" y="150921"/>
            <a:ext cx="6528339" cy="4616648"/>
          </a:xfrm>
          <a:prstGeom prst="rect">
            <a:avLst/>
          </a:prstGeom>
        </p:spPr>
        <p:txBody>
          <a:bodyPr wrap="square">
            <a:spAutoFit/>
          </a:bodyPr>
          <a:lstStyle/>
          <a:p>
            <a:pPr algn="ctr"/>
            <a:r>
              <a:rPr lang="ru-RU" sz="2800" b="1" dirty="0">
                <a:solidFill>
                  <a:srgbClr val="FF0000"/>
                </a:solidFill>
              </a:rPr>
              <a:t>Приложение к аттестату</a:t>
            </a:r>
          </a:p>
          <a:p>
            <a:pPr algn="ctr"/>
            <a:endParaRPr lang="ru-RU" sz="2800" b="1" dirty="0">
              <a:solidFill>
                <a:srgbClr val="FF0000"/>
              </a:solidFill>
            </a:endParaRPr>
          </a:p>
          <a:p>
            <a:pPr algn="ctr"/>
            <a:r>
              <a:rPr lang="ru-RU" dirty="0"/>
              <a:t>Заполняйте приложение к аттестату с лицевой и оборотной сторон. Лицевая сторона приложения содержит информацию об ученике, дату выдачи аттестата и дополнительные сведения. </a:t>
            </a:r>
          </a:p>
          <a:p>
            <a:pPr algn="ctr"/>
            <a:r>
              <a:rPr lang="ru-RU" dirty="0"/>
              <a:t>На оборотной стороне укажите предметы учебного плана и итоговые отметки ученика. </a:t>
            </a:r>
          </a:p>
          <a:p>
            <a:pPr algn="ctr"/>
            <a:endParaRPr lang="ru-RU" dirty="0"/>
          </a:p>
          <a:p>
            <a:pPr algn="ctr"/>
            <a:r>
              <a:rPr lang="ru-RU" dirty="0"/>
              <a:t>В правой части лицевой стороны бланка укажите фамилию, имя, отчество выпускника; дату его рождения. В левой части перечислите учебные курсы, предметы и дисциплины, которые выпускник изучал в объеме менее 64 часов за два учебных года. В перечень включите также предметы, которые изучались в рамках платных дополнительных образовательных услуг, индивидуальный проект на уровне среднего общего образования </a:t>
            </a:r>
            <a:r>
              <a:rPr lang="ru-RU" dirty="0">
                <a:solidFill>
                  <a:srgbClr val="002060"/>
                </a:solidFill>
              </a:rPr>
              <a:t>(п. 5.2 Порядка, утв. приказом </a:t>
            </a:r>
            <a:r>
              <a:rPr lang="ru-RU" dirty="0" err="1">
                <a:solidFill>
                  <a:srgbClr val="002060"/>
                </a:solidFill>
              </a:rPr>
              <a:t>Минпросвещения</a:t>
            </a:r>
            <a:r>
              <a:rPr lang="ru-RU" dirty="0">
                <a:solidFill>
                  <a:srgbClr val="002060"/>
                </a:solidFill>
              </a:rPr>
              <a:t> от 05.10.2020 № 546). </a:t>
            </a:r>
          </a:p>
          <a:p>
            <a:pPr algn="ctr"/>
            <a:endParaRPr lang="ru-RU" dirty="0"/>
          </a:p>
          <a:p>
            <a:pPr algn="ctr"/>
            <a:endParaRPr lang="ru-RU" dirty="0"/>
          </a:p>
          <a:p>
            <a:pPr algn="ctr"/>
            <a:endParaRPr lang="ru-RU" dirty="0"/>
          </a:p>
          <a:p>
            <a:pPr algn="ctr"/>
            <a:endParaRPr lang="ru-RU" dirty="0"/>
          </a:p>
        </p:txBody>
      </p:sp>
      <p:pic>
        <p:nvPicPr>
          <p:cNvPr id="3" name="Рисунок 2">
            <a:extLst>
              <a:ext uri="{FF2B5EF4-FFF2-40B4-BE49-F238E27FC236}">
                <a16:creationId xmlns="" xmlns:a16="http://schemas.microsoft.com/office/drawing/2014/main" id="{1CB91758-CF49-45C3-9DA7-8AFBFB6DB3E3}"/>
              </a:ext>
            </a:extLst>
          </p:cNvPr>
          <p:cNvPicPr>
            <a:picLocks noChangeAspect="1"/>
          </p:cNvPicPr>
          <p:nvPr/>
        </p:nvPicPr>
        <p:blipFill>
          <a:blip r:embed="rId2"/>
          <a:stretch>
            <a:fillRect/>
          </a:stretch>
        </p:blipFill>
        <p:spPr>
          <a:xfrm>
            <a:off x="6862439" y="150921"/>
            <a:ext cx="5089352" cy="3599895"/>
          </a:xfrm>
          <a:prstGeom prst="rect">
            <a:avLst/>
          </a:prstGeom>
        </p:spPr>
      </p:pic>
      <p:pic>
        <p:nvPicPr>
          <p:cNvPr id="4" name="Рисунок 3">
            <a:extLst>
              <a:ext uri="{FF2B5EF4-FFF2-40B4-BE49-F238E27FC236}">
                <a16:creationId xmlns="" xmlns:a16="http://schemas.microsoft.com/office/drawing/2014/main" id="{D29AE3DF-0D8A-4806-BA8B-1E7F65A1F2EC}"/>
              </a:ext>
            </a:extLst>
          </p:cNvPr>
          <p:cNvPicPr>
            <a:picLocks noChangeAspect="1"/>
          </p:cNvPicPr>
          <p:nvPr/>
        </p:nvPicPr>
        <p:blipFill>
          <a:blip r:embed="rId3"/>
          <a:stretch>
            <a:fillRect/>
          </a:stretch>
        </p:blipFill>
        <p:spPr>
          <a:xfrm>
            <a:off x="1570858" y="3991619"/>
            <a:ext cx="3766454" cy="2664158"/>
          </a:xfrm>
          <a:prstGeom prst="rect">
            <a:avLst/>
          </a:prstGeom>
        </p:spPr>
      </p:pic>
    </p:spTree>
    <p:extLst>
      <p:ext uri="{BB962C8B-B14F-4D97-AF65-F5344CB8AC3E}">
        <p14:creationId xmlns:p14="http://schemas.microsoft.com/office/powerpoint/2010/main" val="2342815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2AAA5BF4-7EDE-496A-ADF6-88AE9C11CC03}"/>
              </a:ext>
            </a:extLst>
          </p:cNvPr>
          <p:cNvSpPr/>
          <p:nvPr/>
        </p:nvSpPr>
        <p:spPr>
          <a:xfrm>
            <a:off x="710251" y="421170"/>
            <a:ext cx="5181600" cy="2462213"/>
          </a:xfrm>
          <a:prstGeom prst="rect">
            <a:avLst/>
          </a:prstGeom>
        </p:spPr>
        <p:txBody>
          <a:bodyPr wrap="square">
            <a:spAutoFit/>
          </a:bodyPr>
          <a:lstStyle/>
          <a:p>
            <a:pPr algn="ctr"/>
            <a:r>
              <a:rPr lang="ru-RU" dirty="0">
                <a:solidFill>
                  <a:srgbClr val="222222"/>
                </a:solidFill>
                <a:latin typeface="Proxima Nova Rg Inner"/>
              </a:rPr>
              <a:t>На обороте приложения перечислите предметы, которые входят в перечень обязательных учебных предметов </a:t>
            </a:r>
            <a:r>
              <a:rPr lang="ru-RU" dirty="0">
                <a:solidFill>
                  <a:srgbClr val="01745C"/>
                </a:solidFill>
                <a:latin typeface="Proxima Nova Rg Inner"/>
                <a:hlinkClick r:id="rId2"/>
              </a:rPr>
              <a:t>ФГОС ООО</a:t>
            </a:r>
            <a:r>
              <a:rPr lang="ru-RU" dirty="0">
                <a:solidFill>
                  <a:srgbClr val="222222"/>
                </a:solidFill>
                <a:latin typeface="Proxima Nova Rg Inner"/>
              </a:rPr>
              <a:t> и </a:t>
            </a:r>
            <a:r>
              <a:rPr lang="ru-RU" dirty="0">
                <a:solidFill>
                  <a:srgbClr val="01745C"/>
                </a:solidFill>
                <a:latin typeface="Proxima Nova Rg Inner"/>
                <a:hlinkClick r:id="rId3"/>
              </a:rPr>
              <a:t>СОО</a:t>
            </a:r>
            <a:r>
              <a:rPr lang="ru-RU" dirty="0">
                <a:solidFill>
                  <a:srgbClr val="222222"/>
                </a:solidFill>
                <a:latin typeface="Proxima Nova Rg Inner"/>
              </a:rPr>
              <a:t>. Также впишите предметы части, формируемой участниками образовательных отношений, если на каждый из предметов отвели 64 и более часов за два учебных года. Впишите предметы, изучение которых завершилось до 9-го класса, например изобразительное искусство, музыка (</a:t>
            </a:r>
            <a:r>
              <a:rPr lang="ru-RU" dirty="0">
                <a:solidFill>
                  <a:srgbClr val="01745C"/>
                </a:solidFill>
                <a:latin typeface="Proxima Nova Rg Inner"/>
                <a:hlinkClick r:id="rId4"/>
              </a:rPr>
              <a:t>п. 5.3</a:t>
            </a:r>
            <a:r>
              <a:rPr lang="ru-RU" dirty="0">
                <a:solidFill>
                  <a:srgbClr val="222222"/>
                </a:solidFill>
                <a:latin typeface="Proxima Nova Rg Inner"/>
              </a:rPr>
              <a:t> Порядка, утв. </a:t>
            </a:r>
            <a:r>
              <a:rPr lang="ru-RU" dirty="0">
                <a:solidFill>
                  <a:srgbClr val="01745C"/>
                </a:solidFill>
                <a:latin typeface="Proxima Nova Rg Inner"/>
                <a:hlinkClick r:id="rId5"/>
              </a:rPr>
              <a:t>приказом </a:t>
            </a:r>
            <a:r>
              <a:rPr lang="ru-RU" dirty="0" err="1">
                <a:solidFill>
                  <a:srgbClr val="01745C"/>
                </a:solidFill>
                <a:latin typeface="Proxima Nova Rg Inner"/>
                <a:hlinkClick r:id="rId5"/>
              </a:rPr>
              <a:t>Минпросвещения</a:t>
            </a:r>
            <a:r>
              <a:rPr lang="ru-RU" dirty="0">
                <a:solidFill>
                  <a:srgbClr val="01745C"/>
                </a:solidFill>
                <a:latin typeface="Proxima Nova Rg Inner"/>
                <a:hlinkClick r:id="rId5"/>
              </a:rPr>
              <a:t> от 05.10.2020 № 546</a:t>
            </a:r>
            <a:r>
              <a:rPr lang="ru-RU" dirty="0">
                <a:solidFill>
                  <a:srgbClr val="222222"/>
                </a:solidFill>
                <a:latin typeface="Proxima Nova Rg Inner"/>
              </a:rPr>
              <a:t>).</a:t>
            </a:r>
            <a:r>
              <a:rPr lang="ru-RU" dirty="0"/>
              <a:t/>
            </a:r>
            <a:br>
              <a:rPr lang="ru-RU" dirty="0"/>
            </a:br>
            <a:r>
              <a:rPr lang="ru-RU" dirty="0">
                <a:solidFill>
                  <a:srgbClr val="222222"/>
                </a:solidFill>
                <a:latin typeface="Proxima Nova Rg Inner"/>
              </a:rPr>
              <a:t/>
            </a:r>
            <a:br>
              <a:rPr lang="ru-RU" dirty="0">
                <a:solidFill>
                  <a:srgbClr val="222222"/>
                </a:solidFill>
                <a:latin typeface="Proxima Nova Rg Inner"/>
              </a:rPr>
            </a:br>
            <a:endParaRPr lang="ru-RU" dirty="0">
              <a:solidFill>
                <a:srgbClr val="222222"/>
              </a:solidFill>
              <a:latin typeface="Proxima Nova Rg Inner"/>
            </a:endParaRPr>
          </a:p>
        </p:txBody>
      </p:sp>
      <p:pic>
        <p:nvPicPr>
          <p:cNvPr id="11266" name="Picture 2" descr="https://1zavuch.ru/system/content/image/183/1/-25825594/">
            <a:extLst>
              <a:ext uri="{FF2B5EF4-FFF2-40B4-BE49-F238E27FC236}">
                <a16:creationId xmlns="" xmlns:a16="http://schemas.microsoft.com/office/drawing/2014/main" id="{433F170A-7C15-4149-964F-F8D0AAEE18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985" y="2874987"/>
            <a:ext cx="5026269" cy="355550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1zavuch.ru/system/content/image/183/1/-33226099/">
            <a:extLst>
              <a:ext uri="{FF2B5EF4-FFF2-40B4-BE49-F238E27FC236}">
                <a16:creationId xmlns="" xmlns:a16="http://schemas.microsoft.com/office/drawing/2014/main" id="{2D45CB5F-1062-404D-8B85-478B4B4509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0691" y="421170"/>
            <a:ext cx="5434567" cy="384433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 xmlns:a16="http://schemas.microsoft.com/office/drawing/2014/main" id="{456B3B0B-38F3-4368-9E36-ED6B74602867}"/>
              </a:ext>
            </a:extLst>
          </p:cNvPr>
          <p:cNvSpPr/>
          <p:nvPr/>
        </p:nvSpPr>
        <p:spPr>
          <a:xfrm>
            <a:off x="6003202" y="4802420"/>
            <a:ext cx="6096000" cy="1815882"/>
          </a:xfrm>
          <a:prstGeom prst="rect">
            <a:avLst/>
          </a:prstGeom>
        </p:spPr>
        <p:txBody>
          <a:bodyPr>
            <a:spAutoFit/>
          </a:bodyPr>
          <a:lstStyle/>
          <a:p>
            <a:pPr algn="ctr"/>
            <a:r>
              <a:rPr lang="ru-RU" dirty="0">
                <a:solidFill>
                  <a:srgbClr val="222222"/>
                </a:solidFill>
                <a:latin typeface="Proxima Nova Rg Inner"/>
              </a:rPr>
              <a:t>Для предметов «Родной язык» и «Родная литература» в скобках уточните, какой именно язык изучал школьник. Также сделайте и для второго иностранного языка – уточните записью в скобках название языка. Названия языков можно сокращать и переносить на другую строку по правилам русской орфографии (</a:t>
            </a:r>
            <a:r>
              <a:rPr lang="ru-RU" dirty="0">
                <a:solidFill>
                  <a:srgbClr val="01745C"/>
                </a:solidFill>
                <a:latin typeface="Proxima Nova Rg Inner"/>
                <a:hlinkClick r:id="rId8"/>
              </a:rPr>
              <a:t>подп. «а» п. 5.3</a:t>
            </a:r>
            <a:r>
              <a:rPr lang="ru-RU" dirty="0">
                <a:solidFill>
                  <a:srgbClr val="222222"/>
                </a:solidFill>
                <a:latin typeface="Proxima Nova Rg Inner"/>
              </a:rPr>
              <a:t> Порядка, утв. </a:t>
            </a:r>
            <a:r>
              <a:rPr lang="ru-RU" dirty="0">
                <a:solidFill>
                  <a:srgbClr val="01745C"/>
                </a:solidFill>
                <a:latin typeface="Proxima Nova Rg Inner"/>
                <a:hlinkClick r:id="rId5"/>
              </a:rPr>
              <a:t>приказом </a:t>
            </a:r>
            <a:r>
              <a:rPr lang="ru-RU" dirty="0" err="1">
                <a:solidFill>
                  <a:srgbClr val="01745C"/>
                </a:solidFill>
                <a:latin typeface="Proxima Nova Rg Inner"/>
                <a:hlinkClick r:id="rId5"/>
              </a:rPr>
              <a:t>Минпросвещения</a:t>
            </a:r>
            <a:r>
              <a:rPr lang="ru-RU" dirty="0">
                <a:solidFill>
                  <a:srgbClr val="01745C"/>
                </a:solidFill>
                <a:latin typeface="Proxima Nova Rg Inner"/>
                <a:hlinkClick r:id="rId5"/>
              </a:rPr>
              <a:t> от 05.10.2020 № 546</a:t>
            </a:r>
            <a:r>
              <a:rPr lang="ru-RU" dirty="0">
                <a:solidFill>
                  <a:srgbClr val="222222"/>
                </a:solidFill>
                <a:latin typeface="Proxima Nova Rg Inner"/>
              </a:rPr>
              <a:t>).</a:t>
            </a:r>
            <a:r>
              <a:rPr lang="ru-RU" dirty="0"/>
              <a:t/>
            </a:r>
            <a:br>
              <a:rPr lang="ru-RU" dirty="0"/>
            </a:br>
            <a:r>
              <a:rPr lang="ru-RU" dirty="0">
                <a:solidFill>
                  <a:srgbClr val="222222"/>
                </a:solidFill>
                <a:latin typeface="Proxima Nova Rg Inner"/>
              </a:rPr>
              <a:t/>
            </a:r>
            <a:br>
              <a:rPr lang="ru-RU" dirty="0">
                <a:solidFill>
                  <a:srgbClr val="222222"/>
                </a:solidFill>
                <a:latin typeface="Proxima Nova Rg Inner"/>
              </a:rPr>
            </a:br>
            <a:endParaRPr lang="ru-RU" dirty="0">
              <a:solidFill>
                <a:srgbClr val="222222"/>
              </a:solidFill>
              <a:latin typeface="Proxima Nova Rg Inner"/>
            </a:endParaRPr>
          </a:p>
        </p:txBody>
      </p:sp>
    </p:spTree>
    <p:extLst>
      <p:ext uri="{BB962C8B-B14F-4D97-AF65-F5344CB8AC3E}">
        <p14:creationId xmlns:p14="http://schemas.microsoft.com/office/powerpoint/2010/main" val="43170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9724172A-C98E-44D5-9A47-A012DF038BB0}"/>
              </a:ext>
            </a:extLst>
          </p:cNvPr>
          <p:cNvPicPr>
            <a:picLocks noChangeAspect="1"/>
          </p:cNvPicPr>
          <p:nvPr/>
        </p:nvPicPr>
        <p:blipFill>
          <a:blip r:embed="rId2"/>
          <a:stretch>
            <a:fillRect/>
          </a:stretch>
        </p:blipFill>
        <p:spPr>
          <a:xfrm>
            <a:off x="-90535" y="0"/>
            <a:ext cx="24432289" cy="7370501"/>
          </a:xfrm>
          <a:prstGeom prst="rect">
            <a:avLst/>
          </a:prstGeom>
        </p:spPr>
      </p:pic>
    </p:spTree>
    <p:extLst>
      <p:ext uri="{BB962C8B-B14F-4D97-AF65-F5344CB8AC3E}">
        <p14:creationId xmlns:p14="http://schemas.microsoft.com/office/powerpoint/2010/main" val="3702039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
            <a:ext cx="12192000" cy="1061884"/>
          </a:xfrm>
          <a:prstGeom prst="rect">
            <a:avLst/>
          </a:prstGeom>
          <a:gradFill flip="none" rotWithShape="1">
            <a:gsLst>
              <a:gs pos="0">
                <a:srgbClr val="00B0F0">
                  <a:shade val="30000"/>
                  <a:satMod val="115000"/>
                </a:srgbClr>
              </a:gs>
              <a:gs pos="50000">
                <a:srgbClr val="00B0F0">
                  <a:shade val="67500"/>
                  <a:satMod val="115000"/>
                  <a:lumMod val="100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 name="Заголовок 1"/>
          <p:cNvSpPr>
            <a:spLocks noGrp="1"/>
          </p:cNvSpPr>
          <p:nvPr>
            <p:ph type="title"/>
          </p:nvPr>
        </p:nvSpPr>
        <p:spPr>
          <a:xfrm>
            <a:off x="2415117" y="0"/>
            <a:ext cx="9480320" cy="1062038"/>
          </a:xfrm>
        </p:spPr>
        <p:txBody>
          <a:bodyPr rtlCol="0">
            <a:normAutofit/>
          </a:bodyPr>
          <a:lstStyle/>
          <a:p>
            <a:pPr algn="ctr" eaLnBrk="1" fontAlgn="auto" hangingPunct="1">
              <a:spcAft>
                <a:spcPts val="0"/>
              </a:spcAft>
              <a:defRPr/>
            </a:pPr>
            <a:r>
              <a:rPr lang="ru-RU" sz="2800" b="1" dirty="0">
                <a:solidFill>
                  <a:schemeClr val="bg1"/>
                </a:solidFill>
                <a:effectLst>
                  <a:outerShdw blurRad="38100" dist="38100" dir="2700000" algn="tl">
                    <a:srgbClr val="000000">
                      <a:alpha val="43137"/>
                    </a:srgbClr>
                  </a:outerShdw>
                </a:effectLst>
                <a:latin typeface="Arial" charset="0"/>
              </a:rPr>
              <a:t>Нормативные правовые акты</a:t>
            </a:r>
            <a:endParaRPr lang="ru-RU" sz="2800" b="1" dirty="0">
              <a:solidFill>
                <a:schemeClr val="bg1"/>
              </a:solidFill>
              <a:effectLst>
                <a:outerShdw blurRad="38100" dist="38100" dir="2700000" algn="tl">
                  <a:srgbClr val="000000">
                    <a:alpha val="43137"/>
                  </a:srgbClr>
                </a:outerShdw>
              </a:effectLst>
              <a:latin typeface="Arial" charset="0"/>
              <a:ea typeface="+mn-ea"/>
              <a:cs typeface="+mn-cs"/>
            </a:endParaRPr>
          </a:p>
        </p:txBody>
      </p:sp>
      <p:sp>
        <p:nvSpPr>
          <p:cNvPr id="3080" name="Номер слайда 6"/>
          <p:cNvSpPr>
            <a:spLocks noGrp="1"/>
          </p:cNvSpPr>
          <p:nvPr>
            <p:ph type="sldNum" sz="quarter" idx="12"/>
          </p:nvPr>
        </p:nvSpPr>
        <p:spPr bwMode="auto">
          <a:xfrm>
            <a:off x="9448800" y="6492876"/>
            <a:ext cx="2743200" cy="365125"/>
          </a:xfrm>
          <a:noFill/>
          <a:ln>
            <a:miter lim="800000"/>
            <a:headEnd/>
            <a:tailEnd/>
          </a:ln>
        </p:spPr>
        <p:txBody>
          <a:bodyPr rIns="180000"/>
          <a:lstStyle/>
          <a:p>
            <a:fld id="{0F9F40A1-CE6D-49E8-B8BD-BEA03EF802F6}" type="slidenum">
              <a:rPr lang="en-US" altLang="ru-RU">
                <a:solidFill>
                  <a:srgbClr val="0070C0"/>
                </a:solidFill>
              </a:rPr>
              <a:pPr/>
              <a:t>3</a:t>
            </a:fld>
            <a:endParaRPr lang="en-US" altLang="ru-RU">
              <a:solidFill>
                <a:srgbClr val="0070C0"/>
              </a:solidFill>
            </a:endParaRPr>
          </a:p>
        </p:txBody>
      </p:sp>
      <p:sp>
        <p:nvSpPr>
          <p:cNvPr id="5" name="Прямоугольник 4"/>
          <p:cNvSpPr/>
          <p:nvPr/>
        </p:nvSpPr>
        <p:spPr>
          <a:xfrm>
            <a:off x="0" y="6791326"/>
            <a:ext cx="12192000" cy="66675"/>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3082" name="AutoShape 6"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3083" name="AutoShape 8"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3084" name="AutoShape 10"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3085" name="AutoShape 12"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145373564"/>
              </p:ext>
            </p:extLst>
          </p:nvPr>
        </p:nvGraphicFramePr>
        <p:xfrm>
          <a:off x="197708" y="1178011"/>
          <a:ext cx="11829535" cy="5364045"/>
        </p:xfrm>
        <a:graphic>
          <a:graphicData uri="http://schemas.openxmlformats.org/drawingml/2006/table">
            <a:tbl>
              <a:tblPr/>
              <a:tblGrid>
                <a:gridCol w="1351005">
                  <a:extLst>
                    <a:ext uri="{9D8B030D-6E8A-4147-A177-3AD203B41FA5}">
                      <a16:colId xmlns="" xmlns:a16="http://schemas.microsoft.com/office/drawing/2014/main" val="20000"/>
                    </a:ext>
                  </a:extLst>
                </a:gridCol>
                <a:gridCol w="5221837">
                  <a:extLst>
                    <a:ext uri="{9D8B030D-6E8A-4147-A177-3AD203B41FA5}">
                      <a16:colId xmlns="" xmlns:a16="http://schemas.microsoft.com/office/drawing/2014/main" val="20001"/>
                    </a:ext>
                  </a:extLst>
                </a:gridCol>
                <a:gridCol w="5256693">
                  <a:extLst>
                    <a:ext uri="{9D8B030D-6E8A-4147-A177-3AD203B41FA5}">
                      <a16:colId xmlns="" xmlns:a16="http://schemas.microsoft.com/office/drawing/2014/main" val="20002"/>
                    </a:ext>
                  </a:extLst>
                </a:gridCol>
              </a:tblGrid>
              <a:tr h="247136">
                <a:tc>
                  <a:txBody>
                    <a:bodyPr/>
                    <a:lstStyle/>
                    <a:p>
                      <a:pPr>
                        <a:spcAft>
                          <a:spcPts val="0"/>
                        </a:spcAft>
                      </a:pPr>
                      <a:endParaRPr lang="ru-RU" sz="1100" dirty="0">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ru-RU" sz="1400" b="1" dirty="0">
                          <a:solidFill>
                            <a:schemeClr val="tx1"/>
                          </a:solidFill>
                          <a:latin typeface="Times New Roman"/>
                          <a:ea typeface="Times New Roman"/>
                        </a:rPr>
                        <a:t>2022/2023 учебный год</a:t>
                      </a:r>
                      <a:endParaRPr lang="ru-RU" sz="1400" dirty="0">
                        <a:solidFill>
                          <a:schemeClr val="tx1"/>
                        </a:solidFill>
                        <a:latin typeface="Times New Roman"/>
                        <a:ea typeface="Times New Roman"/>
                      </a:endParaRPr>
                    </a:p>
                  </a:txBody>
                  <a:tcPr marL="58553" marR="5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ru-RU" sz="1400" b="1" dirty="0">
                          <a:solidFill>
                            <a:schemeClr val="tx1"/>
                          </a:solidFill>
                          <a:latin typeface="Times New Roman"/>
                          <a:ea typeface="Times New Roman"/>
                        </a:rPr>
                        <a:t>2023/2024 учебный год</a:t>
                      </a:r>
                      <a:endParaRPr lang="ru-RU" sz="1400" dirty="0">
                        <a:solidFill>
                          <a:schemeClr val="tx1"/>
                        </a:solidFill>
                        <a:latin typeface="Times New Roman"/>
                        <a:ea typeface="Times New Roman"/>
                      </a:endParaRPr>
                    </a:p>
                  </a:txBody>
                  <a:tcPr marL="58553" marR="5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0"/>
                  </a:ext>
                </a:extLst>
              </a:tr>
              <a:tr h="741405">
                <a:tc>
                  <a:txBody>
                    <a:bodyPr/>
                    <a:lstStyle/>
                    <a:p>
                      <a:pPr algn="just">
                        <a:spcAft>
                          <a:spcPts val="0"/>
                        </a:spcAft>
                      </a:pPr>
                      <a:r>
                        <a:rPr lang="ru-RU" sz="1100" b="1" dirty="0">
                          <a:latin typeface="Times New Roman"/>
                          <a:ea typeface="Times New Roman"/>
                        </a:rPr>
                        <a:t>ГИА-9</a:t>
                      </a:r>
                      <a:endParaRPr lang="ru-RU" sz="1100" dirty="0">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100" dirty="0">
                          <a:latin typeface="Times New Roman"/>
                          <a:ea typeface="Times New Roman"/>
                        </a:rPr>
                        <a:t>приказ </a:t>
                      </a:r>
                      <a:r>
                        <a:rPr lang="ru-RU" sz="1100" dirty="0" err="1">
                          <a:latin typeface="Times New Roman"/>
                          <a:ea typeface="Times New Roman"/>
                        </a:rPr>
                        <a:t>Минпросвещения</a:t>
                      </a:r>
                      <a:r>
                        <a:rPr lang="ru-RU" sz="1100" dirty="0">
                          <a:latin typeface="Times New Roman"/>
                          <a:ea typeface="Times New Roman"/>
                        </a:rPr>
                        <a:t> России и </a:t>
                      </a:r>
                      <a:r>
                        <a:rPr lang="ru-RU" sz="1100" dirty="0" err="1">
                          <a:latin typeface="Times New Roman"/>
                          <a:ea typeface="Times New Roman"/>
                        </a:rPr>
                        <a:t>Рособрнадзора</a:t>
                      </a:r>
                      <a:r>
                        <a:rPr lang="ru-RU" sz="1100" dirty="0">
                          <a:latin typeface="Times New Roman"/>
                          <a:ea typeface="Times New Roman"/>
                        </a:rPr>
                        <a:t> </a:t>
                      </a:r>
                      <a:r>
                        <a:rPr lang="ru-RU" sz="1100" b="1" dirty="0">
                          <a:solidFill>
                            <a:srgbClr val="005696"/>
                          </a:solidFill>
                          <a:latin typeface="Times New Roman"/>
                          <a:ea typeface="Times New Roman"/>
                        </a:rPr>
                        <a:t>от 07.11.2018 № 189/1513</a:t>
                      </a:r>
                      <a:r>
                        <a:rPr lang="ru-RU" sz="1100" dirty="0">
                          <a:latin typeface="Times New Roman"/>
                          <a:ea typeface="Times New Roman"/>
                        </a:rPr>
                        <a:t> «Об утверждении Порядка проведения государственной итоговой аттестации по образовательным программам основного общего образования»</a:t>
                      </a: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100" dirty="0">
                          <a:latin typeface="Times New Roman"/>
                          <a:ea typeface="Times New Roman"/>
                        </a:rPr>
                        <a:t>приказ </a:t>
                      </a:r>
                      <a:r>
                        <a:rPr lang="ru-RU" sz="1100" dirty="0" err="1">
                          <a:latin typeface="Times New Roman"/>
                          <a:ea typeface="Times New Roman"/>
                        </a:rPr>
                        <a:t>Минпросвещения</a:t>
                      </a:r>
                      <a:r>
                        <a:rPr lang="ru-RU" sz="1100" dirty="0">
                          <a:latin typeface="Times New Roman"/>
                          <a:ea typeface="Times New Roman"/>
                        </a:rPr>
                        <a:t> России и </a:t>
                      </a:r>
                      <a:r>
                        <a:rPr lang="ru-RU" sz="1100" dirty="0" err="1">
                          <a:latin typeface="Times New Roman"/>
                          <a:ea typeface="Times New Roman"/>
                        </a:rPr>
                        <a:t>Рособрнадзора</a:t>
                      </a:r>
                      <a:r>
                        <a:rPr lang="ru-RU" sz="1100" dirty="0">
                          <a:latin typeface="Times New Roman"/>
                          <a:ea typeface="Times New Roman"/>
                        </a:rPr>
                        <a:t> </a:t>
                      </a:r>
                      <a:r>
                        <a:rPr lang="ru-RU" sz="1100" b="1" dirty="0">
                          <a:solidFill>
                            <a:srgbClr val="C00000"/>
                          </a:solidFill>
                          <a:latin typeface="Times New Roman"/>
                          <a:ea typeface="Times New Roman"/>
                        </a:rPr>
                        <a:t>от 04.04.2023 № 232/551</a:t>
                      </a:r>
                      <a:r>
                        <a:rPr lang="ru-RU" sz="1100" dirty="0">
                          <a:latin typeface="Times New Roman"/>
                          <a:ea typeface="Times New Roman"/>
                        </a:rPr>
                        <a:t> «Об утверждении Порядка проведения государственной итоговой аттестации по образовательным программам основного общего образования»</a:t>
                      </a: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1"/>
                  </a:ext>
                </a:extLst>
              </a:tr>
              <a:tr h="752308">
                <a:tc>
                  <a:txBody>
                    <a:bodyPr/>
                    <a:lstStyle/>
                    <a:p>
                      <a:pPr algn="just">
                        <a:spcAft>
                          <a:spcPts val="0"/>
                        </a:spcAft>
                      </a:pPr>
                      <a:r>
                        <a:rPr lang="ru-RU" sz="1100" b="1">
                          <a:latin typeface="Times New Roman"/>
                          <a:ea typeface="Times New Roman"/>
                        </a:rPr>
                        <a:t>ГИА-11</a:t>
                      </a:r>
                      <a:endParaRPr lang="ru-RU" sz="1100">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100" dirty="0">
                          <a:latin typeface="Times New Roman"/>
                          <a:ea typeface="Times New Roman"/>
                        </a:rPr>
                        <a:t>приказ </a:t>
                      </a:r>
                      <a:r>
                        <a:rPr lang="ru-RU" sz="1100" dirty="0" err="1">
                          <a:latin typeface="Times New Roman"/>
                          <a:ea typeface="Times New Roman"/>
                        </a:rPr>
                        <a:t>Минпросвещения</a:t>
                      </a:r>
                      <a:r>
                        <a:rPr lang="ru-RU" sz="1100" dirty="0">
                          <a:latin typeface="Times New Roman"/>
                          <a:ea typeface="Times New Roman"/>
                        </a:rPr>
                        <a:t> России и </a:t>
                      </a:r>
                      <a:r>
                        <a:rPr lang="ru-RU" sz="1100" dirty="0" err="1">
                          <a:latin typeface="Times New Roman"/>
                          <a:ea typeface="Times New Roman"/>
                        </a:rPr>
                        <a:t>Рособрнадзора</a:t>
                      </a:r>
                      <a:r>
                        <a:rPr lang="ru-RU" sz="1100" dirty="0">
                          <a:latin typeface="Times New Roman"/>
                          <a:ea typeface="Times New Roman"/>
                        </a:rPr>
                        <a:t> </a:t>
                      </a:r>
                      <a:r>
                        <a:rPr lang="ru-RU" sz="1100" b="1" dirty="0">
                          <a:solidFill>
                            <a:srgbClr val="005696"/>
                          </a:solidFill>
                          <a:latin typeface="Times New Roman"/>
                          <a:ea typeface="Times New Roman"/>
                        </a:rPr>
                        <a:t>от 07.11.2018 № 190/1512</a:t>
                      </a:r>
                      <a:r>
                        <a:rPr lang="ru-RU" sz="1100" dirty="0">
                          <a:latin typeface="Times New Roman"/>
                          <a:ea typeface="Times New Roman"/>
                        </a:rPr>
                        <a:t> «Об утверждении Порядка проведения государственной итоговой аттестации по образовательным программам среднего общего образования»</a:t>
                      </a: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100" dirty="0">
                          <a:latin typeface="Times New Roman"/>
                          <a:ea typeface="Times New Roman"/>
                        </a:rPr>
                        <a:t>приказ </a:t>
                      </a:r>
                      <a:r>
                        <a:rPr lang="ru-RU" sz="1100" dirty="0" err="1">
                          <a:latin typeface="Times New Roman"/>
                          <a:ea typeface="Times New Roman"/>
                        </a:rPr>
                        <a:t>Минпросвещения</a:t>
                      </a:r>
                      <a:r>
                        <a:rPr lang="ru-RU" sz="1100" dirty="0">
                          <a:latin typeface="Times New Roman"/>
                          <a:ea typeface="Times New Roman"/>
                        </a:rPr>
                        <a:t> России и </a:t>
                      </a:r>
                      <a:r>
                        <a:rPr lang="ru-RU" sz="1100" dirty="0" err="1">
                          <a:latin typeface="Times New Roman"/>
                          <a:ea typeface="Times New Roman"/>
                        </a:rPr>
                        <a:t>Рособрнадзора</a:t>
                      </a:r>
                      <a:r>
                        <a:rPr lang="ru-RU" sz="1100" dirty="0">
                          <a:latin typeface="Times New Roman"/>
                          <a:ea typeface="Times New Roman"/>
                        </a:rPr>
                        <a:t> </a:t>
                      </a:r>
                      <a:r>
                        <a:rPr lang="ru-RU" sz="1100" b="1" dirty="0">
                          <a:solidFill>
                            <a:srgbClr val="C00000"/>
                          </a:solidFill>
                          <a:latin typeface="Times New Roman"/>
                          <a:ea typeface="Times New Roman"/>
                        </a:rPr>
                        <a:t>от 04.04.2023 № 233/552</a:t>
                      </a:r>
                      <a:r>
                        <a:rPr lang="ru-RU" sz="1100" dirty="0">
                          <a:latin typeface="Times New Roman"/>
                          <a:ea typeface="Times New Roman"/>
                        </a:rPr>
                        <a:t> «Об утверждении Порядка проведения государственной итоговой аттестации по образовательным программам среднего общего образования»</a:t>
                      </a: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2"/>
                  </a:ext>
                </a:extLst>
              </a:tr>
              <a:tr h="1241006">
                <a:tc>
                  <a:txBody>
                    <a:bodyPr/>
                    <a:lstStyle/>
                    <a:p>
                      <a:pPr algn="just">
                        <a:spcAft>
                          <a:spcPts val="0"/>
                        </a:spcAft>
                      </a:pPr>
                      <a:r>
                        <a:rPr lang="ru-RU" sz="1100" b="1">
                          <a:latin typeface="Times New Roman"/>
                          <a:ea typeface="Times New Roman"/>
                        </a:rPr>
                        <a:t>Аттестаты-9</a:t>
                      </a:r>
                      <a:endParaRPr lang="ru-RU" sz="1100">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just" defTabSz="914400" rtl="0" eaLnBrk="1" fontAlgn="auto" latinLnBrk="0" hangingPunct="1">
                        <a:lnSpc>
                          <a:spcPct val="100000"/>
                        </a:lnSpc>
                        <a:spcBef>
                          <a:spcPts val="0"/>
                        </a:spcBef>
                        <a:spcAft>
                          <a:spcPts val="0"/>
                        </a:spcAft>
                        <a:buClrTx/>
                        <a:buSzTx/>
                        <a:buFontTx/>
                        <a:buChar char="-"/>
                        <a:tabLst/>
                        <a:defRPr/>
                      </a:pPr>
                      <a:r>
                        <a:rPr lang="ru-RU" sz="1100" dirty="0">
                          <a:latin typeface="Times New Roman"/>
                          <a:ea typeface="Times New Roman"/>
                        </a:rPr>
                        <a:t> приказ </a:t>
                      </a:r>
                      <a:r>
                        <a:rPr lang="ru-RU" sz="1100" dirty="0" err="1">
                          <a:latin typeface="Times New Roman"/>
                          <a:ea typeface="Times New Roman"/>
                        </a:rPr>
                        <a:t>Минпросвещения</a:t>
                      </a:r>
                      <a:r>
                        <a:rPr lang="ru-RU" sz="1100" dirty="0">
                          <a:latin typeface="Times New Roman"/>
                          <a:ea typeface="Times New Roman"/>
                        </a:rPr>
                        <a:t> России </a:t>
                      </a:r>
                      <a:r>
                        <a:rPr lang="ru-RU" sz="1100" b="1" dirty="0">
                          <a:solidFill>
                            <a:srgbClr val="005696"/>
                          </a:solidFill>
                          <a:latin typeface="Times New Roman"/>
                          <a:ea typeface="Times New Roman"/>
                        </a:rPr>
                        <a:t>от 05.10.2020 № 545 </a:t>
                      </a:r>
                      <a:r>
                        <a:rPr lang="ru-RU" sz="1100" dirty="0">
                          <a:latin typeface="Times New Roman"/>
                          <a:ea typeface="Times New Roman"/>
                        </a:rPr>
                        <a:t>«Об утверждении образцов и описаний аттестатов об основном общем и среднем общем образовании и приложений к ним»</a:t>
                      </a:r>
                    </a:p>
                    <a:p>
                      <a:pPr algn="just">
                        <a:spcAft>
                          <a:spcPts val="0"/>
                        </a:spcAft>
                        <a:buFontTx/>
                        <a:buChar char="-"/>
                      </a:pPr>
                      <a:r>
                        <a:rPr lang="ru-RU" sz="1100" dirty="0">
                          <a:latin typeface="Times New Roman"/>
                          <a:ea typeface="Times New Roman"/>
                        </a:rPr>
                        <a:t> приказ </a:t>
                      </a:r>
                      <a:r>
                        <a:rPr lang="ru-RU" sz="1100" dirty="0" err="1">
                          <a:latin typeface="Times New Roman"/>
                          <a:ea typeface="Times New Roman"/>
                        </a:rPr>
                        <a:t>Минпросвещения</a:t>
                      </a:r>
                      <a:r>
                        <a:rPr lang="ru-RU" sz="1100" dirty="0">
                          <a:latin typeface="Times New Roman"/>
                          <a:ea typeface="Times New Roman"/>
                        </a:rPr>
                        <a:t> России</a:t>
                      </a:r>
                      <a:r>
                        <a:rPr lang="ru-RU" sz="1100" b="1" dirty="0">
                          <a:latin typeface="Times New Roman"/>
                          <a:ea typeface="Times New Roman"/>
                        </a:rPr>
                        <a:t> </a:t>
                      </a:r>
                      <a:r>
                        <a:rPr lang="ru-RU" sz="1100" b="1" dirty="0">
                          <a:solidFill>
                            <a:srgbClr val="005696"/>
                          </a:solidFill>
                          <a:latin typeface="Times New Roman"/>
                          <a:ea typeface="Times New Roman"/>
                        </a:rPr>
                        <a:t>от 05.10.2020 № 546</a:t>
                      </a:r>
                      <a:r>
                        <a:rPr lang="ru-RU" sz="1100" dirty="0">
                          <a:latin typeface="Times New Roman"/>
                          <a:ea typeface="Times New Roman"/>
                        </a:rPr>
                        <a:t> «Об утверждении Порядка заполнения, учета и выдачи аттестатов об основном общем и среднем общем образовании и их дубликатов»</a:t>
                      </a: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just" defTabSz="914400" rtl="0" eaLnBrk="1" fontAlgn="auto" latinLnBrk="0" hangingPunct="1">
                        <a:lnSpc>
                          <a:spcPct val="100000"/>
                        </a:lnSpc>
                        <a:spcBef>
                          <a:spcPts val="0"/>
                        </a:spcBef>
                        <a:spcAft>
                          <a:spcPts val="0"/>
                        </a:spcAft>
                        <a:buClrTx/>
                        <a:buSzTx/>
                        <a:buFontTx/>
                        <a:buChar char="-"/>
                        <a:tabLst/>
                        <a:defRPr/>
                      </a:pPr>
                      <a:r>
                        <a:rPr lang="ru-RU" sz="1100" dirty="0">
                          <a:latin typeface="Times New Roman"/>
                          <a:ea typeface="Times New Roman"/>
                        </a:rPr>
                        <a:t> приказ </a:t>
                      </a:r>
                      <a:r>
                        <a:rPr lang="ru-RU" sz="1100" dirty="0" err="1">
                          <a:latin typeface="Times New Roman"/>
                          <a:ea typeface="Times New Roman"/>
                        </a:rPr>
                        <a:t>Минпросвещения</a:t>
                      </a:r>
                      <a:r>
                        <a:rPr lang="ru-RU" sz="1100" dirty="0">
                          <a:latin typeface="Times New Roman"/>
                          <a:ea typeface="Times New Roman"/>
                        </a:rPr>
                        <a:t> России </a:t>
                      </a:r>
                      <a:r>
                        <a:rPr lang="ru-RU" sz="1100" b="1" kern="1200" dirty="0">
                          <a:solidFill>
                            <a:srgbClr val="005696"/>
                          </a:solidFill>
                          <a:latin typeface="Times New Roman"/>
                          <a:ea typeface="Times New Roman"/>
                          <a:cs typeface="+mn-cs"/>
                        </a:rPr>
                        <a:t>от 05.10.2020 № 545 </a:t>
                      </a:r>
                      <a:r>
                        <a:rPr lang="ru-RU" sz="1100" dirty="0">
                          <a:latin typeface="Times New Roman"/>
                          <a:ea typeface="Times New Roman"/>
                        </a:rPr>
                        <a:t>«Об утверждении образцов и описаний аттестатов об основном общем и среднем общем образовании и приложений к ним»</a:t>
                      </a:r>
                    </a:p>
                    <a:p>
                      <a:pPr algn="just">
                        <a:spcAft>
                          <a:spcPts val="0"/>
                        </a:spcAft>
                        <a:buFontTx/>
                        <a:buChar char="-"/>
                      </a:pPr>
                      <a:r>
                        <a:rPr lang="ru-RU" sz="1100" dirty="0">
                          <a:latin typeface="Times New Roman"/>
                          <a:ea typeface="Times New Roman"/>
                        </a:rPr>
                        <a:t> приказ </a:t>
                      </a:r>
                      <a:r>
                        <a:rPr lang="ru-RU" sz="1100" dirty="0" err="1">
                          <a:latin typeface="Times New Roman"/>
                          <a:ea typeface="Times New Roman"/>
                        </a:rPr>
                        <a:t>Минпросвещения</a:t>
                      </a:r>
                      <a:r>
                        <a:rPr lang="ru-RU" sz="1100" dirty="0">
                          <a:latin typeface="Times New Roman"/>
                          <a:ea typeface="Times New Roman"/>
                        </a:rPr>
                        <a:t> России</a:t>
                      </a:r>
                      <a:r>
                        <a:rPr lang="ru-RU" sz="1100" b="1" dirty="0">
                          <a:latin typeface="Times New Roman"/>
                          <a:ea typeface="Times New Roman"/>
                        </a:rPr>
                        <a:t> </a:t>
                      </a:r>
                      <a:r>
                        <a:rPr lang="ru-RU" sz="1100" b="1" kern="1200" dirty="0">
                          <a:solidFill>
                            <a:srgbClr val="005696"/>
                          </a:solidFill>
                          <a:latin typeface="Times New Roman"/>
                          <a:ea typeface="Times New Roman"/>
                          <a:cs typeface="+mn-cs"/>
                        </a:rPr>
                        <a:t>от 05.10.2020 № 546 </a:t>
                      </a:r>
                      <a:r>
                        <a:rPr lang="ru-RU" sz="1100" dirty="0">
                          <a:latin typeface="Times New Roman"/>
                          <a:ea typeface="Times New Roman"/>
                        </a:rPr>
                        <a:t>«Об утверждении Порядка заполнения, учета и выдачи аттестатов об основном общем и среднем общем образовании и их дубликатов</a:t>
                      </a:r>
                      <a:r>
                        <a:rPr lang="ru-RU" sz="1100" dirty="0" smtClean="0">
                          <a:latin typeface="Times New Roman"/>
                          <a:ea typeface="Times New Roman"/>
                        </a:rPr>
                        <a:t>»</a:t>
                      </a:r>
                      <a:r>
                        <a:rPr lang="en-US" sz="1100" dirty="0" smtClean="0">
                          <a:latin typeface="Times New Roman"/>
                          <a:ea typeface="Times New Roman"/>
                        </a:rPr>
                        <a:t> ( </a:t>
                      </a:r>
                      <a:r>
                        <a:rPr lang="ru-RU" sz="1100" b="1" dirty="0" smtClean="0">
                          <a:solidFill>
                            <a:srgbClr val="C00000"/>
                          </a:solidFill>
                          <a:latin typeface="Times New Roman"/>
                          <a:ea typeface="Times New Roman"/>
                        </a:rPr>
                        <a:t>в</a:t>
                      </a:r>
                      <a:r>
                        <a:rPr lang="ru-RU" sz="1100" b="1" baseline="0" dirty="0" smtClean="0">
                          <a:solidFill>
                            <a:srgbClr val="C00000"/>
                          </a:solidFill>
                          <a:latin typeface="Times New Roman"/>
                          <a:ea typeface="Times New Roman"/>
                        </a:rPr>
                        <a:t> редакции приказ а от  02.02.2024 № 68</a:t>
                      </a:r>
                      <a:r>
                        <a:rPr lang="ru-RU" sz="1100" baseline="0" dirty="0" smtClean="0">
                          <a:latin typeface="Times New Roman"/>
                          <a:ea typeface="Times New Roman"/>
                        </a:rPr>
                        <a:t>)</a:t>
                      </a:r>
                      <a:endParaRPr lang="ru-RU" sz="1100" dirty="0">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3"/>
                  </a:ext>
                </a:extLst>
              </a:tr>
              <a:tr h="1406732">
                <a:tc>
                  <a:txBody>
                    <a:bodyPr/>
                    <a:lstStyle/>
                    <a:p>
                      <a:pPr algn="just">
                        <a:spcAft>
                          <a:spcPts val="0"/>
                        </a:spcAft>
                      </a:pPr>
                      <a:r>
                        <a:rPr lang="ru-RU" sz="1100" b="1">
                          <a:latin typeface="Times New Roman"/>
                          <a:ea typeface="Times New Roman"/>
                        </a:rPr>
                        <a:t>Аттестаты-11</a:t>
                      </a:r>
                      <a:endParaRPr lang="ru-RU" sz="1100">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just" defTabSz="914400" rtl="0" eaLnBrk="1" fontAlgn="auto" latinLnBrk="0" hangingPunct="1">
                        <a:lnSpc>
                          <a:spcPct val="100000"/>
                        </a:lnSpc>
                        <a:spcBef>
                          <a:spcPts val="0"/>
                        </a:spcBef>
                        <a:spcAft>
                          <a:spcPts val="0"/>
                        </a:spcAft>
                        <a:buClrTx/>
                        <a:buSzTx/>
                        <a:buFontTx/>
                        <a:buChar char="-"/>
                        <a:tabLst/>
                        <a:defRPr/>
                      </a:pPr>
                      <a:r>
                        <a:rPr lang="ru-RU" sz="1100" dirty="0">
                          <a:latin typeface="Times New Roman"/>
                          <a:ea typeface="Times New Roman"/>
                        </a:rPr>
                        <a:t> приказ </a:t>
                      </a:r>
                      <a:r>
                        <a:rPr lang="ru-RU" sz="1100" dirty="0" err="1">
                          <a:latin typeface="Times New Roman"/>
                          <a:ea typeface="Times New Roman"/>
                        </a:rPr>
                        <a:t>Минпросвещения</a:t>
                      </a:r>
                      <a:r>
                        <a:rPr lang="ru-RU" sz="1100" dirty="0">
                          <a:latin typeface="Times New Roman"/>
                          <a:ea typeface="Times New Roman"/>
                        </a:rPr>
                        <a:t> России </a:t>
                      </a:r>
                      <a:r>
                        <a:rPr lang="ru-RU" sz="1100" b="1" dirty="0">
                          <a:solidFill>
                            <a:srgbClr val="005696"/>
                          </a:solidFill>
                          <a:latin typeface="Times New Roman"/>
                          <a:ea typeface="Times New Roman"/>
                        </a:rPr>
                        <a:t>от 05.10.2020 № 545 </a:t>
                      </a:r>
                      <a:r>
                        <a:rPr lang="ru-RU" sz="1100" dirty="0">
                          <a:latin typeface="Times New Roman"/>
                          <a:ea typeface="Times New Roman"/>
                        </a:rPr>
                        <a:t>«Об утверждении образцов и описаний аттестатов об основном общем и среднем общем образовании и приложений к ним»</a:t>
                      </a:r>
                    </a:p>
                    <a:p>
                      <a:pPr algn="just">
                        <a:spcAft>
                          <a:spcPts val="0"/>
                        </a:spcAft>
                        <a:buFontTx/>
                        <a:buChar char="-"/>
                      </a:pPr>
                      <a:r>
                        <a:rPr lang="ru-RU" sz="1100" dirty="0">
                          <a:latin typeface="Times New Roman"/>
                          <a:ea typeface="Times New Roman"/>
                        </a:rPr>
                        <a:t> приказ </a:t>
                      </a:r>
                      <a:r>
                        <a:rPr lang="ru-RU" sz="1100" dirty="0" err="1">
                          <a:latin typeface="Times New Roman"/>
                          <a:ea typeface="Times New Roman"/>
                        </a:rPr>
                        <a:t>Минпросвещения</a:t>
                      </a:r>
                      <a:r>
                        <a:rPr lang="ru-RU" sz="1100" dirty="0">
                          <a:latin typeface="Times New Roman"/>
                          <a:ea typeface="Times New Roman"/>
                        </a:rPr>
                        <a:t> России</a:t>
                      </a:r>
                      <a:r>
                        <a:rPr lang="ru-RU" sz="1100" b="1" dirty="0">
                          <a:latin typeface="Times New Roman"/>
                          <a:ea typeface="Times New Roman"/>
                        </a:rPr>
                        <a:t> </a:t>
                      </a:r>
                      <a:r>
                        <a:rPr lang="ru-RU" sz="1100" b="1" dirty="0">
                          <a:solidFill>
                            <a:srgbClr val="005696"/>
                          </a:solidFill>
                          <a:latin typeface="Times New Roman"/>
                          <a:ea typeface="Times New Roman"/>
                        </a:rPr>
                        <a:t>от 05.10.2020 № 546 </a:t>
                      </a:r>
                      <a:r>
                        <a:rPr lang="ru-RU" sz="1100" dirty="0">
                          <a:latin typeface="Times New Roman"/>
                          <a:ea typeface="Times New Roman"/>
                        </a:rPr>
                        <a:t>«Об утверждении Порядка заполнения, учета и выдачи аттестатов об основном общем и среднем общем образовании и их дубликатов»</a:t>
                      </a: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indent="0" algn="just" defTabSz="914400" rtl="0" eaLnBrk="1" fontAlgn="auto" latinLnBrk="0" hangingPunct="1">
                        <a:lnSpc>
                          <a:spcPct val="100000"/>
                        </a:lnSpc>
                        <a:spcBef>
                          <a:spcPts val="0"/>
                        </a:spcBef>
                        <a:spcAft>
                          <a:spcPts val="0"/>
                        </a:spcAft>
                        <a:buClrTx/>
                        <a:buSzTx/>
                        <a:buFontTx/>
                        <a:buChar char="-"/>
                        <a:tabLst/>
                        <a:defRPr/>
                      </a:pPr>
                      <a:r>
                        <a:rPr lang="ru-RU" sz="1100" dirty="0">
                          <a:latin typeface="Times New Roman"/>
                          <a:ea typeface="Times New Roman"/>
                        </a:rPr>
                        <a:t> приказ </a:t>
                      </a:r>
                      <a:r>
                        <a:rPr lang="ru-RU" sz="1100" dirty="0" err="1">
                          <a:latin typeface="Times New Roman"/>
                          <a:ea typeface="Times New Roman"/>
                        </a:rPr>
                        <a:t>Минпросвещения</a:t>
                      </a:r>
                      <a:r>
                        <a:rPr lang="ru-RU" sz="1100" dirty="0">
                          <a:latin typeface="Times New Roman"/>
                          <a:ea typeface="Times New Roman"/>
                        </a:rPr>
                        <a:t> России </a:t>
                      </a:r>
                      <a:r>
                        <a:rPr lang="ru-RU" sz="1100" b="1" kern="1200" dirty="0">
                          <a:solidFill>
                            <a:srgbClr val="005696"/>
                          </a:solidFill>
                          <a:latin typeface="Times New Roman"/>
                          <a:ea typeface="Times New Roman"/>
                          <a:cs typeface="+mn-cs"/>
                        </a:rPr>
                        <a:t>от 05.10.2020 № 545 </a:t>
                      </a:r>
                      <a:r>
                        <a:rPr lang="ru-RU" sz="1100" dirty="0">
                          <a:latin typeface="Times New Roman"/>
                          <a:ea typeface="Times New Roman"/>
                        </a:rPr>
                        <a:t>«Об утверждении образцов и описаний аттестатов об основном общем и среднем общем образовании и приложений к ним» </a:t>
                      </a:r>
                      <a:r>
                        <a:rPr lang="ru-RU" sz="1100" b="1" dirty="0" smtClean="0">
                          <a:solidFill>
                            <a:srgbClr val="C00000"/>
                          </a:solidFill>
                          <a:latin typeface="Times New Roman"/>
                          <a:ea typeface="Times New Roman"/>
                        </a:rPr>
                        <a:t>(</a:t>
                      </a:r>
                      <a:r>
                        <a:rPr lang="ru-RU" sz="1100" b="1" dirty="0">
                          <a:solidFill>
                            <a:srgbClr val="C00000"/>
                          </a:solidFill>
                          <a:latin typeface="Times New Roman"/>
                          <a:ea typeface="Times New Roman"/>
                        </a:rPr>
                        <a:t>в редакции приказа от 31.10.2023 № 813)</a:t>
                      </a:r>
                      <a:endParaRPr lang="ru-RU" sz="1100" dirty="0">
                        <a:solidFill>
                          <a:srgbClr val="C00000"/>
                        </a:solidFill>
                        <a:latin typeface="Times New Roman"/>
                        <a:ea typeface="Times New Roman"/>
                      </a:endParaRPr>
                    </a:p>
                    <a:p>
                      <a:pPr algn="just">
                        <a:spcAft>
                          <a:spcPts val="0"/>
                        </a:spcAft>
                        <a:buFontTx/>
                        <a:buChar char="-"/>
                      </a:pPr>
                      <a:r>
                        <a:rPr lang="ru-RU" sz="1100" dirty="0">
                          <a:latin typeface="Times New Roman"/>
                          <a:ea typeface="Times New Roman"/>
                        </a:rPr>
                        <a:t> приказ </a:t>
                      </a:r>
                      <a:r>
                        <a:rPr lang="ru-RU" sz="1100" dirty="0" err="1">
                          <a:latin typeface="Times New Roman"/>
                          <a:ea typeface="Times New Roman"/>
                        </a:rPr>
                        <a:t>Минпросвещения</a:t>
                      </a:r>
                      <a:r>
                        <a:rPr lang="ru-RU" sz="1100" dirty="0">
                          <a:latin typeface="Times New Roman"/>
                          <a:ea typeface="Times New Roman"/>
                        </a:rPr>
                        <a:t> России</a:t>
                      </a:r>
                      <a:r>
                        <a:rPr lang="ru-RU" sz="1100" b="1" dirty="0">
                          <a:latin typeface="Times New Roman"/>
                          <a:ea typeface="Times New Roman"/>
                        </a:rPr>
                        <a:t> </a:t>
                      </a:r>
                      <a:r>
                        <a:rPr lang="ru-RU" sz="1100" b="1" kern="1200" dirty="0">
                          <a:solidFill>
                            <a:srgbClr val="005696"/>
                          </a:solidFill>
                          <a:latin typeface="Times New Roman"/>
                          <a:ea typeface="Times New Roman"/>
                          <a:cs typeface="+mn-cs"/>
                        </a:rPr>
                        <a:t>от 05.10.2020 № 546 </a:t>
                      </a:r>
                      <a:r>
                        <a:rPr lang="ru-RU" sz="1100" dirty="0">
                          <a:latin typeface="Times New Roman"/>
                          <a:ea typeface="Times New Roman"/>
                        </a:rPr>
                        <a:t>«Об утверждении Порядка заполнения, учета и выдачи аттестатов об основном общем и среднем общем образовании и их дубликатов» </a:t>
                      </a:r>
                      <a:r>
                        <a:rPr lang="ru-RU" sz="1100" b="1" dirty="0">
                          <a:solidFill>
                            <a:srgbClr val="C00000"/>
                          </a:solidFill>
                          <a:latin typeface="Times New Roman"/>
                          <a:ea typeface="Times New Roman"/>
                        </a:rPr>
                        <a:t>(в редакции приказа от </a:t>
                      </a:r>
                      <a:r>
                        <a:rPr lang="ru-RU" sz="1100" b="1" dirty="0" smtClean="0">
                          <a:solidFill>
                            <a:srgbClr val="C00000"/>
                          </a:solidFill>
                          <a:latin typeface="Times New Roman"/>
                          <a:ea typeface="Times New Roman"/>
                        </a:rPr>
                        <a:t>02.02.2024</a:t>
                      </a:r>
                      <a:r>
                        <a:rPr lang="ru-RU" sz="1100" b="1" baseline="0" dirty="0" smtClean="0">
                          <a:solidFill>
                            <a:srgbClr val="C00000"/>
                          </a:solidFill>
                          <a:latin typeface="Times New Roman"/>
                          <a:ea typeface="Times New Roman"/>
                        </a:rPr>
                        <a:t> № 68</a:t>
                      </a:r>
                      <a:r>
                        <a:rPr lang="ru-RU" sz="1100" b="1" dirty="0" smtClean="0">
                          <a:solidFill>
                            <a:srgbClr val="C00000"/>
                          </a:solidFill>
                          <a:latin typeface="Times New Roman"/>
                          <a:ea typeface="Times New Roman"/>
                        </a:rPr>
                        <a:t>)</a:t>
                      </a:r>
                      <a:endParaRPr lang="ru-RU" sz="1100" dirty="0">
                        <a:solidFill>
                          <a:srgbClr val="C00000"/>
                        </a:solidFill>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4"/>
                  </a:ext>
                </a:extLst>
              </a:tr>
              <a:tr h="975458">
                <a:tc>
                  <a:txBody>
                    <a:bodyPr/>
                    <a:lstStyle/>
                    <a:p>
                      <a:pPr algn="just">
                        <a:spcAft>
                          <a:spcPts val="0"/>
                        </a:spcAft>
                      </a:pPr>
                      <a:r>
                        <a:rPr lang="ru-RU" sz="1100" b="1">
                          <a:latin typeface="Times New Roman"/>
                          <a:ea typeface="Times New Roman"/>
                        </a:rPr>
                        <a:t>Федеральная медаль</a:t>
                      </a:r>
                      <a:endParaRPr lang="ru-RU" sz="1100">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100" dirty="0">
                          <a:latin typeface="Times New Roman"/>
                          <a:ea typeface="Times New Roman"/>
                        </a:rPr>
                        <a:t>- приказ </a:t>
                      </a:r>
                      <a:r>
                        <a:rPr lang="ru-RU" sz="1100" dirty="0" err="1">
                          <a:latin typeface="Times New Roman"/>
                          <a:ea typeface="Times New Roman"/>
                        </a:rPr>
                        <a:t>Минобрнауки</a:t>
                      </a:r>
                      <a:r>
                        <a:rPr lang="ru-RU" sz="1100" dirty="0">
                          <a:latin typeface="Times New Roman"/>
                          <a:ea typeface="Times New Roman"/>
                        </a:rPr>
                        <a:t> России </a:t>
                      </a:r>
                      <a:r>
                        <a:rPr lang="ru-RU" sz="1100" b="1" kern="1200" dirty="0">
                          <a:solidFill>
                            <a:srgbClr val="005696"/>
                          </a:solidFill>
                          <a:latin typeface="Times New Roman"/>
                          <a:ea typeface="Times New Roman"/>
                          <a:cs typeface="+mn-cs"/>
                        </a:rPr>
                        <a:t>от 23.06.2014 № 685 </a:t>
                      </a:r>
                      <a:r>
                        <a:rPr lang="ru-RU" sz="1100" dirty="0">
                          <a:latin typeface="Times New Roman"/>
                          <a:ea typeface="Times New Roman"/>
                        </a:rPr>
                        <a:t>«Об утверждении Порядка выдачи медали «За особые успехи в учении»</a:t>
                      </a:r>
                    </a:p>
                    <a:p>
                      <a:pPr algn="just">
                        <a:spcAft>
                          <a:spcPts val="0"/>
                        </a:spcAft>
                      </a:pPr>
                      <a:r>
                        <a:rPr lang="ru-RU" sz="1100" dirty="0">
                          <a:latin typeface="Times New Roman"/>
                          <a:ea typeface="Times New Roman"/>
                        </a:rPr>
                        <a:t>- приказ </a:t>
                      </a:r>
                      <a:r>
                        <a:rPr lang="ru-RU" sz="1100" dirty="0" err="1">
                          <a:latin typeface="Times New Roman"/>
                          <a:ea typeface="Times New Roman"/>
                        </a:rPr>
                        <a:t>Минпросвещения</a:t>
                      </a:r>
                      <a:r>
                        <a:rPr lang="ru-RU" sz="1100" dirty="0">
                          <a:latin typeface="Times New Roman"/>
                          <a:ea typeface="Times New Roman"/>
                        </a:rPr>
                        <a:t> России </a:t>
                      </a:r>
                      <a:r>
                        <a:rPr lang="ru-RU" sz="1100" b="1" kern="1200" dirty="0">
                          <a:solidFill>
                            <a:srgbClr val="005696"/>
                          </a:solidFill>
                          <a:latin typeface="Times New Roman"/>
                          <a:ea typeface="Times New Roman"/>
                          <a:cs typeface="+mn-cs"/>
                        </a:rPr>
                        <a:t>от 16.09.2020 № 499 </a:t>
                      </a:r>
                      <a:r>
                        <a:rPr lang="ru-RU" sz="1100" dirty="0">
                          <a:latin typeface="Times New Roman"/>
                          <a:ea typeface="Times New Roman"/>
                        </a:rPr>
                        <a:t>«Об утверждении образца и описания медали «За особые успехи в учении»</a:t>
                      </a: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100" dirty="0">
                          <a:latin typeface="Times New Roman"/>
                          <a:ea typeface="Times New Roman"/>
                        </a:rPr>
                        <a:t>- приказ </a:t>
                      </a:r>
                      <a:r>
                        <a:rPr lang="ru-RU" sz="1100" dirty="0" err="1">
                          <a:latin typeface="Times New Roman"/>
                          <a:ea typeface="Times New Roman"/>
                        </a:rPr>
                        <a:t>Минпросвещения</a:t>
                      </a:r>
                      <a:r>
                        <a:rPr lang="ru-RU" sz="1100" dirty="0">
                          <a:latin typeface="Times New Roman"/>
                          <a:ea typeface="Times New Roman"/>
                        </a:rPr>
                        <a:t> России </a:t>
                      </a:r>
                      <a:r>
                        <a:rPr lang="ru-RU" sz="1100" b="1" dirty="0">
                          <a:solidFill>
                            <a:srgbClr val="C00000"/>
                          </a:solidFill>
                          <a:latin typeface="Times New Roman"/>
                          <a:ea typeface="Times New Roman"/>
                        </a:rPr>
                        <a:t>от 29.09.2023 № 730</a:t>
                      </a:r>
                      <a:r>
                        <a:rPr lang="ru-RU" sz="1100" dirty="0">
                          <a:solidFill>
                            <a:srgbClr val="C00000"/>
                          </a:solidFill>
                          <a:latin typeface="Times New Roman"/>
                          <a:ea typeface="Times New Roman"/>
                        </a:rPr>
                        <a:t> </a:t>
                      </a:r>
                      <a:r>
                        <a:rPr lang="ru-RU" sz="1100" dirty="0">
                          <a:latin typeface="Times New Roman"/>
                          <a:ea typeface="Times New Roman"/>
                        </a:rPr>
                        <a:t>«Об утверждении Порядка и условий выдачи медалей «За особые успехи в учении» </a:t>
                      </a:r>
                      <a:r>
                        <a:rPr lang="en-US" sz="1100" dirty="0">
                          <a:latin typeface="Times New Roman"/>
                          <a:ea typeface="Times New Roman"/>
                        </a:rPr>
                        <a:t>I </a:t>
                      </a:r>
                      <a:r>
                        <a:rPr lang="ru-RU" sz="1100" dirty="0">
                          <a:latin typeface="Times New Roman"/>
                          <a:ea typeface="Times New Roman"/>
                        </a:rPr>
                        <a:t>и </a:t>
                      </a:r>
                      <a:r>
                        <a:rPr lang="en-US" sz="1100" dirty="0">
                          <a:latin typeface="Times New Roman"/>
                          <a:ea typeface="Times New Roman"/>
                        </a:rPr>
                        <a:t>II </a:t>
                      </a:r>
                      <a:r>
                        <a:rPr lang="ru-RU" sz="1100" dirty="0">
                          <a:latin typeface="Times New Roman"/>
                          <a:ea typeface="Times New Roman"/>
                        </a:rPr>
                        <a:t>степеней</a:t>
                      </a:r>
                    </a:p>
                    <a:p>
                      <a:pPr algn="just">
                        <a:spcAft>
                          <a:spcPts val="0"/>
                        </a:spcAft>
                      </a:pPr>
                      <a:r>
                        <a:rPr lang="ru-RU" sz="1100" dirty="0">
                          <a:latin typeface="Times New Roman"/>
                          <a:ea typeface="Times New Roman"/>
                        </a:rPr>
                        <a:t>- приказ </a:t>
                      </a:r>
                      <a:r>
                        <a:rPr lang="ru-RU" sz="1100" dirty="0" err="1">
                          <a:latin typeface="Times New Roman"/>
                          <a:ea typeface="Times New Roman"/>
                        </a:rPr>
                        <a:t>Минпросвещения</a:t>
                      </a:r>
                      <a:r>
                        <a:rPr lang="ru-RU" sz="1100" dirty="0">
                          <a:latin typeface="Times New Roman"/>
                          <a:ea typeface="Times New Roman"/>
                        </a:rPr>
                        <a:t> России </a:t>
                      </a:r>
                      <a:r>
                        <a:rPr lang="ru-RU" sz="1100" b="1" dirty="0">
                          <a:solidFill>
                            <a:srgbClr val="C00000"/>
                          </a:solidFill>
                          <a:latin typeface="Times New Roman"/>
                          <a:ea typeface="Times New Roman"/>
                        </a:rPr>
                        <a:t>от 29.09.2023 № 729</a:t>
                      </a:r>
                      <a:r>
                        <a:rPr lang="ru-RU" sz="1100" dirty="0">
                          <a:solidFill>
                            <a:srgbClr val="C00000"/>
                          </a:solidFill>
                          <a:latin typeface="Times New Roman"/>
                          <a:ea typeface="Times New Roman"/>
                        </a:rPr>
                        <a:t> </a:t>
                      </a:r>
                      <a:r>
                        <a:rPr lang="ru-RU" sz="1100" dirty="0">
                          <a:latin typeface="Times New Roman"/>
                          <a:ea typeface="Times New Roman"/>
                        </a:rPr>
                        <a:t>«Об утверждении образцов и описаний медалей «За особые успехи в учении» </a:t>
                      </a:r>
                      <a:r>
                        <a:rPr lang="en-US" sz="1100" dirty="0">
                          <a:latin typeface="Times New Roman"/>
                          <a:ea typeface="Times New Roman"/>
                        </a:rPr>
                        <a:t>I </a:t>
                      </a:r>
                      <a:r>
                        <a:rPr lang="ru-RU" sz="1100" dirty="0">
                          <a:latin typeface="Times New Roman"/>
                          <a:ea typeface="Times New Roman"/>
                        </a:rPr>
                        <a:t>и </a:t>
                      </a:r>
                      <a:r>
                        <a:rPr lang="en-US" sz="1100" dirty="0">
                          <a:latin typeface="Times New Roman"/>
                          <a:ea typeface="Times New Roman"/>
                        </a:rPr>
                        <a:t>II </a:t>
                      </a:r>
                      <a:r>
                        <a:rPr lang="ru-RU" sz="1100" dirty="0">
                          <a:latin typeface="Times New Roman"/>
                          <a:ea typeface="Times New Roman"/>
                        </a:rPr>
                        <a:t>степеней»</a:t>
                      </a: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5250794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BA286AAD-F594-4C69-A5C9-03B5D632EF7C}"/>
              </a:ext>
            </a:extLst>
          </p:cNvPr>
          <p:cNvSpPr/>
          <p:nvPr/>
        </p:nvSpPr>
        <p:spPr>
          <a:xfrm>
            <a:off x="6281530" y="506633"/>
            <a:ext cx="5555973" cy="2462213"/>
          </a:xfrm>
          <a:prstGeom prst="rect">
            <a:avLst/>
          </a:prstGeom>
          <a:solidFill>
            <a:schemeClr val="accent5">
              <a:lumMod val="20000"/>
              <a:lumOff val="80000"/>
            </a:schemeClr>
          </a:solidFill>
        </p:spPr>
        <p:txBody>
          <a:bodyPr wrap="square">
            <a:spAutoFit/>
          </a:bodyPr>
          <a:lstStyle/>
          <a:p>
            <a:pPr algn="ctr"/>
            <a:r>
              <a:rPr lang="ru-RU" dirty="0"/>
              <a:t>Аттестат и приложение к нему могут быть подписаны лицом, исполняющим обязанности руководителя организации, осуществляющей образовательную деятельность, или лицом, уполномоченным руководителем на основании соответствующего распорядительного акта. При подписании документа лицом, исполняющим обязанности руководителя организации, осуществляющей образовательную деятельность, или лицом, уполномоченным руководителем на основании соответствующего распорядительного акта, подпись оформляется с указанием статуса должностного лица в соответствии с распорядительным актом.</a:t>
            </a:r>
          </a:p>
        </p:txBody>
      </p:sp>
      <p:sp>
        <p:nvSpPr>
          <p:cNvPr id="3" name="Прямоугольник 2">
            <a:extLst>
              <a:ext uri="{FF2B5EF4-FFF2-40B4-BE49-F238E27FC236}">
                <a16:creationId xmlns="" xmlns:a16="http://schemas.microsoft.com/office/drawing/2014/main" id="{5D0E6804-CAE1-4920-B89A-FE1E9C6EB8C2}"/>
              </a:ext>
            </a:extLst>
          </p:cNvPr>
          <p:cNvSpPr/>
          <p:nvPr/>
        </p:nvSpPr>
        <p:spPr>
          <a:xfrm>
            <a:off x="6281531" y="3380005"/>
            <a:ext cx="5635488" cy="1815882"/>
          </a:xfrm>
          <a:prstGeom prst="rect">
            <a:avLst/>
          </a:prstGeom>
          <a:solidFill>
            <a:schemeClr val="accent5">
              <a:lumMod val="20000"/>
              <a:lumOff val="80000"/>
            </a:schemeClr>
          </a:solidFill>
        </p:spPr>
        <p:txBody>
          <a:bodyPr wrap="square">
            <a:spAutoFit/>
          </a:bodyPr>
          <a:lstStyle/>
          <a:p>
            <a:pPr algn="ctr"/>
            <a:r>
              <a:rPr lang="ru-RU" dirty="0">
                <a:solidFill>
                  <a:srgbClr val="22272F"/>
                </a:solidFill>
                <a:latin typeface="PT Serif"/>
              </a:rPr>
              <a:t> Заполненные бланки заверяются гербовой печатью организации, осуществляющей образовательную деятельность. Печать проставляется на отведенном для нее месте. Оттиск печати должен быть четким и легко читаемым.</a:t>
            </a:r>
          </a:p>
          <a:p>
            <a:pPr algn="ctr"/>
            <a:r>
              <a:rPr lang="ru-RU" dirty="0">
                <a:solidFill>
                  <a:srgbClr val="22272F"/>
                </a:solidFill>
                <a:latin typeface="PT Serif"/>
              </a:rPr>
              <a:t>Муниципальная или частная организация, осуществляющая образовательную деятельность, заверяет заполненные бланки печатью без изображения Государственного герба Российской Федерации</a:t>
            </a:r>
          </a:p>
        </p:txBody>
      </p:sp>
      <p:sp>
        <p:nvSpPr>
          <p:cNvPr id="4" name="Прямоугольник 3">
            <a:extLst>
              <a:ext uri="{FF2B5EF4-FFF2-40B4-BE49-F238E27FC236}">
                <a16:creationId xmlns="" xmlns:a16="http://schemas.microsoft.com/office/drawing/2014/main" id="{7698ECC4-D9CF-45DD-8395-0B692FF6AA59}"/>
              </a:ext>
            </a:extLst>
          </p:cNvPr>
          <p:cNvSpPr/>
          <p:nvPr/>
        </p:nvSpPr>
        <p:spPr>
          <a:xfrm>
            <a:off x="6281531" y="5561612"/>
            <a:ext cx="5635488" cy="738664"/>
          </a:xfrm>
          <a:prstGeom prst="rect">
            <a:avLst/>
          </a:prstGeom>
          <a:solidFill>
            <a:schemeClr val="accent5">
              <a:lumMod val="20000"/>
              <a:lumOff val="80000"/>
            </a:schemeClr>
          </a:solidFill>
        </p:spPr>
        <p:txBody>
          <a:bodyPr wrap="square">
            <a:spAutoFit/>
          </a:bodyPr>
          <a:lstStyle/>
          <a:p>
            <a:pPr algn="ctr"/>
            <a:r>
              <a:rPr lang="ru-RU" dirty="0"/>
              <a:t>Бланки после их заполнения проверяются на точность и безошибочность внесенных в них записей. Не допускаются подчистки, пропуски строк.</a:t>
            </a:r>
          </a:p>
        </p:txBody>
      </p:sp>
      <p:pic>
        <p:nvPicPr>
          <p:cNvPr id="5" name="Рисунок 4"/>
          <p:cNvPicPr>
            <a:picLocks noChangeAspect="1"/>
          </p:cNvPicPr>
          <p:nvPr/>
        </p:nvPicPr>
        <p:blipFill>
          <a:blip r:embed="rId2"/>
          <a:stretch>
            <a:fillRect/>
          </a:stretch>
        </p:blipFill>
        <p:spPr>
          <a:xfrm>
            <a:off x="245668" y="276430"/>
            <a:ext cx="5669771" cy="4011516"/>
          </a:xfrm>
          <a:prstGeom prst="rect">
            <a:avLst/>
          </a:prstGeom>
        </p:spPr>
      </p:pic>
      <p:sp>
        <p:nvSpPr>
          <p:cNvPr id="6" name="Прямоугольник 5"/>
          <p:cNvSpPr/>
          <p:nvPr/>
        </p:nvSpPr>
        <p:spPr>
          <a:xfrm>
            <a:off x="245668" y="4761393"/>
            <a:ext cx="5277679" cy="1600438"/>
          </a:xfrm>
          <a:prstGeom prst="rect">
            <a:avLst/>
          </a:prstGeom>
          <a:solidFill>
            <a:schemeClr val="accent5">
              <a:lumMod val="20000"/>
              <a:lumOff val="80000"/>
            </a:schemeClr>
          </a:solidFill>
        </p:spPr>
        <p:txBody>
          <a:bodyPr wrap="square">
            <a:spAutoFit/>
          </a:bodyPr>
          <a:lstStyle/>
          <a:p>
            <a:pPr algn="ctr"/>
            <a:r>
              <a:rPr lang="ru-RU" dirty="0"/>
              <a:t>Директор школы ставит подпись на аттестате и приложении чернилами, пастой или тушью черного, синего или фиолетового цвета. Подписи на титуле аттестата и приложении к нему должны быть идентичными. </a:t>
            </a:r>
          </a:p>
          <a:p>
            <a:pPr algn="ctr"/>
            <a:r>
              <a:rPr lang="ru-RU" dirty="0"/>
              <a:t>Нельзя подписывать документы факсимильной подписью. После подписи должна быть ее расшифровка: фамилия и инициалы в именительном падеже.</a:t>
            </a:r>
          </a:p>
        </p:txBody>
      </p:sp>
    </p:spTree>
    <p:extLst>
      <p:ext uri="{BB962C8B-B14F-4D97-AF65-F5344CB8AC3E}">
        <p14:creationId xmlns:p14="http://schemas.microsoft.com/office/powerpoint/2010/main" val="3383058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
          <p:cNvSpPr txBox="1"/>
          <p:nvPr/>
        </p:nvSpPr>
        <p:spPr>
          <a:xfrm>
            <a:off x="3095886" y="1084946"/>
            <a:ext cx="5400600" cy="1512300"/>
          </a:xfrm>
          <a:prstGeom prst="rect">
            <a:avLst/>
          </a:prstGeom>
          <a:noFill/>
          <a:ln>
            <a:noFill/>
          </a:ln>
        </p:spPr>
        <p:txBody>
          <a:bodyPr spcFirstLastPara="1" wrap="square" lIns="91425" tIns="45700" rIns="91425" bIns="45700" anchor="b" anchorCtr="0">
            <a:noAutofit/>
          </a:bodyPr>
          <a:lstStyle/>
          <a:p>
            <a:pPr algn="ctr"/>
            <a:r>
              <a:rPr lang="ru-RU" sz="2800" dirty="0">
                <a:solidFill>
                  <a:schemeClr val="accent5">
                    <a:lumMod val="75000"/>
                  </a:schemeClr>
                </a:solidFill>
              </a:rPr>
              <a:t>Фиксация результатов освоения образовательной программы в аттестатах выпускников: актуальные нормативные требования </a:t>
            </a:r>
          </a:p>
        </p:txBody>
      </p:sp>
      <p:sp>
        <p:nvSpPr>
          <p:cNvPr id="89" name="Google Shape;89;p2"/>
          <p:cNvSpPr txBox="1"/>
          <p:nvPr/>
        </p:nvSpPr>
        <p:spPr>
          <a:xfrm>
            <a:off x="6187279" y="3401113"/>
            <a:ext cx="5544776" cy="765000"/>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2400"/>
              <a:buFont typeface="Open Sans"/>
              <a:buNone/>
            </a:pPr>
            <a:r>
              <a:rPr lang="ru-RU" sz="2400" dirty="0">
                <a:solidFill>
                  <a:schemeClr val="dk1"/>
                </a:solidFill>
                <a:latin typeface="Times New Roman" panose="02020603050405020304" pitchFamily="18" charset="0"/>
                <a:ea typeface="Open Sans"/>
                <a:cs typeface="Times New Roman" panose="02020603050405020304" pitchFamily="18" charset="0"/>
                <a:sym typeface="Open Sans"/>
              </a:rPr>
              <a:t> </a:t>
            </a:r>
            <a:endParaRPr sz="2400" dirty="0">
              <a:solidFill>
                <a:schemeClr val="dk1"/>
              </a:solidFill>
              <a:latin typeface="Times New Roman" panose="02020603050405020304" pitchFamily="18" charset="0"/>
              <a:ea typeface="Open Sans"/>
              <a:cs typeface="Times New Roman" panose="02020603050405020304" pitchFamily="18" charset="0"/>
              <a:sym typeface="Open Sans"/>
            </a:endParaRPr>
          </a:p>
          <a:p>
            <a:pPr marL="0" marR="0" lvl="0" indent="0" algn="r" rtl="0">
              <a:lnSpc>
                <a:spcPct val="90000"/>
              </a:lnSpc>
              <a:spcBef>
                <a:spcPts val="0"/>
              </a:spcBef>
              <a:spcAft>
                <a:spcPts val="0"/>
              </a:spcAft>
              <a:buClr>
                <a:schemeClr val="dk1"/>
              </a:buClr>
              <a:buSzPts val="2400"/>
              <a:buFont typeface="Open Sans"/>
              <a:buNone/>
            </a:pPr>
            <a:r>
              <a:rPr lang="ru-RU" sz="2400" dirty="0">
                <a:solidFill>
                  <a:schemeClr val="dk1"/>
                </a:solidFill>
                <a:latin typeface="Times New Roman" panose="02020603050405020304" pitchFamily="18" charset="0"/>
                <a:ea typeface="Open Sans"/>
                <a:cs typeface="Times New Roman" panose="02020603050405020304" pitchFamily="18" charset="0"/>
                <a:sym typeface="Open Sans"/>
              </a:rPr>
              <a:t>Суворова Ирина Николаевна, </a:t>
            </a:r>
          </a:p>
          <a:p>
            <a:pPr marL="0" marR="0" lvl="0" indent="0" algn="r" rtl="0">
              <a:lnSpc>
                <a:spcPct val="90000"/>
              </a:lnSpc>
              <a:spcBef>
                <a:spcPts val="0"/>
              </a:spcBef>
              <a:spcAft>
                <a:spcPts val="0"/>
              </a:spcAft>
              <a:buClr>
                <a:schemeClr val="dk1"/>
              </a:buClr>
              <a:buSzPts val="2400"/>
              <a:buFont typeface="Open Sans"/>
              <a:buNone/>
            </a:pPr>
            <a:r>
              <a:rPr lang="ru-RU" sz="1600" dirty="0">
                <a:solidFill>
                  <a:schemeClr val="dk1"/>
                </a:solidFill>
                <a:latin typeface="Times New Roman" panose="02020603050405020304" pitchFamily="18" charset="0"/>
                <a:ea typeface="Open Sans"/>
                <a:cs typeface="Times New Roman" panose="02020603050405020304" pitchFamily="18" charset="0"/>
                <a:sym typeface="Open Sans"/>
              </a:rPr>
              <a:t>р</a:t>
            </a:r>
            <a:r>
              <a:rPr lang="ru-RU" sz="1600" dirty="0" smtClean="0">
                <a:solidFill>
                  <a:schemeClr val="dk1"/>
                </a:solidFill>
                <a:latin typeface="Times New Roman" panose="02020603050405020304" pitchFamily="18" charset="0"/>
                <a:ea typeface="Open Sans"/>
                <a:cs typeface="Times New Roman" panose="02020603050405020304" pitchFamily="18" charset="0"/>
                <a:sym typeface="Open Sans"/>
              </a:rPr>
              <a:t>уководитель ЦНПР  МАУ </a:t>
            </a:r>
            <a:r>
              <a:rPr lang="ru-RU" sz="1600" dirty="0">
                <a:solidFill>
                  <a:schemeClr val="dk1"/>
                </a:solidFill>
                <a:latin typeface="Times New Roman" panose="02020603050405020304" pitchFamily="18" charset="0"/>
                <a:ea typeface="Open Sans"/>
                <a:cs typeface="Times New Roman" panose="02020603050405020304" pitchFamily="18" charset="0"/>
                <a:sym typeface="Open Sans"/>
              </a:rPr>
              <a:t>ДПО «НИСО»</a:t>
            </a:r>
            <a:endParaRPr sz="1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844062" y="5099538"/>
            <a:ext cx="6096186" cy="1200329"/>
          </a:xfrm>
          <a:prstGeom prst="rect">
            <a:avLst/>
          </a:prstGeom>
          <a:noFill/>
        </p:spPr>
        <p:txBody>
          <a:bodyPr wrap="square" rtlCol="0">
            <a:spAutoFit/>
          </a:bodyPr>
          <a:lstStyle/>
          <a:p>
            <a:r>
              <a:rPr lang="ru-RU" sz="1800" dirty="0"/>
              <a:t>Контактная информация: </a:t>
            </a:r>
            <a:endParaRPr lang="en-US" sz="1800" dirty="0"/>
          </a:p>
          <a:p>
            <a:endParaRPr lang="ru-RU" sz="1800" dirty="0"/>
          </a:p>
          <a:p>
            <a:r>
              <a:rPr lang="ru-RU" sz="1800" dirty="0"/>
              <a:t>Рабочий телефон - 222-04-91</a:t>
            </a:r>
          </a:p>
          <a:p>
            <a:r>
              <a:rPr lang="en-US" sz="1800" dirty="0"/>
              <a:t>E-mail – ISuvorova@admnsk.ru</a:t>
            </a:r>
            <a:endParaRPr lang="ru-RU" sz="1800" dirty="0"/>
          </a:p>
        </p:txBody>
      </p:sp>
    </p:spTree>
    <p:extLst>
      <p:ext uri="{BB962C8B-B14F-4D97-AF65-F5344CB8AC3E}">
        <p14:creationId xmlns:p14="http://schemas.microsoft.com/office/powerpoint/2010/main" val="1926600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
            <a:ext cx="12192000" cy="1061884"/>
          </a:xfrm>
          <a:prstGeom prst="rect">
            <a:avLst/>
          </a:prstGeom>
          <a:gradFill flip="none" rotWithShape="1">
            <a:gsLst>
              <a:gs pos="0">
                <a:srgbClr val="00B0F0">
                  <a:shade val="30000"/>
                  <a:satMod val="115000"/>
                </a:srgbClr>
              </a:gs>
              <a:gs pos="50000">
                <a:srgbClr val="00B0F0">
                  <a:shade val="67500"/>
                  <a:satMod val="115000"/>
                  <a:lumMod val="100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 name="Заголовок 1"/>
          <p:cNvSpPr>
            <a:spLocks noGrp="1"/>
          </p:cNvSpPr>
          <p:nvPr>
            <p:ph type="title"/>
          </p:nvPr>
        </p:nvSpPr>
        <p:spPr>
          <a:xfrm>
            <a:off x="2415117" y="0"/>
            <a:ext cx="9502288" cy="1062038"/>
          </a:xfrm>
        </p:spPr>
        <p:txBody>
          <a:bodyPr rtlCol="0">
            <a:noAutofit/>
          </a:bodyPr>
          <a:lstStyle/>
          <a:p>
            <a:pPr>
              <a:defRPr/>
            </a:pPr>
            <a:r>
              <a:rPr lang="ru-RU" sz="2800" b="1" dirty="0">
                <a:solidFill>
                  <a:schemeClr val="bg1"/>
                </a:solidFill>
                <a:effectLst>
                  <a:outerShdw blurRad="38100" dist="38100" dir="2700000" algn="tl">
                    <a:srgbClr val="000000">
                      <a:alpha val="43137"/>
                    </a:srgbClr>
                  </a:outerShdw>
                </a:effectLst>
                <a:latin typeface="Arial" charset="0"/>
              </a:rPr>
              <a:t>Изменения в порядке проведения ГИА</a:t>
            </a:r>
            <a:endParaRPr lang="ru-RU" sz="2800" b="1" dirty="0">
              <a:solidFill>
                <a:schemeClr val="bg1"/>
              </a:solidFill>
              <a:effectLst>
                <a:outerShdw blurRad="38100" dist="38100" dir="2700000" algn="tl">
                  <a:srgbClr val="000000">
                    <a:alpha val="43137"/>
                  </a:srgbClr>
                </a:outerShdw>
              </a:effectLst>
              <a:latin typeface="Arial" charset="0"/>
              <a:ea typeface="+mn-ea"/>
              <a:cs typeface="+mn-cs"/>
            </a:endParaRPr>
          </a:p>
        </p:txBody>
      </p:sp>
      <p:sp>
        <p:nvSpPr>
          <p:cNvPr id="4104" name="Номер слайда 6"/>
          <p:cNvSpPr>
            <a:spLocks noGrp="1"/>
          </p:cNvSpPr>
          <p:nvPr>
            <p:ph type="sldNum" sz="quarter" idx="12"/>
          </p:nvPr>
        </p:nvSpPr>
        <p:spPr bwMode="auto">
          <a:xfrm>
            <a:off x="9448800" y="6492876"/>
            <a:ext cx="2743200" cy="365125"/>
          </a:xfrm>
          <a:noFill/>
          <a:ln>
            <a:miter lim="800000"/>
            <a:headEnd/>
            <a:tailEnd/>
          </a:ln>
        </p:spPr>
        <p:txBody>
          <a:bodyPr rIns="180000"/>
          <a:lstStyle/>
          <a:p>
            <a:fld id="{7424CA2D-FB2C-4C46-8862-D6D67844D206}" type="slidenum">
              <a:rPr lang="en-US" altLang="ru-RU">
                <a:solidFill>
                  <a:srgbClr val="0070C0"/>
                </a:solidFill>
              </a:rPr>
              <a:pPr/>
              <a:t>4</a:t>
            </a:fld>
            <a:endParaRPr lang="en-US" altLang="ru-RU">
              <a:solidFill>
                <a:srgbClr val="0070C0"/>
              </a:solidFill>
            </a:endParaRPr>
          </a:p>
        </p:txBody>
      </p:sp>
      <p:sp>
        <p:nvSpPr>
          <p:cNvPr id="5" name="Прямоугольник 4"/>
          <p:cNvSpPr/>
          <p:nvPr/>
        </p:nvSpPr>
        <p:spPr>
          <a:xfrm>
            <a:off x="0" y="6791326"/>
            <a:ext cx="12192000" cy="66675"/>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4106" name="AutoShape 6"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4107" name="AutoShape 8"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4108" name="AutoShape 10"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4109" name="AutoShape 12"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graphicFrame>
        <p:nvGraphicFramePr>
          <p:cNvPr id="18" name="Таблица 17"/>
          <p:cNvGraphicFramePr>
            <a:graphicFrameLocks noGrp="1"/>
          </p:cNvGraphicFramePr>
          <p:nvPr>
            <p:extLst>
              <p:ext uri="{D42A27DB-BD31-4B8C-83A1-F6EECF244321}">
                <p14:modId xmlns:p14="http://schemas.microsoft.com/office/powerpoint/2010/main" val="250145720"/>
              </p:ext>
            </p:extLst>
          </p:nvPr>
        </p:nvGraphicFramePr>
        <p:xfrm>
          <a:off x="208692" y="1446662"/>
          <a:ext cx="11807568" cy="3931496"/>
        </p:xfrm>
        <a:graphic>
          <a:graphicData uri="http://schemas.openxmlformats.org/drawingml/2006/table">
            <a:tbl>
              <a:tblPr/>
              <a:tblGrid>
                <a:gridCol w="1438281">
                  <a:extLst>
                    <a:ext uri="{9D8B030D-6E8A-4147-A177-3AD203B41FA5}">
                      <a16:colId xmlns="" xmlns:a16="http://schemas.microsoft.com/office/drawing/2014/main" val="20000"/>
                    </a:ext>
                  </a:extLst>
                </a:gridCol>
                <a:gridCol w="5071744">
                  <a:extLst>
                    <a:ext uri="{9D8B030D-6E8A-4147-A177-3AD203B41FA5}">
                      <a16:colId xmlns="" xmlns:a16="http://schemas.microsoft.com/office/drawing/2014/main" val="20001"/>
                    </a:ext>
                  </a:extLst>
                </a:gridCol>
                <a:gridCol w="5297543">
                  <a:extLst>
                    <a:ext uri="{9D8B030D-6E8A-4147-A177-3AD203B41FA5}">
                      <a16:colId xmlns="" xmlns:a16="http://schemas.microsoft.com/office/drawing/2014/main" val="20002"/>
                    </a:ext>
                  </a:extLst>
                </a:gridCol>
              </a:tblGrid>
              <a:tr h="57990">
                <a:tc>
                  <a:txBody>
                    <a:bodyPr/>
                    <a:lstStyle/>
                    <a:p>
                      <a:pPr>
                        <a:spcAft>
                          <a:spcPts val="0"/>
                        </a:spcAft>
                      </a:pPr>
                      <a:endParaRPr lang="ru-RU" sz="1100" dirty="0">
                        <a:latin typeface="Times New Roman"/>
                        <a:ea typeface="Times New Roman"/>
                      </a:endParaRPr>
                    </a:p>
                  </a:txBody>
                  <a:tcPr marL="59109" marR="59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ru-RU" sz="1400" b="1" dirty="0">
                          <a:latin typeface="Times New Roman"/>
                          <a:ea typeface="Times New Roman"/>
                        </a:rPr>
                        <a:t>2022/2023 учебный год</a:t>
                      </a:r>
                      <a:endParaRPr lang="ru-RU" sz="1400" dirty="0">
                        <a:latin typeface="Times New Roman"/>
                        <a:ea typeface="Times New Roman"/>
                      </a:endParaRPr>
                    </a:p>
                  </a:txBody>
                  <a:tcPr marL="59109" marR="591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ru-RU" sz="1400" b="1" dirty="0">
                          <a:latin typeface="Times New Roman"/>
                          <a:ea typeface="Times New Roman"/>
                        </a:rPr>
                        <a:t>2023/2024 учебный год</a:t>
                      </a:r>
                      <a:endParaRPr lang="ru-RU" sz="1400" dirty="0">
                        <a:latin typeface="Times New Roman"/>
                        <a:ea typeface="Times New Roman"/>
                      </a:endParaRPr>
                    </a:p>
                  </a:txBody>
                  <a:tcPr marL="59109" marR="591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0"/>
                  </a:ext>
                </a:extLst>
              </a:tr>
              <a:tr h="1592774">
                <a:tc>
                  <a:txBody>
                    <a:bodyPr/>
                    <a:lstStyle/>
                    <a:p>
                      <a:pPr algn="just">
                        <a:spcAft>
                          <a:spcPts val="0"/>
                        </a:spcAft>
                      </a:pPr>
                      <a:r>
                        <a:rPr lang="ru-RU" sz="1200" b="1" dirty="0">
                          <a:latin typeface="Times New Roman"/>
                          <a:ea typeface="Times New Roman"/>
                        </a:rPr>
                        <a:t>ГИА-9</a:t>
                      </a:r>
                      <a:endParaRPr lang="ru-RU" sz="1200" dirty="0">
                        <a:latin typeface="Times New Roman"/>
                        <a:ea typeface="Times New Roman"/>
                      </a:endParaRPr>
                    </a:p>
                  </a:txBody>
                  <a:tcPr marL="59109" marR="59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b="1" dirty="0">
                          <a:solidFill>
                            <a:srgbClr val="005696"/>
                          </a:solidFill>
                          <a:latin typeface="Times New Roman"/>
                          <a:ea typeface="Times New Roman"/>
                        </a:rPr>
                        <a:t>ГИА</a:t>
                      </a:r>
                      <a:r>
                        <a:rPr lang="ru-RU" sz="1200" dirty="0">
                          <a:latin typeface="Times New Roman"/>
                          <a:ea typeface="Times New Roman"/>
                        </a:rPr>
                        <a:t> в форме ОГЭ и (или) ГВЭ включает в себя </a:t>
                      </a:r>
                      <a:br>
                        <a:rPr lang="ru-RU" sz="1200" dirty="0">
                          <a:latin typeface="Times New Roman"/>
                          <a:ea typeface="Times New Roman"/>
                        </a:rPr>
                      </a:br>
                      <a:r>
                        <a:rPr lang="ru-RU" sz="1200" b="1" dirty="0">
                          <a:solidFill>
                            <a:srgbClr val="005696"/>
                          </a:solidFill>
                          <a:latin typeface="Times New Roman"/>
                          <a:ea typeface="Times New Roman"/>
                        </a:rPr>
                        <a:t>4 экзамена</a:t>
                      </a:r>
                      <a:r>
                        <a:rPr lang="ru-RU" sz="1200" dirty="0">
                          <a:latin typeface="Times New Roman"/>
                          <a:ea typeface="Times New Roman"/>
                        </a:rPr>
                        <a:t>: </a:t>
                      </a:r>
                    </a:p>
                    <a:p>
                      <a:pPr algn="just">
                        <a:spcAft>
                          <a:spcPts val="0"/>
                        </a:spcAft>
                        <a:buFontTx/>
                        <a:buChar char="-"/>
                      </a:pPr>
                      <a:r>
                        <a:rPr lang="ru-RU" sz="1200" dirty="0">
                          <a:latin typeface="Times New Roman"/>
                          <a:ea typeface="Times New Roman"/>
                        </a:rPr>
                        <a:t> по </a:t>
                      </a:r>
                      <a:r>
                        <a:rPr lang="ru-RU" sz="1200" b="1" dirty="0">
                          <a:solidFill>
                            <a:srgbClr val="005696"/>
                          </a:solidFill>
                          <a:latin typeface="Times New Roman"/>
                          <a:ea typeface="Times New Roman"/>
                        </a:rPr>
                        <a:t>русскому языку и математике</a:t>
                      </a:r>
                      <a:r>
                        <a:rPr lang="ru-RU" sz="1200" dirty="0">
                          <a:latin typeface="Times New Roman"/>
                          <a:ea typeface="Times New Roman"/>
                        </a:rPr>
                        <a:t>, </a:t>
                      </a:r>
                    </a:p>
                    <a:p>
                      <a:pPr algn="just">
                        <a:spcAft>
                          <a:spcPts val="0"/>
                        </a:spcAft>
                        <a:buFontTx/>
                        <a:buChar char="-"/>
                      </a:pPr>
                      <a:r>
                        <a:rPr lang="ru-RU" sz="1200" dirty="0">
                          <a:latin typeface="Times New Roman"/>
                          <a:ea typeface="Times New Roman"/>
                        </a:rPr>
                        <a:t> по </a:t>
                      </a:r>
                      <a:r>
                        <a:rPr lang="ru-RU" sz="1200" b="1" dirty="0">
                          <a:solidFill>
                            <a:srgbClr val="005696"/>
                          </a:solidFill>
                          <a:latin typeface="Times New Roman"/>
                          <a:ea typeface="Times New Roman"/>
                        </a:rPr>
                        <a:t>2 учебным предметам по выбору </a:t>
                      </a:r>
                      <a:r>
                        <a:rPr lang="ru-RU" sz="1200" dirty="0">
                          <a:latin typeface="Times New Roman"/>
                          <a:ea typeface="Times New Roman"/>
                        </a:rPr>
                        <a:t>(физика, химия, биология, литература, география, история, обществознание, иностранные языки (английский, французский, немецкий и испанский), информатика и информационно-коммуникационные технологии (ИКТ)).</a:t>
                      </a:r>
                    </a:p>
                  </a:txBody>
                  <a:tcPr marL="59109" marR="59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b="1" kern="1200" dirty="0">
                          <a:solidFill>
                            <a:srgbClr val="005696"/>
                          </a:solidFill>
                          <a:latin typeface="Times New Roman"/>
                          <a:ea typeface="Times New Roman"/>
                          <a:cs typeface="+mn-cs"/>
                        </a:rPr>
                        <a:t>ГИА</a:t>
                      </a:r>
                      <a:r>
                        <a:rPr lang="ru-RU" sz="1200" dirty="0">
                          <a:latin typeface="Times New Roman"/>
                          <a:ea typeface="Times New Roman"/>
                        </a:rPr>
                        <a:t> в форме ОГЭ и (или) ГВЭ включает в себя 4 экзамена:</a:t>
                      </a:r>
                    </a:p>
                    <a:p>
                      <a:pPr algn="just">
                        <a:spcAft>
                          <a:spcPts val="0"/>
                        </a:spcAft>
                        <a:buFontTx/>
                        <a:buChar char="-"/>
                      </a:pPr>
                      <a:r>
                        <a:rPr lang="ru-RU" sz="1200" dirty="0">
                          <a:latin typeface="Times New Roman"/>
                          <a:ea typeface="Times New Roman"/>
                        </a:rPr>
                        <a:t> по </a:t>
                      </a:r>
                      <a:r>
                        <a:rPr lang="ru-RU" sz="1200" b="1" kern="1200" dirty="0">
                          <a:solidFill>
                            <a:srgbClr val="005696"/>
                          </a:solidFill>
                          <a:latin typeface="Times New Roman"/>
                          <a:ea typeface="Times New Roman"/>
                          <a:cs typeface="+mn-cs"/>
                        </a:rPr>
                        <a:t>русскому языку и математике</a:t>
                      </a:r>
                      <a:r>
                        <a:rPr lang="ru-RU" sz="1200" dirty="0">
                          <a:latin typeface="Times New Roman"/>
                          <a:ea typeface="Times New Roman"/>
                        </a:rPr>
                        <a:t>,</a:t>
                      </a:r>
                    </a:p>
                    <a:p>
                      <a:pPr algn="just">
                        <a:spcAft>
                          <a:spcPts val="0"/>
                        </a:spcAft>
                        <a:buFontTx/>
                        <a:buChar char="-"/>
                      </a:pPr>
                      <a:r>
                        <a:rPr lang="ru-RU" sz="1200" dirty="0">
                          <a:latin typeface="Times New Roman"/>
                          <a:ea typeface="Times New Roman"/>
                        </a:rPr>
                        <a:t> </a:t>
                      </a:r>
                      <a:r>
                        <a:rPr lang="ru-RU" sz="1200" b="1" kern="1200" dirty="0">
                          <a:solidFill>
                            <a:srgbClr val="005696"/>
                          </a:solidFill>
                          <a:latin typeface="Times New Roman"/>
                          <a:ea typeface="Times New Roman"/>
                          <a:cs typeface="+mn-cs"/>
                        </a:rPr>
                        <a:t>по 2 учебным предметам по выбору </a:t>
                      </a:r>
                      <a:r>
                        <a:rPr lang="ru-RU" sz="1200" dirty="0">
                          <a:latin typeface="Times New Roman"/>
                          <a:ea typeface="Times New Roman"/>
                        </a:rPr>
                        <a:t>(биология, география, иностранные языки (английский, испанский, немецкий и французский), информатика, история, литература, обществознание, физика, химия).</a:t>
                      </a:r>
                    </a:p>
                  </a:txBody>
                  <a:tcPr marL="59109" marR="59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1"/>
                  </a:ext>
                </a:extLst>
              </a:tr>
              <a:tr h="2125362">
                <a:tc>
                  <a:txBody>
                    <a:bodyPr/>
                    <a:lstStyle/>
                    <a:p>
                      <a:pPr algn="just">
                        <a:spcAft>
                          <a:spcPts val="0"/>
                        </a:spcAft>
                      </a:pPr>
                      <a:r>
                        <a:rPr lang="ru-RU" sz="1200" b="1" dirty="0">
                          <a:latin typeface="Times New Roman"/>
                          <a:ea typeface="Times New Roman"/>
                        </a:rPr>
                        <a:t>ГИА-11</a:t>
                      </a:r>
                      <a:endParaRPr lang="ru-RU" sz="1200" dirty="0">
                        <a:latin typeface="Times New Roman"/>
                        <a:ea typeface="Times New Roman"/>
                      </a:endParaRPr>
                    </a:p>
                  </a:txBody>
                  <a:tcPr marL="59109" marR="59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b="1" dirty="0">
                          <a:solidFill>
                            <a:srgbClr val="005696"/>
                          </a:solidFill>
                          <a:latin typeface="Times New Roman"/>
                          <a:ea typeface="Times New Roman"/>
                        </a:rPr>
                        <a:t>ГИА</a:t>
                      </a:r>
                      <a:r>
                        <a:rPr lang="ru-RU" sz="1200" dirty="0">
                          <a:latin typeface="Times New Roman"/>
                          <a:ea typeface="Times New Roman"/>
                        </a:rPr>
                        <a:t> проводится </a:t>
                      </a:r>
                      <a:r>
                        <a:rPr lang="ru-RU" sz="1200" b="1" dirty="0">
                          <a:solidFill>
                            <a:srgbClr val="005696"/>
                          </a:solidFill>
                          <a:latin typeface="Times New Roman"/>
                          <a:ea typeface="Times New Roman"/>
                        </a:rPr>
                        <a:t>по русскому языку и математике, а также по следующим учебным предметам</a:t>
                      </a:r>
                      <a:r>
                        <a:rPr lang="ru-RU" sz="1200" dirty="0">
                          <a:solidFill>
                            <a:srgbClr val="005696"/>
                          </a:solidFill>
                          <a:latin typeface="Times New Roman"/>
                          <a:ea typeface="Times New Roman"/>
                        </a:rPr>
                        <a:t>: </a:t>
                      </a:r>
                      <a:r>
                        <a:rPr lang="ru-RU" sz="1200" dirty="0">
                          <a:latin typeface="Times New Roman"/>
                          <a:ea typeface="Times New Roman"/>
                        </a:rPr>
                        <a:t>литература, физика, химия, биология, география, история, обществознание, иностранные языки (английский, немецкий, французский, испанский и китайский), информатика и информационно-коммуникационные технологии (ИКТ) которые обучающиеся, экстерны сдают на добровольной основе по своему выбору для предоставления результатов ЕГЭ при приеме на обучение по программам </a:t>
                      </a:r>
                      <a:r>
                        <a:rPr lang="ru-RU" sz="1200" dirty="0" err="1">
                          <a:latin typeface="Times New Roman"/>
                          <a:ea typeface="Times New Roman"/>
                        </a:rPr>
                        <a:t>бакалавриата</a:t>
                      </a:r>
                      <a:r>
                        <a:rPr lang="ru-RU" sz="1200" dirty="0">
                          <a:latin typeface="Times New Roman"/>
                          <a:ea typeface="Times New Roman"/>
                        </a:rPr>
                        <a:t> и программам </a:t>
                      </a:r>
                      <a:r>
                        <a:rPr lang="ru-RU" sz="1200" dirty="0" err="1">
                          <a:latin typeface="Times New Roman"/>
                          <a:ea typeface="Times New Roman"/>
                        </a:rPr>
                        <a:t>специалитета</a:t>
                      </a:r>
                      <a:r>
                        <a:rPr lang="ru-RU" sz="1200" dirty="0">
                          <a:latin typeface="Times New Roman"/>
                          <a:ea typeface="Times New Roman"/>
                        </a:rPr>
                        <a:t>.</a:t>
                      </a:r>
                    </a:p>
                  </a:txBody>
                  <a:tcPr marL="59109" marR="59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b="1" dirty="0">
                          <a:solidFill>
                            <a:srgbClr val="C00000"/>
                          </a:solidFill>
                          <a:latin typeface="Times New Roman"/>
                          <a:ea typeface="Times New Roman"/>
                        </a:rPr>
                        <a:t>ГИА</a:t>
                      </a:r>
                      <a:r>
                        <a:rPr lang="ru-RU" sz="1200" dirty="0">
                          <a:latin typeface="Times New Roman"/>
                          <a:ea typeface="Times New Roman"/>
                        </a:rPr>
                        <a:t> в форме ЕГЭ и (или) ГВЭ проводится </a:t>
                      </a:r>
                      <a:r>
                        <a:rPr lang="ru-RU" sz="1200" b="1" dirty="0">
                          <a:solidFill>
                            <a:srgbClr val="C00000"/>
                          </a:solidFill>
                          <a:latin typeface="Times New Roman"/>
                          <a:ea typeface="Times New Roman"/>
                        </a:rPr>
                        <a:t>по русскому языку и математике.</a:t>
                      </a:r>
                    </a:p>
                    <a:p>
                      <a:pPr algn="just">
                        <a:spcAft>
                          <a:spcPts val="0"/>
                        </a:spcAft>
                      </a:pPr>
                      <a:r>
                        <a:rPr lang="ru-RU" sz="1200" b="1" dirty="0">
                          <a:solidFill>
                            <a:srgbClr val="C00000"/>
                          </a:solidFill>
                          <a:latin typeface="Times New Roman"/>
                          <a:ea typeface="Times New Roman"/>
                        </a:rPr>
                        <a:t>Экзамены</a:t>
                      </a:r>
                      <a:r>
                        <a:rPr lang="ru-RU" sz="1200" dirty="0">
                          <a:latin typeface="Times New Roman"/>
                          <a:ea typeface="Times New Roman"/>
                        </a:rPr>
                        <a:t> в форме </a:t>
                      </a:r>
                      <a:r>
                        <a:rPr lang="ru-RU" sz="1200" b="1" dirty="0">
                          <a:solidFill>
                            <a:srgbClr val="C00000"/>
                          </a:solidFill>
                          <a:latin typeface="Times New Roman"/>
                          <a:ea typeface="Times New Roman"/>
                        </a:rPr>
                        <a:t>ЕГЭ</a:t>
                      </a:r>
                      <a:r>
                        <a:rPr lang="ru-RU" sz="1200" dirty="0">
                          <a:latin typeface="Times New Roman"/>
                          <a:ea typeface="Times New Roman"/>
                        </a:rPr>
                        <a:t> по </a:t>
                      </a:r>
                      <a:r>
                        <a:rPr lang="ru-RU" sz="1200" b="1" dirty="0">
                          <a:solidFill>
                            <a:srgbClr val="C00000"/>
                          </a:solidFill>
                          <a:latin typeface="Times New Roman"/>
                          <a:ea typeface="Times New Roman"/>
                        </a:rPr>
                        <a:t>другим учебным предметам</a:t>
                      </a:r>
                      <a:r>
                        <a:rPr lang="ru-RU" sz="1200" dirty="0">
                          <a:latin typeface="Times New Roman"/>
                          <a:ea typeface="Times New Roman"/>
                        </a:rPr>
                        <a:t>: биология, география, иностранные языки (английский, испанский, китайский, немецкий и французский), информатика, история, литература, обществознание, физика, химия участники ГИА сдают на добровольной основе по своему выбору для предоставления результатов ЕГЭ при приеме на обучение по программам </a:t>
                      </a:r>
                      <a:r>
                        <a:rPr lang="ru-RU" sz="1200" dirty="0" err="1">
                          <a:latin typeface="Times New Roman"/>
                          <a:ea typeface="Times New Roman"/>
                        </a:rPr>
                        <a:t>бакалавриата</a:t>
                      </a:r>
                      <a:r>
                        <a:rPr lang="ru-RU" sz="1200" dirty="0">
                          <a:latin typeface="Times New Roman"/>
                          <a:ea typeface="Times New Roman"/>
                        </a:rPr>
                        <a:t> и программам </a:t>
                      </a:r>
                      <a:r>
                        <a:rPr lang="ru-RU" sz="1200" dirty="0" err="1">
                          <a:latin typeface="Times New Roman"/>
                          <a:ea typeface="Times New Roman"/>
                        </a:rPr>
                        <a:t>специалитета</a:t>
                      </a:r>
                      <a:r>
                        <a:rPr lang="ru-RU" sz="1200" dirty="0">
                          <a:latin typeface="Times New Roman"/>
                          <a:ea typeface="Times New Roman"/>
                        </a:rPr>
                        <a:t>.</a:t>
                      </a:r>
                    </a:p>
                  </a:txBody>
                  <a:tcPr marL="59109" marR="591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96576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
            <a:ext cx="12192000" cy="1061884"/>
          </a:xfrm>
          <a:prstGeom prst="rect">
            <a:avLst/>
          </a:prstGeom>
          <a:gradFill flip="none" rotWithShape="1">
            <a:gsLst>
              <a:gs pos="0">
                <a:srgbClr val="00B0F0">
                  <a:shade val="30000"/>
                  <a:satMod val="115000"/>
                </a:srgbClr>
              </a:gs>
              <a:gs pos="50000">
                <a:srgbClr val="00B0F0">
                  <a:shade val="67500"/>
                  <a:satMod val="115000"/>
                  <a:lumMod val="100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 name="Заголовок 1"/>
          <p:cNvSpPr>
            <a:spLocks noGrp="1"/>
          </p:cNvSpPr>
          <p:nvPr>
            <p:ph type="title"/>
          </p:nvPr>
        </p:nvSpPr>
        <p:spPr>
          <a:xfrm>
            <a:off x="1787320" y="21585"/>
            <a:ext cx="9117856" cy="1062038"/>
          </a:xfrm>
        </p:spPr>
        <p:txBody>
          <a:bodyPr rtlCol="0">
            <a:noAutofit/>
          </a:bodyPr>
          <a:lstStyle/>
          <a:p>
            <a:pPr algn="ctr">
              <a:defRPr/>
            </a:pPr>
            <a:r>
              <a:rPr lang="ru-RU" sz="2400" b="1" dirty="0">
                <a:solidFill>
                  <a:schemeClr val="bg1"/>
                </a:solidFill>
                <a:effectLst>
                  <a:outerShdw blurRad="38100" dist="38100" dir="2700000" algn="tl">
                    <a:srgbClr val="000000">
                      <a:alpha val="43137"/>
                    </a:srgbClr>
                  </a:outerShdw>
                </a:effectLst>
                <a:latin typeface="Arial" charset="0"/>
              </a:rPr>
              <a:t>Изменения в описании аттестата</a:t>
            </a:r>
            <a:br>
              <a:rPr lang="ru-RU" sz="2400" b="1" dirty="0">
                <a:solidFill>
                  <a:schemeClr val="bg1"/>
                </a:solidFill>
                <a:effectLst>
                  <a:outerShdw blurRad="38100" dist="38100" dir="2700000" algn="tl">
                    <a:srgbClr val="000000">
                      <a:alpha val="43137"/>
                    </a:srgbClr>
                  </a:outerShdw>
                </a:effectLst>
                <a:latin typeface="Arial" charset="0"/>
              </a:rPr>
            </a:br>
            <a:r>
              <a:rPr lang="ru-RU" sz="2400" b="1" dirty="0">
                <a:solidFill>
                  <a:schemeClr val="bg1"/>
                </a:solidFill>
                <a:effectLst>
                  <a:outerShdw blurRad="38100" dist="38100" dir="2700000" algn="tl">
                    <a:srgbClr val="000000">
                      <a:alpha val="43137"/>
                    </a:srgbClr>
                  </a:outerShdw>
                </a:effectLst>
                <a:latin typeface="Arial" charset="0"/>
              </a:rPr>
              <a:t>о среднем общем образовании с отличием</a:t>
            </a:r>
            <a:endParaRPr lang="ru-RU" sz="2400" b="1" dirty="0">
              <a:solidFill>
                <a:schemeClr val="bg1"/>
              </a:solidFill>
              <a:effectLst>
                <a:outerShdw blurRad="38100" dist="38100" dir="2700000" algn="tl">
                  <a:srgbClr val="000000">
                    <a:alpha val="43137"/>
                  </a:srgbClr>
                </a:outerShdw>
              </a:effectLst>
              <a:latin typeface="Arial" charset="0"/>
              <a:ea typeface="+mn-ea"/>
              <a:cs typeface="+mn-cs"/>
            </a:endParaRPr>
          </a:p>
        </p:txBody>
      </p:sp>
      <p:sp>
        <p:nvSpPr>
          <p:cNvPr id="5128" name="Номер слайда 6"/>
          <p:cNvSpPr>
            <a:spLocks noGrp="1"/>
          </p:cNvSpPr>
          <p:nvPr>
            <p:ph type="sldNum" sz="quarter" idx="12"/>
          </p:nvPr>
        </p:nvSpPr>
        <p:spPr bwMode="auto">
          <a:xfrm>
            <a:off x="9448800" y="6492876"/>
            <a:ext cx="2743200" cy="365125"/>
          </a:xfrm>
          <a:noFill/>
          <a:ln>
            <a:miter lim="800000"/>
            <a:headEnd/>
            <a:tailEnd/>
          </a:ln>
        </p:spPr>
        <p:txBody>
          <a:bodyPr rIns="180000"/>
          <a:lstStyle/>
          <a:p>
            <a:fld id="{79EDFAAE-DEE1-419F-B9F0-7771E2B2CE29}" type="slidenum">
              <a:rPr lang="en-US" altLang="ru-RU">
                <a:solidFill>
                  <a:srgbClr val="0070C0"/>
                </a:solidFill>
              </a:rPr>
              <a:pPr/>
              <a:t>5</a:t>
            </a:fld>
            <a:endParaRPr lang="en-US" altLang="ru-RU">
              <a:solidFill>
                <a:srgbClr val="0070C0"/>
              </a:solidFill>
            </a:endParaRPr>
          </a:p>
        </p:txBody>
      </p:sp>
      <p:sp>
        <p:nvSpPr>
          <p:cNvPr id="5" name="Прямоугольник 4"/>
          <p:cNvSpPr/>
          <p:nvPr/>
        </p:nvSpPr>
        <p:spPr>
          <a:xfrm>
            <a:off x="0" y="6791326"/>
            <a:ext cx="12192000" cy="66675"/>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5129" name="Прямоугольник 29"/>
          <p:cNvSpPr>
            <a:spLocks noChangeArrowheads="1"/>
          </p:cNvSpPr>
          <p:nvPr/>
        </p:nvSpPr>
        <p:spPr bwMode="auto">
          <a:xfrm>
            <a:off x="230659" y="1243914"/>
            <a:ext cx="11708713" cy="400110"/>
          </a:xfrm>
          <a:prstGeom prst="rect">
            <a:avLst/>
          </a:prstGeom>
          <a:noFill/>
          <a:ln w="9525">
            <a:noFill/>
            <a:miter lim="800000"/>
            <a:headEnd/>
            <a:tailEnd/>
          </a:ln>
        </p:spPr>
        <p:txBody>
          <a:bodyPr wrap="square">
            <a:spAutoFit/>
          </a:bodyPr>
          <a:lstStyle/>
          <a:p>
            <a:pPr marL="342900" indent="-342900" algn="just" eaLnBrk="1" hangingPunct="1">
              <a:spcAft>
                <a:spcPts val="1200"/>
              </a:spcAft>
            </a:pPr>
            <a:r>
              <a:rPr lang="ru-RU" altLang="ru-RU" sz="2000" dirty="0">
                <a:latin typeface="Calibri" pitchFamily="34" charset="0"/>
              </a:rPr>
              <a:t>      </a:t>
            </a:r>
          </a:p>
        </p:txBody>
      </p:sp>
      <p:sp>
        <p:nvSpPr>
          <p:cNvPr id="5130" name="AutoShape 6"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5131" name="AutoShape 8"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5132" name="AutoShape 10"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5133" name="AutoShape 12"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graphicFrame>
        <p:nvGraphicFramePr>
          <p:cNvPr id="18" name="Таблица 17"/>
          <p:cNvGraphicFramePr>
            <a:graphicFrameLocks noGrp="1"/>
          </p:cNvGraphicFramePr>
          <p:nvPr/>
        </p:nvGraphicFramePr>
        <p:xfrm>
          <a:off x="230660" y="1268629"/>
          <a:ext cx="11752648" cy="4011826"/>
        </p:xfrm>
        <a:graphic>
          <a:graphicData uri="http://schemas.openxmlformats.org/drawingml/2006/table">
            <a:tbl>
              <a:tblPr/>
              <a:tblGrid>
                <a:gridCol w="1752079">
                  <a:extLst>
                    <a:ext uri="{9D8B030D-6E8A-4147-A177-3AD203B41FA5}">
                      <a16:colId xmlns="" xmlns:a16="http://schemas.microsoft.com/office/drawing/2014/main" val="20000"/>
                    </a:ext>
                  </a:extLst>
                </a:gridCol>
                <a:gridCol w="3666432">
                  <a:extLst>
                    <a:ext uri="{9D8B030D-6E8A-4147-A177-3AD203B41FA5}">
                      <a16:colId xmlns="" xmlns:a16="http://schemas.microsoft.com/office/drawing/2014/main" val="20001"/>
                    </a:ext>
                  </a:extLst>
                </a:gridCol>
                <a:gridCol w="6334137">
                  <a:extLst>
                    <a:ext uri="{9D8B030D-6E8A-4147-A177-3AD203B41FA5}">
                      <a16:colId xmlns="" xmlns:a16="http://schemas.microsoft.com/office/drawing/2014/main" val="20002"/>
                    </a:ext>
                  </a:extLst>
                </a:gridCol>
              </a:tblGrid>
              <a:tr h="362464">
                <a:tc>
                  <a:txBody>
                    <a:bodyPr/>
                    <a:lstStyle/>
                    <a:p>
                      <a:pPr>
                        <a:spcAft>
                          <a:spcPts val="0"/>
                        </a:spcAft>
                      </a:pPr>
                      <a:endParaRPr lang="ru-RU" sz="1400" dirty="0">
                        <a:latin typeface="Times New Roman"/>
                        <a:ea typeface="Times New Roman"/>
                      </a:endParaRPr>
                    </a:p>
                  </a:txBody>
                  <a:tcPr marL="58553" marR="5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ru-RU" sz="1400" b="1" dirty="0">
                          <a:latin typeface="Times New Roman"/>
                          <a:ea typeface="Times New Roman"/>
                        </a:rPr>
                        <a:t>2022/2023 учебный год</a:t>
                      </a:r>
                      <a:endParaRPr lang="ru-RU" sz="1400" dirty="0">
                        <a:latin typeface="Times New Roman"/>
                        <a:ea typeface="Times New Roman"/>
                      </a:endParaRPr>
                    </a:p>
                  </a:txBody>
                  <a:tcPr marL="58553" marR="5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ru-RU" sz="1400" b="1" dirty="0">
                          <a:latin typeface="Times New Roman"/>
                          <a:ea typeface="Times New Roman"/>
                        </a:rPr>
                        <a:t>2023/2024 учебный год</a:t>
                      </a:r>
                      <a:endParaRPr lang="ru-RU" sz="1400" dirty="0">
                        <a:latin typeface="Times New Roman"/>
                        <a:ea typeface="Times New Roman"/>
                      </a:endParaRPr>
                    </a:p>
                  </a:txBody>
                  <a:tcPr marL="58553" marR="585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0"/>
                  </a:ext>
                </a:extLst>
              </a:tr>
              <a:tr h="1037967">
                <a:tc>
                  <a:txBody>
                    <a:bodyPr/>
                    <a:lstStyle/>
                    <a:p>
                      <a:pPr algn="just">
                        <a:spcAft>
                          <a:spcPts val="0"/>
                        </a:spcAft>
                      </a:pPr>
                      <a:r>
                        <a:rPr lang="ru-RU" sz="1200" b="1">
                          <a:latin typeface="Times New Roman"/>
                          <a:ea typeface="Times New Roman"/>
                        </a:rPr>
                        <a:t>Твердая обложка аттестата с отличием</a:t>
                      </a:r>
                      <a:endParaRPr lang="ru-RU" sz="1200">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dirty="0">
                          <a:latin typeface="Times New Roman"/>
                          <a:ea typeface="Times New Roman"/>
                        </a:rPr>
                        <a:t>Обложка аттестата о среднем общем образовании </a:t>
                      </a:r>
                      <a:r>
                        <a:rPr lang="ru-RU" sz="1200" b="1" dirty="0">
                          <a:solidFill>
                            <a:srgbClr val="005696"/>
                          </a:solidFill>
                          <a:latin typeface="Times New Roman"/>
                          <a:ea typeface="Times New Roman"/>
                        </a:rPr>
                        <a:t>с отличием</a:t>
                      </a:r>
                      <a:r>
                        <a:rPr lang="ru-RU" sz="1200" dirty="0">
                          <a:solidFill>
                            <a:srgbClr val="005696"/>
                          </a:solidFill>
                          <a:latin typeface="Times New Roman"/>
                          <a:ea typeface="Times New Roman"/>
                        </a:rPr>
                        <a:t> </a:t>
                      </a:r>
                      <a:r>
                        <a:rPr lang="ru-RU" sz="1200" dirty="0">
                          <a:latin typeface="Times New Roman"/>
                          <a:ea typeface="Times New Roman"/>
                        </a:rPr>
                        <a:t>изготавливается из картона и переплетного материала – </a:t>
                      </a:r>
                      <a:r>
                        <a:rPr lang="ru-RU" sz="1200" dirty="0" err="1">
                          <a:latin typeface="Times New Roman"/>
                          <a:ea typeface="Times New Roman"/>
                        </a:rPr>
                        <a:t>тканвинила</a:t>
                      </a:r>
                      <a:r>
                        <a:rPr lang="ru-RU" sz="1200" dirty="0">
                          <a:latin typeface="Times New Roman"/>
                          <a:ea typeface="Times New Roman"/>
                        </a:rPr>
                        <a:t> № 60 (или его аналога) </a:t>
                      </a:r>
                      <a:r>
                        <a:rPr lang="ru-RU" sz="1200" b="1" dirty="0">
                          <a:solidFill>
                            <a:srgbClr val="005696"/>
                          </a:solidFill>
                          <a:latin typeface="Times New Roman"/>
                          <a:ea typeface="Times New Roman"/>
                        </a:rPr>
                        <a:t>красного цвета.</a:t>
                      </a:r>
                      <a:endParaRPr lang="ru-RU" sz="1200" dirty="0">
                        <a:solidFill>
                          <a:srgbClr val="005696"/>
                        </a:solidFill>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dirty="0">
                          <a:latin typeface="Times New Roman"/>
                          <a:ea typeface="Times New Roman"/>
                        </a:rPr>
                        <a:t>Обложка аттестата о среднем общем образовании </a:t>
                      </a:r>
                      <a:r>
                        <a:rPr lang="ru-RU" sz="1200" b="1" dirty="0">
                          <a:solidFill>
                            <a:srgbClr val="C00000"/>
                          </a:solidFill>
                          <a:latin typeface="Times New Roman"/>
                          <a:ea typeface="Times New Roman"/>
                        </a:rPr>
                        <a:t>с отличием</a:t>
                      </a:r>
                      <a:r>
                        <a:rPr lang="ru-RU" sz="1200" dirty="0">
                          <a:solidFill>
                            <a:srgbClr val="C00000"/>
                          </a:solidFill>
                          <a:latin typeface="Times New Roman"/>
                          <a:ea typeface="Times New Roman"/>
                        </a:rPr>
                        <a:t> </a:t>
                      </a:r>
                      <a:r>
                        <a:rPr lang="ru-RU" sz="1200" dirty="0">
                          <a:latin typeface="Times New Roman"/>
                          <a:ea typeface="Times New Roman"/>
                        </a:rPr>
                        <a:t>изготавливается из картона и переплетного материала - </a:t>
                      </a:r>
                      <a:r>
                        <a:rPr lang="ru-RU" sz="1200" dirty="0" err="1">
                          <a:latin typeface="Times New Roman"/>
                          <a:ea typeface="Times New Roman"/>
                        </a:rPr>
                        <a:t>тканвинила</a:t>
                      </a:r>
                      <a:r>
                        <a:rPr lang="ru-RU" sz="1200" dirty="0">
                          <a:latin typeface="Times New Roman"/>
                          <a:ea typeface="Times New Roman"/>
                        </a:rPr>
                        <a:t> </a:t>
                      </a:r>
                      <a:br>
                        <a:rPr lang="ru-RU" sz="1200" dirty="0">
                          <a:latin typeface="Times New Roman"/>
                          <a:ea typeface="Times New Roman"/>
                        </a:rPr>
                      </a:br>
                      <a:r>
                        <a:rPr lang="ru-RU" sz="1200" dirty="0">
                          <a:latin typeface="Times New Roman"/>
                          <a:ea typeface="Times New Roman"/>
                        </a:rPr>
                        <a:t>№ 60 (или его аналога) </a:t>
                      </a:r>
                      <a:r>
                        <a:rPr lang="ru-RU" sz="1200" b="1" dirty="0">
                          <a:solidFill>
                            <a:srgbClr val="C00000"/>
                          </a:solidFill>
                          <a:latin typeface="Times New Roman"/>
                          <a:ea typeface="Times New Roman"/>
                        </a:rPr>
                        <a:t>красного цвета</a:t>
                      </a:r>
                      <a:r>
                        <a:rPr lang="ru-RU" sz="1200" dirty="0">
                          <a:latin typeface="Times New Roman"/>
                          <a:ea typeface="Times New Roman"/>
                        </a:rPr>
                        <a:t> и </a:t>
                      </a:r>
                      <a:r>
                        <a:rPr lang="ru-RU" sz="1200" b="1" dirty="0">
                          <a:solidFill>
                            <a:srgbClr val="C00000"/>
                          </a:solidFill>
                          <a:latin typeface="Times New Roman"/>
                          <a:ea typeface="Times New Roman"/>
                        </a:rPr>
                        <a:t>сине-голубого цвета.</a:t>
                      </a:r>
                      <a:endParaRPr lang="ru-RU" sz="1200" dirty="0">
                        <a:solidFill>
                          <a:srgbClr val="C00000"/>
                        </a:solidFill>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1"/>
                  </a:ext>
                </a:extLst>
              </a:tr>
              <a:tr h="832022">
                <a:tc>
                  <a:txBody>
                    <a:bodyPr/>
                    <a:lstStyle/>
                    <a:p>
                      <a:pPr algn="just">
                        <a:spcAft>
                          <a:spcPts val="0"/>
                        </a:spcAft>
                      </a:pPr>
                      <a:r>
                        <a:rPr lang="ru-RU" sz="1200" b="1">
                          <a:latin typeface="Times New Roman"/>
                          <a:ea typeface="Times New Roman"/>
                        </a:rPr>
                        <a:t>Лицевая сторона твердой обложки аттестата с отличием</a:t>
                      </a:r>
                      <a:endParaRPr lang="ru-RU" sz="1200">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dirty="0">
                          <a:latin typeface="Times New Roman"/>
                          <a:ea typeface="Times New Roman"/>
                        </a:rPr>
                        <a:t>На лицевую сторону твердой обложки аттестата</a:t>
                      </a:r>
                      <a:r>
                        <a:rPr lang="ru-RU" sz="1200" b="1" dirty="0">
                          <a:latin typeface="Times New Roman"/>
                          <a:ea typeface="Times New Roman"/>
                        </a:rPr>
                        <a:t> </a:t>
                      </a:r>
                      <a:r>
                        <a:rPr lang="ru-RU" sz="1200" b="1" dirty="0">
                          <a:solidFill>
                            <a:srgbClr val="005696"/>
                          </a:solidFill>
                          <a:latin typeface="Times New Roman"/>
                          <a:ea typeface="Times New Roman"/>
                        </a:rPr>
                        <a:t>с отличием</a:t>
                      </a:r>
                      <a:r>
                        <a:rPr lang="ru-RU" sz="1200" dirty="0">
                          <a:solidFill>
                            <a:srgbClr val="005696"/>
                          </a:solidFill>
                          <a:latin typeface="Times New Roman"/>
                          <a:ea typeface="Times New Roman"/>
                        </a:rPr>
                        <a:t> </a:t>
                      </a:r>
                      <a:r>
                        <a:rPr lang="ru-RU" sz="1200" dirty="0">
                          <a:latin typeface="Times New Roman"/>
                          <a:ea typeface="Times New Roman"/>
                        </a:rPr>
                        <a:t>надпись наносится </a:t>
                      </a:r>
                      <a:r>
                        <a:rPr lang="ru-RU" sz="1200" b="1" dirty="0">
                          <a:solidFill>
                            <a:srgbClr val="005696"/>
                          </a:solidFill>
                          <a:latin typeface="Times New Roman"/>
                          <a:ea typeface="Times New Roman"/>
                        </a:rPr>
                        <a:t>фольгой золотого цвета.</a:t>
                      </a:r>
                      <a:endParaRPr lang="ru-RU" sz="1200" dirty="0">
                        <a:solidFill>
                          <a:srgbClr val="005696"/>
                        </a:solidFill>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dirty="0">
                          <a:latin typeface="Times New Roman"/>
                          <a:ea typeface="Times New Roman"/>
                        </a:rPr>
                        <a:t>- На лицевую сторону твердой обложки аттестата</a:t>
                      </a:r>
                      <a:r>
                        <a:rPr lang="ru-RU" sz="1200" b="1" dirty="0">
                          <a:latin typeface="Times New Roman"/>
                          <a:ea typeface="Times New Roman"/>
                        </a:rPr>
                        <a:t> </a:t>
                      </a:r>
                      <a:r>
                        <a:rPr lang="ru-RU" sz="1200" b="1" dirty="0">
                          <a:solidFill>
                            <a:srgbClr val="C00000"/>
                          </a:solidFill>
                          <a:latin typeface="Times New Roman"/>
                          <a:ea typeface="Times New Roman"/>
                        </a:rPr>
                        <a:t>с отличием красного цвета</a:t>
                      </a:r>
                      <a:r>
                        <a:rPr lang="ru-RU" sz="1200" dirty="0">
                          <a:latin typeface="Times New Roman"/>
                          <a:ea typeface="Times New Roman"/>
                        </a:rPr>
                        <a:t> надпись наносится </a:t>
                      </a:r>
                      <a:r>
                        <a:rPr lang="ru-RU" sz="1200" b="1" dirty="0">
                          <a:solidFill>
                            <a:srgbClr val="C00000"/>
                          </a:solidFill>
                          <a:latin typeface="Times New Roman"/>
                          <a:ea typeface="Times New Roman"/>
                        </a:rPr>
                        <a:t>фольгой золотого цвета</a:t>
                      </a:r>
                      <a:r>
                        <a:rPr lang="ru-RU" sz="1200" dirty="0">
                          <a:solidFill>
                            <a:srgbClr val="C00000"/>
                          </a:solidFill>
                          <a:latin typeface="Times New Roman"/>
                          <a:ea typeface="Times New Roman"/>
                        </a:rPr>
                        <a:t>. </a:t>
                      </a:r>
                    </a:p>
                    <a:p>
                      <a:pPr algn="just">
                        <a:spcAft>
                          <a:spcPts val="0"/>
                        </a:spcAft>
                      </a:pPr>
                      <a:r>
                        <a:rPr lang="ru-RU" sz="1200" dirty="0">
                          <a:latin typeface="Times New Roman"/>
                          <a:ea typeface="Times New Roman"/>
                        </a:rPr>
                        <a:t>- На лицевую сторону твердой обложки аттестата</a:t>
                      </a:r>
                      <a:r>
                        <a:rPr lang="ru-RU" sz="1200" b="1" dirty="0">
                          <a:latin typeface="Times New Roman"/>
                          <a:ea typeface="Times New Roman"/>
                        </a:rPr>
                        <a:t> </a:t>
                      </a:r>
                      <a:r>
                        <a:rPr lang="ru-RU" sz="1200" b="1" dirty="0">
                          <a:solidFill>
                            <a:srgbClr val="C00000"/>
                          </a:solidFill>
                          <a:latin typeface="Times New Roman"/>
                          <a:ea typeface="Times New Roman"/>
                        </a:rPr>
                        <a:t>с отличием сине-голубого цвета</a:t>
                      </a:r>
                      <a:r>
                        <a:rPr lang="ru-RU" sz="1200" dirty="0">
                          <a:solidFill>
                            <a:srgbClr val="C00000"/>
                          </a:solidFill>
                          <a:latin typeface="Times New Roman"/>
                          <a:ea typeface="Times New Roman"/>
                        </a:rPr>
                        <a:t> </a:t>
                      </a:r>
                      <a:r>
                        <a:rPr lang="ru-RU" sz="1200" dirty="0">
                          <a:latin typeface="Times New Roman"/>
                          <a:ea typeface="Times New Roman"/>
                        </a:rPr>
                        <a:t>надпись наносится </a:t>
                      </a:r>
                      <a:r>
                        <a:rPr lang="ru-RU" sz="1200" b="1" dirty="0">
                          <a:solidFill>
                            <a:srgbClr val="C00000"/>
                          </a:solidFill>
                          <a:latin typeface="Times New Roman"/>
                          <a:ea typeface="Times New Roman"/>
                        </a:rPr>
                        <a:t>фольгой серебряного цвета.</a:t>
                      </a:r>
                      <a:endParaRPr lang="ru-RU" sz="1200" dirty="0">
                        <a:solidFill>
                          <a:srgbClr val="C00000"/>
                        </a:solidFill>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2"/>
                  </a:ext>
                </a:extLst>
              </a:tr>
              <a:tr h="1779373">
                <a:tc>
                  <a:txBody>
                    <a:bodyPr/>
                    <a:lstStyle/>
                    <a:p>
                      <a:pPr algn="just">
                        <a:spcAft>
                          <a:spcPts val="0"/>
                        </a:spcAft>
                      </a:pPr>
                      <a:r>
                        <a:rPr lang="ru-RU" sz="1200" b="1">
                          <a:latin typeface="Times New Roman"/>
                          <a:ea typeface="Times New Roman"/>
                        </a:rPr>
                        <a:t>Оборотная сторона титула аттестата с отличием</a:t>
                      </a:r>
                      <a:endParaRPr lang="ru-RU" sz="1200">
                        <a:latin typeface="Times New Roman"/>
                        <a:ea typeface="Times New Roman"/>
                      </a:endParaRP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dirty="0">
                          <a:latin typeface="Times New Roman"/>
                          <a:ea typeface="Times New Roman"/>
                        </a:rPr>
                        <a:t>Аттестат о среднем общем образовании </a:t>
                      </a:r>
                      <a:r>
                        <a:rPr lang="ru-RU" sz="1200" b="1" kern="1200" dirty="0">
                          <a:solidFill>
                            <a:srgbClr val="005696"/>
                          </a:solidFill>
                          <a:latin typeface="Times New Roman"/>
                          <a:ea typeface="Times New Roman"/>
                          <a:cs typeface="+mn-cs"/>
                        </a:rPr>
                        <a:t>с отличием </a:t>
                      </a:r>
                      <a:r>
                        <a:rPr lang="ru-RU" sz="1200" dirty="0">
                          <a:latin typeface="Times New Roman"/>
                          <a:ea typeface="Times New Roman"/>
                        </a:rPr>
                        <a:t>имеет дополнительную надпись ниже с выравниванием по центру </a:t>
                      </a:r>
                      <a:r>
                        <a:rPr lang="ru-RU" sz="1200" b="1" kern="1200" dirty="0">
                          <a:solidFill>
                            <a:srgbClr val="005696"/>
                          </a:solidFill>
                          <a:latin typeface="Times New Roman"/>
                          <a:ea typeface="Times New Roman"/>
                          <a:cs typeface="+mn-cs"/>
                        </a:rPr>
                        <a:t>«С отличием»</a:t>
                      </a:r>
                      <a:r>
                        <a:rPr lang="ru-RU" sz="1200" dirty="0">
                          <a:latin typeface="Times New Roman"/>
                          <a:ea typeface="Times New Roman"/>
                        </a:rPr>
                        <a:t>, выполненную </a:t>
                      </a:r>
                      <a:r>
                        <a:rPr lang="ru-RU" sz="1200" b="1" kern="1200" dirty="0">
                          <a:solidFill>
                            <a:srgbClr val="005696"/>
                          </a:solidFill>
                          <a:latin typeface="Times New Roman"/>
                          <a:ea typeface="Times New Roman"/>
                          <a:cs typeface="+mn-cs"/>
                        </a:rPr>
                        <a:t>бронзовой краской</a:t>
                      </a:r>
                      <a:r>
                        <a:rPr lang="ru-RU" sz="1200" dirty="0">
                          <a:latin typeface="Times New Roman"/>
                          <a:ea typeface="Times New Roman"/>
                        </a:rPr>
                        <a:t>, обладающей желтым свечением в </a:t>
                      </a:r>
                      <a:r>
                        <a:rPr lang="ru-RU" sz="1200" dirty="0" err="1">
                          <a:latin typeface="Times New Roman"/>
                          <a:ea typeface="Times New Roman"/>
                        </a:rPr>
                        <a:t>УФ-излучении</a:t>
                      </a:r>
                      <a:r>
                        <a:rPr lang="ru-RU" sz="1200" dirty="0">
                          <a:latin typeface="Times New Roman"/>
                          <a:ea typeface="Times New Roman"/>
                        </a:rPr>
                        <a:t>, курсивом, шрифтом </a:t>
                      </a:r>
                      <a:r>
                        <a:rPr lang="ru-RU" sz="1200" dirty="0" err="1">
                          <a:latin typeface="Times New Roman"/>
                          <a:ea typeface="Times New Roman"/>
                        </a:rPr>
                        <a:t>Lazurski</a:t>
                      </a:r>
                      <a:r>
                        <a:rPr lang="ru-RU" sz="1200" dirty="0">
                          <a:latin typeface="Times New Roman"/>
                          <a:ea typeface="Times New Roman"/>
                        </a:rPr>
                        <a:t> 12п.</a:t>
                      </a: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dirty="0">
                          <a:latin typeface="Times New Roman"/>
                          <a:ea typeface="Times New Roman"/>
                        </a:rPr>
                        <a:t>- </a:t>
                      </a:r>
                      <a:r>
                        <a:rPr lang="ru-RU" sz="1200" i="1" dirty="0">
                          <a:latin typeface="Times New Roman"/>
                          <a:ea typeface="Times New Roman"/>
                        </a:rPr>
                        <a:t>Аттестат о среднем общем образовании </a:t>
                      </a:r>
                      <a:r>
                        <a:rPr lang="ru-RU" sz="1200" b="1" i="1" dirty="0">
                          <a:solidFill>
                            <a:srgbClr val="C00000"/>
                          </a:solidFill>
                          <a:latin typeface="Times New Roman"/>
                          <a:ea typeface="Times New Roman"/>
                        </a:rPr>
                        <a:t>с отличием красного цвета</a:t>
                      </a:r>
                      <a:r>
                        <a:rPr lang="ru-RU" sz="1200" i="1" dirty="0">
                          <a:solidFill>
                            <a:srgbClr val="C00000"/>
                          </a:solidFill>
                          <a:latin typeface="Times New Roman"/>
                          <a:ea typeface="Times New Roman"/>
                        </a:rPr>
                        <a:t> </a:t>
                      </a:r>
                      <a:r>
                        <a:rPr lang="ru-RU" sz="1200" dirty="0">
                          <a:latin typeface="Times New Roman"/>
                          <a:ea typeface="Times New Roman"/>
                        </a:rPr>
                        <a:t>имеет дополнительную надпись ниже с выравниванием по центру </a:t>
                      </a:r>
                      <a:r>
                        <a:rPr lang="ru-RU" sz="1200" b="1" dirty="0">
                          <a:solidFill>
                            <a:srgbClr val="C00000"/>
                          </a:solidFill>
                          <a:latin typeface="Times New Roman"/>
                          <a:ea typeface="Times New Roman"/>
                        </a:rPr>
                        <a:t>«С отличием»</a:t>
                      </a:r>
                      <a:r>
                        <a:rPr lang="ru-RU" sz="1200" dirty="0">
                          <a:latin typeface="Times New Roman"/>
                          <a:ea typeface="Times New Roman"/>
                        </a:rPr>
                        <a:t>, выполненную </a:t>
                      </a:r>
                      <a:r>
                        <a:rPr lang="ru-RU" sz="1200" b="1" dirty="0">
                          <a:solidFill>
                            <a:srgbClr val="C00000"/>
                          </a:solidFill>
                          <a:latin typeface="Times New Roman"/>
                          <a:ea typeface="Times New Roman"/>
                        </a:rPr>
                        <a:t>бронзовой краской</a:t>
                      </a:r>
                      <a:r>
                        <a:rPr lang="ru-RU" sz="1200" dirty="0">
                          <a:latin typeface="Times New Roman"/>
                          <a:ea typeface="Times New Roman"/>
                        </a:rPr>
                        <a:t>, обладающей желтым свечением в </a:t>
                      </a:r>
                      <a:r>
                        <a:rPr lang="ru-RU" sz="1200" dirty="0" err="1">
                          <a:latin typeface="Times New Roman"/>
                          <a:ea typeface="Times New Roman"/>
                        </a:rPr>
                        <a:t>УФ-излучении</a:t>
                      </a:r>
                      <a:r>
                        <a:rPr lang="ru-RU" sz="1200" dirty="0">
                          <a:latin typeface="Times New Roman"/>
                          <a:ea typeface="Times New Roman"/>
                        </a:rPr>
                        <a:t>, курсивом, шрифтом </a:t>
                      </a:r>
                      <a:r>
                        <a:rPr lang="ru-RU" sz="1200" dirty="0" err="1">
                          <a:latin typeface="Times New Roman"/>
                          <a:ea typeface="Times New Roman"/>
                        </a:rPr>
                        <a:t>Lazurski</a:t>
                      </a:r>
                      <a:r>
                        <a:rPr lang="ru-RU" sz="1200" dirty="0">
                          <a:latin typeface="Times New Roman"/>
                          <a:ea typeface="Times New Roman"/>
                        </a:rPr>
                        <a:t> 12п.</a:t>
                      </a:r>
                    </a:p>
                    <a:p>
                      <a:pPr algn="just">
                        <a:spcAft>
                          <a:spcPts val="0"/>
                        </a:spcAft>
                      </a:pPr>
                      <a:r>
                        <a:rPr lang="ru-RU" sz="1200" dirty="0">
                          <a:latin typeface="Times New Roman"/>
                          <a:ea typeface="Times New Roman"/>
                        </a:rPr>
                        <a:t>- </a:t>
                      </a:r>
                      <a:r>
                        <a:rPr lang="ru-RU" sz="1200" i="1" dirty="0">
                          <a:latin typeface="Times New Roman"/>
                          <a:ea typeface="Times New Roman"/>
                        </a:rPr>
                        <a:t>Аттестат о среднем общем образовании </a:t>
                      </a:r>
                      <a:r>
                        <a:rPr lang="ru-RU" sz="1200" b="1" i="1" dirty="0">
                          <a:solidFill>
                            <a:srgbClr val="C00000"/>
                          </a:solidFill>
                          <a:latin typeface="Times New Roman"/>
                          <a:ea typeface="Times New Roman"/>
                        </a:rPr>
                        <a:t>с отличием сине-голубого цвета</a:t>
                      </a:r>
                      <a:r>
                        <a:rPr lang="ru-RU" sz="1200" dirty="0">
                          <a:latin typeface="Times New Roman"/>
                          <a:ea typeface="Times New Roman"/>
                        </a:rPr>
                        <a:t> имеет дополнительную надпись ниже с выравниванием по центру </a:t>
                      </a:r>
                      <a:r>
                        <a:rPr lang="ru-RU" sz="1200" dirty="0">
                          <a:solidFill>
                            <a:srgbClr val="C00000"/>
                          </a:solidFill>
                          <a:latin typeface="Times New Roman"/>
                          <a:ea typeface="Times New Roman"/>
                        </a:rPr>
                        <a:t>«</a:t>
                      </a:r>
                      <a:r>
                        <a:rPr lang="ru-RU" sz="1200" b="1" dirty="0">
                          <a:solidFill>
                            <a:srgbClr val="C00000"/>
                          </a:solidFill>
                          <a:latin typeface="Times New Roman"/>
                          <a:ea typeface="Times New Roman"/>
                        </a:rPr>
                        <a:t>С отличием»</a:t>
                      </a:r>
                      <a:r>
                        <a:rPr lang="ru-RU" sz="1200" dirty="0">
                          <a:latin typeface="Times New Roman"/>
                          <a:ea typeface="Times New Roman"/>
                        </a:rPr>
                        <a:t>, выполненную </a:t>
                      </a:r>
                      <a:r>
                        <a:rPr lang="ru-RU" sz="1200" b="1" dirty="0">
                          <a:solidFill>
                            <a:srgbClr val="C00000"/>
                          </a:solidFill>
                          <a:latin typeface="Times New Roman"/>
                          <a:ea typeface="Times New Roman"/>
                        </a:rPr>
                        <a:t>серебряной краской</a:t>
                      </a:r>
                      <a:r>
                        <a:rPr lang="ru-RU" sz="1200" dirty="0">
                          <a:latin typeface="Times New Roman"/>
                          <a:ea typeface="Times New Roman"/>
                        </a:rPr>
                        <a:t>, обладающей зеленым свечением в </a:t>
                      </a:r>
                      <a:r>
                        <a:rPr lang="ru-RU" sz="1200" dirty="0" err="1">
                          <a:latin typeface="Times New Roman"/>
                          <a:ea typeface="Times New Roman"/>
                        </a:rPr>
                        <a:t>УФ-излучении</a:t>
                      </a:r>
                      <a:r>
                        <a:rPr lang="ru-RU" sz="1200" dirty="0">
                          <a:latin typeface="Times New Roman"/>
                          <a:ea typeface="Times New Roman"/>
                        </a:rPr>
                        <a:t>, курсивом, шрифтом </a:t>
                      </a:r>
                      <a:r>
                        <a:rPr lang="ru-RU" sz="1200" dirty="0" err="1">
                          <a:latin typeface="Times New Roman"/>
                          <a:ea typeface="Times New Roman"/>
                        </a:rPr>
                        <a:t>Lazurski</a:t>
                      </a:r>
                      <a:r>
                        <a:rPr lang="ru-RU" sz="1200" dirty="0">
                          <a:latin typeface="Times New Roman"/>
                          <a:ea typeface="Times New Roman"/>
                        </a:rPr>
                        <a:t> 12п.</a:t>
                      </a:r>
                    </a:p>
                  </a:txBody>
                  <a:tcPr marL="58553" marR="585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4538131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983" y="58463"/>
            <a:ext cx="12192000" cy="1061884"/>
          </a:xfrm>
          <a:prstGeom prst="rect">
            <a:avLst/>
          </a:prstGeom>
          <a:gradFill flip="none" rotWithShape="1">
            <a:gsLst>
              <a:gs pos="0">
                <a:srgbClr val="00B0F0">
                  <a:shade val="30000"/>
                  <a:satMod val="115000"/>
                </a:srgbClr>
              </a:gs>
              <a:gs pos="50000">
                <a:srgbClr val="00B0F0">
                  <a:shade val="67500"/>
                  <a:satMod val="115000"/>
                  <a:lumMod val="100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 name="Заголовок 1"/>
          <p:cNvSpPr>
            <a:spLocks noGrp="1"/>
          </p:cNvSpPr>
          <p:nvPr>
            <p:ph type="title"/>
          </p:nvPr>
        </p:nvSpPr>
        <p:spPr>
          <a:xfrm>
            <a:off x="1855559" y="-152"/>
            <a:ext cx="9502288" cy="1062038"/>
          </a:xfrm>
        </p:spPr>
        <p:txBody>
          <a:bodyPr rtlCol="0">
            <a:noAutofit/>
          </a:bodyPr>
          <a:lstStyle/>
          <a:p>
            <a:pPr algn="ctr">
              <a:defRPr/>
            </a:pPr>
            <a:r>
              <a:rPr lang="ru-RU" sz="2400" b="1" dirty="0">
                <a:solidFill>
                  <a:schemeClr val="bg1"/>
                </a:solidFill>
                <a:effectLst>
                  <a:outerShdw blurRad="38100" dist="38100" dir="2700000" algn="tl">
                    <a:srgbClr val="000000">
                      <a:alpha val="43137"/>
                    </a:srgbClr>
                  </a:outerShdw>
                </a:effectLst>
                <a:latin typeface="Arial" charset="0"/>
              </a:rPr>
              <a:t>Изменения в порядке выдачи аттестата</a:t>
            </a:r>
            <a:br>
              <a:rPr lang="ru-RU" sz="2400" b="1" dirty="0">
                <a:solidFill>
                  <a:schemeClr val="bg1"/>
                </a:solidFill>
                <a:effectLst>
                  <a:outerShdw blurRad="38100" dist="38100" dir="2700000" algn="tl">
                    <a:srgbClr val="000000">
                      <a:alpha val="43137"/>
                    </a:srgbClr>
                  </a:outerShdw>
                </a:effectLst>
                <a:latin typeface="Arial" charset="0"/>
              </a:rPr>
            </a:br>
            <a:r>
              <a:rPr lang="ru-RU" sz="2400" b="1" dirty="0">
                <a:solidFill>
                  <a:schemeClr val="bg1"/>
                </a:solidFill>
                <a:effectLst>
                  <a:outerShdw blurRad="38100" dist="38100" dir="2700000" algn="tl">
                    <a:srgbClr val="000000">
                      <a:alpha val="43137"/>
                    </a:srgbClr>
                  </a:outerShdw>
                </a:effectLst>
                <a:latin typeface="Arial" charset="0"/>
              </a:rPr>
              <a:t>о среднем общем образовании с отличием</a:t>
            </a:r>
            <a:endParaRPr lang="ru-RU" sz="2400" b="1" dirty="0">
              <a:solidFill>
                <a:schemeClr val="bg1"/>
              </a:solidFill>
              <a:effectLst>
                <a:outerShdw blurRad="38100" dist="38100" dir="2700000" algn="tl">
                  <a:srgbClr val="000000">
                    <a:alpha val="43137"/>
                  </a:srgbClr>
                </a:outerShdw>
              </a:effectLst>
              <a:latin typeface="Arial" charset="0"/>
              <a:ea typeface="+mn-ea"/>
              <a:cs typeface="+mn-cs"/>
            </a:endParaRPr>
          </a:p>
        </p:txBody>
      </p:sp>
      <p:sp>
        <p:nvSpPr>
          <p:cNvPr id="4104" name="Номер слайда 6"/>
          <p:cNvSpPr>
            <a:spLocks noGrp="1"/>
          </p:cNvSpPr>
          <p:nvPr>
            <p:ph type="sldNum" sz="quarter" idx="12"/>
          </p:nvPr>
        </p:nvSpPr>
        <p:spPr bwMode="auto">
          <a:xfrm>
            <a:off x="9448800" y="6492876"/>
            <a:ext cx="2743200" cy="365125"/>
          </a:xfrm>
          <a:noFill/>
          <a:ln>
            <a:miter lim="800000"/>
            <a:headEnd/>
            <a:tailEnd/>
          </a:ln>
        </p:spPr>
        <p:txBody>
          <a:bodyPr rIns="180000"/>
          <a:lstStyle/>
          <a:p>
            <a:fld id="{7424CA2D-FB2C-4C46-8862-D6D67844D206}" type="slidenum">
              <a:rPr lang="en-US" altLang="ru-RU">
                <a:solidFill>
                  <a:srgbClr val="0070C0"/>
                </a:solidFill>
              </a:rPr>
              <a:pPr/>
              <a:t>6</a:t>
            </a:fld>
            <a:endParaRPr lang="en-US" altLang="ru-RU">
              <a:solidFill>
                <a:srgbClr val="0070C0"/>
              </a:solidFill>
            </a:endParaRPr>
          </a:p>
        </p:txBody>
      </p:sp>
      <p:sp>
        <p:nvSpPr>
          <p:cNvPr id="5" name="Прямоугольник 4"/>
          <p:cNvSpPr/>
          <p:nvPr/>
        </p:nvSpPr>
        <p:spPr>
          <a:xfrm>
            <a:off x="0" y="6791326"/>
            <a:ext cx="12192000" cy="66675"/>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4105" name="Прямоугольник 29"/>
          <p:cNvSpPr>
            <a:spLocks noChangeArrowheads="1"/>
          </p:cNvSpPr>
          <p:nvPr/>
        </p:nvSpPr>
        <p:spPr bwMode="auto">
          <a:xfrm>
            <a:off x="153774" y="1120347"/>
            <a:ext cx="11862487" cy="338554"/>
          </a:xfrm>
          <a:prstGeom prst="rect">
            <a:avLst/>
          </a:prstGeom>
          <a:noFill/>
          <a:ln w="9525">
            <a:noFill/>
            <a:miter lim="800000"/>
            <a:headEnd/>
            <a:tailEnd/>
          </a:ln>
        </p:spPr>
        <p:txBody>
          <a:bodyPr wrap="square">
            <a:spAutoFit/>
          </a:bodyPr>
          <a:lstStyle/>
          <a:p>
            <a:pPr marL="342900" indent="-342900" algn="just" eaLnBrk="1" hangingPunct="1">
              <a:spcAft>
                <a:spcPts val="1200"/>
              </a:spcAft>
            </a:pPr>
            <a:r>
              <a:rPr lang="ru-RU" altLang="ru-RU" sz="1600" dirty="0">
                <a:latin typeface="Calibri" pitchFamily="34" charset="0"/>
              </a:rPr>
              <a:t>        </a:t>
            </a:r>
            <a:endParaRPr lang="ru-RU" altLang="ru-RU" sz="1400" dirty="0">
              <a:latin typeface="Calibri" pitchFamily="34" charset="0"/>
            </a:endParaRPr>
          </a:p>
        </p:txBody>
      </p:sp>
      <p:sp>
        <p:nvSpPr>
          <p:cNvPr id="4106" name="AutoShape 6"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4107" name="AutoShape 8"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4108" name="AutoShape 10"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4109" name="AutoShape 12"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graphicFrame>
        <p:nvGraphicFramePr>
          <p:cNvPr id="18" name="Таблица 17"/>
          <p:cNvGraphicFramePr>
            <a:graphicFrameLocks noGrp="1"/>
          </p:cNvGraphicFramePr>
          <p:nvPr/>
        </p:nvGraphicFramePr>
        <p:xfrm>
          <a:off x="219676" y="1219201"/>
          <a:ext cx="11807567" cy="5453111"/>
        </p:xfrm>
        <a:graphic>
          <a:graphicData uri="http://schemas.openxmlformats.org/drawingml/2006/table">
            <a:tbl>
              <a:tblPr/>
              <a:tblGrid>
                <a:gridCol w="4118919">
                  <a:extLst>
                    <a:ext uri="{9D8B030D-6E8A-4147-A177-3AD203B41FA5}">
                      <a16:colId xmlns="" xmlns:a16="http://schemas.microsoft.com/office/drawing/2014/main" val="20000"/>
                    </a:ext>
                  </a:extLst>
                </a:gridCol>
                <a:gridCol w="7688648">
                  <a:extLst>
                    <a:ext uri="{9D8B030D-6E8A-4147-A177-3AD203B41FA5}">
                      <a16:colId xmlns="" xmlns:a16="http://schemas.microsoft.com/office/drawing/2014/main" val="20001"/>
                    </a:ext>
                  </a:extLst>
                </a:gridCol>
              </a:tblGrid>
              <a:tr h="304800">
                <a:tc>
                  <a:txBody>
                    <a:bodyPr/>
                    <a:lstStyle/>
                    <a:p>
                      <a:pPr algn="ctr">
                        <a:spcAft>
                          <a:spcPts val="0"/>
                        </a:spcAft>
                      </a:pPr>
                      <a:r>
                        <a:rPr lang="ru-RU" sz="1400" b="1" dirty="0">
                          <a:latin typeface="Times New Roman"/>
                          <a:ea typeface="Times New Roman"/>
                        </a:rPr>
                        <a:t>2022/2023 учебный год</a:t>
                      </a:r>
                      <a:endParaRPr lang="ru-RU" sz="1400" dirty="0">
                        <a:latin typeface="Times New Roman"/>
                        <a:ea typeface="Times New Roman"/>
                      </a:endParaRPr>
                    </a:p>
                  </a:txBody>
                  <a:tcPr marL="46181" marR="461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ru-RU" sz="1400" b="1" dirty="0">
                          <a:latin typeface="Times New Roman"/>
                          <a:ea typeface="Times New Roman"/>
                        </a:rPr>
                        <a:t>2023/2024 учебный год</a:t>
                      </a:r>
                      <a:endParaRPr lang="ru-RU" sz="1400" dirty="0">
                        <a:latin typeface="Times New Roman"/>
                        <a:ea typeface="Times New Roman"/>
                      </a:endParaRPr>
                    </a:p>
                  </a:txBody>
                  <a:tcPr marL="46181" marR="461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0"/>
                  </a:ext>
                </a:extLst>
              </a:tr>
              <a:tr h="367895">
                <a:tc>
                  <a:txBody>
                    <a:bodyPr/>
                    <a:lstStyle/>
                    <a:p>
                      <a:pPr algn="just">
                        <a:spcAft>
                          <a:spcPts val="0"/>
                        </a:spcAft>
                      </a:pPr>
                      <a:r>
                        <a:rPr lang="ru-RU" sz="1100" dirty="0">
                          <a:latin typeface="Times New Roman"/>
                          <a:ea typeface="Times New Roman"/>
                        </a:rPr>
                        <a:t>Аттестат о среднем общем образовании </a:t>
                      </a:r>
                      <a:r>
                        <a:rPr lang="ru-RU" sz="1100" b="1" dirty="0">
                          <a:solidFill>
                            <a:srgbClr val="005696"/>
                          </a:solidFill>
                          <a:latin typeface="Times New Roman"/>
                          <a:ea typeface="Times New Roman"/>
                        </a:rPr>
                        <a:t>с отличием</a:t>
                      </a:r>
                    </a:p>
                  </a:txBody>
                  <a:tcPr marL="46181" marR="46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100" dirty="0">
                          <a:latin typeface="Times New Roman"/>
                          <a:ea typeface="Times New Roman"/>
                        </a:rPr>
                        <a:t>Аттестат о среднем общем образовании </a:t>
                      </a:r>
                      <a:r>
                        <a:rPr lang="ru-RU" sz="1100" b="1" dirty="0">
                          <a:solidFill>
                            <a:srgbClr val="C00000"/>
                          </a:solidFill>
                          <a:latin typeface="Times New Roman"/>
                          <a:ea typeface="Times New Roman"/>
                        </a:rPr>
                        <a:t>с отличием </a:t>
                      </a:r>
                      <a:r>
                        <a:rPr lang="ru-RU" sz="1100" dirty="0">
                          <a:latin typeface="Times New Roman"/>
                          <a:ea typeface="Times New Roman"/>
                        </a:rPr>
                        <a:t>выдается </a:t>
                      </a:r>
                      <a:r>
                        <a:rPr lang="ru-RU" sz="1100" b="1" dirty="0">
                          <a:solidFill>
                            <a:srgbClr val="C00000"/>
                          </a:solidFill>
                          <a:latin typeface="Times New Roman"/>
                          <a:ea typeface="Times New Roman"/>
                        </a:rPr>
                        <a:t>красного или сине-голубого цвета</a:t>
                      </a:r>
                      <a:endParaRPr lang="ru-RU" sz="1100" dirty="0">
                        <a:solidFill>
                          <a:srgbClr val="C00000"/>
                        </a:solidFill>
                        <a:latin typeface="Times New Roman"/>
                        <a:ea typeface="Times New Roman"/>
                      </a:endParaRPr>
                    </a:p>
                  </a:txBody>
                  <a:tcPr marL="46181" marR="46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1"/>
                  </a:ext>
                </a:extLst>
              </a:tr>
              <a:tr h="1714630">
                <a:tc>
                  <a:txBody>
                    <a:bodyPr/>
                    <a:lstStyle/>
                    <a:p>
                      <a:pPr algn="just">
                        <a:spcAft>
                          <a:spcPts val="0"/>
                        </a:spcAft>
                      </a:pPr>
                      <a:r>
                        <a:rPr lang="ru-RU" sz="1100" b="0" dirty="0">
                          <a:latin typeface="Times New Roman"/>
                          <a:ea typeface="Times New Roman"/>
                        </a:rPr>
                        <a:t>Аттестат о среднем общем образовании </a:t>
                      </a:r>
                      <a:r>
                        <a:rPr lang="ru-RU" sz="1100" b="1" dirty="0">
                          <a:solidFill>
                            <a:srgbClr val="005696"/>
                          </a:solidFill>
                          <a:latin typeface="Times New Roman"/>
                          <a:ea typeface="Times New Roman"/>
                        </a:rPr>
                        <a:t>с отличием</a:t>
                      </a:r>
                      <a:r>
                        <a:rPr lang="ru-RU" sz="1100" dirty="0">
                          <a:solidFill>
                            <a:srgbClr val="005696"/>
                          </a:solidFill>
                          <a:latin typeface="Times New Roman"/>
                          <a:ea typeface="Times New Roman"/>
                        </a:rPr>
                        <a:t> </a:t>
                      </a:r>
                      <a:r>
                        <a:rPr lang="ru-RU" sz="1100" dirty="0">
                          <a:latin typeface="Times New Roman"/>
                          <a:ea typeface="Times New Roman"/>
                        </a:rPr>
                        <a:t>и приложение к нему выдаются выпускникам 11 (12) класса, имеющим итоговые отметки «отлично» по всем учебным предметам учебного плана, изучавшимся на уровне среднего общего образования, </a:t>
                      </a:r>
                      <a:r>
                        <a:rPr lang="ru-RU" sz="1100" b="1" dirty="0">
                          <a:solidFill>
                            <a:srgbClr val="005696"/>
                          </a:solidFill>
                          <a:latin typeface="Times New Roman"/>
                          <a:ea typeface="Times New Roman"/>
                        </a:rPr>
                        <a:t>получившим удовлетворительные результаты при прохождении ГИА</a:t>
                      </a:r>
                      <a:r>
                        <a:rPr lang="ru-RU" sz="1100" dirty="0">
                          <a:solidFill>
                            <a:srgbClr val="0070C0"/>
                          </a:solidFill>
                          <a:latin typeface="Times New Roman"/>
                          <a:ea typeface="Times New Roman"/>
                        </a:rPr>
                        <a:t> </a:t>
                      </a:r>
                      <a:r>
                        <a:rPr lang="ru-RU" sz="1100" dirty="0">
                          <a:latin typeface="Times New Roman"/>
                          <a:ea typeface="Times New Roman"/>
                        </a:rPr>
                        <a:t>(без учета результатов, полученных при прохождении повторной ГИА) </a:t>
                      </a:r>
                      <a:br>
                        <a:rPr lang="ru-RU" sz="1100" dirty="0">
                          <a:latin typeface="Times New Roman"/>
                          <a:ea typeface="Times New Roman"/>
                        </a:rPr>
                      </a:br>
                      <a:r>
                        <a:rPr lang="ru-RU" sz="1100" b="1" kern="1200" dirty="0">
                          <a:solidFill>
                            <a:schemeClr val="tx1"/>
                          </a:solidFill>
                          <a:latin typeface="Times New Roman"/>
                          <a:ea typeface="Times New Roman"/>
                          <a:cs typeface="+mn-cs"/>
                        </a:rPr>
                        <a:t>и набравшим:</a:t>
                      </a:r>
                    </a:p>
                  </a:txBody>
                  <a:tcPr marL="46181" marR="46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buFontTx/>
                        <a:buChar char="-"/>
                      </a:pPr>
                      <a:r>
                        <a:rPr lang="ru-RU" sz="1100" i="1">
                          <a:latin typeface="Times New Roman"/>
                          <a:ea typeface="Times New Roman"/>
                        </a:rPr>
                        <a:t>Аттестат </a:t>
                      </a:r>
                      <a:r>
                        <a:rPr lang="ru-RU" sz="1100" i="1" dirty="0">
                          <a:latin typeface="Times New Roman"/>
                          <a:ea typeface="Times New Roman"/>
                        </a:rPr>
                        <a:t>о среднем общем образовании </a:t>
                      </a:r>
                      <a:r>
                        <a:rPr lang="ru-RU" sz="1100" b="1" i="1" dirty="0">
                          <a:solidFill>
                            <a:srgbClr val="C00000"/>
                          </a:solidFill>
                          <a:latin typeface="Times New Roman"/>
                          <a:ea typeface="Times New Roman"/>
                        </a:rPr>
                        <a:t>с отличием</a:t>
                      </a:r>
                      <a:r>
                        <a:rPr lang="ru-RU" sz="1100" i="1" dirty="0">
                          <a:solidFill>
                            <a:srgbClr val="C00000"/>
                          </a:solidFill>
                          <a:latin typeface="Times New Roman"/>
                          <a:ea typeface="Times New Roman"/>
                        </a:rPr>
                        <a:t> </a:t>
                      </a:r>
                      <a:r>
                        <a:rPr lang="ru-RU" sz="1100" b="1" i="1" dirty="0">
                          <a:solidFill>
                            <a:srgbClr val="C00000"/>
                          </a:solidFill>
                          <a:latin typeface="Times New Roman"/>
                          <a:ea typeface="Times New Roman"/>
                        </a:rPr>
                        <a:t>красного цвета</a:t>
                      </a:r>
                      <a:r>
                        <a:rPr lang="ru-RU" sz="1100" i="1" dirty="0">
                          <a:solidFill>
                            <a:srgbClr val="C00000"/>
                          </a:solidFill>
                          <a:latin typeface="Times New Roman"/>
                          <a:ea typeface="Times New Roman"/>
                        </a:rPr>
                        <a:t> </a:t>
                      </a:r>
                      <a:r>
                        <a:rPr lang="ru-RU" sz="1100" dirty="0">
                          <a:latin typeface="Times New Roman"/>
                          <a:ea typeface="Times New Roman"/>
                        </a:rPr>
                        <a:t>и приложение к нему выдаются выпускникам 11 (12) класса, имеющим итоговые отметки «отлично» по всем учебным предметам учебного плана, изучавшимся на уровне среднего общего образования, </a:t>
                      </a:r>
                      <a:r>
                        <a:rPr lang="ru-RU" sz="1100" b="1" dirty="0">
                          <a:solidFill>
                            <a:srgbClr val="C00000"/>
                          </a:solidFill>
                          <a:latin typeface="Times New Roman"/>
                          <a:ea typeface="Times New Roman"/>
                        </a:rPr>
                        <a:t>успешно прошедшим ГИА</a:t>
                      </a:r>
                      <a:r>
                        <a:rPr lang="ru-RU" sz="1100" dirty="0">
                          <a:solidFill>
                            <a:srgbClr val="C00000"/>
                          </a:solidFill>
                          <a:latin typeface="Times New Roman"/>
                          <a:ea typeface="Times New Roman"/>
                        </a:rPr>
                        <a:t> </a:t>
                      </a:r>
                      <a:r>
                        <a:rPr lang="ru-RU" sz="1100" dirty="0">
                          <a:latin typeface="Times New Roman"/>
                          <a:ea typeface="Times New Roman"/>
                        </a:rPr>
                        <a:t>(без учета результатов, полученных при прохождении повторной ГИА) </a:t>
                      </a:r>
                      <a:r>
                        <a:rPr lang="ru-RU" sz="1100" b="1">
                          <a:latin typeface="Times New Roman"/>
                          <a:ea typeface="Times New Roman"/>
                        </a:rPr>
                        <a:t>и набравшим:</a:t>
                      </a:r>
                    </a:p>
                    <a:p>
                      <a:pPr algn="just">
                        <a:spcAft>
                          <a:spcPts val="0"/>
                        </a:spcAft>
                        <a:buFontTx/>
                        <a:buChar char="-"/>
                      </a:pPr>
                      <a:r>
                        <a:rPr lang="ru-RU" sz="1100" dirty="0">
                          <a:latin typeface="Times New Roman"/>
                          <a:ea typeface="Times New Roman"/>
                        </a:rPr>
                        <a:t> </a:t>
                      </a:r>
                      <a:r>
                        <a:rPr lang="ru-RU" sz="1100" i="1" dirty="0">
                          <a:latin typeface="Times New Roman"/>
                          <a:ea typeface="Times New Roman"/>
                        </a:rPr>
                        <a:t>Аттестат о среднем общем образовании </a:t>
                      </a:r>
                      <a:r>
                        <a:rPr lang="ru-RU" sz="1100" b="1" i="1" dirty="0">
                          <a:solidFill>
                            <a:srgbClr val="C00000"/>
                          </a:solidFill>
                          <a:latin typeface="Times New Roman"/>
                          <a:ea typeface="Times New Roman"/>
                        </a:rPr>
                        <a:t>с отличием</a:t>
                      </a:r>
                      <a:r>
                        <a:rPr lang="ru-RU" sz="1100" i="1" dirty="0">
                          <a:solidFill>
                            <a:srgbClr val="C00000"/>
                          </a:solidFill>
                          <a:latin typeface="Times New Roman"/>
                          <a:ea typeface="Times New Roman"/>
                        </a:rPr>
                        <a:t> </a:t>
                      </a:r>
                      <a:r>
                        <a:rPr lang="ru-RU" sz="1100" b="1" i="1" dirty="0">
                          <a:solidFill>
                            <a:srgbClr val="C00000"/>
                          </a:solidFill>
                          <a:latin typeface="Times New Roman"/>
                          <a:ea typeface="Times New Roman"/>
                        </a:rPr>
                        <a:t>сине-голубого цвета</a:t>
                      </a:r>
                      <a:r>
                        <a:rPr lang="ru-RU" sz="1100" i="1" dirty="0">
                          <a:solidFill>
                            <a:srgbClr val="C00000"/>
                          </a:solidFill>
                          <a:latin typeface="Times New Roman"/>
                          <a:ea typeface="Times New Roman"/>
                        </a:rPr>
                        <a:t> </a:t>
                      </a:r>
                      <a:r>
                        <a:rPr lang="ru-RU" sz="1100" dirty="0">
                          <a:latin typeface="Times New Roman"/>
                          <a:ea typeface="Times New Roman"/>
                        </a:rPr>
                        <a:t>и приложение к нему выдаются выпускникам 11 (12) класса, имеющим по всем учебным предметам учебного плана, изучавшимся на уровне среднего общего образования, итоговые отметки успеваемости «отлично» и не более двух отметок «хорошо» и </a:t>
                      </a:r>
                      <a:r>
                        <a:rPr lang="ru-RU" sz="1100" b="1" dirty="0">
                          <a:solidFill>
                            <a:srgbClr val="C00000"/>
                          </a:solidFill>
                          <a:latin typeface="Times New Roman"/>
                          <a:ea typeface="Times New Roman"/>
                        </a:rPr>
                        <a:t>успешно прошедшим ГИА</a:t>
                      </a:r>
                      <a:r>
                        <a:rPr lang="ru-RU" sz="1100" dirty="0">
                          <a:solidFill>
                            <a:srgbClr val="C00000"/>
                          </a:solidFill>
                          <a:latin typeface="Times New Roman"/>
                          <a:ea typeface="Times New Roman"/>
                        </a:rPr>
                        <a:t> </a:t>
                      </a:r>
                      <a:r>
                        <a:rPr lang="ru-RU" sz="1100" dirty="0">
                          <a:latin typeface="Times New Roman"/>
                          <a:ea typeface="Times New Roman"/>
                        </a:rPr>
                        <a:t>(без учета результатов, полученных при прохождении повторной ГИА) </a:t>
                      </a:r>
                      <a:r>
                        <a:rPr lang="ru-RU" sz="1100" b="1" dirty="0">
                          <a:solidFill>
                            <a:schemeClr val="tx1"/>
                          </a:solidFill>
                          <a:latin typeface="Times New Roman"/>
                          <a:ea typeface="Times New Roman"/>
                        </a:rPr>
                        <a:t>и набравшим:</a:t>
                      </a:r>
                    </a:p>
                  </a:txBody>
                  <a:tcPr marL="46181" marR="46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2"/>
                  </a:ext>
                </a:extLst>
              </a:tr>
              <a:tr h="3065786">
                <a:tc>
                  <a:txBody>
                    <a:bodyPr/>
                    <a:lstStyle/>
                    <a:p>
                      <a:pPr indent="21590" algn="just">
                        <a:spcAft>
                          <a:spcPts val="0"/>
                        </a:spcAft>
                      </a:pPr>
                      <a:r>
                        <a:rPr lang="ru-RU" sz="1100" b="0" i="1" dirty="0">
                          <a:latin typeface="Times New Roman"/>
                          <a:ea typeface="Times New Roman"/>
                        </a:rPr>
                        <a:t>Аттестат о среднем общем образовании </a:t>
                      </a:r>
                      <a:br>
                        <a:rPr lang="ru-RU" sz="1100" b="0" i="1" dirty="0">
                          <a:latin typeface="Times New Roman"/>
                          <a:ea typeface="Times New Roman"/>
                        </a:rPr>
                      </a:br>
                      <a:r>
                        <a:rPr lang="ru-RU" sz="1100" b="1" i="1" dirty="0">
                          <a:solidFill>
                            <a:srgbClr val="005696"/>
                          </a:solidFill>
                          <a:latin typeface="Times New Roman"/>
                          <a:ea typeface="Times New Roman"/>
                        </a:rPr>
                        <a:t>с отличием</a:t>
                      </a:r>
                      <a:r>
                        <a:rPr lang="ru-RU" sz="1100" b="0" i="1" dirty="0">
                          <a:solidFill>
                            <a:srgbClr val="005696"/>
                          </a:solidFill>
                          <a:latin typeface="Times New Roman"/>
                          <a:ea typeface="Times New Roman"/>
                        </a:rPr>
                        <a:t>:</a:t>
                      </a:r>
                      <a:endParaRPr lang="ru-RU" sz="1100" i="1" dirty="0">
                        <a:latin typeface="Times New Roman"/>
                        <a:ea typeface="Times New Roman"/>
                      </a:endParaRPr>
                    </a:p>
                    <a:p>
                      <a:pPr indent="21590" algn="just">
                        <a:spcAft>
                          <a:spcPts val="0"/>
                        </a:spcAft>
                      </a:pPr>
                      <a:r>
                        <a:rPr lang="ru-RU" sz="1100" dirty="0">
                          <a:latin typeface="Times New Roman"/>
                          <a:ea typeface="Times New Roman"/>
                        </a:rPr>
                        <a:t>- не менее </a:t>
                      </a:r>
                      <a:r>
                        <a:rPr lang="ru-RU" sz="1100" b="1" dirty="0">
                          <a:solidFill>
                            <a:srgbClr val="005696"/>
                          </a:solidFill>
                          <a:latin typeface="Times New Roman"/>
                          <a:ea typeface="Times New Roman"/>
                        </a:rPr>
                        <a:t>70 баллов </a:t>
                      </a:r>
                      <a:r>
                        <a:rPr lang="ru-RU" sz="1100" dirty="0">
                          <a:latin typeface="Times New Roman"/>
                          <a:ea typeface="Times New Roman"/>
                        </a:rPr>
                        <a:t>на </a:t>
                      </a:r>
                      <a:r>
                        <a:rPr lang="ru-RU" sz="1100" b="1" dirty="0">
                          <a:solidFill>
                            <a:srgbClr val="005696"/>
                          </a:solidFill>
                          <a:latin typeface="Times New Roman"/>
                          <a:ea typeface="Times New Roman"/>
                        </a:rPr>
                        <a:t>ЕГЭ</a:t>
                      </a:r>
                      <a:r>
                        <a:rPr lang="ru-RU" sz="1100" dirty="0">
                          <a:latin typeface="Times New Roman"/>
                          <a:ea typeface="Times New Roman"/>
                        </a:rPr>
                        <a:t> по </a:t>
                      </a:r>
                      <a:r>
                        <a:rPr lang="ru-RU" sz="1100" b="1" dirty="0">
                          <a:solidFill>
                            <a:srgbClr val="005696"/>
                          </a:solidFill>
                          <a:latin typeface="Times New Roman"/>
                          <a:ea typeface="Times New Roman"/>
                        </a:rPr>
                        <a:t>русскому языку</a:t>
                      </a:r>
                      <a:r>
                        <a:rPr lang="ru-RU" sz="1100" b="1" baseline="0" dirty="0">
                          <a:solidFill>
                            <a:srgbClr val="005696"/>
                          </a:solidFill>
                          <a:latin typeface="Times New Roman"/>
                          <a:ea typeface="Times New Roman"/>
                        </a:rPr>
                        <a:t> и </a:t>
                      </a:r>
                      <a:r>
                        <a:rPr lang="ru-RU" sz="1100" b="1" dirty="0">
                          <a:solidFill>
                            <a:srgbClr val="005696"/>
                          </a:solidFill>
                          <a:latin typeface="Times New Roman"/>
                          <a:ea typeface="Times New Roman"/>
                        </a:rPr>
                        <a:t> математике профильного</a:t>
                      </a:r>
                      <a:r>
                        <a:rPr lang="ru-RU" sz="1100" dirty="0">
                          <a:solidFill>
                            <a:srgbClr val="0070C0"/>
                          </a:solidFill>
                          <a:latin typeface="Times New Roman"/>
                          <a:ea typeface="Times New Roman"/>
                        </a:rPr>
                        <a:t> </a:t>
                      </a:r>
                      <a:r>
                        <a:rPr lang="ru-RU" sz="1100" dirty="0">
                          <a:latin typeface="Times New Roman"/>
                          <a:ea typeface="Times New Roman"/>
                        </a:rPr>
                        <a:t>уровня или </a:t>
                      </a:r>
                      <a:br>
                        <a:rPr lang="ru-RU" sz="1100" dirty="0">
                          <a:latin typeface="Times New Roman"/>
                          <a:ea typeface="Times New Roman"/>
                        </a:rPr>
                      </a:br>
                      <a:r>
                        <a:rPr lang="ru-RU" sz="1100" b="1" dirty="0">
                          <a:solidFill>
                            <a:srgbClr val="005696"/>
                          </a:solidFill>
                          <a:latin typeface="Times New Roman"/>
                          <a:ea typeface="Times New Roman"/>
                        </a:rPr>
                        <a:t>5 баллов</a:t>
                      </a:r>
                      <a:r>
                        <a:rPr lang="ru-RU" sz="1100" dirty="0">
                          <a:solidFill>
                            <a:srgbClr val="005696"/>
                          </a:solidFill>
                          <a:latin typeface="Times New Roman"/>
                          <a:ea typeface="Times New Roman"/>
                        </a:rPr>
                        <a:t> </a:t>
                      </a:r>
                      <a:r>
                        <a:rPr lang="ru-RU" sz="1100" dirty="0">
                          <a:latin typeface="Times New Roman"/>
                          <a:ea typeface="Times New Roman"/>
                        </a:rPr>
                        <a:t>на </a:t>
                      </a:r>
                      <a:r>
                        <a:rPr lang="ru-RU" sz="1100" b="1" dirty="0">
                          <a:solidFill>
                            <a:srgbClr val="005696"/>
                          </a:solidFill>
                          <a:latin typeface="Times New Roman"/>
                          <a:ea typeface="Times New Roman"/>
                        </a:rPr>
                        <a:t>ЕГЭ </a:t>
                      </a:r>
                      <a:r>
                        <a:rPr lang="ru-RU" sz="1100" kern="1200" dirty="0">
                          <a:solidFill>
                            <a:schemeClr val="tx1"/>
                          </a:solidFill>
                          <a:latin typeface="Times New Roman"/>
                          <a:ea typeface="Times New Roman"/>
                          <a:cs typeface="+mn-cs"/>
                        </a:rPr>
                        <a:t>по</a:t>
                      </a:r>
                      <a:r>
                        <a:rPr lang="ru-RU" sz="1100" b="1" kern="1200" dirty="0">
                          <a:solidFill>
                            <a:srgbClr val="005696"/>
                          </a:solidFill>
                          <a:latin typeface="Times New Roman"/>
                          <a:ea typeface="Times New Roman"/>
                          <a:cs typeface="+mn-cs"/>
                        </a:rPr>
                        <a:t> мате</a:t>
                      </a:r>
                      <a:r>
                        <a:rPr lang="ru-RU" sz="1100" b="1" dirty="0">
                          <a:solidFill>
                            <a:srgbClr val="005696"/>
                          </a:solidFill>
                          <a:latin typeface="Times New Roman"/>
                          <a:ea typeface="Times New Roman"/>
                        </a:rPr>
                        <a:t>матике базового</a:t>
                      </a:r>
                      <a:r>
                        <a:rPr lang="ru-RU" sz="1100" dirty="0">
                          <a:solidFill>
                            <a:srgbClr val="005696"/>
                          </a:solidFill>
                          <a:latin typeface="Times New Roman"/>
                          <a:ea typeface="Times New Roman"/>
                        </a:rPr>
                        <a:t> </a:t>
                      </a:r>
                      <a:r>
                        <a:rPr lang="ru-RU" sz="1100" dirty="0">
                          <a:latin typeface="Times New Roman"/>
                          <a:ea typeface="Times New Roman"/>
                        </a:rPr>
                        <a:t>уровня;</a:t>
                      </a:r>
                      <a:endParaRPr lang="ru-RU" sz="1100" dirty="0">
                        <a:latin typeface="Arial"/>
                        <a:ea typeface="Times New Roman"/>
                      </a:endParaRPr>
                    </a:p>
                    <a:p>
                      <a:pPr indent="21590" algn="just">
                        <a:spcAft>
                          <a:spcPts val="0"/>
                        </a:spcAft>
                      </a:pPr>
                      <a:r>
                        <a:rPr lang="ru-RU" sz="1100" dirty="0">
                          <a:latin typeface="Times New Roman"/>
                          <a:ea typeface="Times New Roman"/>
                        </a:rPr>
                        <a:t>- в случае прохождения выпускником ГИА в форме </a:t>
                      </a:r>
                      <a:r>
                        <a:rPr lang="ru-RU" sz="1100" b="1" dirty="0">
                          <a:solidFill>
                            <a:srgbClr val="005696"/>
                          </a:solidFill>
                          <a:latin typeface="Times New Roman"/>
                          <a:ea typeface="Times New Roman"/>
                        </a:rPr>
                        <a:t>ГВЭ</a:t>
                      </a:r>
                      <a:r>
                        <a:rPr lang="ru-RU" sz="1100" dirty="0">
                          <a:latin typeface="Times New Roman"/>
                          <a:ea typeface="Times New Roman"/>
                        </a:rPr>
                        <a:t> – </a:t>
                      </a:r>
                      <a:r>
                        <a:rPr lang="ru-RU" sz="1100" b="1" dirty="0">
                          <a:solidFill>
                            <a:srgbClr val="005696"/>
                          </a:solidFill>
                          <a:latin typeface="Times New Roman"/>
                          <a:ea typeface="Times New Roman"/>
                        </a:rPr>
                        <a:t>5 баллов </a:t>
                      </a:r>
                      <a:r>
                        <a:rPr lang="ru-RU" sz="1100" dirty="0">
                          <a:latin typeface="Times New Roman"/>
                          <a:ea typeface="Times New Roman"/>
                        </a:rPr>
                        <a:t>по </a:t>
                      </a:r>
                      <a:r>
                        <a:rPr lang="ru-RU" sz="1100" b="1" dirty="0">
                          <a:solidFill>
                            <a:srgbClr val="005696"/>
                          </a:solidFill>
                          <a:latin typeface="Times New Roman"/>
                          <a:ea typeface="Times New Roman"/>
                        </a:rPr>
                        <a:t>обязательным предметам</a:t>
                      </a:r>
                      <a:r>
                        <a:rPr lang="ru-RU" sz="1100" dirty="0">
                          <a:latin typeface="Times New Roman"/>
                          <a:ea typeface="Times New Roman"/>
                        </a:rPr>
                        <a:t>;</a:t>
                      </a:r>
                      <a:endParaRPr lang="ru-RU" sz="1100" dirty="0">
                        <a:latin typeface="Arial"/>
                        <a:ea typeface="Times New Roman"/>
                      </a:endParaRPr>
                    </a:p>
                    <a:p>
                      <a:pPr indent="21590" algn="just">
                        <a:spcAft>
                          <a:spcPts val="0"/>
                        </a:spcAft>
                      </a:pPr>
                      <a:r>
                        <a:rPr lang="ru-RU" sz="1100" dirty="0">
                          <a:latin typeface="Times New Roman"/>
                          <a:ea typeface="Times New Roman"/>
                        </a:rPr>
                        <a:t>- в случае выбора выпускником </a:t>
                      </a:r>
                      <a:r>
                        <a:rPr lang="ru-RU" sz="1100" b="1" dirty="0">
                          <a:solidFill>
                            <a:srgbClr val="005696"/>
                          </a:solidFill>
                          <a:latin typeface="Times New Roman"/>
                          <a:ea typeface="Times New Roman"/>
                        </a:rPr>
                        <a:t>различных форм </a:t>
                      </a:r>
                      <a:r>
                        <a:rPr lang="ru-RU" sz="1100" dirty="0">
                          <a:latin typeface="Times New Roman"/>
                          <a:ea typeface="Times New Roman"/>
                        </a:rPr>
                        <a:t>прохождения ГИА (ЕГЭ и ГВЭ) – </a:t>
                      </a:r>
                      <a:r>
                        <a:rPr lang="ru-RU" sz="1100" b="1" dirty="0">
                          <a:solidFill>
                            <a:srgbClr val="005696"/>
                          </a:solidFill>
                          <a:latin typeface="Times New Roman"/>
                          <a:ea typeface="Times New Roman"/>
                        </a:rPr>
                        <a:t>5 баллов </a:t>
                      </a:r>
                      <a:r>
                        <a:rPr lang="ru-RU" sz="1100" dirty="0">
                          <a:latin typeface="Times New Roman"/>
                          <a:ea typeface="Times New Roman"/>
                        </a:rPr>
                        <a:t>по сдаваемому обязательному учебному предмету в форме </a:t>
                      </a:r>
                      <a:r>
                        <a:rPr lang="ru-RU" sz="1100" b="1" dirty="0">
                          <a:solidFill>
                            <a:srgbClr val="005696"/>
                          </a:solidFill>
                          <a:latin typeface="Times New Roman"/>
                          <a:ea typeface="Times New Roman"/>
                        </a:rPr>
                        <a:t>ГВЭ и ЕГЭ по математике базового </a:t>
                      </a:r>
                      <a:r>
                        <a:rPr lang="ru-RU" sz="1100" dirty="0">
                          <a:latin typeface="Times New Roman"/>
                          <a:ea typeface="Times New Roman"/>
                        </a:rPr>
                        <a:t>уровня, а также не менее </a:t>
                      </a:r>
                      <a:r>
                        <a:rPr lang="ru-RU" sz="1100" b="1" dirty="0">
                          <a:solidFill>
                            <a:srgbClr val="005696"/>
                          </a:solidFill>
                          <a:latin typeface="Times New Roman"/>
                          <a:ea typeface="Times New Roman"/>
                        </a:rPr>
                        <a:t>70 баллов </a:t>
                      </a:r>
                      <a:r>
                        <a:rPr lang="ru-RU" sz="1100" dirty="0">
                          <a:latin typeface="Times New Roman"/>
                          <a:ea typeface="Times New Roman"/>
                        </a:rPr>
                        <a:t>по сдаваемому </a:t>
                      </a:r>
                      <a:r>
                        <a:rPr lang="ru-RU" sz="1100" b="1" dirty="0">
                          <a:solidFill>
                            <a:srgbClr val="005696"/>
                          </a:solidFill>
                          <a:latin typeface="Times New Roman"/>
                          <a:ea typeface="Times New Roman"/>
                        </a:rPr>
                        <a:t>обязательному предмету</a:t>
                      </a:r>
                      <a:r>
                        <a:rPr lang="ru-RU" sz="1100" dirty="0">
                          <a:latin typeface="Times New Roman"/>
                          <a:ea typeface="Times New Roman"/>
                        </a:rPr>
                        <a:t> в форме </a:t>
                      </a:r>
                      <a:r>
                        <a:rPr lang="ru-RU" sz="1100" b="1" dirty="0">
                          <a:solidFill>
                            <a:srgbClr val="005696"/>
                          </a:solidFill>
                          <a:latin typeface="Times New Roman"/>
                          <a:ea typeface="Times New Roman"/>
                        </a:rPr>
                        <a:t>ЕГЭ.</a:t>
                      </a:r>
                    </a:p>
                  </a:txBody>
                  <a:tcPr marL="46181" marR="46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100" baseline="0" dirty="0">
                          <a:latin typeface="Times New Roman"/>
                          <a:ea typeface="Times New Roman"/>
                        </a:rPr>
                        <a:t>        </a:t>
                      </a:r>
                      <a:r>
                        <a:rPr lang="ru-RU" sz="1100" i="1" dirty="0">
                          <a:latin typeface="Times New Roman"/>
                          <a:ea typeface="Times New Roman"/>
                        </a:rPr>
                        <a:t>Аттестат о среднем общем образовании </a:t>
                      </a:r>
                      <a:r>
                        <a:rPr lang="ru-RU" sz="1100" b="1" i="1" dirty="0">
                          <a:solidFill>
                            <a:srgbClr val="C00000"/>
                          </a:solidFill>
                          <a:latin typeface="Times New Roman"/>
                          <a:ea typeface="Times New Roman"/>
                        </a:rPr>
                        <a:t>с отличием</a:t>
                      </a:r>
                      <a:r>
                        <a:rPr lang="ru-RU" sz="1100" i="1" dirty="0">
                          <a:solidFill>
                            <a:srgbClr val="C00000"/>
                          </a:solidFill>
                          <a:latin typeface="Times New Roman"/>
                          <a:ea typeface="Times New Roman"/>
                        </a:rPr>
                        <a:t> </a:t>
                      </a:r>
                      <a:r>
                        <a:rPr lang="ru-RU" sz="1100" b="1" i="1" dirty="0">
                          <a:solidFill>
                            <a:srgbClr val="C00000"/>
                          </a:solidFill>
                          <a:latin typeface="Times New Roman"/>
                          <a:ea typeface="Times New Roman"/>
                        </a:rPr>
                        <a:t>красного цвета:</a:t>
                      </a:r>
                      <a:endParaRPr lang="ru-RU" sz="1100" i="1" dirty="0">
                        <a:solidFill>
                          <a:srgbClr val="C00000"/>
                        </a:solidFill>
                        <a:latin typeface="Times New Roman"/>
                        <a:ea typeface="Times New Roman"/>
                      </a:endParaRPr>
                    </a:p>
                    <a:p>
                      <a:pPr indent="21590" algn="just">
                        <a:spcAft>
                          <a:spcPts val="0"/>
                        </a:spcAft>
                      </a:pPr>
                      <a:r>
                        <a:rPr lang="ru-RU" sz="1100" dirty="0">
                          <a:latin typeface="Times New Roman"/>
                          <a:ea typeface="Times New Roman"/>
                        </a:rPr>
                        <a:t>- не менее </a:t>
                      </a:r>
                      <a:r>
                        <a:rPr lang="ru-RU" sz="1100" b="1" dirty="0">
                          <a:solidFill>
                            <a:srgbClr val="005696"/>
                          </a:solidFill>
                          <a:latin typeface="Times New Roman"/>
                          <a:ea typeface="Times New Roman"/>
                        </a:rPr>
                        <a:t>70 баллов </a:t>
                      </a:r>
                      <a:r>
                        <a:rPr lang="ru-RU" sz="1100" dirty="0">
                          <a:latin typeface="Times New Roman"/>
                          <a:ea typeface="Times New Roman"/>
                        </a:rPr>
                        <a:t>на ЕГЭ по </a:t>
                      </a:r>
                      <a:r>
                        <a:rPr lang="ru-RU" sz="1100" b="1" dirty="0">
                          <a:solidFill>
                            <a:srgbClr val="005696"/>
                          </a:solidFill>
                          <a:latin typeface="Times New Roman"/>
                          <a:ea typeface="Times New Roman"/>
                        </a:rPr>
                        <a:t>русскому языку </a:t>
                      </a:r>
                      <a:r>
                        <a:rPr lang="ru-RU" sz="1100" dirty="0">
                          <a:latin typeface="Times New Roman"/>
                          <a:ea typeface="Times New Roman"/>
                        </a:rPr>
                        <a:t>и не менее </a:t>
                      </a:r>
                      <a:r>
                        <a:rPr lang="ru-RU" sz="1100" b="1" dirty="0">
                          <a:solidFill>
                            <a:srgbClr val="005696"/>
                          </a:solidFill>
                          <a:latin typeface="Times New Roman"/>
                          <a:ea typeface="Times New Roman"/>
                        </a:rPr>
                        <a:t>70 баллов</a:t>
                      </a:r>
                      <a:r>
                        <a:rPr lang="ru-RU" sz="1100" b="1" dirty="0">
                          <a:solidFill>
                            <a:srgbClr val="C00000"/>
                          </a:solidFill>
                          <a:latin typeface="Times New Roman"/>
                          <a:ea typeface="Times New Roman"/>
                        </a:rPr>
                        <a:t> </a:t>
                      </a:r>
                      <a:r>
                        <a:rPr lang="ru-RU" sz="1100" dirty="0">
                          <a:latin typeface="Times New Roman"/>
                          <a:ea typeface="Times New Roman"/>
                        </a:rPr>
                        <a:t>на </a:t>
                      </a:r>
                      <a:r>
                        <a:rPr lang="ru-RU" sz="1100" b="1" dirty="0">
                          <a:solidFill>
                            <a:srgbClr val="C00000"/>
                          </a:solidFill>
                          <a:latin typeface="Times New Roman"/>
                          <a:ea typeface="Times New Roman"/>
                        </a:rPr>
                        <a:t>ЕГЭ</a:t>
                      </a:r>
                      <a:r>
                        <a:rPr lang="ru-RU" sz="1100" dirty="0">
                          <a:latin typeface="Times New Roman"/>
                          <a:ea typeface="Times New Roman"/>
                        </a:rPr>
                        <a:t> </a:t>
                      </a:r>
                      <a:r>
                        <a:rPr lang="ru-RU" sz="1100" b="1" dirty="0">
                          <a:solidFill>
                            <a:srgbClr val="C00000"/>
                          </a:solidFill>
                          <a:latin typeface="Times New Roman"/>
                          <a:ea typeface="Times New Roman"/>
                        </a:rPr>
                        <a:t>по одному из сдаваемых учебных предметов</a:t>
                      </a:r>
                      <a:r>
                        <a:rPr lang="ru-RU" sz="1100" dirty="0">
                          <a:latin typeface="Times New Roman"/>
                          <a:ea typeface="Times New Roman"/>
                        </a:rPr>
                        <a:t>, либо </a:t>
                      </a:r>
                      <a:r>
                        <a:rPr lang="ru-RU" sz="1100" b="1" kern="1200" dirty="0">
                          <a:solidFill>
                            <a:srgbClr val="005696"/>
                          </a:solidFill>
                          <a:latin typeface="Times New Roman"/>
                          <a:ea typeface="Times New Roman"/>
                          <a:cs typeface="+mn-cs"/>
                        </a:rPr>
                        <a:t>5 баллов </a:t>
                      </a:r>
                      <a:r>
                        <a:rPr lang="ru-RU" sz="1100" dirty="0">
                          <a:latin typeface="Times New Roman"/>
                          <a:ea typeface="Times New Roman"/>
                        </a:rPr>
                        <a:t>на </a:t>
                      </a:r>
                      <a:r>
                        <a:rPr lang="ru-RU" sz="1100" b="1" kern="1200" dirty="0">
                          <a:solidFill>
                            <a:srgbClr val="005696"/>
                          </a:solidFill>
                          <a:latin typeface="Times New Roman"/>
                          <a:ea typeface="Times New Roman"/>
                          <a:cs typeface="+mn-cs"/>
                        </a:rPr>
                        <a:t>ЕГЭ</a:t>
                      </a:r>
                      <a:r>
                        <a:rPr lang="ru-RU" sz="1100" dirty="0">
                          <a:latin typeface="Times New Roman"/>
                          <a:ea typeface="Times New Roman"/>
                        </a:rPr>
                        <a:t> по </a:t>
                      </a:r>
                      <a:r>
                        <a:rPr lang="ru-RU" sz="1100" b="1" dirty="0">
                          <a:solidFill>
                            <a:srgbClr val="005696"/>
                          </a:solidFill>
                          <a:latin typeface="Times New Roman"/>
                          <a:ea typeface="Times New Roman"/>
                        </a:rPr>
                        <a:t>математике базового </a:t>
                      </a:r>
                      <a:r>
                        <a:rPr lang="ru-RU" sz="1100" dirty="0">
                          <a:latin typeface="Times New Roman"/>
                          <a:ea typeface="Times New Roman"/>
                        </a:rPr>
                        <a:t>уровня (для выпускников, сдающих </a:t>
                      </a:r>
                      <a:r>
                        <a:rPr lang="ru-RU" sz="1100" b="1" dirty="0">
                          <a:solidFill>
                            <a:srgbClr val="C00000"/>
                          </a:solidFill>
                          <a:latin typeface="Times New Roman"/>
                          <a:ea typeface="Times New Roman"/>
                        </a:rPr>
                        <a:t>только</a:t>
                      </a:r>
                      <a:r>
                        <a:rPr lang="ru-RU" sz="1100" dirty="0">
                          <a:latin typeface="Times New Roman"/>
                          <a:ea typeface="Times New Roman"/>
                        </a:rPr>
                        <a:t> </a:t>
                      </a:r>
                      <a:r>
                        <a:rPr lang="ru-RU" sz="1100" b="1" dirty="0">
                          <a:solidFill>
                            <a:srgbClr val="C00000"/>
                          </a:solidFill>
                          <a:latin typeface="Times New Roman"/>
                          <a:ea typeface="Times New Roman"/>
                        </a:rPr>
                        <a:t>ЕГЭ по русскому языку и математике базового </a:t>
                      </a:r>
                      <a:r>
                        <a:rPr lang="ru-RU" sz="1100" dirty="0">
                          <a:latin typeface="Times New Roman"/>
                          <a:ea typeface="Times New Roman"/>
                        </a:rPr>
                        <a:t>уровня);</a:t>
                      </a:r>
                      <a:endParaRPr lang="ru-RU" sz="1100" dirty="0">
                        <a:latin typeface="Arial"/>
                        <a:ea typeface="Times New Roman"/>
                      </a:endParaRPr>
                    </a:p>
                    <a:p>
                      <a:pPr indent="21590" algn="just">
                        <a:spcAft>
                          <a:spcPts val="0"/>
                        </a:spcAft>
                      </a:pPr>
                      <a:r>
                        <a:rPr lang="ru-RU" sz="1100" dirty="0">
                          <a:latin typeface="Times New Roman"/>
                          <a:ea typeface="Times New Roman"/>
                        </a:rPr>
                        <a:t>- </a:t>
                      </a:r>
                      <a:r>
                        <a:rPr lang="ru-RU" sz="1100" b="1" dirty="0">
                          <a:solidFill>
                            <a:srgbClr val="005696"/>
                          </a:solidFill>
                          <a:latin typeface="Times New Roman"/>
                          <a:ea typeface="Times New Roman"/>
                        </a:rPr>
                        <a:t>5 баллов </a:t>
                      </a:r>
                      <a:r>
                        <a:rPr lang="ru-RU" sz="1100" dirty="0">
                          <a:latin typeface="Times New Roman"/>
                          <a:ea typeface="Times New Roman"/>
                        </a:rPr>
                        <a:t>по </a:t>
                      </a:r>
                      <a:r>
                        <a:rPr lang="ru-RU" sz="1100" b="1" dirty="0">
                          <a:solidFill>
                            <a:srgbClr val="005696"/>
                          </a:solidFill>
                          <a:latin typeface="Times New Roman"/>
                          <a:ea typeface="Times New Roman"/>
                        </a:rPr>
                        <a:t>обязательным предметам</a:t>
                      </a:r>
                      <a:r>
                        <a:rPr lang="ru-RU" sz="1100" dirty="0">
                          <a:latin typeface="Times New Roman"/>
                          <a:ea typeface="Times New Roman"/>
                        </a:rPr>
                        <a:t> – в случае прохождения выпускником ГИА в форме </a:t>
                      </a:r>
                      <a:r>
                        <a:rPr lang="ru-RU" sz="1100" b="1" dirty="0">
                          <a:solidFill>
                            <a:srgbClr val="005696"/>
                          </a:solidFill>
                          <a:latin typeface="Times New Roman"/>
                          <a:ea typeface="Times New Roman"/>
                        </a:rPr>
                        <a:t>ГВЭ</a:t>
                      </a:r>
                      <a:r>
                        <a:rPr lang="ru-RU" sz="1100" dirty="0">
                          <a:latin typeface="Times New Roman"/>
                          <a:ea typeface="Times New Roman"/>
                        </a:rPr>
                        <a:t>;</a:t>
                      </a:r>
                      <a:endParaRPr lang="ru-RU" sz="1100" dirty="0">
                        <a:latin typeface="Arial"/>
                        <a:ea typeface="Times New Roman"/>
                      </a:endParaRPr>
                    </a:p>
                    <a:p>
                      <a:pPr indent="21590" algn="just">
                        <a:spcAft>
                          <a:spcPts val="0"/>
                        </a:spcAft>
                        <a:buFontTx/>
                        <a:buChar char="-"/>
                      </a:pPr>
                      <a:r>
                        <a:rPr lang="ru-RU" sz="1100" dirty="0">
                          <a:latin typeface="Times New Roman"/>
                          <a:ea typeface="Times New Roman"/>
                        </a:rPr>
                        <a:t> </a:t>
                      </a:r>
                      <a:r>
                        <a:rPr lang="ru-RU" sz="1100" b="1" dirty="0">
                          <a:solidFill>
                            <a:srgbClr val="005696"/>
                          </a:solidFill>
                          <a:latin typeface="Times New Roman"/>
                          <a:ea typeface="Times New Roman"/>
                        </a:rPr>
                        <a:t>5 баллов </a:t>
                      </a:r>
                      <a:r>
                        <a:rPr lang="ru-RU" sz="1100" dirty="0">
                          <a:latin typeface="Times New Roman"/>
                          <a:ea typeface="Times New Roman"/>
                        </a:rPr>
                        <a:t>по </a:t>
                      </a:r>
                      <a:r>
                        <a:rPr lang="ru-RU" sz="1100" b="1" dirty="0">
                          <a:solidFill>
                            <a:srgbClr val="005696"/>
                          </a:solidFill>
                          <a:latin typeface="Times New Roman"/>
                          <a:ea typeface="Times New Roman"/>
                        </a:rPr>
                        <a:t>обязательному предмету</a:t>
                      </a:r>
                      <a:r>
                        <a:rPr lang="ru-RU" sz="1100" dirty="0">
                          <a:latin typeface="Times New Roman"/>
                          <a:ea typeface="Times New Roman"/>
                        </a:rPr>
                        <a:t>, сдаваемому в форме </a:t>
                      </a:r>
                      <a:r>
                        <a:rPr lang="ru-RU" sz="1100" b="1" dirty="0">
                          <a:solidFill>
                            <a:srgbClr val="005696"/>
                          </a:solidFill>
                          <a:latin typeface="Times New Roman"/>
                          <a:ea typeface="Times New Roman"/>
                        </a:rPr>
                        <a:t>ГВЭ</a:t>
                      </a:r>
                      <a:r>
                        <a:rPr lang="ru-RU" sz="1100" dirty="0">
                          <a:latin typeface="Times New Roman"/>
                          <a:ea typeface="Times New Roman"/>
                        </a:rPr>
                        <a:t>, и не менее</a:t>
                      </a:r>
                      <a:br>
                        <a:rPr lang="ru-RU" sz="1100" dirty="0">
                          <a:latin typeface="Times New Roman"/>
                          <a:ea typeface="Times New Roman"/>
                        </a:rPr>
                      </a:br>
                      <a:r>
                        <a:rPr lang="ru-RU" sz="1100" dirty="0">
                          <a:latin typeface="Times New Roman"/>
                          <a:ea typeface="Times New Roman"/>
                        </a:rPr>
                        <a:t> </a:t>
                      </a:r>
                      <a:r>
                        <a:rPr lang="ru-RU" sz="1100" b="1" dirty="0">
                          <a:solidFill>
                            <a:srgbClr val="005696"/>
                          </a:solidFill>
                          <a:latin typeface="Times New Roman"/>
                          <a:ea typeface="Times New Roman"/>
                        </a:rPr>
                        <a:t>70 баллов</a:t>
                      </a:r>
                      <a:r>
                        <a:rPr lang="ru-RU" sz="1100" dirty="0">
                          <a:solidFill>
                            <a:srgbClr val="005696"/>
                          </a:solidFill>
                          <a:latin typeface="Times New Roman"/>
                          <a:ea typeface="Times New Roman"/>
                        </a:rPr>
                        <a:t> </a:t>
                      </a:r>
                      <a:r>
                        <a:rPr lang="ru-RU" sz="1100" dirty="0">
                          <a:latin typeface="Times New Roman"/>
                          <a:ea typeface="Times New Roman"/>
                        </a:rPr>
                        <a:t>по </a:t>
                      </a:r>
                      <a:r>
                        <a:rPr lang="ru-RU" sz="1100" b="1" dirty="0">
                          <a:solidFill>
                            <a:srgbClr val="005696"/>
                          </a:solidFill>
                          <a:latin typeface="Times New Roman"/>
                          <a:ea typeface="Times New Roman"/>
                        </a:rPr>
                        <a:t>обязательному предмету</a:t>
                      </a:r>
                      <a:r>
                        <a:rPr lang="ru-RU" sz="1100" dirty="0">
                          <a:latin typeface="Times New Roman"/>
                          <a:ea typeface="Times New Roman"/>
                        </a:rPr>
                        <a:t>, сдаваемому в форме </a:t>
                      </a:r>
                      <a:r>
                        <a:rPr lang="ru-RU" sz="1100" b="1" dirty="0">
                          <a:solidFill>
                            <a:srgbClr val="005696"/>
                          </a:solidFill>
                          <a:latin typeface="Times New Roman"/>
                          <a:ea typeface="Times New Roman"/>
                        </a:rPr>
                        <a:t>ЕГЭ</a:t>
                      </a:r>
                      <a:r>
                        <a:rPr lang="ru-RU" sz="1100" dirty="0">
                          <a:latin typeface="Times New Roman"/>
                          <a:ea typeface="Times New Roman"/>
                        </a:rPr>
                        <a:t>, - в случае выбора выпускником </a:t>
                      </a:r>
                      <a:r>
                        <a:rPr lang="ru-RU" sz="1100" b="1" dirty="0">
                          <a:solidFill>
                            <a:srgbClr val="005696"/>
                          </a:solidFill>
                          <a:latin typeface="Times New Roman"/>
                          <a:ea typeface="Times New Roman"/>
                        </a:rPr>
                        <a:t>различных форм </a:t>
                      </a:r>
                      <a:r>
                        <a:rPr lang="ru-RU" sz="1100" dirty="0">
                          <a:latin typeface="Times New Roman"/>
                          <a:ea typeface="Times New Roman"/>
                        </a:rPr>
                        <a:t>прохождения ГИА (ЕГЭ и ГВЭ). </a:t>
                      </a:r>
                      <a:endParaRPr lang="ru-RU" sz="1100" dirty="0">
                        <a:latin typeface="Arial"/>
                        <a:ea typeface="Times New Roman"/>
                      </a:endParaRPr>
                    </a:p>
                    <a:p>
                      <a:pPr algn="just">
                        <a:spcAft>
                          <a:spcPts val="0"/>
                        </a:spcAft>
                      </a:pPr>
                      <a:r>
                        <a:rPr lang="ru-RU" sz="1100" baseline="0" dirty="0">
                          <a:latin typeface="Times New Roman"/>
                          <a:ea typeface="Times New Roman"/>
                        </a:rPr>
                        <a:t>         </a:t>
                      </a:r>
                      <a:r>
                        <a:rPr lang="ru-RU" sz="1100" i="1" dirty="0">
                          <a:latin typeface="Times New Roman"/>
                          <a:ea typeface="Times New Roman"/>
                        </a:rPr>
                        <a:t>Аттестат о среднем общем образовании </a:t>
                      </a:r>
                      <a:r>
                        <a:rPr lang="ru-RU" sz="1100" b="1" i="1" dirty="0">
                          <a:solidFill>
                            <a:srgbClr val="C00000"/>
                          </a:solidFill>
                          <a:latin typeface="Times New Roman"/>
                          <a:ea typeface="Times New Roman"/>
                        </a:rPr>
                        <a:t>с отличием</a:t>
                      </a:r>
                      <a:r>
                        <a:rPr lang="ru-RU" sz="1100" i="1" dirty="0">
                          <a:solidFill>
                            <a:srgbClr val="C00000"/>
                          </a:solidFill>
                          <a:latin typeface="Times New Roman"/>
                          <a:ea typeface="Times New Roman"/>
                        </a:rPr>
                        <a:t> </a:t>
                      </a:r>
                      <a:r>
                        <a:rPr lang="ru-RU" sz="1100" b="1" i="1" dirty="0">
                          <a:solidFill>
                            <a:srgbClr val="C00000"/>
                          </a:solidFill>
                          <a:latin typeface="Times New Roman"/>
                          <a:ea typeface="Times New Roman"/>
                        </a:rPr>
                        <a:t>сине-голубого цвета:</a:t>
                      </a:r>
                      <a:endParaRPr lang="ru-RU" sz="1100" i="1" dirty="0">
                        <a:solidFill>
                          <a:srgbClr val="C00000"/>
                        </a:solidFill>
                        <a:latin typeface="Times New Roman"/>
                        <a:ea typeface="Times New Roman"/>
                      </a:endParaRPr>
                    </a:p>
                    <a:p>
                      <a:pPr indent="21590" algn="just">
                        <a:spcAft>
                          <a:spcPts val="0"/>
                        </a:spcAft>
                      </a:pPr>
                      <a:r>
                        <a:rPr lang="ru-RU" sz="1100" dirty="0">
                          <a:latin typeface="Times New Roman"/>
                          <a:ea typeface="Times New Roman"/>
                        </a:rPr>
                        <a:t>- не менее </a:t>
                      </a:r>
                      <a:r>
                        <a:rPr lang="ru-RU" sz="1100" b="1" dirty="0">
                          <a:solidFill>
                            <a:srgbClr val="C00000"/>
                          </a:solidFill>
                          <a:latin typeface="Times New Roman"/>
                          <a:ea typeface="Times New Roman"/>
                        </a:rPr>
                        <a:t>60 баллов</a:t>
                      </a:r>
                      <a:r>
                        <a:rPr lang="ru-RU" sz="1100" dirty="0">
                          <a:solidFill>
                            <a:srgbClr val="C00000"/>
                          </a:solidFill>
                          <a:latin typeface="Times New Roman"/>
                          <a:ea typeface="Times New Roman"/>
                        </a:rPr>
                        <a:t> </a:t>
                      </a:r>
                      <a:r>
                        <a:rPr lang="ru-RU" sz="1100" dirty="0">
                          <a:latin typeface="Times New Roman"/>
                          <a:ea typeface="Times New Roman"/>
                        </a:rPr>
                        <a:t>на ЕГЭ по </a:t>
                      </a:r>
                      <a:r>
                        <a:rPr lang="ru-RU" sz="1100" b="1" dirty="0">
                          <a:solidFill>
                            <a:srgbClr val="005696"/>
                          </a:solidFill>
                          <a:latin typeface="Times New Roman"/>
                          <a:ea typeface="Times New Roman"/>
                        </a:rPr>
                        <a:t>русскому языку </a:t>
                      </a:r>
                      <a:r>
                        <a:rPr lang="ru-RU" sz="1100" dirty="0">
                          <a:latin typeface="Times New Roman"/>
                          <a:ea typeface="Times New Roman"/>
                        </a:rPr>
                        <a:t>и не менее </a:t>
                      </a:r>
                      <a:r>
                        <a:rPr lang="ru-RU" sz="1100" b="1" dirty="0">
                          <a:solidFill>
                            <a:srgbClr val="C00000"/>
                          </a:solidFill>
                          <a:latin typeface="Times New Roman"/>
                          <a:ea typeface="Times New Roman"/>
                        </a:rPr>
                        <a:t>60 баллов</a:t>
                      </a:r>
                      <a:r>
                        <a:rPr lang="ru-RU" sz="1100" dirty="0">
                          <a:solidFill>
                            <a:srgbClr val="C00000"/>
                          </a:solidFill>
                          <a:latin typeface="Times New Roman"/>
                          <a:ea typeface="Times New Roman"/>
                        </a:rPr>
                        <a:t> </a:t>
                      </a:r>
                      <a:r>
                        <a:rPr lang="ru-RU" sz="1100" dirty="0">
                          <a:latin typeface="Times New Roman"/>
                          <a:ea typeface="Times New Roman"/>
                        </a:rPr>
                        <a:t>на </a:t>
                      </a:r>
                      <a:r>
                        <a:rPr lang="ru-RU" sz="1100" b="1" dirty="0">
                          <a:solidFill>
                            <a:srgbClr val="C00000"/>
                          </a:solidFill>
                          <a:latin typeface="Times New Roman"/>
                          <a:ea typeface="Times New Roman"/>
                        </a:rPr>
                        <a:t>ЕГЭ по одному из сдаваемых учебных предметов</a:t>
                      </a:r>
                      <a:r>
                        <a:rPr lang="ru-RU" sz="1100" dirty="0">
                          <a:latin typeface="Times New Roman"/>
                          <a:ea typeface="Times New Roman"/>
                        </a:rPr>
                        <a:t>, либо </a:t>
                      </a:r>
                      <a:r>
                        <a:rPr lang="ru-RU" sz="1100" b="1" dirty="0">
                          <a:solidFill>
                            <a:srgbClr val="005696"/>
                          </a:solidFill>
                          <a:latin typeface="Times New Roman"/>
                          <a:ea typeface="Times New Roman"/>
                        </a:rPr>
                        <a:t>5 баллов </a:t>
                      </a:r>
                      <a:r>
                        <a:rPr lang="ru-RU" sz="1100" dirty="0">
                          <a:latin typeface="Times New Roman"/>
                          <a:ea typeface="Times New Roman"/>
                        </a:rPr>
                        <a:t>на </a:t>
                      </a:r>
                      <a:r>
                        <a:rPr lang="ru-RU" sz="1100" b="1" dirty="0">
                          <a:solidFill>
                            <a:srgbClr val="005696"/>
                          </a:solidFill>
                          <a:latin typeface="Times New Roman"/>
                          <a:ea typeface="Times New Roman"/>
                        </a:rPr>
                        <a:t>ЕГЭ</a:t>
                      </a:r>
                      <a:r>
                        <a:rPr lang="ru-RU" sz="1100" dirty="0">
                          <a:latin typeface="Times New Roman"/>
                          <a:ea typeface="Times New Roman"/>
                        </a:rPr>
                        <a:t> по </a:t>
                      </a:r>
                      <a:r>
                        <a:rPr lang="ru-RU" sz="1100" b="1" dirty="0">
                          <a:solidFill>
                            <a:srgbClr val="005696"/>
                          </a:solidFill>
                          <a:latin typeface="Times New Roman"/>
                          <a:ea typeface="Times New Roman"/>
                        </a:rPr>
                        <a:t>математике базового </a:t>
                      </a:r>
                      <a:r>
                        <a:rPr lang="ru-RU" sz="1100" dirty="0">
                          <a:latin typeface="Times New Roman"/>
                          <a:ea typeface="Times New Roman"/>
                        </a:rPr>
                        <a:t>уровня (для выпускников, сдающих </a:t>
                      </a:r>
                      <a:r>
                        <a:rPr lang="ru-RU" sz="1100" b="1" dirty="0">
                          <a:solidFill>
                            <a:srgbClr val="C00000"/>
                          </a:solidFill>
                          <a:latin typeface="Times New Roman"/>
                          <a:ea typeface="Times New Roman"/>
                        </a:rPr>
                        <a:t>только ЕГЭ по русскому языку и математике базового </a:t>
                      </a:r>
                      <a:r>
                        <a:rPr lang="ru-RU" sz="1100" dirty="0">
                          <a:latin typeface="Times New Roman"/>
                          <a:ea typeface="Times New Roman"/>
                        </a:rPr>
                        <a:t>уровня);</a:t>
                      </a:r>
                      <a:endParaRPr lang="ru-RU" sz="1100" dirty="0">
                        <a:latin typeface="Arial"/>
                        <a:ea typeface="Times New Roman"/>
                      </a:endParaRPr>
                    </a:p>
                    <a:p>
                      <a:pPr indent="21590" algn="just">
                        <a:spcAft>
                          <a:spcPts val="0"/>
                        </a:spcAft>
                      </a:pPr>
                      <a:r>
                        <a:rPr lang="ru-RU" sz="1100" dirty="0">
                          <a:latin typeface="Times New Roman"/>
                          <a:ea typeface="Times New Roman"/>
                        </a:rPr>
                        <a:t>- </a:t>
                      </a:r>
                      <a:r>
                        <a:rPr lang="ru-RU" sz="1100" b="1" dirty="0">
                          <a:solidFill>
                            <a:srgbClr val="005696"/>
                          </a:solidFill>
                          <a:latin typeface="Times New Roman"/>
                          <a:ea typeface="Times New Roman"/>
                        </a:rPr>
                        <a:t>5 баллов </a:t>
                      </a:r>
                      <a:r>
                        <a:rPr lang="ru-RU" sz="1100" dirty="0">
                          <a:latin typeface="Times New Roman"/>
                          <a:ea typeface="Times New Roman"/>
                        </a:rPr>
                        <a:t>по </a:t>
                      </a:r>
                      <a:r>
                        <a:rPr lang="ru-RU" sz="1100" b="1" dirty="0">
                          <a:solidFill>
                            <a:srgbClr val="005696"/>
                          </a:solidFill>
                          <a:latin typeface="Times New Roman"/>
                          <a:ea typeface="Times New Roman"/>
                        </a:rPr>
                        <a:t>обязательным предметам </a:t>
                      </a:r>
                      <a:r>
                        <a:rPr lang="ru-RU" sz="1100" dirty="0">
                          <a:latin typeface="Times New Roman"/>
                          <a:ea typeface="Times New Roman"/>
                        </a:rPr>
                        <a:t>- в случае прохождения выпускником ГИА в форме </a:t>
                      </a:r>
                      <a:r>
                        <a:rPr lang="ru-RU" sz="1100" b="1" dirty="0">
                          <a:solidFill>
                            <a:srgbClr val="005696"/>
                          </a:solidFill>
                          <a:latin typeface="Times New Roman"/>
                          <a:ea typeface="Times New Roman"/>
                        </a:rPr>
                        <a:t>ГВЭ</a:t>
                      </a:r>
                      <a:r>
                        <a:rPr lang="ru-RU" sz="1100" dirty="0">
                          <a:latin typeface="Times New Roman"/>
                          <a:ea typeface="Times New Roman"/>
                        </a:rPr>
                        <a:t>;</a:t>
                      </a:r>
                      <a:endParaRPr lang="ru-RU" sz="1100" dirty="0">
                        <a:latin typeface="Arial"/>
                        <a:ea typeface="Times New Roman"/>
                      </a:endParaRPr>
                    </a:p>
                    <a:p>
                      <a:pPr indent="21590" algn="just">
                        <a:spcAft>
                          <a:spcPts val="0"/>
                        </a:spcAft>
                      </a:pPr>
                      <a:r>
                        <a:rPr lang="ru-RU" sz="1100" dirty="0">
                          <a:latin typeface="Times New Roman"/>
                          <a:ea typeface="Times New Roman"/>
                        </a:rPr>
                        <a:t>- </a:t>
                      </a:r>
                      <a:r>
                        <a:rPr lang="ru-RU" sz="1100" b="1" dirty="0">
                          <a:solidFill>
                            <a:srgbClr val="005696"/>
                          </a:solidFill>
                          <a:latin typeface="Times New Roman"/>
                          <a:ea typeface="Times New Roman"/>
                        </a:rPr>
                        <a:t>5 баллов </a:t>
                      </a:r>
                      <a:r>
                        <a:rPr lang="ru-RU" sz="1100" dirty="0">
                          <a:latin typeface="Times New Roman"/>
                          <a:ea typeface="Times New Roman"/>
                        </a:rPr>
                        <a:t>по </a:t>
                      </a:r>
                      <a:r>
                        <a:rPr lang="ru-RU" sz="1100" b="1" dirty="0">
                          <a:solidFill>
                            <a:srgbClr val="005696"/>
                          </a:solidFill>
                          <a:latin typeface="Times New Roman"/>
                          <a:ea typeface="Times New Roman"/>
                        </a:rPr>
                        <a:t>обязательному предмету</a:t>
                      </a:r>
                      <a:r>
                        <a:rPr lang="ru-RU" sz="1100" dirty="0">
                          <a:latin typeface="Times New Roman"/>
                          <a:ea typeface="Times New Roman"/>
                        </a:rPr>
                        <a:t>, сдаваемому в форме </a:t>
                      </a:r>
                      <a:r>
                        <a:rPr lang="ru-RU" sz="1100" b="1" dirty="0">
                          <a:solidFill>
                            <a:srgbClr val="005696"/>
                          </a:solidFill>
                          <a:latin typeface="Times New Roman"/>
                          <a:ea typeface="Times New Roman"/>
                        </a:rPr>
                        <a:t>ГВЭ</a:t>
                      </a:r>
                      <a:r>
                        <a:rPr lang="ru-RU" sz="1100" dirty="0">
                          <a:latin typeface="Times New Roman"/>
                          <a:ea typeface="Times New Roman"/>
                        </a:rPr>
                        <a:t>, и не менее</a:t>
                      </a:r>
                      <a:r>
                        <a:rPr lang="ru-RU" sz="1100" b="1" dirty="0">
                          <a:solidFill>
                            <a:srgbClr val="C00000"/>
                          </a:solidFill>
                          <a:latin typeface="Times New Roman"/>
                          <a:ea typeface="Times New Roman"/>
                        </a:rPr>
                        <a:t> </a:t>
                      </a:r>
                      <a:br>
                        <a:rPr lang="ru-RU" sz="1100" b="1" dirty="0">
                          <a:solidFill>
                            <a:srgbClr val="C00000"/>
                          </a:solidFill>
                          <a:latin typeface="Times New Roman"/>
                          <a:ea typeface="Times New Roman"/>
                        </a:rPr>
                      </a:br>
                      <a:r>
                        <a:rPr lang="ru-RU" sz="1100" b="1" dirty="0">
                          <a:solidFill>
                            <a:srgbClr val="C00000"/>
                          </a:solidFill>
                          <a:latin typeface="Times New Roman"/>
                          <a:ea typeface="Times New Roman"/>
                        </a:rPr>
                        <a:t>60 баллов </a:t>
                      </a:r>
                      <a:r>
                        <a:rPr lang="ru-RU" sz="1100" dirty="0">
                          <a:latin typeface="Times New Roman"/>
                          <a:ea typeface="Times New Roman"/>
                        </a:rPr>
                        <a:t>по </a:t>
                      </a:r>
                      <a:r>
                        <a:rPr lang="ru-RU" sz="1100" b="1" dirty="0">
                          <a:solidFill>
                            <a:srgbClr val="005696"/>
                          </a:solidFill>
                          <a:latin typeface="Times New Roman"/>
                          <a:ea typeface="Times New Roman"/>
                        </a:rPr>
                        <a:t>обязательному предмету</a:t>
                      </a:r>
                      <a:r>
                        <a:rPr lang="ru-RU" sz="1100" dirty="0">
                          <a:latin typeface="Times New Roman"/>
                          <a:ea typeface="Times New Roman"/>
                        </a:rPr>
                        <a:t>, сдаваемому в форме </a:t>
                      </a:r>
                      <a:r>
                        <a:rPr lang="ru-RU" sz="1100" b="1" kern="1200" dirty="0">
                          <a:solidFill>
                            <a:srgbClr val="005696"/>
                          </a:solidFill>
                          <a:latin typeface="Times New Roman"/>
                          <a:ea typeface="Times New Roman"/>
                          <a:cs typeface="+mn-cs"/>
                        </a:rPr>
                        <a:t>ЕГЭ,</a:t>
                      </a:r>
                      <a:r>
                        <a:rPr lang="ru-RU" sz="1100" dirty="0">
                          <a:latin typeface="Times New Roman"/>
                          <a:ea typeface="Times New Roman"/>
                        </a:rPr>
                        <a:t> - в случае выбора выпускником </a:t>
                      </a:r>
                      <a:r>
                        <a:rPr lang="ru-RU" sz="1100" b="1" dirty="0">
                          <a:solidFill>
                            <a:srgbClr val="005696"/>
                          </a:solidFill>
                          <a:latin typeface="Times New Roman"/>
                          <a:ea typeface="Times New Roman"/>
                        </a:rPr>
                        <a:t>различных форм</a:t>
                      </a:r>
                      <a:r>
                        <a:rPr lang="ru-RU" sz="1100" dirty="0">
                          <a:latin typeface="Times New Roman"/>
                          <a:ea typeface="Times New Roman"/>
                        </a:rPr>
                        <a:t> прохождения ГИА (ЕГЭ и ГВЭ).</a:t>
                      </a:r>
                      <a:endParaRPr lang="ru-RU" sz="1100" dirty="0">
                        <a:latin typeface="Arial"/>
                        <a:ea typeface="Times New Roman"/>
                      </a:endParaRPr>
                    </a:p>
                  </a:txBody>
                  <a:tcPr marL="46181" marR="461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141171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
            <a:ext cx="12192000" cy="1061884"/>
          </a:xfrm>
          <a:prstGeom prst="rect">
            <a:avLst/>
          </a:prstGeom>
          <a:gradFill flip="none" rotWithShape="1">
            <a:gsLst>
              <a:gs pos="0">
                <a:srgbClr val="00B0F0">
                  <a:shade val="30000"/>
                  <a:satMod val="115000"/>
                </a:srgbClr>
              </a:gs>
              <a:gs pos="50000">
                <a:srgbClr val="00B0F0">
                  <a:shade val="67500"/>
                  <a:satMod val="115000"/>
                  <a:lumMod val="100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 name="Заголовок 1"/>
          <p:cNvSpPr>
            <a:spLocks noGrp="1"/>
          </p:cNvSpPr>
          <p:nvPr>
            <p:ph type="title"/>
          </p:nvPr>
        </p:nvSpPr>
        <p:spPr>
          <a:xfrm>
            <a:off x="2415117" y="0"/>
            <a:ext cx="9480320" cy="1062038"/>
          </a:xfrm>
        </p:spPr>
        <p:txBody>
          <a:bodyPr rtlCol="0">
            <a:normAutofit/>
          </a:bodyPr>
          <a:lstStyle/>
          <a:p>
            <a:pPr algn="ctr">
              <a:defRPr/>
            </a:pPr>
            <a:r>
              <a:rPr lang="ru-RU" sz="2400" b="1" dirty="0">
                <a:solidFill>
                  <a:schemeClr val="bg1"/>
                </a:solidFill>
                <a:effectLst>
                  <a:outerShdw blurRad="38100" dist="38100" dir="2700000" algn="tl">
                    <a:srgbClr val="000000">
                      <a:alpha val="43137"/>
                    </a:srgbClr>
                  </a:outerShdw>
                </a:effectLst>
                <a:latin typeface="Arial" charset="0"/>
              </a:rPr>
              <a:t>Изменения  в порядке выдачи и описании </a:t>
            </a:r>
            <a:r>
              <a:rPr lang="ru-RU" sz="2400" b="1" dirty="0" smtClean="0">
                <a:solidFill>
                  <a:schemeClr val="bg1"/>
                </a:solidFill>
                <a:effectLst>
                  <a:outerShdw blurRad="38100" dist="38100" dir="2700000" algn="tl">
                    <a:srgbClr val="000000">
                      <a:alpha val="43137"/>
                    </a:srgbClr>
                  </a:outerShdw>
                </a:effectLst>
                <a:latin typeface="Arial" charset="0"/>
              </a:rPr>
              <a:t/>
            </a:r>
            <a:br>
              <a:rPr lang="ru-RU" sz="2400" b="1" dirty="0" smtClean="0">
                <a:solidFill>
                  <a:schemeClr val="bg1"/>
                </a:solidFill>
                <a:effectLst>
                  <a:outerShdw blurRad="38100" dist="38100" dir="2700000" algn="tl">
                    <a:srgbClr val="000000">
                      <a:alpha val="43137"/>
                    </a:srgbClr>
                  </a:outerShdw>
                </a:effectLst>
                <a:latin typeface="Arial" charset="0"/>
              </a:rPr>
            </a:br>
            <a:r>
              <a:rPr lang="ru-RU" sz="2400" b="1" dirty="0" smtClean="0">
                <a:solidFill>
                  <a:schemeClr val="bg1"/>
                </a:solidFill>
                <a:effectLst>
                  <a:outerShdw blurRad="38100" dist="38100" dir="2700000" algn="tl">
                    <a:srgbClr val="000000">
                      <a:alpha val="43137"/>
                    </a:srgbClr>
                  </a:outerShdw>
                </a:effectLst>
                <a:latin typeface="Arial" charset="0"/>
              </a:rPr>
              <a:t>федеральной </a:t>
            </a:r>
            <a:r>
              <a:rPr lang="ru-RU" sz="2400" b="1" dirty="0">
                <a:solidFill>
                  <a:schemeClr val="bg1"/>
                </a:solidFill>
                <a:effectLst>
                  <a:outerShdw blurRad="38100" dist="38100" dir="2700000" algn="tl">
                    <a:srgbClr val="000000">
                      <a:alpha val="43137"/>
                    </a:srgbClr>
                  </a:outerShdw>
                </a:effectLst>
                <a:latin typeface="Arial" charset="0"/>
              </a:rPr>
              <a:t>медали</a:t>
            </a:r>
            <a:endParaRPr lang="ru-RU" sz="2400" b="1" dirty="0">
              <a:solidFill>
                <a:schemeClr val="bg1"/>
              </a:solidFill>
              <a:effectLst>
                <a:outerShdw blurRad="38100" dist="38100" dir="2700000" algn="tl">
                  <a:srgbClr val="000000">
                    <a:alpha val="43137"/>
                  </a:srgbClr>
                </a:outerShdw>
              </a:effectLst>
              <a:latin typeface="Arial" charset="0"/>
              <a:ea typeface="+mn-ea"/>
              <a:cs typeface="+mn-cs"/>
            </a:endParaRPr>
          </a:p>
        </p:txBody>
      </p:sp>
      <p:sp>
        <p:nvSpPr>
          <p:cNvPr id="3080" name="Номер слайда 6"/>
          <p:cNvSpPr>
            <a:spLocks noGrp="1"/>
          </p:cNvSpPr>
          <p:nvPr>
            <p:ph type="sldNum" sz="quarter" idx="12"/>
          </p:nvPr>
        </p:nvSpPr>
        <p:spPr bwMode="auto">
          <a:xfrm>
            <a:off x="9448800" y="6492876"/>
            <a:ext cx="2743200" cy="365125"/>
          </a:xfrm>
          <a:noFill/>
          <a:ln>
            <a:miter lim="800000"/>
            <a:headEnd/>
            <a:tailEnd/>
          </a:ln>
        </p:spPr>
        <p:txBody>
          <a:bodyPr rIns="180000"/>
          <a:lstStyle/>
          <a:p>
            <a:fld id="{0F9F40A1-CE6D-49E8-B8BD-BEA03EF802F6}" type="slidenum">
              <a:rPr lang="en-US" altLang="ru-RU">
                <a:solidFill>
                  <a:srgbClr val="0070C0"/>
                </a:solidFill>
              </a:rPr>
              <a:pPr/>
              <a:t>7</a:t>
            </a:fld>
            <a:endParaRPr lang="en-US" altLang="ru-RU">
              <a:solidFill>
                <a:srgbClr val="0070C0"/>
              </a:solidFill>
            </a:endParaRPr>
          </a:p>
        </p:txBody>
      </p:sp>
      <p:sp>
        <p:nvSpPr>
          <p:cNvPr id="5" name="Прямоугольник 4"/>
          <p:cNvSpPr/>
          <p:nvPr/>
        </p:nvSpPr>
        <p:spPr>
          <a:xfrm>
            <a:off x="0" y="6791326"/>
            <a:ext cx="12192000" cy="66675"/>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3082" name="AutoShape 6"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3083" name="AutoShape 8"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3084" name="AutoShape 10"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sp>
        <p:nvSpPr>
          <p:cNvPr id="3085" name="AutoShape 12" descr="Картинки по запросу сотрудник увд hbceyjr"/>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pPr eaLnBrk="1" hangingPunct="1"/>
            <a:endParaRPr lang="ru-RU" altLang="ru-RU">
              <a:latin typeface="Calibri" pitchFamily="34" charset="0"/>
            </a:endParaRPr>
          </a:p>
        </p:txBody>
      </p:sp>
      <p:graphicFrame>
        <p:nvGraphicFramePr>
          <p:cNvPr id="18" name="Таблица 17"/>
          <p:cNvGraphicFramePr>
            <a:graphicFrameLocks noGrp="1"/>
          </p:cNvGraphicFramePr>
          <p:nvPr/>
        </p:nvGraphicFramePr>
        <p:xfrm>
          <a:off x="329514" y="1252153"/>
          <a:ext cx="11609859" cy="4160107"/>
        </p:xfrm>
        <a:graphic>
          <a:graphicData uri="http://schemas.openxmlformats.org/drawingml/2006/table">
            <a:tbl>
              <a:tblPr/>
              <a:tblGrid>
                <a:gridCol w="1823080">
                  <a:extLst>
                    <a:ext uri="{9D8B030D-6E8A-4147-A177-3AD203B41FA5}">
                      <a16:colId xmlns="" xmlns:a16="http://schemas.microsoft.com/office/drawing/2014/main" val="20000"/>
                    </a:ext>
                  </a:extLst>
                </a:gridCol>
                <a:gridCol w="3698336">
                  <a:extLst>
                    <a:ext uri="{9D8B030D-6E8A-4147-A177-3AD203B41FA5}">
                      <a16:colId xmlns="" xmlns:a16="http://schemas.microsoft.com/office/drawing/2014/main" val="20001"/>
                    </a:ext>
                  </a:extLst>
                </a:gridCol>
                <a:gridCol w="6088443">
                  <a:extLst>
                    <a:ext uri="{9D8B030D-6E8A-4147-A177-3AD203B41FA5}">
                      <a16:colId xmlns="" xmlns:a16="http://schemas.microsoft.com/office/drawing/2014/main" val="20002"/>
                    </a:ext>
                  </a:extLst>
                </a:gridCol>
              </a:tblGrid>
              <a:tr h="337751">
                <a:tc>
                  <a:txBody>
                    <a:bodyPr/>
                    <a:lstStyle/>
                    <a:p>
                      <a:pPr>
                        <a:spcAft>
                          <a:spcPts val="0"/>
                        </a:spcAft>
                      </a:pPr>
                      <a:endParaRPr lang="ru-RU" sz="1400" dirty="0">
                        <a:latin typeface="Times New Roman"/>
                        <a:ea typeface="Times New Roman"/>
                      </a:endParaRPr>
                    </a:p>
                  </a:txBody>
                  <a:tcPr marL="58004" marR="580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ru-RU" sz="1400" b="1" dirty="0">
                          <a:latin typeface="Times New Roman"/>
                          <a:ea typeface="Times New Roman"/>
                        </a:rPr>
                        <a:t>2022/2023 учебный год</a:t>
                      </a:r>
                      <a:endParaRPr lang="ru-RU" sz="1400" dirty="0">
                        <a:latin typeface="Times New Roman"/>
                        <a:ea typeface="Times New Roman"/>
                      </a:endParaRPr>
                    </a:p>
                  </a:txBody>
                  <a:tcPr marL="58004" marR="580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spcAft>
                          <a:spcPts val="0"/>
                        </a:spcAft>
                      </a:pPr>
                      <a:r>
                        <a:rPr lang="ru-RU" sz="1400" b="1" dirty="0">
                          <a:latin typeface="Times New Roman"/>
                          <a:ea typeface="Times New Roman"/>
                        </a:rPr>
                        <a:t>2023/2024 учебный год</a:t>
                      </a:r>
                      <a:endParaRPr lang="ru-RU" sz="1400" dirty="0">
                        <a:latin typeface="Times New Roman"/>
                        <a:ea typeface="Times New Roman"/>
                      </a:endParaRPr>
                    </a:p>
                  </a:txBody>
                  <a:tcPr marL="58004" marR="580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0"/>
                  </a:ext>
                </a:extLst>
              </a:tr>
              <a:tr h="609600">
                <a:tc>
                  <a:txBody>
                    <a:bodyPr/>
                    <a:lstStyle/>
                    <a:p>
                      <a:pPr algn="just">
                        <a:spcAft>
                          <a:spcPts val="0"/>
                        </a:spcAft>
                      </a:pPr>
                      <a:r>
                        <a:rPr lang="ru-RU" sz="1200" b="1" dirty="0">
                          <a:latin typeface="Times New Roman"/>
                          <a:ea typeface="Times New Roman"/>
                        </a:rPr>
                        <a:t>Виды федеральной медали</a:t>
                      </a:r>
                      <a:endParaRPr lang="ru-RU" sz="1200" dirty="0">
                        <a:latin typeface="Times New Roman"/>
                        <a:ea typeface="Times New Roman"/>
                      </a:endParaRPr>
                    </a:p>
                  </a:txBody>
                  <a:tcPr marL="58004" marR="580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dirty="0">
                          <a:latin typeface="Times New Roman"/>
                          <a:ea typeface="Times New Roman"/>
                        </a:rPr>
                        <a:t>Медаль «За особые успехи в учении»</a:t>
                      </a:r>
                    </a:p>
                  </a:txBody>
                  <a:tcPr marL="58004" marR="580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dirty="0">
                          <a:latin typeface="Times New Roman"/>
                          <a:ea typeface="Times New Roman"/>
                        </a:rPr>
                        <a:t>- Медаль «За особые успехи в учении» </a:t>
                      </a:r>
                      <a:r>
                        <a:rPr lang="en-US" sz="1200" b="1" dirty="0">
                          <a:solidFill>
                            <a:srgbClr val="C00000"/>
                          </a:solidFill>
                          <a:latin typeface="Times New Roman"/>
                          <a:ea typeface="Times New Roman"/>
                        </a:rPr>
                        <a:t>I</a:t>
                      </a:r>
                      <a:r>
                        <a:rPr lang="ru-RU" sz="1200" b="1" dirty="0">
                          <a:solidFill>
                            <a:srgbClr val="C00000"/>
                          </a:solidFill>
                          <a:latin typeface="Times New Roman"/>
                          <a:ea typeface="Times New Roman"/>
                        </a:rPr>
                        <a:t> степени</a:t>
                      </a:r>
                    </a:p>
                    <a:p>
                      <a:pPr algn="just">
                        <a:spcAft>
                          <a:spcPts val="0"/>
                        </a:spcAft>
                      </a:pPr>
                      <a:r>
                        <a:rPr lang="ru-RU" sz="1200" dirty="0">
                          <a:latin typeface="Times New Roman"/>
                          <a:ea typeface="Times New Roman"/>
                        </a:rPr>
                        <a:t>- Медаль «За особые успехи в учении» </a:t>
                      </a:r>
                      <a:r>
                        <a:rPr lang="en-US" sz="1200" b="1" dirty="0">
                          <a:solidFill>
                            <a:srgbClr val="C00000"/>
                          </a:solidFill>
                          <a:latin typeface="Times New Roman"/>
                          <a:ea typeface="Times New Roman"/>
                        </a:rPr>
                        <a:t>II</a:t>
                      </a:r>
                      <a:r>
                        <a:rPr lang="ru-RU" sz="1200" b="1" dirty="0">
                          <a:solidFill>
                            <a:srgbClr val="C00000"/>
                          </a:solidFill>
                          <a:latin typeface="Times New Roman"/>
                          <a:ea typeface="Times New Roman"/>
                        </a:rPr>
                        <a:t> степени</a:t>
                      </a:r>
                    </a:p>
                  </a:txBody>
                  <a:tcPr marL="58004" marR="580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1"/>
                  </a:ext>
                </a:extLst>
              </a:tr>
              <a:tr h="1202724">
                <a:tc>
                  <a:txBody>
                    <a:bodyPr/>
                    <a:lstStyle/>
                    <a:p>
                      <a:pPr algn="just">
                        <a:spcAft>
                          <a:spcPts val="0"/>
                        </a:spcAft>
                      </a:pPr>
                      <a:r>
                        <a:rPr lang="ru-RU" sz="1200" b="1">
                          <a:latin typeface="Times New Roman"/>
                          <a:ea typeface="Times New Roman"/>
                        </a:rPr>
                        <a:t>Условия выдачи федеральной медали</a:t>
                      </a:r>
                      <a:endParaRPr lang="ru-RU" sz="1200">
                        <a:latin typeface="Times New Roman"/>
                        <a:ea typeface="Times New Roman"/>
                      </a:endParaRPr>
                    </a:p>
                  </a:txBody>
                  <a:tcPr marL="58004" marR="580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dirty="0">
                          <a:latin typeface="Times New Roman"/>
                          <a:ea typeface="Times New Roman"/>
                        </a:rPr>
                        <a:t>Условия выдачи </a:t>
                      </a:r>
                      <a:r>
                        <a:rPr lang="ru-RU" sz="1200" b="1" dirty="0">
                          <a:solidFill>
                            <a:srgbClr val="005696"/>
                          </a:solidFill>
                          <a:latin typeface="Times New Roman"/>
                          <a:ea typeface="Times New Roman"/>
                        </a:rPr>
                        <a:t>медали «За особые успехи в учении»</a:t>
                      </a:r>
                      <a:r>
                        <a:rPr lang="ru-RU" sz="1200" dirty="0">
                          <a:latin typeface="Times New Roman"/>
                          <a:ea typeface="Times New Roman"/>
                        </a:rPr>
                        <a:t> = условия выдачи аттестата о среднем общем образовании </a:t>
                      </a:r>
                      <a:r>
                        <a:rPr lang="ru-RU" sz="1200" b="1" dirty="0">
                          <a:solidFill>
                            <a:srgbClr val="005696"/>
                          </a:solidFill>
                          <a:latin typeface="Times New Roman"/>
                          <a:ea typeface="Times New Roman"/>
                        </a:rPr>
                        <a:t>с отличием</a:t>
                      </a:r>
                      <a:endParaRPr lang="ru-RU" sz="1200" dirty="0">
                        <a:solidFill>
                          <a:srgbClr val="005696"/>
                        </a:solidFill>
                        <a:latin typeface="Times New Roman"/>
                        <a:ea typeface="Times New Roman"/>
                      </a:endParaRPr>
                    </a:p>
                  </a:txBody>
                  <a:tcPr marL="58004" marR="580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dirty="0">
                          <a:latin typeface="Times New Roman"/>
                          <a:ea typeface="Times New Roman"/>
                        </a:rPr>
                        <a:t>- Условия выдачи </a:t>
                      </a:r>
                      <a:r>
                        <a:rPr lang="ru-RU" sz="1200" b="1" dirty="0">
                          <a:solidFill>
                            <a:srgbClr val="C00000"/>
                          </a:solidFill>
                          <a:latin typeface="Times New Roman"/>
                          <a:ea typeface="Times New Roman"/>
                        </a:rPr>
                        <a:t>медали «За особые успехи в учении» </a:t>
                      </a:r>
                      <a:r>
                        <a:rPr lang="en-US" sz="1200" b="1" dirty="0">
                          <a:solidFill>
                            <a:srgbClr val="C00000"/>
                          </a:solidFill>
                          <a:latin typeface="Times New Roman"/>
                          <a:ea typeface="Times New Roman"/>
                        </a:rPr>
                        <a:t>I</a:t>
                      </a:r>
                      <a:r>
                        <a:rPr lang="ru-RU" sz="1200" b="1" dirty="0">
                          <a:solidFill>
                            <a:srgbClr val="C00000"/>
                          </a:solidFill>
                          <a:latin typeface="Times New Roman"/>
                          <a:ea typeface="Times New Roman"/>
                        </a:rPr>
                        <a:t> степени</a:t>
                      </a:r>
                      <a:r>
                        <a:rPr lang="ru-RU" sz="1200" dirty="0">
                          <a:latin typeface="Times New Roman"/>
                          <a:ea typeface="Times New Roman"/>
                        </a:rPr>
                        <a:t> = условия выдачи аттестата о среднем общем образовании </a:t>
                      </a:r>
                      <a:br>
                        <a:rPr lang="ru-RU" sz="1200" dirty="0">
                          <a:latin typeface="Times New Roman"/>
                          <a:ea typeface="Times New Roman"/>
                        </a:rPr>
                      </a:br>
                      <a:r>
                        <a:rPr lang="ru-RU" sz="1200" b="1" dirty="0">
                          <a:solidFill>
                            <a:srgbClr val="C00000"/>
                          </a:solidFill>
                          <a:latin typeface="Times New Roman"/>
                          <a:ea typeface="Times New Roman"/>
                        </a:rPr>
                        <a:t>с отличием красного цвета</a:t>
                      </a:r>
                      <a:endParaRPr lang="ru-RU" sz="1200" dirty="0">
                        <a:solidFill>
                          <a:srgbClr val="C00000"/>
                        </a:solidFill>
                        <a:latin typeface="Times New Roman"/>
                        <a:ea typeface="Times New Roman"/>
                      </a:endParaRPr>
                    </a:p>
                    <a:p>
                      <a:pPr algn="just">
                        <a:spcAft>
                          <a:spcPts val="0"/>
                        </a:spcAft>
                      </a:pPr>
                      <a:r>
                        <a:rPr lang="ru-RU" sz="1200" dirty="0">
                          <a:latin typeface="Times New Roman"/>
                          <a:ea typeface="Times New Roman"/>
                        </a:rPr>
                        <a:t>- Условия выдачи </a:t>
                      </a:r>
                      <a:r>
                        <a:rPr lang="ru-RU" sz="1200" b="1" dirty="0">
                          <a:solidFill>
                            <a:srgbClr val="C00000"/>
                          </a:solidFill>
                          <a:latin typeface="Times New Roman"/>
                          <a:ea typeface="Times New Roman"/>
                        </a:rPr>
                        <a:t>медали «За особые успехи в учении» </a:t>
                      </a:r>
                      <a:r>
                        <a:rPr lang="en-US" sz="1200" b="1" dirty="0">
                          <a:solidFill>
                            <a:srgbClr val="C00000"/>
                          </a:solidFill>
                          <a:latin typeface="Times New Roman"/>
                          <a:ea typeface="Times New Roman"/>
                        </a:rPr>
                        <a:t>II</a:t>
                      </a:r>
                      <a:r>
                        <a:rPr lang="ru-RU" sz="1200" b="1" dirty="0">
                          <a:solidFill>
                            <a:srgbClr val="C00000"/>
                          </a:solidFill>
                          <a:latin typeface="Times New Roman"/>
                          <a:ea typeface="Times New Roman"/>
                        </a:rPr>
                        <a:t> степени</a:t>
                      </a:r>
                      <a:r>
                        <a:rPr lang="ru-RU" sz="1200" dirty="0">
                          <a:latin typeface="Times New Roman"/>
                          <a:ea typeface="Times New Roman"/>
                        </a:rPr>
                        <a:t> = условия выдачи аттестата о среднем общем образовании </a:t>
                      </a:r>
                      <a:br>
                        <a:rPr lang="ru-RU" sz="1200" dirty="0">
                          <a:latin typeface="Times New Roman"/>
                          <a:ea typeface="Times New Roman"/>
                        </a:rPr>
                      </a:br>
                      <a:r>
                        <a:rPr lang="ru-RU" sz="1200" b="1" dirty="0">
                          <a:solidFill>
                            <a:srgbClr val="C00000"/>
                          </a:solidFill>
                          <a:latin typeface="Times New Roman"/>
                          <a:ea typeface="Times New Roman"/>
                        </a:rPr>
                        <a:t>с отличием сине-голубого цвета</a:t>
                      </a:r>
                      <a:endParaRPr lang="ru-RU" sz="1200" dirty="0">
                        <a:solidFill>
                          <a:srgbClr val="C00000"/>
                        </a:solidFill>
                        <a:latin typeface="Times New Roman"/>
                        <a:ea typeface="Times New Roman"/>
                      </a:endParaRPr>
                    </a:p>
                  </a:txBody>
                  <a:tcPr marL="58004" marR="580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2"/>
                  </a:ext>
                </a:extLst>
              </a:tr>
              <a:tr h="807308">
                <a:tc>
                  <a:txBody>
                    <a:bodyPr/>
                    <a:lstStyle/>
                    <a:p>
                      <a:pPr algn="just">
                        <a:spcAft>
                          <a:spcPts val="0"/>
                        </a:spcAft>
                      </a:pPr>
                      <a:r>
                        <a:rPr lang="ru-RU" sz="1200" b="1">
                          <a:latin typeface="Times New Roman"/>
                          <a:ea typeface="Times New Roman"/>
                        </a:rPr>
                        <a:t>Цвет федеральной медали</a:t>
                      </a:r>
                      <a:endParaRPr lang="ru-RU" sz="1200">
                        <a:latin typeface="Times New Roman"/>
                        <a:ea typeface="Times New Roman"/>
                      </a:endParaRPr>
                    </a:p>
                  </a:txBody>
                  <a:tcPr marL="58004" marR="580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dirty="0">
                          <a:latin typeface="Times New Roman"/>
                          <a:ea typeface="Times New Roman"/>
                        </a:rPr>
                        <a:t>Медаль имеет </a:t>
                      </a:r>
                      <a:r>
                        <a:rPr lang="ru-RU" sz="1200" b="1" dirty="0">
                          <a:solidFill>
                            <a:srgbClr val="005696"/>
                          </a:solidFill>
                          <a:latin typeface="Times New Roman"/>
                          <a:ea typeface="Times New Roman"/>
                        </a:rPr>
                        <a:t>золотистый</a:t>
                      </a:r>
                      <a:r>
                        <a:rPr lang="ru-RU" sz="1200" dirty="0">
                          <a:latin typeface="Times New Roman"/>
                          <a:ea typeface="Times New Roman"/>
                        </a:rPr>
                        <a:t> цвет.</a:t>
                      </a:r>
                    </a:p>
                  </a:txBody>
                  <a:tcPr marL="58004" marR="580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u="none" dirty="0">
                          <a:latin typeface="Times New Roman"/>
                          <a:ea typeface="Times New Roman"/>
                        </a:rPr>
                        <a:t>- Медаль</a:t>
                      </a:r>
                      <a:r>
                        <a:rPr lang="ru-RU" sz="1200" u="none" baseline="0" dirty="0">
                          <a:latin typeface="Times New Roman"/>
                          <a:ea typeface="Times New Roman"/>
                        </a:rPr>
                        <a:t> </a:t>
                      </a:r>
                      <a:r>
                        <a:rPr lang="ru-RU" sz="1200" u="none" dirty="0">
                          <a:latin typeface="Times New Roman"/>
                          <a:ea typeface="Times New Roman"/>
                        </a:rPr>
                        <a:t>«За особые успехи в учении» I степени изготавливается из металла желтого цвета, имеет </a:t>
                      </a:r>
                      <a:r>
                        <a:rPr lang="ru-RU" sz="1200" b="1" u="none" dirty="0">
                          <a:solidFill>
                            <a:srgbClr val="C00000"/>
                          </a:solidFill>
                          <a:latin typeface="Times New Roman"/>
                          <a:ea typeface="Times New Roman"/>
                        </a:rPr>
                        <a:t>золотистый</a:t>
                      </a:r>
                      <a:r>
                        <a:rPr lang="ru-RU" sz="1200" u="none" dirty="0">
                          <a:latin typeface="Times New Roman"/>
                          <a:ea typeface="Times New Roman"/>
                        </a:rPr>
                        <a:t> цвет.</a:t>
                      </a:r>
                    </a:p>
                    <a:p>
                      <a:pPr algn="just">
                        <a:spcAft>
                          <a:spcPts val="0"/>
                        </a:spcAft>
                      </a:pPr>
                      <a:r>
                        <a:rPr lang="ru-RU" sz="1200" u="none" dirty="0">
                          <a:latin typeface="Times New Roman"/>
                          <a:ea typeface="Times New Roman"/>
                        </a:rPr>
                        <a:t>- Медаль «За особые успехи в учении» II степени изготавливается из металла белого цвета, имеет </a:t>
                      </a:r>
                      <a:r>
                        <a:rPr lang="ru-RU" sz="1200" b="1" u="none" dirty="0">
                          <a:solidFill>
                            <a:srgbClr val="C00000"/>
                          </a:solidFill>
                          <a:latin typeface="Times New Roman"/>
                          <a:ea typeface="Times New Roman"/>
                        </a:rPr>
                        <a:t>серебристый</a:t>
                      </a:r>
                      <a:r>
                        <a:rPr lang="ru-RU" sz="1200" u="none" dirty="0">
                          <a:latin typeface="Times New Roman"/>
                          <a:ea typeface="Times New Roman"/>
                        </a:rPr>
                        <a:t> цвет.</a:t>
                      </a:r>
                    </a:p>
                  </a:txBody>
                  <a:tcPr marL="58004" marR="580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3"/>
                  </a:ext>
                </a:extLst>
              </a:tr>
              <a:tr h="1202724">
                <a:tc>
                  <a:txBody>
                    <a:bodyPr/>
                    <a:lstStyle/>
                    <a:p>
                      <a:pPr algn="just">
                        <a:spcAft>
                          <a:spcPts val="0"/>
                        </a:spcAft>
                      </a:pPr>
                      <a:r>
                        <a:rPr lang="ru-RU" sz="1200" b="1" dirty="0">
                          <a:latin typeface="Times New Roman"/>
                          <a:ea typeface="Times New Roman"/>
                        </a:rPr>
                        <a:t>Футляр для федеральной медали</a:t>
                      </a:r>
                      <a:endParaRPr lang="ru-RU" sz="1200" dirty="0">
                        <a:latin typeface="Times New Roman"/>
                        <a:ea typeface="Times New Roman"/>
                      </a:endParaRPr>
                    </a:p>
                  </a:txBody>
                  <a:tcPr marL="58004" marR="580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dirty="0">
                          <a:latin typeface="Times New Roman"/>
                          <a:ea typeface="Times New Roman"/>
                        </a:rPr>
                        <a:t>Медаль упаковывается в </a:t>
                      </a:r>
                      <a:r>
                        <a:rPr lang="ru-RU" sz="1200" b="1" dirty="0">
                          <a:solidFill>
                            <a:srgbClr val="005696"/>
                          </a:solidFill>
                          <a:latin typeface="Times New Roman"/>
                          <a:ea typeface="Times New Roman"/>
                        </a:rPr>
                        <a:t>пластиковый</a:t>
                      </a:r>
                      <a:r>
                        <a:rPr lang="ru-RU" sz="1200" dirty="0">
                          <a:latin typeface="Times New Roman"/>
                          <a:ea typeface="Times New Roman"/>
                        </a:rPr>
                        <a:t> футляр </a:t>
                      </a:r>
                      <a:r>
                        <a:rPr lang="ru-RU" sz="1200" b="1" dirty="0">
                          <a:solidFill>
                            <a:srgbClr val="005696"/>
                          </a:solidFill>
                          <a:latin typeface="Times New Roman"/>
                          <a:ea typeface="Times New Roman"/>
                        </a:rPr>
                        <a:t>красного цвета</a:t>
                      </a:r>
                      <a:r>
                        <a:rPr lang="ru-RU" sz="1200" dirty="0">
                          <a:solidFill>
                            <a:srgbClr val="005696"/>
                          </a:solidFill>
                          <a:latin typeface="Times New Roman"/>
                          <a:ea typeface="Times New Roman"/>
                        </a:rPr>
                        <a:t> </a:t>
                      </a:r>
                      <a:r>
                        <a:rPr lang="ru-RU" sz="1200" dirty="0">
                          <a:latin typeface="Times New Roman"/>
                          <a:ea typeface="Times New Roman"/>
                        </a:rPr>
                        <a:t>с изображением Государственного герба Российской Федерации, в бархатном ложементе футляра – углубление под медаль</a:t>
                      </a:r>
                    </a:p>
                  </a:txBody>
                  <a:tcPr marL="58004" marR="580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just">
                        <a:spcAft>
                          <a:spcPts val="0"/>
                        </a:spcAft>
                      </a:pPr>
                      <a:r>
                        <a:rPr lang="ru-RU" sz="1200" u="none" dirty="0">
                          <a:latin typeface="Times New Roman"/>
                          <a:ea typeface="Times New Roman"/>
                        </a:rPr>
                        <a:t>Медали упаковываются в </a:t>
                      </a:r>
                      <a:r>
                        <a:rPr lang="ru-RU" sz="1200" b="1" u="none" dirty="0">
                          <a:solidFill>
                            <a:srgbClr val="005696"/>
                          </a:solidFill>
                          <a:latin typeface="Times New Roman"/>
                          <a:ea typeface="Times New Roman"/>
                        </a:rPr>
                        <a:t>пластиковый</a:t>
                      </a:r>
                      <a:r>
                        <a:rPr lang="ru-RU" sz="1200" u="none" dirty="0">
                          <a:latin typeface="Times New Roman"/>
                          <a:ea typeface="Times New Roman"/>
                        </a:rPr>
                        <a:t> футляр с изображением Государственного герба Российской Федерации, в бархатном ложементе футляра – углубление под медаль.</a:t>
                      </a:r>
                    </a:p>
                    <a:p>
                      <a:pPr algn="just">
                        <a:spcAft>
                          <a:spcPts val="0"/>
                        </a:spcAft>
                      </a:pPr>
                      <a:r>
                        <a:rPr lang="ru-RU" sz="1200" u="none" dirty="0">
                          <a:latin typeface="Times New Roman"/>
                          <a:ea typeface="Times New Roman"/>
                        </a:rPr>
                        <a:t>Для медали «За особые успехи в учении» I степени используется футляр </a:t>
                      </a:r>
                      <a:r>
                        <a:rPr lang="ru-RU" sz="1200" b="1" u="none" dirty="0">
                          <a:solidFill>
                            <a:srgbClr val="C00000"/>
                          </a:solidFill>
                          <a:latin typeface="Times New Roman"/>
                          <a:ea typeface="Times New Roman"/>
                        </a:rPr>
                        <a:t>красного цвета</a:t>
                      </a:r>
                      <a:r>
                        <a:rPr lang="ru-RU" sz="1200" u="none" dirty="0">
                          <a:latin typeface="Times New Roman"/>
                          <a:ea typeface="Times New Roman"/>
                        </a:rPr>
                        <a:t>, для медали «За особые успехи в учении» II степени – </a:t>
                      </a:r>
                      <a:r>
                        <a:rPr lang="ru-RU" sz="1200" b="1" u="none" dirty="0">
                          <a:solidFill>
                            <a:srgbClr val="C00000"/>
                          </a:solidFill>
                          <a:latin typeface="Times New Roman"/>
                          <a:ea typeface="Times New Roman"/>
                        </a:rPr>
                        <a:t>синего цвета.</a:t>
                      </a:r>
                      <a:endParaRPr lang="ru-RU" sz="1200" u="none" dirty="0">
                        <a:solidFill>
                          <a:srgbClr val="C00000"/>
                        </a:solidFill>
                        <a:latin typeface="Times New Roman"/>
                        <a:ea typeface="Times New Roman"/>
                      </a:endParaRPr>
                    </a:p>
                  </a:txBody>
                  <a:tcPr marL="58004" marR="580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76796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 xmlns:a16="http://schemas.microsoft.com/office/drawing/2014/main" id="{9AF7BD66-CAB3-416C-B589-9090303A046B}"/>
              </a:ext>
            </a:extLst>
          </p:cNvPr>
          <p:cNvSpPr/>
          <p:nvPr/>
        </p:nvSpPr>
        <p:spPr>
          <a:xfrm>
            <a:off x="4168626" y="160151"/>
            <a:ext cx="3975422" cy="1569660"/>
          </a:xfrm>
          <a:prstGeom prst="rect">
            <a:avLst/>
          </a:prstGeom>
          <a:solidFill>
            <a:schemeClr val="accent5">
              <a:lumMod val="20000"/>
              <a:lumOff val="80000"/>
            </a:schemeClr>
          </a:solidFill>
        </p:spPr>
        <p:txBody>
          <a:bodyPr wrap="square">
            <a:spAutoFit/>
          </a:bodyPr>
          <a:lstStyle/>
          <a:p>
            <a:pPr algn="ctr"/>
            <a:r>
              <a:rPr lang="ru-RU" sz="1200" b="1" dirty="0"/>
              <a:t>Приказ </a:t>
            </a:r>
            <a:r>
              <a:rPr lang="ru-RU" sz="1200" b="1" dirty="0" err="1"/>
              <a:t>Минпросвещения</a:t>
            </a:r>
            <a:r>
              <a:rPr lang="ru-RU" sz="1200" b="1" dirty="0"/>
              <a:t> России </a:t>
            </a:r>
          </a:p>
          <a:p>
            <a:pPr algn="ctr"/>
            <a:r>
              <a:rPr lang="ru-RU" sz="1200" b="1" dirty="0"/>
              <a:t>от 01.04.2022  </a:t>
            </a:r>
            <a:r>
              <a:rPr lang="en-US" sz="1200" b="1" dirty="0"/>
              <a:t>N 196</a:t>
            </a:r>
          </a:p>
          <a:p>
            <a:pPr algn="ctr"/>
            <a:r>
              <a:rPr lang="ru-RU" sz="1200" dirty="0"/>
              <a:t>"О внесении изменений в Порядок заполнения,</a:t>
            </a:r>
          </a:p>
          <a:p>
            <a:pPr algn="ctr"/>
            <a:r>
              <a:rPr lang="ru-RU" sz="1200" dirty="0"/>
              <a:t>учета и выдачи аттестатов об основном общем</a:t>
            </a:r>
          </a:p>
          <a:p>
            <a:pPr algn="ctr"/>
            <a:r>
              <a:rPr lang="ru-RU" sz="1200" dirty="0"/>
              <a:t>и среднем общем образовании и их</a:t>
            </a:r>
          </a:p>
          <a:p>
            <a:pPr algn="ctr"/>
            <a:r>
              <a:rPr lang="ru-RU" sz="1200" dirty="0"/>
              <a:t>дубликатов, утвержденный приказом</a:t>
            </a:r>
          </a:p>
          <a:p>
            <a:pPr algn="ctr"/>
            <a:r>
              <a:rPr lang="ru-RU" sz="1200" dirty="0"/>
              <a:t>Министерства просвещения Российской</a:t>
            </a:r>
          </a:p>
          <a:p>
            <a:pPr algn="ctr"/>
            <a:r>
              <a:rPr lang="ru-RU" sz="1200" dirty="0"/>
              <a:t>Федерации от 5 октября 2020 г. N 546"</a:t>
            </a:r>
          </a:p>
        </p:txBody>
      </p:sp>
      <p:sp>
        <p:nvSpPr>
          <p:cNvPr id="2" name="Прямоугольник 1">
            <a:extLst>
              <a:ext uri="{FF2B5EF4-FFF2-40B4-BE49-F238E27FC236}">
                <a16:creationId xmlns="" xmlns:a16="http://schemas.microsoft.com/office/drawing/2014/main" id="{9AA56E82-A9A3-47F5-AF51-E06CEFE108DD}"/>
              </a:ext>
            </a:extLst>
          </p:cNvPr>
          <p:cNvSpPr/>
          <p:nvPr/>
        </p:nvSpPr>
        <p:spPr>
          <a:xfrm>
            <a:off x="8230756" y="162622"/>
            <a:ext cx="3778720" cy="1569660"/>
          </a:xfrm>
          <a:prstGeom prst="rect">
            <a:avLst/>
          </a:prstGeom>
          <a:solidFill>
            <a:schemeClr val="accent5">
              <a:lumMod val="20000"/>
              <a:lumOff val="80000"/>
            </a:schemeClr>
          </a:solidFill>
        </p:spPr>
        <p:txBody>
          <a:bodyPr wrap="square">
            <a:spAutoFit/>
          </a:bodyPr>
          <a:lstStyle/>
          <a:p>
            <a:pPr algn="ctr"/>
            <a:r>
              <a:rPr lang="ru-RU" sz="1200" b="1" dirty="0">
                <a:latin typeface="+mn-lt"/>
              </a:rPr>
              <a:t>Приказ </a:t>
            </a:r>
            <a:r>
              <a:rPr lang="ru-RU" sz="1200" b="1" dirty="0" err="1">
                <a:latin typeface="+mn-lt"/>
              </a:rPr>
              <a:t>Минпросвещения</a:t>
            </a:r>
            <a:r>
              <a:rPr lang="ru-RU" sz="1200" b="1" dirty="0">
                <a:latin typeface="+mn-lt"/>
              </a:rPr>
              <a:t> России </a:t>
            </a:r>
          </a:p>
          <a:p>
            <a:pPr algn="ctr"/>
            <a:r>
              <a:rPr lang="ru-RU" sz="1200" b="1" dirty="0">
                <a:latin typeface="+mn-lt"/>
              </a:rPr>
              <a:t>от 21.04.2022 </a:t>
            </a:r>
            <a:r>
              <a:rPr lang="en-US" sz="1200" b="1" dirty="0">
                <a:latin typeface="+mn-lt"/>
              </a:rPr>
              <a:t>N 255</a:t>
            </a:r>
          </a:p>
          <a:p>
            <a:pPr algn="ctr"/>
            <a:r>
              <a:rPr lang="ru-RU" sz="1200" dirty="0">
                <a:latin typeface="+mn-lt"/>
              </a:rPr>
              <a:t>"О внесении изменения в Порядок заполнения,</a:t>
            </a:r>
          </a:p>
          <a:p>
            <a:pPr algn="ctr"/>
            <a:r>
              <a:rPr lang="ru-RU" sz="1200" dirty="0">
                <a:latin typeface="+mn-lt"/>
              </a:rPr>
              <a:t>учета и выдачи аттестатов об основном общем и среднем общем образовании и их дубликатов, утвержденный приказом Министерства просвещения Российской</a:t>
            </a:r>
          </a:p>
          <a:p>
            <a:pPr algn="ctr"/>
            <a:r>
              <a:rPr lang="ru-RU" sz="1200" dirty="0">
                <a:latin typeface="+mn-lt"/>
              </a:rPr>
              <a:t>Федерации от 5 октября 2020 г. N 546"</a:t>
            </a:r>
          </a:p>
        </p:txBody>
      </p:sp>
      <p:sp>
        <p:nvSpPr>
          <p:cNvPr id="3" name="Прямоугольник 2">
            <a:extLst>
              <a:ext uri="{FF2B5EF4-FFF2-40B4-BE49-F238E27FC236}">
                <a16:creationId xmlns="" xmlns:a16="http://schemas.microsoft.com/office/drawing/2014/main" id="{B615DC71-B962-4AC4-9379-68082747C67F}"/>
              </a:ext>
            </a:extLst>
          </p:cNvPr>
          <p:cNvSpPr/>
          <p:nvPr/>
        </p:nvSpPr>
        <p:spPr>
          <a:xfrm>
            <a:off x="4168626" y="1803228"/>
            <a:ext cx="3901583" cy="1569660"/>
          </a:xfrm>
          <a:prstGeom prst="rect">
            <a:avLst/>
          </a:prstGeom>
          <a:solidFill>
            <a:schemeClr val="accent5">
              <a:lumMod val="20000"/>
              <a:lumOff val="80000"/>
            </a:schemeClr>
          </a:solidFill>
        </p:spPr>
        <p:txBody>
          <a:bodyPr wrap="square">
            <a:spAutoFit/>
          </a:bodyPr>
          <a:lstStyle/>
          <a:p>
            <a:pPr algn="ctr"/>
            <a:r>
              <a:rPr lang="ru-RU" sz="1200" b="1" dirty="0">
                <a:latin typeface="+mn-lt"/>
              </a:rPr>
              <a:t>Приказ </a:t>
            </a:r>
            <a:r>
              <a:rPr lang="ru-RU" sz="1200" b="1" dirty="0" err="1">
                <a:latin typeface="+mn-lt"/>
              </a:rPr>
              <a:t>Минпросвещения</a:t>
            </a:r>
            <a:r>
              <a:rPr lang="ru-RU" sz="1200" b="1" dirty="0">
                <a:latin typeface="+mn-lt"/>
              </a:rPr>
              <a:t> России </a:t>
            </a:r>
          </a:p>
          <a:p>
            <a:pPr algn="ctr"/>
            <a:r>
              <a:rPr lang="ru-RU" sz="1200" b="1" dirty="0">
                <a:latin typeface="+mn-lt"/>
              </a:rPr>
              <a:t>от </a:t>
            </a:r>
            <a:r>
              <a:rPr lang="en-US" sz="1200" b="1" dirty="0">
                <a:latin typeface="+mn-lt"/>
              </a:rPr>
              <a:t>07.10.2022 N 889</a:t>
            </a:r>
          </a:p>
          <a:p>
            <a:pPr algn="ctr"/>
            <a:r>
              <a:rPr lang="ru-RU" sz="1200" dirty="0">
                <a:latin typeface="+mn-lt"/>
              </a:rPr>
              <a:t>"О внесении изменений в Порядок заполнения, учета и выдачи аттестатов об основном общем и среднем общем образовании и их дубликатов, утвержденный приказом Министерства просвещения</a:t>
            </a:r>
          </a:p>
          <a:p>
            <a:pPr algn="ctr"/>
            <a:r>
              <a:rPr lang="ru-RU" sz="1200" dirty="0">
                <a:latin typeface="+mn-lt"/>
              </a:rPr>
              <a:t>Российской Федерации от 5 октября 2020 г. </a:t>
            </a:r>
            <a:r>
              <a:rPr lang="en-US" sz="1200" dirty="0">
                <a:latin typeface="+mn-lt"/>
              </a:rPr>
              <a:t>N 546"</a:t>
            </a:r>
          </a:p>
        </p:txBody>
      </p:sp>
      <p:sp>
        <p:nvSpPr>
          <p:cNvPr id="7" name="Прямоугольник 6">
            <a:extLst>
              <a:ext uri="{FF2B5EF4-FFF2-40B4-BE49-F238E27FC236}">
                <a16:creationId xmlns="" xmlns:a16="http://schemas.microsoft.com/office/drawing/2014/main" id="{83EE7A4E-E316-4397-AC75-CE5445D11AB0}"/>
              </a:ext>
            </a:extLst>
          </p:cNvPr>
          <p:cNvSpPr/>
          <p:nvPr/>
        </p:nvSpPr>
        <p:spPr>
          <a:xfrm>
            <a:off x="8246956" y="1803228"/>
            <a:ext cx="3746319" cy="1569660"/>
          </a:xfrm>
          <a:prstGeom prst="rect">
            <a:avLst/>
          </a:prstGeom>
          <a:solidFill>
            <a:schemeClr val="accent5">
              <a:lumMod val="20000"/>
              <a:lumOff val="80000"/>
            </a:schemeClr>
          </a:solidFill>
        </p:spPr>
        <p:txBody>
          <a:bodyPr wrap="square">
            <a:spAutoFit/>
          </a:bodyPr>
          <a:lstStyle/>
          <a:p>
            <a:pPr algn="ctr" fontAlgn="base"/>
            <a:r>
              <a:rPr lang="ru-RU" sz="1200" b="1" dirty="0">
                <a:latin typeface="+mn-lt"/>
              </a:rPr>
              <a:t>Приказ </a:t>
            </a:r>
            <a:r>
              <a:rPr lang="ru-RU" sz="1200" b="1" dirty="0" err="1">
                <a:latin typeface="+mn-lt"/>
              </a:rPr>
              <a:t>Минпросвещения</a:t>
            </a:r>
            <a:r>
              <a:rPr lang="ru-RU" sz="1200" b="1" dirty="0">
                <a:latin typeface="+mn-lt"/>
              </a:rPr>
              <a:t> России</a:t>
            </a:r>
            <a:br>
              <a:rPr lang="ru-RU" sz="1200" b="1" dirty="0">
                <a:latin typeface="+mn-lt"/>
              </a:rPr>
            </a:br>
            <a:r>
              <a:rPr lang="ru-RU" sz="1200" b="1" dirty="0">
                <a:latin typeface="+mn-lt"/>
              </a:rPr>
              <a:t>от 10 февраля 2023 г. N 83</a:t>
            </a:r>
          </a:p>
          <a:p>
            <a:pPr algn="ctr" fontAlgn="base"/>
            <a:r>
              <a:rPr lang="ru-RU" sz="1200" dirty="0">
                <a:latin typeface="+mn-lt"/>
              </a:rPr>
              <a:t>"О внесении изменений в Порядок заполнения, учета и выдачи аттестатов об основном общем и среднем общем образовании и их дубликатов, утвержденный приказом Министерства просвещения Российской Федерации </a:t>
            </a:r>
          </a:p>
          <a:p>
            <a:pPr algn="ctr" fontAlgn="base"/>
            <a:r>
              <a:rPr lang="ru-RU" sz="1200" dirty="0">
                <a:latin typeface="+mn-lt"/>
              </a:rPr>
              <a:t>от 5 октября 2020 г. N 546"</a:t>
            </a:r>
          </a:p>
        </p:txBody>
      </p:sp>
      <p:sp>
        <p:nvSpPr>
          <p:cNvPr id="8" name="Прямоугольник 7">
            <a:extLst>
              <a:ext uri="{FF2B5EF4-FFF2-40B4-BE49-F238E27FC236}">
                <a16:creationId xmlns="" xmlns:a16="http://schemas.microsoft.com/office/drawing/2014/main" id="{8585EC55-C895-4AA0-9639-D9DB57528CB1}"/>
              </a:ext>
            </a:extLst>
          </p:cNvPr>
          <p:cNvSpPr/>
          <p:nvPr/>
        </p:nvSpPr>
        <p:spPr>
          <a:xfrm>
            <a:off x="4175832" y="3452024"/>
            <a:ext cx="3901583" cy="1569660"/>
          </a:xfrm>
          <a:prstGeom prst="rect">
            <a:avLst/>
          </a:prstGeom>
          <a:solidFill>
            <a:schemeClr val="accent5">
              <a:lumMod val="20000"/>
              <a:lumOff val="80000"/>
            </a:schemeClr>
          </a:solidFill>
        </p:spPr>
        <p:txBody>
          <a:bodyPr wrap="square">
            <a:spAutoFit/>
          </a:bodyPr>
          <a:lstStyle/>
          <a:p>
            <a:pPr algn="ctr"/>
            <a:r>
              <a:rPr lang="ru-RU" sz="1200" b="1" dirty="0">
                <a:latin typeface="+mn-lt"/>
              </a:rPr>
              <a:t>Приказ </a:t>
            </a:r>
            <a:r>
              <a:rPr lang="ru-RU" sz="1200" b="1" dirty="0" err="1">
                <a:latin typeface="+mn-lt"/>
              </a:rPr>
              <a:t>Минпросвещения</a:t>
            </a:r>
            <a:r>
              <a:rPr lang="ru-RU" sz="1200" b="1" dirty="0">
                <a:latin typeface="+mn-lt"/>
              </a:rPr>
              <a:t> России </a:t>
            </a:r>
          </a:p>
          <a:p>
            <a:pPr algn="ctr"/>
            <a:r>
              <a:rPr lang="ru-RU" sz="1200" b="1" dirty="0">
                <a:latin typeface="+mn-lt"/>
              </a:rPr>
              <a:t>от 22.02.2023 № 130 </a:t>
            </a:r>
          </a:p>
          <a:p>
            <a:pPr algn="ctr"/>
            <a:r>
              <a:rPr lang="ru-RU" sz="1200" dirty="0">
                <a:latin typeface="+mn-lt"/>
              </a:rPr>
              <a:t>"О внесении изменения в Порядок заполнения, учета и выдачи аттестатов об основном общем и среднем общем образовании и их дубликатов, утвержденный приказом Министерства просвещения Российской Федерации от 5 октября 2020 г. № 546"</a:t>
            </a:r>
          </a:p>
        </p:txBody>
      </p:sp>
      <p:sp>
        <p:nvSpPr>
          <p:cNvPr id="9" name="Прямоугольник 8">
            <a:extLst>
              <a:ext uri="{FF2B5EF4-FFF2-40B4-BE49-F238E27FC236}">
                <a16:creationId xmlns="" xmlns:a16="http://schemas.microsoft.com/office/drawing/2014/main" id="{8585EC55-C895-4AA0-9639-D9DB57528CB1}"/>
              </a:ext>
            </a:extLst>
          </p:cNvPr>
          <p:cNvSpPr/>
          <p:nvPr/>
        </p:nvSpPr>
        <p:spPr>
          <a:xfrm>
            <a:off x="8314069" y="3485113"/>
            <a:ext cx="3679206" cy="1569660"/>
          </a:xfrm>
          <a:prstGeom prst="rect">
            <a:avLst/>
          </a:prstGeom>
          <a:solidFill>
            <a:schemeClr val="accent5">
              <a:lumMod val="20000"/>
              <a:lumOff val="80000"/>
            </a:schemeClr>
          </a:solidFill>
        </p:spPr>
        <p:txBody>
          <a:bodyPr wrap="square">
            <a:spAutoFit/>
          </a:bodyPr>
          <a:lstStyle/>
          <a:p>
            <a:pPr algn="ctr"/>
            <a:r>
              <a:rPr lang="ru-RU" sz="1200" b="1" dirty="0">
                <a:latin typeface="+mn-lt"/>
              </a:rPr>
              <a:t>Приказ </a:t>
            </a:r>
            <a:r>
              <a:rPr lang="ru-RU" sz="1200" b="1" dirty="0" err="1">
                <a:latin typeface="+mn-lt"/>
              </a:rPr>
              <a:t>Минпросвещения</a:t>
            </a:r>
            <a:r>
              <a:rPr lang="ru-RU" sz="1200" b="1" dirty="0">
                <a:latin typeface="+mn-lt"/>
              </a:rPr>
              <a:t> России </a:t>
            </a:r>
          </a:p>
          <a:p>
            <a:pPr algn="ctr"/>
            <a:r>
              <a:rPr lang="ru-RU" sz="1200" b="1" dirty="0">
                <a:latin typeface="+mn-lt"/>
              </a:rPr>
              <a:t>от 22.05.2023 № 385 </a:t>
            </a:r>
          </a:p>
          <a:p>
            <a:pPr algn="ctr"/>
            <a:r>
              <a:rPr lang="ru-RU" sz="1200" dirty="0">
                <a:latin typeface="+mn-lt"/>
              </a:rPr>
              <a:t>"О внесении изменения в Порядок заполнения, учета и выдачи аттестатов об основном общем и среднем общем образовании и их дубликатов, утвержденный приказом Министерства просвещения Российской Федерации от 5 октября 2020 г. № № 546"</a:t>
            </a:r>
          </a:p>
        </p:txBody>
      </p:sp>
      <p:sp>
        <p:nvSpPr>
          <p:cNvPr id="4" name="TextBox 3"/>
          <p:cNvSpPr txBox="1"/>
          <p:nvPr/>
        </p:nvSpPr>
        <p:spPr>
          <a:xfrm>
            <a:off x="2595418" y="2142836"/>
            <a:ext cx="184731" cy="307777"/>
          </a:xfrm>
          <a:prstGeom prst="rect">
            <a:avLst/>
          </a:prstGeom>
          <a:noFill/>
        </p:spPr>
        <p:txBody>
          <a:bodyPr wrap="none" rtlCol="0">
            <a:spAutoFit/>
          </a:bodyPr>
          <a:lstStyle/>
          <a:p>
            <a:endParaRPr lang="ru-RU"/>
          </a:p>
        </p:txBody>
      </p:sp>
      <p:sp>
        <p:nvSpPr>
          <p:cNvPr id="11" name="TextBox 10"/>
          <p:cNvSpPr txBox="1"/>
          <p:nvPr/>
        </p:nvSpPr>
        <p:spPr>
          <a:xfrm>
            <a:off x="645991" y="68960"/>
            <a:ext cx="3435928" cy="307777"/>
          </a:xfrm>
          <a:prstGeom prst="rect">
            <a:avLst/>
          </a:prstGeom>
          <a:noFill/>
        </p:spPr>
        <p:txBody>
          <a:bodyPr wrap="square" rtlCol="0">
            <a:spAutoFit/>
          </a:bodyPr>
          <a:lstStyle/>
          <a:p>
            <a:r>
              <a:rPr lang="ru-RU" b="1" dirty="0">
                <a:solidFill>
                  <a:srgbClr val="C00000"/>
                </a:solidFill>
              </a:rPr>
              <a:t>ПРИКАЗЫ МИНПРОСВЕЩЕНИЯ РФ</a:t>
            </a:r>
          </a:p>
        </p:txBody>
      </p:sp>
      <p:graphicFrame>
        <p:nvGraphicFramePr>
          <p:cNvPr id="5" name="Объект 4">
            <a:extLst>
              <a:ext uri="{FF2B5EF4-FFF2-40B4-BE49-F238E27FC236}">
                <a16:creationId xmlns="" xmlns:a16="http://schemas.microsoft.com/office/drawing/2014/main" id="{CA8F433B-1884-419E-9747-4B8878D6BE15}"/>
              </a:ext>
            </a:extLst>
          </p:cNvPr>
          <p:cNvGraphicFramePr>
            <a:graphicFrameLocks noChangeAspect="1"/>
          </p:cNvGraphicFramePr>
          <p:nvPr>
            <p:extLst>
              <p:ext uri="{D42A27DB-BD31-4B8C-83A1-F6EECF244321}">
                <p14:modId xmlns:p14="http://schemas.microsoft.com/office/powerpoint/2010/main" val="2637856263"/>
              </p:ext>
            </p:extLst>
          </p:nvPr>
        </p:nvGraphicFramePr>
        <p:xfrm>
          <a:off x="753851" y="2435423"/>
          <a:ext cx="2941924" cy="4161122"/>
        </p:xfrm>
        <a:graphic>
          <a:graphicData uri="http://schemas.openxmlformats.org/presentationml/2006/ole">
            <mc:AlternateContent xmlns:mc="http://schemas.openxmlformats.org/markup-compatibility/2006">
              <mc:Choice xmlns:v="urn:schemas-microsoft-com:vml" Requires="v">
                <p:oleObj spid="_x0000_s13335" name="Acrobat Document" r:id="rId3" imgW="9448800" imgH="13363467" progId="AcroExch.Document.DC">
                  <p:embed/>
                </p:oleObj>
              </mc:Choice>
              <mc:Fallback>
                <p:oleObj name="Acrobat Document" r:id="rId3" imgW="9448800" imgH="13363467" progId="AcroExch.Document.DC">
                  <p:embed/>
                  <p:pic>
                    <p:nvPicPr>
                      <p:cNvPr id="0" name=""/>
                      <p:cNvPicPr/>
                      <p:nvPr/>
                    </p:nvPicPr>
                    <p:blipFill>
                      <a:blip r:embed="rId4"/>
                      <a:stretch>
                        <a:fillRect/>
                      </a:stretch>
                    </p:blipFill>
                    <p:spPr>
                      <a:xfrm>
                        <a:off x="753851" y="2435423"/>
                        <a:ext cx="2941924" cy="4161122"/>
                      </a:xfrm>
                      <a:prstGeom prst="rect">
                        <a:avLst/>
                      </a:prstGeom>
                    </p:spPr>
                  </p:pic>
                </p:oleObj>
              </mc:Fallback>
            </mc:AlternateContent>
          </a:graphicData>
        </a:graphic>
      </p:graphicFrame>
      <p:sp>
        <p:nvSpPr>
          <p:cNvPr id="12" name="Прямоугольник 11">
            <a:extLst>
              <a:ext uri="{FF2B5EF4-FFF2-40B4-BE49-F238E27FC236}">
                <a16:creationId xmlns="" xmlns:a16="http://schemas.microsoft.com/office/drawing/2014/main" id="{8D1C4AA6-E76A-481B-88F5-248448727821}"/>
              </a:ext>
            </a:extLst>
          </p:cNvPr>
          <p:cNvSpPr/>
          <p:nvPr/>
        </p:nvSpPr>
        <p:spPr>
          <a:xfrm>
            <a:off x="354667" y="480061"/>
            <a:ext cx="3435928" cy="1754326"/>
          </a:xfrm>
          <a:prstGeom prst="rect">
            <a:avLst/>
          </a:prstGeom>
          <a:solidFill>
            <a:schemeClr val="accent5">
              <a:lumMod val="20000"/>
              <a:lumOff val="80000"/>
            </a:schemeClr>
          </a:solidFill>
        </p:spPr>
        <p:txBody>
          <a:bodyPr wrap="square">
            <a:spAutoFit/>
          </a:bodyPr>
          <a:lstStyle/>
          <a:p>
            <a:pPr algn="ctr"/>
            <a:r>
              <a:rPr lang="ru-RU" sz="1200" b="1" dirty="0"/>
              <a:t>Приказ </a:t>
            </a:r>
            <a:r>
              <a:rPr lang="ru-RU" sz="1200" b="1" dirty="0" err="1"/>
              <a:t>Минпросвещения</a:t>
            </a:r>
            <a:r>
              <a:rPr lang="ru-RU" sz="1200" b="1" dirty="0"/>
              <a:t> России </a:t>
            </a:r>
          </a:p>
          <a:p>
            <a:pPr algn="ctr"/>
            <a:r>
              <a:rPr lang="ru-RU" sz="1200" b="1" dirty="0"/>
              <a:t>от 05.10.2020 </a:t>
            </a:r>
            <a:r>
              <a:rPr lang="en-US" sz="1200" b="1" dirty="0"/>
              <a:t>N </a:t>
            </a:r>
            <a:r>
              <a:rPr lang="ru-RU" sz="1200" b="1" dirty="0"/>
              <a:t>546</a:t>
            </a:r>
            <a:endParaRPr lang="en-US" sz="1200" b="1" dirty="0"/>
          </a:p>
          <a:p>
            <a:pPr algn="ctr"/>
            <a:r>
              <a:rPr lang="ru-RU" sz="1200" b="1" dirty="0"/>
              <a:t>«Об утверждении Порядка заполнения,</a:t>
            </a:r>
          </a:p>
          <a:p>
            <a:pPr algn="ctr"/>
            <a:r>
              <a:rPr lang="ru-RU" sz="1200" b="1" dirty="0"/>
              <a:t>учета и выдачи аттестатов об основном общем и среднем общем образовании и их</a:t>
            </a:r>
          </a:p>
          <a:p>
            <a:pPr algn="ctr"/>
            <a:r>
              <a:rPr lang="ru-RU" sz="1200" b="1" dirty="0"/>
              <a:t>дубликатов» </a:t>
            </a:r>
          </a:p>
          <a:p>
            <a:pPr algn="ctr"/>
            <a:r>
              <a:rPr lang="ru-RU" sz="1200" b="1" dirty="0"/>
              <a:t>(Зарегистрировано в Минюсте России</a:t>
            </a:r>
          </a:p>
          <a:p>
            <a:pPr algn="ctr"/>
            <a:r>
              <a:rPr lang="ru-RU" sz="1200" b="1" dirty="0"/>
              <a:t>22.12</a:t>
            </a:r>
            <a:r>
              <a:rPr lang="en-US" sz="1200" b="1" dirty="0"/>
              <a:t>.202</a:t>
            </a:r>
            <a:r>
              <a:rPr lang="ru-RU" sz="1200" b="1" dirty="0"/>
              <a:t>0</a:t>
            </a:r>
            <a:r>
              <a:rPr lang="en-US" sz="1200" b="1" dirty="0"/>
              <a:t> N 6</a:t>
            </a:r>
            <a:r>
              <a:rPr lang="ru-RU" sz="1200" b="1" dirty="0"/>
              <a:t>1709</a:t>
            </a:r>
            <a:r>
              <a:rPr lang="en-US" sz="1200" b="1" dirty="0"/>
              <a:t>)</a:t>
            </a:r>
            <a:endParaRPr lang="en-US" sz="1200" b="1" dirty="0">
              <a:latin typeface="Tahoma" panose="020B0604030504040204" pitchFamily="34" charset="0"/>
            </a:endParaRPr>
          </a:p>
        </p:txBody>
      </p:sp>
      <p:sp>
        <p:nvSpPr>
          <p:cNvPr id="13" name="Прямоугольник 12">
            <a:extLst>
              <a:ext uri="{FF2B5EF4-FFF2-40B4-BE49-F238E27FC236}">
                <a16:creationId xmlns="" xmlns:a16="http://schemas.microsoft.com/office/drawing/2014/main" id="{22F121F6-C428-436C-BC23-ED4458FE2827}"/>
              </a:ext>
            </a:extLst>
          </p:cNvPr>
          <p:cNvSpPr/>
          <p:nvPr/>
        </p:nvSpPr>
        <p:spPr>
          <a:xfrm>
            <a:off x="4145208" y="5148243"/>
            <a:ext cx="3901583" cy="1569660"/>
          </a:xfrm>
          <a:prstGeom prst="rect">
            <a:avLst/>
          </a:prstGeom>
          <a:solidFill>
            <a:schemeClr val="accent5">
              <a:lumMod val="20000"/>
              <a:lumOff val="80000"/>
            </a:schemeClr>
          </a:solidFill>
        </p:spPr>
        <p:txBody>
          <a:bodyPr wrap="square">
            <a:spAutoFit/>
          </a:bodyPr>
          <a:lstStyle/>
          <a:p>
            <a:pPr algn="ctr"/>
            <a:r>
              <a:rPr lang="ru-RU" sz="1200" b="1" dirty="0">
                <a:latin typeface="+mn-lt"/>
              </a:rPr>
              <a:t>Приказ </a:t>
            </a:r>
            <a:r>
              <a:rPr lang="ru-RU" sz="1200" b="1" dirty="0" err="1">
                <a:latin typeface="+mn-lt"/>
              </a:rPr>
              <a:t>Минпросвещения</a:t>
            </a:r>
            <a:r>
              <a:rPr lang="ru-RU" sz="1200" b="1" dirty="0">
                <a:latin typeface="+mn-lt"/>
              </a:rPr>
              <a:t> России </a:t>
            </a:r>
          </a:p>
          <a:p>
            <a:pPr algn="ctr"/>
            <a:r>
              <a:rPr lang="ru-RU" sz="1200" b="1" dirty="0">
                <a:latin typeface="+mn-lt"/>
              </a:rPr>
              <a:t>от 16.11.2023 № 687 </a:t>
            </a:r>
          </a:p>
          <a:p>
            <a:pPr algn="ctr"/>
            <a:r>
              <a:rPr lang="ru-RU" sz="1200" dirty="0">
                <a:latin typeface="+mn-lt"/>
              </a:rPr>
              <a:t>"О внесении изменения в Порядок заполнения, учета и выдачи аттестатов об основном общем и среднем общем образовании и их дубликатов, утвержденный приказом Министерства просвещения Российской Федерации от 5 октября 2020 г. № 546"</a:t>
            </a:r>
          </a:p>
        </p:txBody>
      </p:sp>
      <p:sp>
        <p:nvSpPr>
          <p:cNvPr id="14" name="Прямоугольник 13">
            <a:extLst>
              <a:ext uri="{FF2B5EF4-FFF2-40B4-BE49-F238E27FC236}">
                <a16:creationId xmlns="" xmlns:a16="http://schemas.microsoft.com/office/drawing/2014/main" id="{13E136B7-55BC-4215-A1EB-15F3FD62DFF0}"/>
              </a:ext>
            </a:extLst>
          </p:cNvPr>
          <p:cNvSpPr/>
          <p:nvPr/>
        </p:nvSpPr>
        <p:spPr>
          <a:xfrm>
            <a:off x="8314069" y="5166998"/>
            <a:ext cx="3679206" cy="1569660"/>
          </a:xfrm>
          <a:prstGeom prst="rect">
            <a:avLst/>
          </a:prstGeom>
          <a:solidFill>
            <a:schemeClr val="accent5">
              <a:lumMod val="20000"/>
              <a:lumOff val="80000"/>
            </a:schemeClr>
          </a:solidFill>
        </p:spPr>
        <p:txBody>
          <a:bodyPr wrap="square">
            <a:spAutoFit/>
          </a:bodyPr>
          <a:lstStyle/>
          <a:p>
            <a:pPr algn="ctr"/>
            <a:r>
              <a:rPr lang="ru-RU" sz="1200" b="1" dirty="0">
                <a:latin typeface="+mn-lt"/>
              </a:rPr>
              <a:t>Приказ </a:t>
            </a:r>
            <a:r>
              <a:rPr lang="ru-RU" sz="1200" b="1" dirty="0" err="1">
                <a:latin typeface="+mn-lt"/>
              </a:rPr>
              <a:t>Минпросвещения</a:t>
            </a:r>
            <a:r>
              <a:rPr lang="ru-RU" sz="1200" b="1" dirty="0">
                <a:latin typeface="+mn-lt"/>
              </a:rPr>
              <a:t> России </a:t>
            </a:r>
          </a:p>
          <a:p>
            <a:pPr algn="ctr"/>
            <a:r>
              <a:rPr lang="ru-RU" sz="1200" b="1" dirty="0">
                <a:latin typeface="+mn-lt"/>
              </a:rPr>
              <a:t>от 02.02.2023 № 68</a:t>
            </a:r>
          </a:p>
          <a:p>
            <a:pPr algn="ctr"/>
            <a:r>
              <a:rPr lang="ru-RU" sz="1200" dirty="0">
                <a:latin typeface="+mn-lt"/>
              </a:rPr>
              <a:t>"О внесении изменения в Порядок заполнения, учета и выдачи аттестатов об основном общем и среднем общем образовании и их дубликатов, утвержденный приказом Министерства просвещения Российской Федерации от 5 октября 2020 г. № 546"</a:t>
            </a:r>
          </a:p>
        </p:txBody>
      </p:sp>
    </p:spTree>
    <p:extLst>
      <p:ext uri="{BB962C8B-B14F-4D97-AF65-F5344CB8AC3E}">
        <p14:creationId xmlns:p14="http://schemas.microsoft.com/office/powerpoint/2010/main" val="2795462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27844" y="303036"/>
            <a:ext cx="7746031" cy="523220"/>
          </a:xfrm>
          <a:prstGeom prst="rect">
            <a:avLst/>
          </a:prstGeom>
        </p:spPr>
        <p:txBody>
          <a:bodyPr wrap="none">
            <a:spAutoFit/>
          </a:bodyPr>
          <a:lstStyle/>
          <a:p>
            <a:pPr algn="ctr"/>
            <a:r>
              <a:rPr lang="ru-RU" sz="2800" b="1" dirty="0">
                <a:solidFill>
                  <a:srgbClr val="C00000"/>
                </a:solidFill>
              </a:rPr>
              <a:t>Что изменилось в аттестатах  2024 года?  </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866" y="5318332"/>
            <a:ext cx="2619375" cy="1743075"/>
          </a:xfrm>
          <a:prstGeom prst="rect">
            <a:avLst/>
          </a:prstGeom>
        </p:spPr>
      </p:pic>
      <p:sp>
        <p:nvSpPr>
          <p:cNvPr id="8" name="Прямоугольник 7"/>
          <p:cNvSpPr/>
          <p:nvPr/>
        </p:nvSpPr>
        <p:spPr>
          <a:xfrm>
            <a:off x="653342" y="942745"/>
            <a:ext cx="11029141" cy="830997"/>
          </a:xfrm>
          <a:prstGeom prst="rect">
            <a:avLst/>
          </a:prstGeom>
        </p:spPr>
        <p:txBody>
          <a:bodyPr wrap="square">
            <a:spAutoFit/>
          </a:bodyPr>
          <a:lstStyle/>
          <a:p>
            <a:r>
              <a:rPr lang="ru-RU" sz="1600" b="1" u="sng" dirty="0">
                <a:hlinkClick r:id="rId3"/>
              </a:rPr>
              <a:t>Приказ от 02.02.2024 </a:t>
            </a:r>
            <a:r>
              <a:rPr lang="ru-RU" sz="1600" b="1" u="sng" dirty="0" smtClean="0">
                <a:hlinkClick r:id="rId3"/>
              </a:rPr>
              <a:t>№ 68</a:t>
            </a:r>
            <a:r>
              <a:rPr lang="ru-RU" sz="1600" dirty="0"/>
              <a:t> продляет на 2024 год порядок выдачи аттестатов гражданам, проходившим обучение за рубежом.</a:t>
            </a:r>
          </a:p>
          <a:p>
            <a:r>
              <a:rPr lang="ru-RU" sz="1600" b="1" dirty="0" smtClean="0"/>
              <a:t>Приказ ничего </a:t>
            </a:r>
            <a:r>
              <a:rPr lang="ru-RU" sz="1600" b="1" dirty="0"/>
              <a:t>не меняет в заполнении </a:t>
            </a:r>
            <a:r>
              <a:rPr lang="ru-RU" sz="1600" b="1" dirty="0" smtClean="0"/>
              <a:t>аттестатов</a:t>
            </a:r>
            <a:endParaRPr lang="ru-RU" sz="1600" dirty="0"/>
          </a:p>
        </p:txBody>
      </p:sp>
      <p:sp>
        <p:nvSpPr>
          <p:cNvPr id="11" name="Прямоугольник 10"/>
          <p:cNvSpPr/>
          <p:nvPr/>
        </p:nvSpPr>
        <p:spPr>
          <a:xfrm>
            <a:off x="653341" y="1773742"/>
            <a:ext cx="10851722" cy="4278094"/>
          </a:xfrm>
          <a:prstGeom prst="rect">
            <a:avLst/>
          </a:prstGeom>
        </p:spPr>
        <p:txBody>
          <a:bodyPr wrap="square">
            <a:spAutoFit/>
          </a:bodyPr>
          <a:lstStyle/>
          <a:p>
            <a:r>
              <a:rPr lang="ru-RU" sz="1600" b="1" u="sng" dirty="0">
                <a:hlinkClick r:id="rId4"/>
              </a:rPr>
              <a:t>Приказ от 16.11.2023 №867</a:t>
            </a:r>
            <a:r>
              <a:rPr lang="ru-RU" sz="1600" dirty="0"/>
              <a:t> определяет порядок выдачи аттестатов с отличием красного и сине-голубого </a:t>
            </a:r>
            <a:r>
              <a:rPr lang="ru-RU" sz="1600" dirty="0" smtClean="0"/>
              <a:t>цвета, закрепляет изменения в НПБ  общего </a:t>
            </a:r>
            <a:r>
              <a:rPr lang="ru-RU" sz="1600" dirty="0" err="1" smtClean="0"/>
              <a:t>образоания</a:t>
            </a:r>
            <a:r>
              <a:rPr lang="ru-RU" sz="1600" dirty="0" smtClean="0"/>
              <a:t> (ФООП, ГИА).</a:t>
            </a:r>
            <a:endParaRPr lang="ru-RU" sz="1600" dirty="0"/>
          </a:p>
          <a:p>
            <a:endParaRPr lang="ru-RU" sz="1600" dirty="0"/>
          </a:p>
          <a:p>
            <a:endParaRPr lang="ru-RU" sz="1600" b="1" u="sng" dirty="0" smtClean="0">
              <a:hlinkClick r:id="rId5"/>
            </a:endParaRPr>
          </a:p>
          <a:p>
            <a:r>
              <a:rPr lang="ru-RU" sz="1600" b="1" u="sng" dirty="0" smtClean="0">
                <a:hlinkClick r:id="rId5"/>
              </a:rPr>
              <a:t>Приказ </a:t>
            </a:r>
            <a:r>
              <a:rPr lang="ru-RU" sz="1600" b="1" u="sng" dirty="0">
                <a:hlinkClick r:id="rId5"/>
              </a:rPr>
              <a:t>от 31.10.2023 №813</a:t>
            </a:r>
            <a:r>
              <a:rPr lang="ru-RU" sz="1600" dirty="0"/>
              <a:t> определяет образцы аттестатов с отличием красного и сине-голубого цвета.</a:t>
            </a:r>
          </a:p>
          <a:p>
            <a:pPr lvl="0"/>
            <a:r>
              <a:rPr lang="ru-RU" sz="1600" dirty="0"/>
              <a:t>Ранее была обложка аттестата с отличием красного цвета с золотой надписью.</a:t>
            </a:r>
            <a:br>
              <a:rPr lang="ru-RU" sz="1600" dirty="0"/>
            </a:br>
            <a:r>
              <a:rPr lang="ru-RU" sz="1600" dirty="0"/>
              <a:t>Теперь добавлена еще обложка аттестата с отличием сине-голубого цвета с серебряной надписью.</a:t>
            </a:r>
          </a:p>
          <a:p>
            <a:pPr lvl="0"/>
            <a:r>
              <a:rPr lang="ru-RU" sz="1600" dirty="0"/>
              <a:t>Ранее был бланк аттестата с отличием с бронзовой надписью "С отличием" (к обложке с отличием красного цвета).</a:t>
            </a:r>
            <a:br>
              <a:rPr lang="ru-RU" sz="1600" dirty="0"/>
            </a:br>
            <a:r>
              <a:rPr lang="ru-RU" sz="1600" dirty="0"/>
              <a:t>Теперь добавлен еще бланк аттестата с отличием с серебряной надписью "С отличием" (к обложке с отличием сине-голубого цвета).</a:t>
            </a:r>
          </a:p>
          <a:p>
            <a:pPr lvl="0"/>
            <a:r>
              <a:rPr lang="ru-RU" sz="1600" dirty="0"/>
              <a:t>Бланк аттестата с отличием с бронзовой надписью "С отличием" выдается с золотой медалью.</a:t>
            </a:r>
            <a:br>
              <a:rPr lang="ru-RU" sz="1600" dirty="0"/>
            </a:br>
            <a:r>
              <a:rPr lang="ru-RU" sz="1600" b="1" dirty="0"/>
              <a:t>Эти бланки выпускались ранее и не изменяются.</a:t>
            </a:r>
          </a:p>
          <a:p>
            <a:pPr lvl="0"/>
            <a:r>
              <a:rPr lang="ru-RU" sz="1600" dirty="0"/>
              <a:t>Бланк аттестата с отличием с серебряной надписью "С отличием" выдается с серебряной медалью.</a:t>
            </a:r>
            <a:br>
              <a:rPr lang="ru-RU" sz="1600" dirty="0"/>
            </a:br>
            <a:r>
              <a:rPr lang="ru-RU" sz="1600" b="1" dirty="0"/>
              <a:t>Эти бланки новые, раньше таких не было.</a:t>
            </a:r>
          </a:p>
          <a:p>
            <a:r>
              <a:rPr lang="ru-RU" sz="1600" b="1" dirty="0"/>
              <a:t>Этот приказ вводит новый бланк аттестата с отличием (для серебряной медали). </a:t>
            </a:r>
            <a:endParaRPr lang="ru-RU" sz="1600" b="1" dirty="0" smtClean="0"/>
          </a:p>
          <a:p>
            <a:r>
              <a:rPr lang="ru-RU" sz="1600" b="1" dirty="0" smtClean="0"/>
              <a:t>Это </a:t>
            </a:r>
            <a:r>
              <a:rPr lang="ru-RU" sz="1600" b="1" dirty="0"/>
              <a:t>будет учтено в программе 2024 года.</a:t>
            </a:r>
            <a:r>
              <a:rPr lang="ru-RU" sz="1600" dirty="0"/>
              <a:t>.</a:t>
            </a:r>
          </a:p>
        </p:txBody>
      </p:sp>
    </p:spTree>
    <p:extLst>
      <p:ext uri="{BB962C8B-B14F-4D97-AF65-F5344CB8AC3E}">
        <p14:creationId xmlns:p14="http://schemas.microsoft.com/office/powerpoint/2010/main" val="1224682011"/>
      </p:ext>
    </p:extLst>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lgn="l">
          <a:defRPr i="1" dirty="0">
            <a:solidFill>
              <a:srgbClr val="2A2D31"/>
            </a:solidFill>
            <a:latin typeface="Exo 2"/>
          </a:defRPr>
        </a:defPPr>
      </a:lstStyle>
    </a:sp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882</TotalTime>
  <Words>4310</Words>
  <Application>Microsoft Office PowerPoint</Application>
  <PresentationFormat>Произвольный</PresentationFormat>
  <Paragraphs>326</Paragraphs>
  <Slides>31</Slides>
  <Notes>3</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2</vt:i4>
      </vt:variant>
      <vt:variant>
        <vt:lpstr>Заголовки слайдов</vt:lpstr>
      </vt:variant>
      <vt:variant>
        <vt:i4>31</vt:i4>
      </vt:variant>
    </vt:vector>
  </HeadingPairs>
  <TitlesOfParts>
    <vt:vector size="43" baseType="lpstr">
      <vt:lpstr>Arial</vt:lpstr>
      <vt:lpstr>Exo 2</vt:lpstr>
      <vt:lpstr>Proxima Nova Rg Inner</vt:lpstr>
      <vt:lpstr>Times New Roman</vt:lpstr>
      <vt:lpstr>Tahoma</vt:lpstr>
      <vt:lpstr>Calibri</vt:lpstr>
      <vt:lpstr>Open Sans</vt:lpstr>
      <vt:lpstr>Times New Roman CYR</vt:lpstr>
      <vt:lpstr>PT Serif</vt:lpstr>
      <vt:lpstr>Тема Office</vt:lpstr>
      <vt:lpstr>Acrobat Document</vt:lpstr>
      <vt:lpstr>PDF</vt:lpstr>
      <vt:lpstr>Презентация PowerPoint</vt:lpstr>
      <vt:lpstr>Презентация PowerPoint</vt:lpstr>
      <vt:lpstr>Нормативные правовые акты</vt:lpstr>
      <vt:lpstr>Изменения в порядке проведения ГИА</vt:lpstr>
      <vt:lpstr>Изменения в описании аттестата о среднем общем образовании с отличием</vt:lpstr>
      <vt:lpstr>Изменения в порядке выдачи аттестата о среднем общем образовании с отличием</vt:lpstr>
      <vt:lpstr>Изменения  в порядке выдачи и описании  федеральной медали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Богомолов Иван Сергеевич</cp:lastModifiedBy>
  <cp:revision>66</cp:revision>
  <cp:lastPrinted>2023-04-20T07:09:34Z</cp:lastPrinted>
  <dcterms:created xsi:type="dcterms:W3CDTF">2022-02-10T09:33:50Z</dcterms:created>
  <dcterms:modified xsi:type="dcterms:W3CDTF">2024-05-02T06:14:54Z</dcterms:modified>
</cp:coreProperties>
</file>