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75" r:id="rId3"/>
    <p:sldId id="276" r:id="rId4"/>
    <p:sldId id="273" r:id="rId5"/>
    <p:sldId id="259" r:id="rId6"/>
    <p:sldId id="277" r:id="rId7"/>
    <p:sldId id="274" r:id="rId8"/>
    <p:sldId id="278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uiMtVbMaD5RQyK44E3lDA==" hashData="biiiSMETYTnfnuEskioIfaTZfRE="/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41E6D-2B53-44E8-AE66-DD68DC642E2B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597"/>
            <a:ext cx="5438775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CE27F-AAF0-414E-B80F-27CB94700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8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871B32-2CC8-4E29-999F-6B5E4D320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292B177-6A48-4D56-B3EF-F2105F368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0741E6-BBFD-4068-9989-A1063D86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9392-9F4F-4096-9AAD-EA0F5A931FAB}" type="datetime1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399043-F332-4C1A-B75F-16304B10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C51C00-4A7D-471F-927E-0B7D55EA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9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0C44E4-69FA-438E-A62D-4F5302A63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6986A7B-B835-49EB-925E-50910C341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C7A458-8948-49D3-966F-DFA68E055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1EB7-F5C6-4C55-A51A-4E5298EDFA0E}" type="datetime1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2CCBC4-1BF9-423E-9ACD-E9461F04D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577D39-4153-4351-821C-5CF3876C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1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4D56AB9-7E60-4924-AAEF-CAB6602D6B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07F39A2-07C7-4862-AAF6-7041D171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444DB1-0817-42B0-82CF-C1F1B6FA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B5B-1481-4183-9CCF-34D26B55384B}" type="datetime1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77BED7-9113-4A89-B220-742A8601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B455EA-07CB-47DA-9FB0-27E7FA8A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85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372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12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91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17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212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058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893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7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7E0F51-A73F-4B48-9FE1-9F144C31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012F7E-076D-40E1-9040-52351A76F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9D5B06-6BF6-4A53-89D4-52A134D1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1022-CD6A-4B74-9C5C-0B12073A59C3}" type="datetime1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573524-8632-4131-967D-43DB43B4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C7C422-8947-45DA-83E7-C2D68EB1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108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6744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68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CA5542-3CFF-41D5-85CD-B6BED517D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4E21FA-E4F4-4A75-92D6-D5DC72E4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EE7A178-F30B-40D5-BFDF-2BDC3E57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EEBD-86DE-4C76-B022-CCB04D4FAF9B}" type="datetime1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0D925FD-66DA-4266-8D44-386D2BDA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AEC8530-6444-4789-92D9-EBADA778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19DC7C-F6FE-472C-8435-CD8FBDD3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57BB29-D6C2-4541-93C2-2A26964CC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73946CB-5651-4068-94F4-9410F026B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D439E7E-CD4F-4C84-BF89-342DAF88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8307-81A4-48F9-B85A-D3A0B21F8603}" type="datetime1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3E13597-A5F5-4B6A-B963-E4D10786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0B5936-1FCC-483A-9D5D-E1ABEC11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1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82FA6C-E9A1-4061-96C4-015A03A86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AC762E-4A2A-4510-B6C0-06EF41386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8DE78C5-7227-4A01-A0BD-77E4B8206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9807527-C5DE-42C5-8AE3-74F699AC3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1300BDF-02B6-4EB5-8A27-37FAF45AC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37A098E-4F85-4144-B60C-FC8735F0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A6E4-E186-42A3-B193-87449EA1A7D2}" type="datetime1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FD328DE-D7BB-45C9-B555-34B1694E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E20DFFC-530B-4D99-8AD1-B0FC2C75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7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748A40-6245-4C2E-BE91-D6C8E383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8C5DD21-09E1-4EDC-91A4-B1689629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35E-D525-4D7A-A191-AF925572BC0E}" type="datetime1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C85958B-3A21-42DB-9DB5-BE1FE4AA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A433332-E415-4380-B3CE-B1A021D3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6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9230FDD-5B2D-4BE1-92AB-4CB54CAD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86DA-C2F7-4B4E-BFB7-B030DB5D793B}" type="datetime1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62CD82F-5FE5-48B6-BCD2-8C5F4CAA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C496B98-FF46-4A9B-BED6-E3F5EFA0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0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35F4E8-9141-4280-8C6A-F4D3FCCF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9169E8-CDFB-4796-9E3C-AEB1FC71E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C73DAD8-03ED-4889-807B-BDF4B84DA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FCABAB0-2980-4955-B586-A52BBFE6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BFC9-5914-4A3E-87BC-6B45F3986DD3}" type="datetime1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5A2B12-E417-4BBA-8F16-074A85A8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F3016E3-4FC0-44F4-A803-26312ADC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23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9BE535-AD9D-44B1-8EE1-489AA7EC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8C4A7A6-DA27-4B7F-87FD-9698702BF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EE298F-D8C8-4BFA-AD75-F3FDD221B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6CE964-0D66-458F-976F-CD51F7C5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0CBE-C9F6-4D95-AF38-17D08508C01F}" type="datetime1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1D9DCF-AE96-46DF-A30B-B7353DD9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D0D3265-ED4D-4BBC-8B6E-E8A9CB60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99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2B24CB-2640-43FA-BA80-C98356804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B18E81-B80C-41E2-9563-2C1910E75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DB2C93-1AB3-4E4D-8F2C-42C874874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A61D-6069-4A30-9F81-11A42A64A3B9}" type="datetime1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9D7788-FD0C-4B04-8B2E-B10DFB188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88FB0A-8709-4575-BDD5-CEAA7D3BB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58978-152F-4396-BD13-2FB4AF91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2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02.05.2024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39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enato@mail.ru" TargetMode="External"/><Relationship Id="rId2" Type="http://schemas.openxmlformats.org/officeDocument/2006/relationships/hyperlink" Target="mailto:murzinas@nios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DD08C5F-6D1E-4158-93D0-EA47CA017BAE}"/>
              </a:ext>
            </a:extLst>
          </p:cNvPr>
          <p:cNvSpPr txBox="1">
            <a:spLocks/>
          </p:cNvSpPr>
          <p:nvPr/>
        </p:nvSpPr>
        <p:spPr>
          <a:xfrm>
            <a:off x="6896456" y="2409915"/>
            <a:ext cx="4801423" cy="756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ru-RU" sz="2800" b="1" dirty="0">
                <a:solidFill>
                  <a:srgbClr val="00B0F0"/>
                </a:solidFill>
                <a:latin typeface="Calibri"/>
                <a:cs typeface="Arial" panose="020B0604020202020204" pitchFamily="34" charset="0"/>
              </a:rPr>
              <a:t>Внесение сведений в</a:t>
            </a:r>
          </a:p>
          <a:p>
            <a:pPr lvl="0">
              <a:lnSpc>
                <a:spcPct val="100000"/>
              </a:lnSpc>
            </a:pPr>
            <a:r>
              <a:rPr lang="ru-RU" sz="2800" b="1" dirty="0">
                <a:solidFill>
                  <a:srgbClr val="00B0F0"/>
                </a:solidFill>
                <a:latin typeface="Calibri"/>
                <a:cs typeface="Arial" panose="020B0604020202020204" pitchFamily="34" charset="0"/>
              </a:rPr>
              <a:t>ФИС ФРДО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28D9C07-FD85-41FC-90AD-23644229A551}"/>
              </a:ext>
            </a:extLst>
          </p:cNvPr>
          <p:cNvSpPr txBox="1">
            <a:spLocks/>
          </p:cNvSpPr>
          <p:nvPr/>
        </p:nvSpPr>
        <p:spPr>
          <a:xfrm>
            <a:off x="6263115" y="4248401"/>
            <a:ext cx="5646874" cy="15481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ru-RU" sz="2100" b="1" dirty="0">
                <a:solidFill>
                  <a:prstClr val="white">
                    <a:lumMod val="50000"/>
                  </a:prstClr>
                </a:solidFill>
                <a:latin typeface="Calibri"/>
                <a:cs typeface="Arial" panose="020B0604020202020204" pitchFamily="34" charset="0"/>
              </a:rPr>
              <a:t>Шевченко Наталья Петровна,</a:t>
            </a:r>
            <a:br>
              <a:rPr lang="ru-RU" sz="2100" b="1" dirty="0">
                <a:solidFill>
                  <a:prstClr val="white">
                    <a:lumMod val="50000"/>
                  </a:prstClr>
                </a:solidFill>
                <a:latin typeface="Calibri"/>
                <a:cs typeface="Arial" panose="020B0604020202020204" pitchFamily="34" charset="0"/>
              </a:rPr>
            </a:br>
            <a:r>
              <a:rPr lang="ru-RU" sz="2100" dirty="0">
                <a:solidFill>
                  <a:prstClr val="white">
                    <a:lumMod val="50000"/>
                  </a:prstClr>
                </a:solidFill>
                <a:latin typeface="Calibri"/>
                <a:cs typeface="Arial" panose="020B0604020202020204" pitchFamily="34" charset="0"/>
              </a:rPr>
              <a:t>руководитель центра цифрового образования</a:t>
            </a:r>
            <a:endParaRPr kumimoji="0" lang="ru-RU" sz="210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9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E10E0CA-009E-43C4-BFF6-9FB3612354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8568" y="195552"/>
            <a:ext cx="760000" cy="684000"/>
          </a:xfrm>
          <a:prstGeom prst="ellipse">
            <a:avLst/>
          </a:prstGeom>
          <a:ln w="190500" cap="rnd">
            <a:noFill/>
            <a:prstDash val="solid"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1159733" y="1221384"/>
            <a:ext cx="9895011" cy="4336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ч. 9 ст. 98 Федерального закона от 29.12.2012 № 273-ФЗ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«Об образовании в Российской Федерации»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8413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100%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 общеобразовательных организаций вносят сведения о документах об образовании, документах об обучении, выданных данными организациями, в федеральную информационную систему «Федеральный реестр сведений о документах об образовании и (или) о квалификации, документах об обучении»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ea typeface="Calibri" panose="020F0502020204030204" pitchFamily="34" charset="0"/>
              </a:rPr>
              <a:t>Постановление Правительства Российской Федерации от 31.05.2021 № 825</a:t>
            </a:r>
          </a:p>
          <a:p>
            <a:pPr marL="1268413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a typeface="Calibri" panose="020F0502020204030204" pitchFamily="34" charset="0"/>
              </a:rPr>
              <a:t>Внесение сведений в ФИС ФРДО осуществляется общеобразовательными организациями </a:t>
            </a:r>
            <a:r>
              <a:rPr lang="ru-RU" b="1" dirty="0">
                <a:ea typeface="Calibri" panose="020F0502020204030204" pitchFamily="34" charset="0"/>
              </a:rPr>
              <a:t>самостоятельно</a:t>
            </a:r>
            <a:r>
              <a:rPr lang="ru-RU" dirty="0">
                <a:ea typeface="Calibri" panose="020F0502020204030204" pitchFamily="34" charset="0"/>
              </a:rPr>
              <a:t> </a:t>
            </a:r>
          </a:p>
          <a:p>
            <a:pPr marL="1268413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a typeface="Calibri" panose="020F0502020204030204" pitchFamily="34" charset="0"/>
              </a:rPr>
              <a:t>Срок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внесения сведений в систему составляет 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3 рабочих дня со дня выдачи документа об образовании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68413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За несвоевременное внесение сведений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предусмотрена административная ответственность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 в соответствии со ст. 19.З0.2 КоАП РФ.</a:t>
            </a:r>
            <a:endParaRPr lang="ru-RU" sz="16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7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A8A3CBE-3790-44E5-802D-E40527B89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3330" y="347332"/>
            <a:ext cx="7401886" cy="61550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Получен </a:t>
            </a:r>
            <a:r>
              <a:rPr lang="en-US" sz="3200" b="1" dirty="0" err="1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VipNet</a:t>
            </a:r>
            <a:r>
              <a:rPr lang="en-US" sz="32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С</a:t>
            </a:r>
            <a:r>
              <a:rPr lang="en-US" sz="3200" b="1" dirty="0" err="1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lient</a:t>
            </a:r>
            <a:endParaRPr lang="ru-RU" sz="3200" b="1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BBABAA5-200A-4ED9-B65C-4E43C30B5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64338"/>
              </p:ext>
            </p:extLst>
          </p:nvPr>
        </p:nvGraphicFramePr>
        <p:xfrm>
          <a:off x="1582195" y="1191400"/>
          <a:ext cx="9493155" cy="5012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82">
                  <a:extLst>
                    <a:ext uri="{9D8B030D-6E8A-4147-A177-3AD203B41FA5}">
                      <a16:colId xmlns:a16="http://schemas.microsoft.com/office/drawing/2014/main" xmlns="" val="1892446517"/>
                    </a:ext>
                  </a:extLst>
                </a:gridCol>
                <a:gridCol w="3116472">
                  <a:extLst>
                    <a:ext uri="{9D8B030D-6E8A-4147-A177-3AD203B41FA5}">
                      <a16:colId xmlns:a16="http://schemas.microsoft.com/office/drawing/2014/main" xmlns="" val="4292966617"/>
                    </a:ext>
                  </a:extLst>
                </a:gridCol>
                <a:gridCol w="5281301">
                  <a:extLst>
                    <a:ext uri="{9D8B030D-6E8A-4147-A177-3AD203B41FA5}">
                      <a16:colId xmlns:a16="http://schemas.microsoft.com/office/drawing/2014/main" xmlns="" val="492882981"/>
                    </a:ext>
                  </a:extLst>
                </a:gridCol>
              </a:tblGrid>
              <a:tr h="400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Дзержинский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СОШ № 71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038229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Дзержинский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С(К)Ш № 53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44036709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Дзержинский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59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16255480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Дзержинский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87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7492239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Калининский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78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03057659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Калининский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207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4877033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Кировский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63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42885650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Ленинский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«Технический лицей при СГУГиТ»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2288822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Ленинский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69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22934729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Октябрьский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"В(С)Ш № 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11442429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Октябрьский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"В(С)Ш № 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07729161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Первомайский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В(С)Ш № 36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41772035"/>
                  </a:ext>
                </a:extLst>
              </a:tr>
              <a:tr h="390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Центральный округ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29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45106287"/>
                  </a:ext>
                </a:extLst>
              </a:tr>
              <a:tr h="384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Центральный округ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МАОУ СОШ «Диалог»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48797922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E10E0CA-009E-43C4-BFF6-9FB3612354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8568" y="195552"/>
            <a:ext cx="760000" cy="684000"/>
          </a:xfrm>
          <a:prstGeom prst="ellipse">
            <a:avLst/>
          </a:prstGeom>
          <a:ln w="190500" cap="rnd">
            <a:noFill/>
            <a:prstDash val="solid"/>
          </a:ln>
          <a:effectLst/>
        </p:spPr>
      </p:pic>
    </p:spTree>
    <p:extLst>
      <p:ext uri="{BB962C8B-B14F-4D97-AF65-F5344CB8AC3E}">
        <p14:creationId xmlns:p14="http://schemas.microsoft.com/office/powerpoint/2010/main" val="270821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A52FEE-2882-489E-AC65-F60FA8D2A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48" y="257416"/>
            <a:ext cx="7859698" cy="66537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Дополнительная заявка на </a:t>
            </a:r>
            <a:r>
              <a:rPr lang="en-US" sz="3200" b="1" dirty="0" err="1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VipNet</a:t>
            </a:r>
            <a:r>
              <a:rPr lang="en-US" sz="32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С</a:t>
            </a:r>
            <a:r>
              <a:rPr lang="en-US" sz="3200" b="1" dirty="0" err="1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lient</a:t>
            </a:r>
            <a:endParaRPr lang="ru-RU" sz="3200" b="1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5777950-3B4D-4B3F-915A-E8E8CB8CC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01386"/>
              </p:ext>
            </p:extLst>
          </p:nvPr>
        </p:nvGraphicFramePr>
        <p:xfrm>
          <a:off x="1142863" y="1081395"/>
          <a:ext cx="9248825" cy="5182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664">
                  <a:extLst>
                    <a:ext uri="{9D8B030D-6E8A-4147-A177-3AD203B41FA5}">
                      <a16:colId xmlns:a16="http://schemas.microsoft.com/office/drawing/2014/main" xmlns="" val="204462779"/>
                    </a:ext>
                  </a:extLst>
                </a:gridCol>
                <a:gridCol w="3611434">
                  <a:extLst>
                    <a:ext uri="{9D8B030D-6E8A-4147-A177-3AD203B41FA5}">
                      <a16:colId xmlns:a16="http://schemas.microsoft.com/office/drawing/2014/main" xmlns="" val="3942281695"/>
                    </a:ext>
                  </a:extLst>
                </a:gridCol>
                <a:gridCol w="4520727">
                  <a:extLst>
                    <a:ext uri="{9D8B030D-6E8A-4147-A177-3AD203B41FA5}">
                      <a16:colId xmlns:a16="http://schemas.microsoft.com/office/drawing/2014/main" xmlns="" val="2759112294"/>
                    </a:ext>
                  </a:extLst>
                </a:gridCol>
              </a:tblGrid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Дзержинский район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СОШ № 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2553760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Калининский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В(С)Ш № 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41374562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Ленинский район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98280909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Ленинский район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С(К)Ш № 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5168505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Ленинский район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В(С)Ш № 46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90949270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Ленинский район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МАОУ СОШ 221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3393169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Октябрьский район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155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52078211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Октябрьский район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206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02659349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Октябрьский район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40928162"/>
                  </a:ext>
                </a:extLst>
              </a:tr>
              <a:tr h="518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Октябрьский район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МАОУ Лицей № 185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90720470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E10E0CA-009E-43C4-BFF6-9FB3612354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8568" y="195552"/>
            <a:ext cx="760000" cy="684000"/>
          </a:xfrm>
          <a:prstGeom prst="ellipse">
            <a:avLst/>
          </a:prstGeom>
          <a:ln w="190500" cap="rnd">
            <a:noFill/>
            <a:prstDash val="solid"/>
          </a:ln>
          <a:effectLst/>
        </p:spPr>
      </p:pic>
    </p:spTree>
    <p:extLst>
      <p:ext uri="{BB962C8B-B14F-4D97-AF65-F5344CB8AC3E}">
        <p14:creationId xmlns:p14="http://schemas.microsoft.com/office/powerpoint/2010/main" val="208774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E10E0CA-009E-43C4-BFF6-9FB3612354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8568" y="195552"/>
            <a:ext cx="760000" cy="684000"/>
          </a:xfrm>
          <a:prstGeom prst="ellipse">
            <a:avLst/>
          </a:prstGeom>
          <a:ln w="190500" cap="rnd">
            <a:noFill/>
            <a:prstDash val="solid"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1159733" y="1221384"/>
            <a:ext cx="9895011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 срок до 02.05.2024 проверить наличие доступа в ФИС ФРДО, при его отсутствии незамедлительно довести данную информацию до директор ОО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Проверить на соответствие личные кабинеты, который должен быть оформлен на директора учреждения (не на учреждение – как юридическое лицо)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 случае смены руководителя личный кабинет должен быть оформлен заново с привязкой ранее загруженных сведений путем создания связи с организацией согласно инструкции по работе в ФИС ФРДО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Все личные кабинеты должны содержать информацию о действующей электронно-цифровой подписи директора учреждения, при необходимости обновить данные в личном кабинете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Привести в соответствие приказы о назначении ответственных за загрузку сведений в систему (форма приказа остается прежней), при этом приказ должен содержать актуальные сведения о ФИО и должности ответственного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Организации, осуществляющие подключение к системе ФИС ФРДО посредством средств криптографической защиты информации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VipNet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Client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в обязательном порядке должны иметь приказ о назначении ответственного лица за работу с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VipNet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Client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, у которого в том числе хранится и пароль для входа в защищенную сеть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VipNet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7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A52FEE-2882-489E-AC65-F60FA8D2A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7499" y="1953855"/>
            <a:ext cx="5180060" cy="24662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>
                <a:latin typeface="+mn-lt"/>
                <a:cs typeface="Times New Roman" panose="02020603050405020304" pitchFamily="18" charset="0"/>
              </a:rPr>
              <a:t>Мурзин Антон Сергеевич,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специалист по информационным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ресурсам МАУ ДПО НИСО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эл. почта </a:t>
            </a:r>
            <a:r>
              <a:rPr lang="en-US" sz="2700" dirty="0" err="1">
                <a:latin typeface="+mn-lt"/>
                <a:cs typeface="Times New Roman" panose="02020603050405020304" pitchFamily="18" charset="0"/>
                <a:hlinkClick r:id="rId2"/>
              </a:rPr>
              <a:t>murzinas</a:t>
            </a:r>
            <a:r>
              <a:rPr lang="ru-RU" sz="2700" dirty="0">
                <a:latin typeface="+mn-lt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700" dirty="0" err="1">
                <a:latin typeface="+mn-lt"/>
                <a:cs typeface="Times New Roman" panose="02020603050405020304" pitchFamily="18" charset="0"/>
                <a:hlinkClick r:id="rId2"/>
              </a:rPr>
              <a:t>nios</a:t>
            </a:r>
            <a:r>
              <a:rPr lang="ru-RU" sz="2700" dirty="0">
                <a:latin typeface="+mn-lt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700" dirty="0" err="1">
                <a:latin typeface="+mn-lt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тел. 314-03-13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endParaRPr lang="ru-RU" sz="1800" b="1" dirty="0">
              <a:latin typeface="+mn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77B0195-4131-48C5-A291-ABF3BEC6F3F4}"/>
              </a:ext>
            </a:extLst>
          </p:cNvPr>
          <p:cNvSpPr txBox="1">
            <a:spLocks/>
          </p:cNvSpPr>
          <p:nvPr/>
        </p:nvSpPr>
        <p:spPr>
          <a:xfrm>
            <a:off x="2800029" y="618350"/>
            <a:ext cx="6842619" cy="7983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>
                <a:latin typeface="+mn-lt"/>
                <a:cs typeface="Times New Roman" panose="02020603050405020304" pitchFamily="18" charset="0"/>
              </a:rPr>
              <a:t>Контакты по вопросам ФИС ФРДО</a:t>
            </a:r>
            <a:endParaRPr lang="ru-RU" sz="1800" b="1" dirty="0">
              <a:latin typeface="+mn-lt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5A52FEE-2882-489E-AC65-F60FA8D2AEBD}"/>
              </a:ext>
            </a:extLst>
          </p:cNvPr>
          <p:cNvSpPr txBox="1">
            <a:spLocks/>
          </p:cNvSpPr>
          <p:nvPr/>
        </p:nvSpPr>
        <p:spPr>
          <a:xfrm>
            <a:off x="1204958" y="1982625"/>
            <a:ext cx="5016381" cy="24374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700" dirty="0">
                <a:latin typeface="+mn-lt"/>
                <a:cs typeface="Times New Roman" panose="02020603050405020304" pitchFamily="18" charset="0"/>
              </a:rPr>
              <a:t>Шевченко Наталья Петровна,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руководитель центра цифрового образования</a:t>
            </a:r>
          </a:p>
          <a:p>
            <a:pPr algn="l"/>
            <a:r>
              <a:rPr lang="ru-RU" sz="2700" dirty="0">
                <a:latin typeface="+mn-lt"/>
                <a:cs typeface="Times New Roman" panose="02020603050405020304" pitchFamily="18" charset="0"/>
              </a:rPr>
              <a:t>МАУ ДПО НИСО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эл. почта </a:t>
            </a:r>
            <a:r>
              <a:rPr lang="en-US" sz="2700" dirty="0">
                <a:latin typeface="+mn-lt"/>
                <a:cs typeface="Times New Roman" panose="02020603050405020304" pitchFamily="18" charset="0"/>
                <a:hlinkClick r:id="rId3"/>
              </a:rPr>
              <a:t>nenato@mail.ru</a:t>
            </a:r>
            <a:endParaRPr lang="en-US" sz="2700" dirty="0">
              <a:latin typeface="+mn-lt"/>
              <a:cs typeface="Times New Roman" panose="02020603050405020304" pitchFamily="18" charset="0"/>
            </a:endParaRPr>
          </a:p>
          <a:p>
            <a:pPr algn="l"/>
            <a:r>
              <a:rPr lang="ru-RU" sz="2700" dirty="0">
                <a:latin typeface="+mn-lt"/>
                <a:cs typeface="Times New Roman" panose="02020603050405020304" pitchFamily="18" charset="0"/>
              </a:rPr>
              <a:t>тел. 314-0</a:t>
            </a:r>
            <a:r>
              <a:rPr lang="en-US" sz="2700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-16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endParaRPr lang="ru-RU" sz="1800" b="1" dirty="0">
              <a:latin typeface="+mn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E10E0CA-009E-43C4-BFF6-9FB36123541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8568" y="195552"/>
            <a:ext cx="760000" cy="684000"/>
          </a:xfrm>
          <a:prstGeom prst="ellipse">
            <a:avLst/>
          </a:prstGeom>
          <a:ln w="190500" cap="rnd">
            <a:noFill/>
            <a:prstDash val="solid"/>
          </a:ln>
          <a:effectLst/>
        </p:spPr>
      </p:pic>
    </p:spTree>
    <p:extLst>
      <p:ext uri="{BB962C8B-B14F-4D97-AF65-F5344CB8AC3E}">
        <p14:creationId xmlns:p14="http://schemas.microsoft.com/office/powerpoint/2010/main" val="280878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DD08C5F-6D1E-4158-93D0-EA47CA017BAE}"/>
              </a:ext>
            </a:extLst>
          </p:cNvPr>
          <p:cNvSpPr txBox="1">
            <a:spLocks/>
          </p:cNvSpPr>
          <p:nvPr/>
        </p:nvSpPr>
        <p:spPr>
          <a:xfrm>
            <a:off x="6896456" y="2409915"/>
            <a:ext cx="4801423" cy="756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ru-RU" sz="2800" b="1" dirty="0">
                <a:solidFill>
                  <a:srgbClr val="00B0F0"/>
                </a:solidFill>
                <a:latin typeface="Calibri"/>
                <a:cs typeface="Arial" panose="020B0604020202020204" pitchFamily="34" charset="0"/>
              </a:rPr>
              <a:t>Внесение сведений в</a:t>
            </a:r>
          </a:p>
          <a:p>
            <a:pPr lvl="0">
              <a:lnSpc>
                <a:spcPct val="100000"/>
              </a:lnSpc>
            </a:pPr>
            <a:r>
              <a:rPr lang="ru-RU" sz="2800" b="1" dirty="0">
                <a:solidFill>
                  <a:srgbClr val="00B0F0"/>
                </a:solidFill>
                <a:latin typeface="Calibri"/>
                <a:cs typeface="Arial" panose="020B0604020202020204" pitchFamily="34" charset="0"/>
              </a:rPr>
              <a:t>ФИС ФРДО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04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374</Words>
  <Application>Microsoft Office PowerPoint</Application>
  <PresentationFormat>Произвольный</PresentationFormat>
  <Paragraphs>99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Презентация PowerPoint</vt:lpstr>
      <vt:lpstr>Презентация PowerPoint</vt:lpstr>
      <vt:lpstr>Получен VipNet Сlient</vt:lpstr>
      <vt:lpstr>Дополнительная заявка на VipNet Сlient</vt:lpstr>
      <vt:lpstr>Презентация PowerPoint</vt:lpstr>
      <vt:lpstr>Мурзин Антон Сергеевич, специалист по информационным ресурсам МАУ ДПО НИСО  эл. почта murzinas@nios.ru тел. 314-03-13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«КриптоЛайн»</dc:title>
  <dc:creator>user</dc:creator>
  <cp:lastModifiedBy>Богомолов Иван Сергеевич</cp:lastModifiedBy>
  <cp:revision>45</cp:revision>
  <cp:lastPrinted>2024-04-26T08:28:49Z</cp:lastPrinted>
  <dcterms:created xsi:type="dcterms:W3CDTF">2023-03-30T10:05:55Z</dcterms:created>
  <dcterms:modified xsi:type="dcterms:W3CDTF">2024-05-02T06:15:53Z</dcterms:modified>
</cp:coreProperties>
</file>