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8" r:id="rId10"/>
    <p:sldId id="271" r:id="rId11"/>
    <p:sldId id="269" r:id="rId12"/>
    <p:sldId id="260" r:id="rId13"/>
    <p:sldId id="262" r:id="rId14"/>
    <p:sldId id="270" r:id="rId15"/>
    <p:sldId id="272" r:id="rId16"/>
    <p:sldId id="264" r:id="rId17"/>
    <p:sldId id="265" r:id="rId18"/>
    <p:sldId id="267" r:id="rId19"/>
    <p:sldId id="273" r:id="rId20"/>
  </p:sldIdLst>
  <p:sldSz cx="12192000" cy="6858000"/>
  <p:notesSz cx="9926638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lNBiYJwHzeiVcOjOW0IoA==" hashData="2S/2VrWW9FRy/L0mqmKnfy9U1gQ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0174/16484fcceccbff241e7f0387146f346240cb050e/" TargetMode="External"/><Relationship Id="rId7" Type="http://schemas.openxmlformats.org/officeDocument/2006/relationships/hyperlink" Target="https://edsoo.ru/dokumenti-dlya-razdela-nkds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ntd.ru/document/1302664691" TargetMode="External"/><Relationship Id="rId5" Type="http://schemas.openxmlformats.org/officeDocument/2006/relationships/hyperlink" Target="https://www.consultant.ru/document/cons_doc_LAW_398976/d3a3cc088c3e391221b70e7f29dbc1d34eb7a80d/" TargetMode="External"/><Relationship Id="rId4" Type="http://schemas.openxmlformats.org/officeDocument/2006/relationships/hyperlink" Target="https://www.consultant.ru/document/cons_doc_LAW_140174/8f3360b0a85cddcb4c937bf8a5a92b1c86ef103d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-sibirsk.ru/dep/land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lod.obrnadzor.gov.ru/accredreestr/" TargetMode="External"/><Relationship Id="rId4" Type="http://schemas.openxmlformats.org/officeDocument/2006/relationships/hyperlink" Target="https://obrnadzor.gov.ru/gosudarstvennye-uslugi-i-funkczii/gosudarstvennye-uslugi/liczenzirovanie-obrazovatelnoj-deyatelnosti/svodnyj-reestr-liczenzij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516000" y="4509000"/>
            <a:ext cx="5400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5600" b="1">
              <a:latin typeface="Myriad Pro"/>
              <a:cs typeface="Arial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8751000" y="5445224"/>
            <a:ext cx="3105640" cy="958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/>
              </a:rPr>
              <a:t>Крючкова Е.А., начальник отдела мониторинговых процедур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/>
              </a:rPr>
              <a:t>ЦМиРО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/>
              </a:rPr>
              <a:t> 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6000" y="3699000"/>
            <a:ext cx="1117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ТРЕБОВАНИЯ К СТРУКТУРЕ ОФИЦИАЛЬНОГО САЙТА ОБРАЗОВАТЕЛЬНОЙ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ОРГАНИЗАЦИИ 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ИНФОРМАЦИОННО-ТЕЛЕКОММУНИКАЦИОННОЙ СЕТИ "ИНТЕРНЕТ"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ФОРМАТУ ПРЕДСТАВЛЕНИЯ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(на примере подразделов «Основные сведения», «Документы» и «МТО и оснащенность ОП.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Доступная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среда» )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0" y="369000"/>
            <a:ext cx="10085964" cy="526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81600"/>
          <a:stretch/>
        </p:blipFill>
        <p:spPr bwMode="auto">
          <a:xfrm>
            <a:off x="472108" y="5634000"/>
            <a:ext cx="10099533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7600" b="9437"/>
          <a:stretch/>
        </p:blipFill>
        <p:spPr>
          <a:xfrm>
            <a:off x="479376" y="548680"/>
            <a:ext cx="10522059" cy="41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6000" y="144000"/>
            <a:ext cx="9145476" cy="12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Подраздел "Материально-техническое обеспечение и оснащенность образовательного процесса. Доступная среда" должен содержать следующую информацию: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156000" y="1494000"/>
            <a:ext cx="11925000" cy="5256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300" dirty="0" smtClean="0">
                <a:cs typeface="Times New Roman"/>
              </a:rPr>
              <a:t>1. </a:t>
            </a: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О </a:t>
            </a:r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материально-техническом обеспечении образовательной </a:t>
            </a: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деятельности: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а) о наличии оборудованных учебных </a:t>
            </a:r>
            <a:r>
              <a:rPr lang="ru-RU" sz="2100" dirty="0" smtClean="0">
                <a:cs typeface="Times New Roman"/>
              </a:rPr>
              <a:t>кабинетов,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б) о наличии оборудованных объектов для проведения практических </a:t>
            </a:r>
            <a:r>
              <a:rPr lang="ru-RU" sz="2100" dirty="0" smtClean="0">
                <a:cs typeface="Times New Roman"/>
              </a:rPr>
              <a:t>занятий,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в) о наличии оборудованных </a:t>
            </a:r>
            <a:r>
              <a:rPr lang="ru-RU" sz="2100" dirty="0" smtClean="0">
                <a:cs typeface="Times New Roman"/>
              </a:rPr>
              <a:t>библиотек,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г) о наличии оборудованных объектов </a:t>
            </a:r>
            <a:r>
              <a:rPr lang="ru-RU" sz="2100" dirty="0" smtClean="0">
                <a:cs typeface="Times New Roman"/>
              </a:rPr>
              <a:t>спорта,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д) о наличии оборудованных средствах обучения и </a:t>
            </a:r>
            <a:r>
              <a:rPr lang="ru-RU" sz="2100" dirty="0" smtClean="0">
                <a:cs typeface="Times New Roman"/>
              </a:rPr>
              <a:t>воспитания,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е) о доступе к информационным системам и </a:t>
            </a:r>
            <a:r>
              <a:rPr lang="ru-RU" sz="2100" dirty="0" smtClean="0">
                <a:cs typeface="Times New Roman"/>
              </a:rPr>
              <a:t>информационно-телекоммуникационным сетям,</a:t>
            </a:r>
            <a:endParaRPr sz="2100" dirty="0" smtClean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cs typeface="Times New Roman"/>
              </a:rPr>
              <a:t>ж</a:t>
            </a:r>
            <a:r>
              <a:rPr lang="ru-RU" sz="2100" dirty="0">
                <a:cs typeface="Times New Roman"/>
              </a:rPr>
              <a:t>) об электронных образовательных ресурсах, к которым обеспечивается </a:t>
            </a:r>
            <a:r>
              <a:rPr lang="ru-RU" sz="2100" dirty="0" smtClean="0">
                <a:cs typeface="Times New Roman"/>
              </a:rPr>
              <a:t>доступ </a:t>
            </a:r>
            <a:r>
              <a:rPr lang="ru-RU" sz="2100" dirty="0">
                <a:cs typeface="Times New Roman"/>
              </a:rPr>
              <a:t>обучающихся</a:t>
            </a:r>
            <a:r>
              <a:rPr lang="ru-RU" sz="2100" dirty="0" smtClean="0">
                <a:cs typeface="Times New Roman"/>
              </a:rPr>
              <a:t>),</a:t>
            </a:r>
            <a:endParaRPr sz="2100" dirty="0"/>
          </a:p>
          <a:p>
            <a:pPr marL="0" indent="182563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з) о количестве жилых помещений в …, интернате, …(при наличии</a:t>
            </a:r>
            <a:r>
              <a:rPr lang="ru-RU" sz="2100" dirty="0" smtClean="0">
                <a:cs typeface="Times New Roman"/>
              </a:rPr>
              <a:t>)</a:t>
            </a:r>
            <a:endParaRPr sz="2100" dirty="0"/>
          </a:p>
          <a:p>
            <a:pPr marL="0" indent="0">
              <a:buNone/>
              <a:defRPr/>
            </a:pPr>
            <a:endParaRPr lang="ru-RU" sz="2300" dirty="0"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2300" dirty="0" smtClean="0">
                <a:cs typeface="Times New Roman"/>
              </a:rPr>
              <a:t>2. </a:t>
            </a:r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О специальных условиях для получения образования инвалидами и лицами с ограниченными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возможностями здоровья: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82563" indent="825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cs typeface="Times New Roman"/>
              </a:rPr>
              <a:t>а</a:t>
            </a:r>
            <a:r>
              <a:rPr lang="ru-RU" sz="2100" dirty="0">
                <a:cs typeface="Times New Roman"/>
              </a:rPr>
              <a:t>) об обеспечении доступа в здания образовательной организации, в том числе в общежитие,</a:t>
            </a:r>
            <a:endParaRPr sz="2100" dirty="0"/>
          </a:p>
          <a:p>
            <a:pPr marL="182563" indent="825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интернат, приспособленных для использования инвалидами и лицами с ограниченными </a:t>
            </a:r>
            <a:endParaRPr sz="2100" dirty="0"/>
          </a:p>
          <a:p>
            <a:pPr marL="182563" indent="825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>
                <a:cs typeface="Times New Roman"/>
              </a:rPr>
              <a:t>возможностями </a:t>
            </a:r>
            <a:r>
              <a:rPr lang="ru-RU" sz="2100" dirty="0" smtClean="0">
                <a:cs typeface="Times New Roman"/>
              </a:rPr>
              <a:t>здоровья</a:t>
            </a:r>
            <a:endParaRPr sz="2100" dirty="0"/>
          </a:p>
          <a:p>
            <a:pPr marL="266700" indent="-1588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2100" dirty="0">
                <a:cs typeface="Times New Roman"/>
              </a:rPr>
              <a:t>б) о наличии специальных технических средств обучения коллективного и </a:t>
            </a:r>
            <a:r>
              <a:rPr lang="ru-RU" sz="2100" dirty="0" smtClean="0">
                <a:cs typeface="Times New Roman"/>
              </a:rPr>
              <a:t/>
            </a:r>
            <a:br>
              <a:rPr lang="ru-RU" sz="2100" dirty="0" smtClean="0">
                <a:cs typeface="Times New Roman"/>
              </a:rPr>
            </a:br>
            <a:r>
              <a:rPr lang="ru-RU" sz="2100" dirty="0" smtClean="0">
                <a:cs typeface="Times New Roman"/>
              </a:rPr>
              <a:t>индивидуального пользования </a:t>
            </a:r>
            <a:r>
              <a:rPr lang="ru-RU" sz="2100" dirty="0">
                <a:cs typeface="Times New Roman"/>
              </a:rPr>
              <a:t>инвалидов и лиц с ограниченными возможностями </a:t>
            </a:r>
            <a:r>
              <a:rPr lang="ru-RU" sz="2100" dirty="0" smtClean="0">
                <a:cs typeface="Times New Roman"/>
              </a:rPr>
              <a:t>здоровья</a:t>
            </a:r>
            <a:endParaRPr sz="21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706000" y="1899000"/>
            <a:ext cx="3060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i="1" dirty="0">
                <a:solidFill>
                  <a:srgbClr val="C00000"/>
                </a:solidFill>
                <a:cs typeface="Times New Roman"/>
              </a:rPr>
              <a:t>Конкретизировать  (дополнить) </a:t>
            </a: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/>
            </a:r>
            <a:br>
              <a:rPr lang="ru-RU" sz="1400" b="1" i="1" dirty="0" smtClean="0">
                <a:solidFill>
                  <a:srgbClr val="C00000"/>
                </a:solidFill>
                <a:cs typeface="Times New Roman"/>
              </a:rPr>
            </a:b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>в </a:t>
            </a:r>
            <a:r>
              <a:rPr lang="ru-RU" sz="1400" b="1" i="1" dirty="0">
                <a:solidFill>
                  <a:srgbClr val="C00000"/>
                </a:solidFill>
                <a:cs typeface="Times New Roman"/>
              </a:rPr>
              <a:t>отношении инвалидов и </a:t>
            </a: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>лиц</a:t>
            </a:r>
            <a:br>
              <a:rPr lang="ru-RU" sz="1400" b="1" i="1" dirty="0" smtClean="0">
                <a:solidFill>
                  <a:srgbClr val="C00000"/>
                </a:solidFill>
                <a:cs typeface="Times New Roman"/>
              </a:rPr>
            </a:b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> с </a:t>
            </a:r>
            <a:r>
              <a:rPr lang="ru-RU" sz="1400" b="1" i="1" dirty="0">
                <a:solidFill>
                  <a:srgbClr val="C00000"/>
                </a:solidFill>
                <a:cs typeface="Times New Roman"/>
              </a:rPr>
              <a:t>ограниченными возможностями здоровья </a:t>
            </a:r>
            <a:endParaRPr sz="14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381000" y="5319000"/>
            <a:ext cx="2695725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400" b="1" i="1" dirty="0">
                <a:solidFill>
                  <a:srgbClr val="C00000"/>
                </a:solidFill>
                <a:cs typeface="Times New Roman"/>
              </a:rPr>
              <a:t>Не подменять данную информацию представлением «Паспорта </a:t>
            </a: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>доступности»</a:t>
            </a:r>
            <a:endParaRPr sz="1400" b="1" i="1" dirty="0">
              <a:solidFill>
                <a:srgbClr val="C00000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0" y="729000"/>
            <a:ext cx="10971022" cy="463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16000" y="234000"/>
            <a:ext cx="7515000" cy="58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Нормативное правовое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обеспечение</a:t>
            </a:r>
            <a:endParaRPr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61000" y="1089000"/>
            <a:ext cx="11115000" cy="40950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1800"/>
              </a:spcBef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Часть 3 статьи 29 Федерального закона от 29 декабря 2012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года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№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273-ФЗ </a:t>
            </a:r>
            <a:b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</a:b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«Об образовании в Российской Федерации»</a:t>
            </a:r>
            <a:endParaRPr lang="ru-RU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Часть 2 статьи 30 Федерального закона от 29 декабря 2012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года 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№ 273-ФЗ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/>
            </a:r>
            <a:b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</a:b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«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Об образовании в Российской Федерации»</a:t>
            </a:r>
            <a:endParaRPr lang="ru-RU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Постановление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Правительства Российской Федерации от 20 октября 2021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года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№ 1802 «Об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утверждении Правил размещения на официальном сайте образовательной организации в информационно-телекоммуникационной сети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«Интернет»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и обновления информации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об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образовательной организации»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Приказ Федеральной службы по надзору в сфере образования и науки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от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4 августа 2023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года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№ 1493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u="sng" dirty="0" smtClean="0"/>
          </a:p>
          <a:p>
            <a:endParaRPr lang="ru-RU" dirty="0" smtClean="0"/>
          </a:p>
          <a:p>
            <a:endParaRPr lang="ru-RU" b="1" u="sng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1800" y="5112563"/>
            <a:ext cx="7515000" cy="58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Рекомендации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800" y="5785450"/>
            <a:ext cx="112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https://edsoo.ru/dokumenti-dlya-razdela-nkdsh/</a:t>
            </a:r>
            <a:r>
              <a:rPr lang="ru-RU" sz="2200" u="sng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 Шаблоны локальных нормативных актов </a:t>
            </a:r>
            <a:endParaRPr lang="ru-RU" sz="22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821000" y="1179000"/>
            <a:ext cx="837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spc="300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МАУ ДПО «НИСО»</a:t>
            </a:r>
            <a:endParaRPr b="1" spc="3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b="1" spc="300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Центр мониторинга и развития образования </a:t>
            </a:r>
            <a:endParaRPr b="1" spc="3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ул. Достоевского, 14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spcBef>
                <a:spcPts val="1200"/>
              </a:spcBef>
              <a:buFont typeface="Wingdings"/>
              <a:buChar char="(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217-08-12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 217-05-44</a:t>
            </a:r>
          </a:p>
          <a:p>
            <a:pPr marL="285750" indent="-285750" algn="ctr">
              <a:spcBef>
                <a:spcPts val="1200"/>
              </a:spcBef>
              <a:buFont typeface="Wingdings"/>
              <a:buChar char="("/>
              <a:defRPr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70696" y="0"/>
            <a:ext cx="11675304" cy="180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Федеральная служба по надзору в сфере образования и науки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ПРИКАЗ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 4 августа 2023 г. № 1493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 утверждении требований к структуре официального сайта образовательной организации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информационно-телекоммуникационной сети "Интернет" и формату представления информации»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26000" y="1775295"/>
            <a:ext cx="112050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В соответствии с частью 3 статьи 29 Федерального закона от 29 декабря 2012 г. </a:t>
            </a:r>
            <a:r>
              <a:rPr lang="ru-RU" dirty="0" smtClean="0"/>
              <a:t>№ </a:t>
            </a:r>
            <a:r>
              <a:rPr lang="ru-RU" dirty="0"/>
              <a:t>273-ФЗ "Об образовании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Российской Федерации", пунктом 18 Правил размещения на официальном сайте образовательной организации в информационно-телекоммуникационной сети "Интернет" и обновления информации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/>
              <a:t>образовательной организации, утвержденных постановлением Правительства 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20 октября 2021 г. </a:t>
            </a:r>
            <a:r>
              <a:rPr lang="ru-RU" dirty="0" smtClean="0"/>
              <a:t>№ </a:t>
            </a:r>
            <a:r>
              <a:rPr lang="ru-RU" dirty="0"/>
              <a:t>1802, пунктом 1 Положения о Федеральной службе по надзору в сфере образования и науки, утвержденного постановлением Правительства Российской Федерации от 28 июля 2018 г. </a:t>
            </a:r>
            <a:r>
              <a:rPr lang="ru-RU" dirty="0" smtClean="0"/>
              <a:t>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885</a:t>
            </a:r>
            <a:r>
              <a:rPr lang="ru-RU" dirty="0"/>
              <a:t>, приказываю: </a:t>
            </a:r>
            <a:endParaRPr dirty="0"/>
          </a:p>
          <a:p>
            <a:pPr>
              <a:defRPr/>
            </a:pPr>
            <a:endParaRPr lang="ru-RU" dirty="0"/>
          </a:p>
          <a:p>
            <a:pPr marL="265113" indent="-265113" algn="just">
              <a:buAutoNum type="arabicPeriod"/>
              <a:defRPr/>
            </a:pPr>
            <a:r>
              <a:rPr lang="ru-RU" b="1" dirty="0"/>
              <a:t>Утвердить прилагаемые Требования </a:t>
            </a:r>
            <a:r>
              <a:rPr lang="ru-RU" dirty="0"/>
              <a:t>к структуре официального сайта образовательной организации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информационно-телекоммуникационной сети "Интернет" и формату представления информации. </a:t>
            </a:r>
            <a:endParaRPr dirty="0"/>
          </a:p>
          <a:p>
            <a:pPr marL="265113" indent="-265113">
              <a:buAutoNum type="arabicPeriod"/>
              <a:defRPr/>
            </a:pPr>
            <a:endParaRPr lang="ru-RU" sz="900" dirty="0"/>
          </a:p>
          <a:p>
            <a:pPr marL="265113" indent="-265113" algn="just">
              <a:buAutoNum type="arabicPeriod"/>
              <a:defRPr/>
            </a:pPr>
            <a:r>
              <a:rPr lang="ru-RU" b="1" dirty="0" smtClean="0"/>
              <a:t>Признать </a:t>
            </a:r>
            <a:r>
              <a:rPr lang="ru-RU" b="1" dirty="0"/>
              <a:t>утратившими силу</a:t>
            </a:r>
            <a:r>
              <a:rPr lang="ru-RU" dirty="0"/>
              <a:t>: </a:t>
            </a:r>
            <a:r>
              <a:rPr lang="ru-RU" b="1" dirty="0"/>
              <a:t>приказ Федеральной службы по надзору в сфере образования и науки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14 августа 2020 г. </a:t>
            </a:r>
            <a:r>
              <a:rPr lang="ru-RU" b="1" dirty="0" smtClean="0"/>
              <a:t>№ </a:t>
            </a:r>
            <a:r>
              <a:rPr lang="ru-RU" b="1" dirty="0"/>
              <a:t>831 </a:t>
            </a:r>
            <a:r>
              <a:rPr lang="ru-RU" dirty="0"/>
              <a:t>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информации" (зарегистрирован Министерством юстиции Российской Федерации 12 ноября 2020 г., регистрационный </a:t>
            </a:r>
            <a:r>
              <a:rPr lang="ru-RU" dirty="0" smtClean="0"/>
              <a:t>№ </a:t>
            </a:r>
            <a:r>
              <a:rPr lang="ru-RU" dirty="0"/>
              <a:t>60867);…</a:t>
            </a:r>
            <a:endParaRPr dirty="0"/>
          </a:p>
          <a:p>
            <a:pPr marL="265113" indent="-265113">
              <a:buAutoNum type="arabicPeriod"/>
              <a:defRPr/>
            </a:pPr>
            <a:endParaRPr lang="ru-RU" sz="900" dirty="0"/>
          </a:p>
          <a:p>
            <a:pPr marL="265113" indent="-265113">
              <a:buAutoNum type="arabicPeriod"/>
              <a:defRPr/>
            </a:pPr>
            <a:r>
              <a:rPr lang="ru-RU" b="1" dirty="0"/>
              <a:t>Настоящий приказ вступает в силу </a:t>
            </a:r>
            <a:r>
              <a:rPr lang="ru-RU" b="1" dirty="0">
                <a:solidFill>
                  <a:srgbClr val="C00000"/>
                </a:solidFill>
              </a:rPr>
              <a:t>с 1 сентября 2024 г.</a:t>
            </a:r>
            <a:r>
              <a:rPr lang="ru-RU" b="1" dirty="0"/>
              <a:t> и действует до 1 марта 2028 г.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000" y="148666"/>
            <a:ext cx="9585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Подраздел "Основные сведения" должен содержать информацию: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246000" y="868666"/>
            <a:ext cx="11790000" cy="5535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а) </a:t>
            </a:r>
            <a:r>
              <a:rPr lang="ru-RU" sz="1800" b="1" dirty="0">
                <a:cs typeface="Arial"/>
              </a:rPr>
              <a:t>о полном и сокращенном (при наличии) наименовании </a:t>
            </a:r>
            <a:r>
              <a:rPr lang="ru-RU" sz="1800" dirty="0">
                <a:cs typeface="Arial"/>
              </a:rPr>
              <a:t>образовательной организации;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б) </a:t>
            </a:r>
            <a:r>
              <a:rPr lang="ru-RU" sz="1800" b="1" dirty="0">
                <a:cs typeface="Arial"/>
              </a:rPr>
              <a:t>о дате создания </a:t>
            </a:r>
            <a:r>
              <a:rPr lang="ru-RU" sz="1800" dirty="0">
                <a:cs typeface="Arial"/>
              </a:rPr>
              <a:t>образовательной организации;</a:t>
            </a:r>
            <a:r>
              <a:rPr lang="en-US" sz="1800" b="1" dirty="0">
                <a:cs typeface="Arial"/>
              </a:rPr>
              <a:t> </a:t>
            </a:r>
            <a:endParaRPr lang="ru-RU" sz="1800" b="1" dirty="0"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в) </a:t>
            </a:r>
            <a:r>
              <a:rPr lang="ru-RU" sz="1800" b="1" dirty="0">
                <a:cs typeface="Arial"/>
              </a:rPr>
              <a:t>об учредителе, </a:t>
            </a:r>
            <a:r>
              <a:rPr lang="ru-RU" sz="1800" dirty="0">
                <a:cs typeface="Arial"/>
              </a:rPr>
              <a:t>учредителях образовательной организации;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г) </a:t>
            </a:r>
            <a:r>
              <a:rPr lang="ru-RU" sz="1800" b="1" dirty="0">
                <a:cs typeface="Arial"/>
              </a:rPr>
              <a:t>о месте нахождения </a:t>
            </a:r>
            <a:r>
              <a:rPr lang="ru-RU" sz="1800" dirty="0">
                <a:cs typeface="Arial"/>
              </a:rPr>
              <a:t>образовательной организации;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д) </a:t>
            </a:r>
            <a:r>
              <a:rPr lang="ru-RU" sz="1800" b="1" dirty="0">
                <a:cs typeface="Arial"/>
              </a:rPr>
              <a:t>о режиме и графике работы </a:t>
            </a:r>
            <a:r>
              <a:rPr lang="ru-RU" sz="1800" dirty="0">
                <a:cs typeface="Arial"/>
              </a:rPr>
              <a:t>образовательной организации;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е) </a:t>
            </a:r>
            <a:r>
              <a:rPr lang="ru-RU" sz="1800" b="1" dirty="0">
                <a:cs typeface="Arial"/>
              </a:rPr>
              <a:t>о контактных телефонах и адресах электронной почты </a:t>
            </a:r>
            <a:r>
              <a:rPr lang="ru-RU" sz="1800" dirty="0">
                <a:cs typeface="Arial"/>
              </a:rPr>
              <a:t>образовательной организации;</a:t>
            </a:r>
            <a:endParaRPr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cs typeface="Arial"/>
              </a:rPr>
              <a:t>ж) </a:t>
            </a:r>
            <a:r>
              <a:rPr lang="ru-RU" sz="1800" b="1" dirty="0">
                <a:cs typeface="Arial"/>
              </a:rPr>
              <a:t>о местах осуществления образовательной деятельности, </a:t>
            </a:r>
            <a:r>
              <a:rPr lang="ru-RU" sz="1800" dirty="0">
                <a:cs typeface="Arial"/>
              </a:rPr>
              <a:t>сведения о которых включаются в соответствующую запись в реестре лицензий на осуществление образовательной деятельности, в виде адреса места нахождения</a:t>
            </a:r>
            <a:r>
              <a:rPr lang="ru-RU" sz="1800" b="1" dirty="0">
                <a:cs typeface="Arial"/>
              </a:rPr>
              <a:t> </a:t>
            </a:r>
            <a:r>
              <a:rPr lang="ru-RU" sz="1800" b="1" dirty="0" smtClean="0">
                <a:cs typeface="Arial"/>
              </a:rPr>
              <a:t/>
            </a:r>
            <a:br>
              <a:rPr lang="ru-RU" sz="1800" b="1" dirty="0" smtClean="0">
                <a:cs typeface="Arial"/>
              </a:rPr>
            </a:br>
            <a:r>
              <a:rPr lang="ru-RU" sz="1600" dirty="0" smtClean="0">
                <a:cs typeface="Arial"/>
              </a:rPr>
              <a:t>(</a:t>
            </a:r>
            <a:r>
              <a:rPr lang="ru-RU" sz="1600" i="1" dirty="0">
                <a:cs typeface="Arial"/>
              </a:rPr>
              <a:t>часть 4 статья 91 Федерального закона </a:t>
            </a:r>
            <a:r>
              <a:rPr lang="ru-RU" sz="1600" i="1" dirty="0" smtClean="0">
                <a:cs typeface="Arial"/>
              </a:rPr>
              <a:t>№ </a:t>
            </a:r>
            <a:r>
              <a:rPr lang="ru-RU" sz="1600" i="1" dirty="0">
                <a:cs typeface="Arial"/>
              </a:rPr>
              <a:t>273-ФЗ: «за исключением мест осуществления образовательной деятельности </a:t>
            </a:r>
            <a:r>
              <a:rPr lang="ru-RU" sz="1600" i="1" dirty="0" smtClean="0">
                <a:cs typeface="Arial"/>
              </a:rPr>
              <a:t/>
            </a:r>
            <a:br>
              <a:rPr lang="ru-RU" sz="1600" i="1" dirty="0" smtClean="0">
                <a:cs typeface="Arial"/>
              </a:rPr>
            </a:br>
            <a:r>
              <a:rPr lang="ru-RU" sz="1600" i="1" dirty="0" smtClean="0">
                <a:cs typeface="Arial"/>
              </a:rPr>
              <a:t>при </a:t>
            </a:r>
            <a:r>
              <a:rPr lang="ru-RU" sz="1600" i="1" dirty="0">
                <a:cs typeface="Arial"/>
              </a:rPr>
              <a:t>использовании сетевой формы реализации образовательных программ»</a:t>
            </a:r>
            <a:r>
              <a:rPr lang="ru-RU" sz="1600" dirty="0">
                <a:cs typeface="Arial"/>
              </a:rPr>
              <a:t>);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 dirty="0">
                <a:cs typeface="Arial"/>
              </a:rPr>
              <a:t>з) </a:t>
            </a:r>
            <a:r>
              <a:rPr lang="ru-RU" sz="1800" b="1" dirty="0">
                <a:cs typeface="Arial"/>
              </a:rPr>
              <a:t>о лицензии </a:t>
            </a:r>
            <a:r>
              <a:rPr lang="ru-RU" sz="1800" dirty="0">
                <a:cs typeface="Arial"/>
              </a:rPr>
              <a:t>на осуществление образовательной деятельности </a:t>
            </a:r>
            <a:r>
              <a:rPr lang="ru-RU" sz="1600" i="1" dirty="0">
                <a:cs typeface="Arial"/>
              </a:rPr>
              <a:t>(согласно выписке из реестра лицензий на осуществление образовательной деятельности);</a:t>
            </a:r>
            <a:endParaRPr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 dirty="0">
                <a:cs typeface="Arial"/>
              </a:rPr>
              <a:t>и) </a:t>
            </a:r>
            <a:r>
              <a:rPr lang="ru-RU" sz="1800" b="1" dirty="0">
                <a:cs typeface="Arial"/>
              </a:rPr>
              <a:t>о наличии или об отсутствии государственной аккредитации</a:t>
            </a:r>
            <a:r>
              <a:rPr lang="ru-RU" sz="1800" dirty="0">
                <a:cs typeface="Arial"/>
              </a:rPr>
              <a:t> образовательной деятельности </a:t>
            </a:r>
            <a:r>
              <a:rPr lang="ru-RU" sz="1800" dirty="0" smtClean="0">
                <a:cs typeface="Arial"/>
              </a:rPr>
              <a:t>по реализуемым </a:t>
            </a:r>
            <a:r>
              <a:rPr lang="ru-RU" sz="1800" dirty="0">
                <a:cs typeface="Arial"/>
              </a:rPr>
              <a:t>образовательным программам (</a:t>
            </a:r>
            <a:r>
              <a:rPr lang="ru-RU" sz="1600" i="1" dirty="0">
                <a:cs typeface="Arial"/>
              </a:rPr>
              <a:t>согласно выписке из государственной информационной системы «Реестр организаций, осуществляющих образовательную деятельность по имеющим государственную аккредитацию образовательным программам</a:t>
            </a:r>
            <a:r>
              <a:rPr lang="ru-RU" sz="1600" i="1" dirty="0" smtClean="0">
                <a:cs typeface="Arial"/>
              </a:rPr>
              <a:t>»)</a:t>
            </a:r>
            <a:endParaRPr lang="ru-RU" sz="2000" dirty="0">
              <a:cs typeface="Arial"/>
            </a:endParaRPr>
          </a:p>
        </p:txBody>
      </p:sp>
      <p:sp>
        <p:nvSpPr>
          <p:cNvPr id="4" name="Выноска 2 3"/>
          <p:cNvSpPr/>
          <p:nvPr/>
        </p:nvSpPr>
        <p:spPr bwMode="auto">
          <a:xfrm>
            <a:off x="7592280" y="1404000"/>
            <a:ext cx="3735000" cy="679194"/>
          </a:xfrm>
          <a:prstGeom prst="borderCallout2">
            <a:avLst>
              <a:gd name="adj1" fmla="val 18750"/>
              <a:gd name="adj2" fmla="val -338"/>
              <a:gd name="adj3" fmla="val 18750"/>
              <a:gd name="adj4" fmla="val -16667"/>
              <a:gd name="adj5" fmla="val 193962"/>
              <a:gd name="adj6" fmla="val -35406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</a:rPr>
              <a:t>График работы </a:t>
            </a:r>
            <a:r>
              <a:rPr lang="ru-RU" sz="1400" dirty="0"/>
              <a:t>в образовательной организации </a:t>
            </a:r>
            <a:r>
              <a:rPr lang="ru-RU" sz="1400" dirty="0" smtClean="0">
                <a:sym typeface="Symbol" panose="05050102010706020507" pitchFamily="18" charset="2"/>
              </a:rPr>
              <a:t></a:t>
            </a:r>
            <a:r>
              <a:rPr lang="ru-RU" sz="1400" dirty="0" smtClean="0"/>
              <a:t> </a:t>
            </a:r>
            <a:r>
              <a:rPr lang="ru-RU" sz="1400" dirty="0"/>
              <a:t>это порядок распределения рабочего времени в течение </a:t>
            </a:r>
            <a:r>
              <a:rPr lang="ru-RU" sz="1400" dirty="0">
                <a:solidFill>
                  <a:srgbClr val="C00000"/>
                </a:solidFill>
              </a:rPr>
              <a:t>месяца, года</a:t>
            </a:r>
          </a:p>
        </p:txBody>
      </p:sp>
      <p:sp>
        <p:nvSpPr>
          <p:cNvPr id="6" name="Выноска 2 5"/>
          <p:cNvSpPr/>
          <p:nvPr/>
        </p:nvSpPr>
        <p:spPr bwMode="auto">
          <a:xfrm>
            <a:off x="7824600" y="2349000"/>
            <a:ext cx="4031400" cy="679194"/>
          </a:xfrm>
          <a:prstGeom prst="borderCallout2">
            <a:avLst>
              <a:gd name="adj1" fmla="val 18750"/>
              <a:gd name="adj2" fmla="val -338"/>
              <a:gd name="adj3" fmla="val 18750"/>
              <a:gd name="adj4" fmla="val -16667"/>
              <a:gd name="adj5" fmla="val 57987"/>
              <a:gd name="adj6" fmla="val -38497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</a:rPr>
              <a:t>Режим работы </a:t>
            </a:r>
            <a:r>
              <a:rPr lang="ru-RU" sz="1400" dirty="0"/>
              <a:t>в образовательной организации </a:t>
            </a:r>
            <a:r>
              <a:rPr lang="ru-RU" sz="1400" dirty="0" smtClean="0">
                <a:sym typeface="Symbol" panose="05050102010706020507" pitchFamily="18" charset="2"/>
              </a:rPr>
              <a:t></a:t>
            </a:r>
            <a:r>
              <a:rPr lang="ru-RU" sz="1400" dirty="0" smtClean="0"/>
              <a:t> </a:t>
            </a:r>
            <a:r>
              <a:rPr lang="ru-RU" sz="1400" dirty="0"/>
              <a:t>это особый порядок распределения рабочего времени в течение  </a:t>
            </a:r>
            <a:r>
              <a:rPr lang="ru-RU" sz="1400" dirty="0">
                <a:solidFill>
                  <a:srgbClr val="C00000"/>
                </a:solidFill>
              </a:rPr>
              <a:t>суток, недели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91000" y="324000"/>
            <a:ext cx="9180000" cy="67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Типичные несоответствия  в подразделе "Основные сведения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"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291000" y="1359000"/>
            <a:ext cx="11565000" cy="504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400" dirty="0" smtClean="0">
                <a:cs typeface="Times New Roman"/>
              </a:rPr>
              <a:t>1.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Не внесены актуальные сведения о руководителе  </a:t>
            </a:r>
            <a:r>
              <a:rPr lang="ru-RU" sz="2400" dirty="0">
                <a:cs typeface="Times New Roman"/>
              </a:rPr>
              <a:t>д</a:t>
            </a:r>
            <a:r>
              <a:rPr lang="ru-RU" sz="2400" dirty="0" smtClean="0">
                <a:cs typeface="Times New Roman"/>
              </a:rPr>
              <a:t>епартамента </a:t>
            </a:r>
            <a:r>
              <a:rPr lang="ru-RU" sz="2400" dirty="0">
                <a:cs typeface="Times New Roman"/>
              </a:rPr>
              <a:t>земельных </a:t>
            </a:r>
            <a:r>
              <a:rPr lang="ru-RU" sz="2400" dirty="0" smtClean="0">
                <a:cs typeface="Times New Roman"/>
              </a:rPr>
              <a:t/>
            </a:r>
            <a:br>
              <a:rPr lang="ru-RU" sz="2400" dirty="0" smtClean="0">
                <a:cs typeface="Times New Roman"/>
              </a:rPr>
            </a:br>
            <a:r>
              <a:rPr lang="ru-RU" sz="2400" dirty="0" smtClean="0">
                <a:cs typeface="Times New Roman"/>
              </a:rPr>
              <a:t>и </a:t>
            </a:r>
            <a:r>
              <a:rPr lang="ru-RU" sz="2400" dirty="0">
                <a:cs typeface="Times New Roman"/>
              </a:rPr>
              <a:t>имущественных отношений мэрии города Новосибирска </a:t>
            </a:r>
            <a:r>
              <a:rPr lang="ru-RU" sz="2400" dirty="0" smtClean="0">
                <a:cs typeface="Times New Roman"/>
              </a:rPr>
              <a:t>(</a:t>
            </a:r>
            <a:r>
              <a:rPr lang="en-US" sz="2400" u="sng" dirty="0">
                <a:cs typeface="Times New Roman"/>
                <a:hlinkClick r:id="rId3" tooltip="https://novo-sibirsk.ru/dep/land/"/>
              </a:rPr>
              <a:t>https://novo-sibirsk.ru/dep/land/</a:t>
            </a:r>
            <a:r>
              <a:rPr lang="ru-RU" sz="2400" dirty="0" smtClean="0">
                <a:cs typeface="Times New Roman"/>
              </a:rPr>
              <a:t>)</a:t>
            </a:r>
            <a:endParaRPr dirty="0"/>
          </a:p>
          <a:p>
            <a:pPr marL="0" indent="0" algn="just">
              <a:buNone/>
              <a:defRPr/>
            </a:pPr>
            <a:r>
              <a:rPr lang="ru-RU" sz="2400" dirty="0">
                <a:cs typeface="Times New Roman"/>
              </a:rPr>
              <a:t>2</a:t>
            </a:r>
            <a:r>
              <a:rPr lang="ru-RU" sz="2400" dirty="0" smtClean="0">
                <a:cs typeface="Times New Roman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Размещена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некорректная информация о режиме и графике работы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ОО</a:t>
            </a:r>
            <a:r>
              <a:rPr lang="ru-RU" sz="2400" dirty="0" smtClean="0">
                <a:cs typeface="Times New Roman"/>
              </a:rPr>
              <a:t>(опубликованы копии </a:t>
            </a:r>
            <a:r>
              <a:rPr lang="ru-RU" sz="2400" dirty="0">
                <a:cs typeface="Times New Roman"/>
              </a:rPr>
              <a:t>приказов «О режиме работы …. учебного года</a:t>
            </a:r>
            <a:r>
              <a:rPr lang="ru-RU" sz="2400" dirty="0" smtClean="0">
                <a:cs typeface="Times New Roman"/>
              </a:rPr>
              <a:t>» </a:t>
            </a:r>
            <a:r>
              <a:rPr lang="ru-RU" sz="2400" dirty="0">
                <a:cs typeface="Times New Roman"/>
              </a:rPr>
              <a:t>либо констатируется время начала </a:t>
            </a:r>
            <a:r>
              <a:rPr lang="ru-RU" sz="2400" dirty="0" smtClean="0">
                <a:cs typeface="Times New Roman"/>
              </a:rPr>
              <a:t/>
            </a:r>
            <a:br>
              <a:rPr lang="ru-RU" sz="2400" dirty="0" smtClean="0">
                <a:cs typeface="Times New Roman"/>
              </a:rPr>
            </a:br>
            <a:r>
              <a:rPr lang="ru-RU" sz="2400" dirty="0" smtClean="0">
                <a:cs typeface="Times New Roman"/>
              </a:rPr>
              <a:t>и </a:t>
            </a:r>
            <a:r>
              <a:rPr lang="ru-RU" sz="2400" dirty="0">
                <a:cs typeface="Times New Roman"/>
              </a:rPr>
              <a:t>окончания работы образовательной организации (например, </a:t>
            </a:r>
            <a:r>
              <a:rPr lang="ru-RU" sz="2400" dirty="0" smtClean="0">
                <a:cs typeface="Times New Roman"/>
              </a:rPr>
              <a:t>8.00-20.00</a:t>
            </a:r>
            <a:r>
              <a:rPr lang="ru-RU" sz="2400" dirty="0">
                <a:cs typeface="Times New Roman"/>
              </a:rPr>
              <a:t>) и др</a:t>
            </a:r>
            <a:r>
              <a:rPr lang="ru-RU" sz="2400" dirty="0" smtClean="0">
                <a:cs typeface="Times New Roman"/>
              </a:rPr>
              <a:t>.)</a:t>
            </a:r>
            <a:endParaRPr dirty="0"/>
          </a:p>
          <a:p>
            <a:pPr marL="0" indent="0" algn="just">
              <a:buNone/>
              <a:defRPr/>
            </a:pPr>
            <a:r>
              <a:rPr lang="ru-RU" sz="2400" dirty="0" smtClean="0">
                <a:cs typeface="Times New Roman"/>
              </a:rPr>
              <a:t>3.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Не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представлена актуальная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информация согласно выписке из реестра лицензий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/>
            </a:r>
            <a:br>
              <a:rPr lang="ru-RU" sz="2400" dirty="0" smtClean="0">
                <a:solidFill>
                  <a:srgbClr val="C00000"/>
                </a:solidFill>
                <a:cs typeface="Times New Roman"/>
              </a:rPr>
            </a:br>
            <a:r>
              <a:rPr lang="ru-RU" sz="2400" dirty="0" smtClean="0">
                <a:cs typeface="Times New Roman"/>
              </a:rPr>
              <a:t>на </a:t>
            </a:r>
            <a:r>
              <a:rPr lang="ru-RU" sz="2400" dirty="0">
                <a:cs typeface="Times New Roman"/>
              </a:rPr>
              <a:t>осуществление образовательной </a:t>
            </a:r>
            <a:r>
              <a:rPr lang="ru-RU" sz="2400" dirty="0" smtClean="0">
                <a:cs typeface="Times New Roman"/>
              </a:rPr>
              <a:t>деятельности (</a:t>
            </a:r>
            <a:r>
              <a:rPr lang="en-US" sz="2400" u="sng" dirty="0">
                <a:cs typeface="Times New Roman"/>
                <a:hlinkClick r:id="rId4" tooltip="https://obrnadzor.gov.ru/gosudarstvennye-uslugi-i-funkczii/gosudarstvennye-uslugi/liczenzirovanie-obrazovatelnoj-deyatelnosti/svodnyj-reestr-liczenzij/"/>
              </a:rPr>
              <a:t>https://obrnadzor.gov.ru/gosudarstvennye-uslugi-i-funkczii/gosudarstvennye-uslugi/liczenzirovanie-obrazovatelnoj-deyatelnosti/svodnyj-reestr-liczenzij/</a:t>
            </a:r>
            <a:r>
              <a:rPr lang="ru-RU" sz="2400" dirty="0" smtClean="0">
                <a:cs typeface="Times New Roman"/>
              </a:rPr>
              <a:t>)</a:t>
            </a:r>
            <a:endParaRPr dirty="0"/>
          </a:p>
          <a:p>
            <a:pPr marL="0" indent="0" algn="just">
              <a:buNone/>
              <a:defRPr/>
            </a:pPr>
            <a:r>
              <a:rPr lang="ru-RU" sz="2400" dirty="0" smtClean="0">
                <a:cs typeface="Times New Roman"/>
              </a:rPr>
              <a:t>4.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Размещена некорректная информация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о</a:t>
            </a:r>
            <a:r>
              <a:rPr lang="ru-RU" sz="2400" b="1" dirty="0" smtClean="0">
                <a:cs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местах осуществления образовательной деятельности,</a:t>
            </a:r>
            <a:r>
              <a:rPr lang="ru-RU" sz="2400" dirty="0">
                <a:cs typeface="Times New Roman"/>
              </a:rPr>
              <a:t> сведения о которых включаются </a:t>
            </a:r>
            <a:r>
              <a:rPr lang="ru-RU" sz="2400" dirty="0" smtClean="0">
                <a:cs typeface="Times New Roman"/>
              </a:rPr>
              <a:t>в </a:t>
            </a:r>
            <a:r>
              <a:rPr lang="ru-RU" sz="2400" dirty="0">
                <a:cs typeface="Times New Roman"/>
              </a:rPr>
              <a:t>соответствующую запись </a:t>
            </a:r>
            <a:r>
              <a:rPr lang="ru-RU" sz="2400" u="sng" dirty="0">
                <a:cs typeface="Times New Roman"/>
              </a:rPr>
              <a:t>в реестре лицензий  </a:t>
            </a:r>
            <a:r>
              <a:rPr lang="ru-RU" sz="2400" dirty="0">
                <a:cs typeface="Times New Roman"/>
              </a:rPr>
              <a:t>на осуществление образовательной деятельности, </a:t>
            </a:r>
            <a:r>
              <a:rPr lang="ru-RU" sz="2400" dirty="0" smtClean="0">
                <a:cs typeface="Times New Roman"/>
              </a:rPr>
              <a:t>адреса </a:t>
            </a:r>
            <a:r>
              <a:rPr lang="ru-RU" sz="2400" dirty="0">
                <a:cs typeface="Times New Roman"/>
              </a:rPr>
              <a:t>места нахождения: указываются образовательные </a:t>
            </a:r>
            <a:r>
              <a:rPr lang="ru-RU" sz="2400" dirty="0" smtClean="0">
                <a:cs typeface="Times New Roman"/>
              </a:rPr>
              <a:t>организации,  </a:t>
            </a:r>
            <a:r>
              <a:rPr lang="ru-RU" sz="2400" dirty="0">
                <a:cs typeface="Times New Roman"/>
              </a:rPr>
              <a:t>образовательная деятельность которых осуществляется </a:t>
            </a:r>
            <a:r>
              <a:rPr lang="ru-RU" sz="2400" dirty="0" smtClean="0">
                <a:cs typeface="Times New Roman"/>
              </a:rPr>
              <a:t/>
            </a:r>
            <a:br>
              <a:rPr lang="ru-RU" sz="2400" dirty="0" smtClean="0">
                <a:cs typeface="Times New Roman"/>
              </a:rPr>
            </a:b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в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рамках сетевого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взаимодействия</a:t>
            </a:r>
            <a:endParaRPr dirty="0"/>
          </a:p>
          <a:p>
            <a:pPr marL="0" indent="0" algn="just">
              <a:buNone/>
              <a:defRPr/>
            </a:pPr>
            <a:r>
              <a:rPr lang="ru-RU" sz="2400" dirty="0" smtClean="0">
                <a:cs typeface="Times New Roman"/>
              </a:rPr>
              <a:t>5.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Не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представлена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актуальная 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информация </a:t>
            </a:r>
            <a:r>
              <a:rPr lang="ru-RU" sz="2400" dirty="0" smtClean="0">
                <a:solidFill>
                  <a:srgbClr val="C00000"/>
                </a:solidFill>
                <a:cs typeface="Times New Roman"/>
              </a:rPr>
              <a:t>о </a:t>
            </a:r>
            <a:r>
              <a:rPr lang="ru-RU" sz="2400" dirty="0">
                <a:solidFill>
                  <a:srgbClr val="C00000"/>
                </a:solidFill>
                <a:cs typeface="Times New Roman"/>
              </a:rPr>
              <a:t>наличии или об отсутствии государственной аккредитации</a:t>
            </a:r>
            <a:r>
              <a:rPr lang="ru-RU" sz="2400" b="1" dirty="0">
                <a:cs typeface="Times New Roman"/>
              </a:rPr>
              <a:t> </a:t>
            </a:r>
            <a:r>
              <a:rPr lang="ru-RU" sz="2400" dirty="0">
                <a:cs typeface="Times New Roman"/>
              </a:rPr>
              <a:t>образовательной деятельности по реализуемым образовательным </a:t>
            </a:r>
            <a:r>
              <a:rPr lang="ru-RU" sz="2400" dirty="0" smtClean="0">
                <a:cs typeface="Times New Roman"/>
              </a:rPr>
              <a:t>программам </a:t>
            </a:r>
            <a:r>
              <a:rPr lang="ru-RU" sz="2400" dirty="0">
                <a:cs typeface="Times New Roman"/>
              </a:rPr>
              <a:t>согласно выписке из государственной информационной системы «Реестра…» (</a:t>
            </a:r>
            <a:r>
              <a:rPr lang="en-US" sz="2400" u="sng" dirty="0">
                <a:cs typeface="Times New Roman"/>
                <a:hlinkClick r:id="rId5" tooltip="https://islod.obrnadzor.gov.ru/accredreestr/"/>
              </a:rPr>
              <a:t>https://islod.obrnadzor.gov.ru/accredreestr/</a:t>
            </a:r>
            <a:r>
              <a:rPr lang="ru-RU" sz="2400" dirty="0" smtClean="0">
                <a:cs typeface="Times New Roman"/>
              </a:rPr>
              <a:t>)</a:t>
            </a:r>
            <a:endParaRPr lang="ru-RU" dirty="0">
              <a:latin typeface="Myriad Pro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4000"/>
            <a:ext cx="10198398" cy="6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38848"/>
            <a:ext cx="9768967" cy="3014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08" y="3153330"/>
            <a:ext cx="3645683" cy="3719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361" y="3138838"/>
            <a:ext cx="4150349" cy="2906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396" y="6041313"/>
            <a:ext cx="1818277" cy="159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723" y="6242520"/>
            <a:ext cx="40296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00" y="549000"/>
            <a:ext cx="105931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6000" y="144000"/>
            <a:ext cx="9405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В подразделе "Документы" должны быть размещены копии следующих документов или электронные документы: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471000" y="1239164"/>
            <a:ext cx="11586000" cy="41698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а) устав образовательной </a:t>
            </a:r>
            <a:r>
              <a:rPr lang="ru-RU" sz="2000" b="1" dirty="0" smtClean="0">
                <a:cs typeface="Arial"/>
              </a:rPr>
              <a:t>организации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б) правила внутреннего распорядка обучающихся </a:t>
            </a:r>
            <a:r>
              <a:rPr lang="ru-RU" sz="2000" dirty="0"/>
              <a:t>(часть </a:t>
            </a:r>
            <a:r>
              <a:rPr lang="ru-RU" sz="2000" dirty="0" smtClean="0"/>
              <a:t>3 </a:t>
            </a:r>
            <a:r>
              <a:rPr lang="ru-RU" sz="2000" dirty="0"/>
              <a:t>статьи </a:t>
            </a:r>
            <a:r>
              <a:rPr lang="ru-RU" sz="2000" dirty="0" smtClean="0"/>
              <a:t>28 </a:t>
            </a:r>
            <a:r>
              <a:rPr lang="ru-RU" sz="2000" dirty="0"/>
              <a:t>Федерального закона № 273-ФЗ</a:t>
            </a:r>
            <a:r>
              <a:rPr lang="ru-RU" sz="2000" dirty="0" smtClean="0"/>
              <a:t>)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в) правила внутреннего трудового распорядка </a:t>
            </a:r>
            <a:r>
              <a:rPr lang="ru-RU" sz="2000" dirty="0" smtClean="0">
                <a:cs typeface="Arial"/>
              </a:rPr>
              <a:t>(</a:t>
            </a:r>
            <a:r>
              <a:rPr lang="ru-RU" sz="2000" dirty="0">
                <a:solidFill>
                  <a:prstClr val="black"/>
                </a:solidFill>
              </a:rPr>
              <a:t>часть 3 статьи 28 Федерального закона № 273-ФЗ</a:t>
            </a:r>
            <a:r>
              <a:rPr lang="ru-RU" sz="2000" dirty="0" smtClean="0">
                <a:cs typeface="Arial"/>
              </a:rPr>
              <a:t>)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г) коллективный договор </a:t>
            </a:r>
            <a:r>
              <a:rPr lang="ru-RU" sz="2000" dirty="0">
                <a:cs typeface="Arial"/>
              </a:rPr>
              <a:t>(при наличии</a:t>
            </a:r>
            <a:r>
              <a:rPr lang="ru-RU" sz="2000" dirty="0" smtClean="0">
                <a:cs typeface="Arial"/>
              </a:rPr>
              <a:t>)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д) локальные нормативные акты образовательной организации по основным вопросам организации </a:t>
            </a:r>
            <a:r>
              <a:rPr lang="ru-RU" sz="2000" b="1" dirty="0" smtClean="0">
                <a:cs typeface="Arial"/>
              </a:rPr>
              <a:t>и осуществления </a:t>
            </a:r>
            <a:r>
              <a:rPr lang="ru-RU" sz="2000" b="1" dirty="0">
                <a:cs typeface="Arial"/>
              </a:rPr>
              <a:t>образовательной деятельности </a:t>
            </a:r>
            <a:r>
              <a:rPr lang="ru-RU" sz="2000" dirty="0">
                <a:cs typeface="Arial"/>
              </a:rPr>
              <a:t>(часть 2 </a:t>
            </a:r>
            <a:r>
              <a:rPr lang="ru-RU" sz="2000" dirty="0" smtClean="0">
                <a:cs typeface="Arial"/>
              </a:rPr>
              <a:t>статьи </a:t>
            </a:r>
            <a:r>
              <a:rPr lang="ru-RU" sz="2000" dirty="0">
                <a:cs typeface="Arial"/>
              </a:rPr>
              <a:t>30 Федерального закона </a:t>
            </a:r>
            <a:r>
              <a:rPr lang="ru-RU" sz="2000" dirty="0" smtClean="0">
                <a:cs typeface="Arial"/>
              </a:rPr>
              <a:t>№ </a:t>
            </a:r>
            <a:r>
              <a:rPr lang="ru-RU" sz="2000" dirty="0">
                <a:cs typeface="Arial"/>
              </a:rPr>
              <a:t>273-ФЗ</a:t>
            </a:r>
            <a:r>
              <a:rPr lang="ru-RU" sz="2000" dirty="0" smtClean="0">
                <a:cs typeface="Arial"/>
              </a:rPr>
              <a:t>)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е) отчет о результатах </a:t>
            </a:r>
            <a:r>
              <a:rPr lang="ru-RU" sz="2000" b="1" dirty="0" err="1" smtClean="0">
                <a:cs typeface="Arial"/>
              </a:rPr>
              <a:t>самообследования</a:t>
            </a:r>
            <a:r>
              <a:rPr lang="ru-RU" sz="2000" b="1" dirty="0" smtClean="0">
                <a:cs typeface="Arial"/>
              </a:rPr>
              <a:t> </a:t>
            </a:r>
            <a:r>
              <a:rPr lang="ru-RU" sz="2000" dirty="0"/>
              <a:t>(часть 3 статьи 28 Федерального закона № 273-ФЗ</a:t>
            </a:r>
            <a:r>
              <a:rPr lang="ru-RU" sz="2000" dirty="0" smtClean="0"/>
              <a:t>)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cs typeface="Arial"/>
              </a:rPr>
              <a:t>ж) предписания органов, осуществляющих государственный контроль (надзор) в сфере образования </a:t>
            </a:r>
            <a:r>
              <a:rPr lang="ru-RU" sz="2000" dirty="0" smtClean="0">
                <a:cs typeface="Arial"/>
              </a:rPr>
              <a:t>(</a:t>
            </a:r>
            <a:r>
              <a:rPr lang="ru-RU" sz="2000" dirty="0">
                <a:cs typeface="Arial"/>
              </a:rPr>
              <a:t>при наличии), </a:t>
            </a:r>
            <a:r>
              <a:rPr lang="ru-RU" sz="2000" b="1" dirty="0" smtClean="0">
                <a:cs typeface="Arial"/>
              </a:rPr>
              <a:t>отчет </a:t>
            </a:r>
            <a:r>
              <a:rPr lang="ru-RU" sz="2000" b="1" dirty="0">
                <a:cs typeface="Arial"/>
              </a:rPr>
              <a:t>об исполнении таких предписаний </a:t>
            </a:r>
            <a:r>
              <a:rPr lang="ru-RU" sz="2000" dirty="0">
                <a:cs typeface="Arial"/>
              </a:rPr>
              <a:t>(</a:t>
            </a:r>
            <a:r>
              <a:rPr lang="ru-RU" sz="2000" dirty="0" smtClean="0">
                <a:cs typeface="Arial"/>
              </a:rPr>
              <a:t>п.15 Постановления </a:t>
            </a:r>
            <a:r>
              <a:rPr lang="ru-RU" sz="2000" dirty="0">
                <a:cs typeface="Arial"/>
              </a:rPr>
              <a:t>Правительства РФ </a:t>
            </a:r>
            <a:r>
              <a:rPr lang="ru-RU" sz="2000" dirty="0" smtClean="0">
                <a:cs typeface="Arial"/>
              </a:rPr>
              <a:t/>
            </a:r>
            <a:br>
              <a:rPr lang="ru-RU" sz="2000" dirty="0" smtClean="0">
                <a:cs typeface="Arial"/>
              </a:rPr>
            </a:br>
            <a:r>
              <a:rPr lang="ru-RU" sz="2000" dirty="0" smtClean="0">
                <a:cs typeface="Arial"/>
              </a:rPr>
              <a:t>от </a:t>
            </a:r>
            <a:r>
              <a:rPr lang="ru-RU" sz="2000" dirty="0">
                <a:cs typeface="Arial"/>
              </a:rPr>
              <a:t>20 октября 2021 г. </a:t>
            </a:r>
            <a:r>
              <a:rPr lang="ru-RU" sz="2000" dirty="0" smtClean="0">
                <a:cs typeface="Arial"/>
              </a:rPr>
              <a:t>№ </a:t>
            </a:r>
            <a:r>
              <a:rPr lang="ru-RU" sz="2000" dirty="0">
                <a:cs typeface="Arial"/>
              </a:rPr>
              <a:t>1802</a:t>
            </a:r>
            <a:r>
              <a:rPr lang="ru-RU" sz="2000" dirty="0" smtClean="0">
                <a:cs typeface="Arial"/>
              </a:rPr>
              <a:t>)</a:t>
            </a:r>
            <a:endParaRPr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850" y="5544000"/>
            <a:ext cx="113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dirty="0" smtClean="0">
                <a:cs typeface="Times New Roman"/>
              </a:rPr>
              <a:t>График </a:t>
            </a:r>
            <a:r>
              <a:rPr lang="ru-RU" dirty="0">
                <a:cs typeface="Times New Roman"/>
              </a:rPr>
              <a:t>проведения оценочных </a:t>
            </a:r>
            <a:r>
              <a:rPr lang="ru-RU" dirty="0" smtClean="0">
                <a:cs typeface="Times New Roman"/>
              </a:rPr>
              <a:t>процедур, разрабатываемый в соответствии с  письмом  Министерства </a:t>
            </a:r>
            <a:r>
              <a:rPr lang="ru-RU" dirty="0">
                <a:cs typeface="Times New Roman"/>
              </a:rPr>
              <a:t>просвещения Российской Федерации </a:t>
            </a:r>
            <a:r>
              <a:rPr lang="ru-RU" dirty="0" smtClean="0">
                <a:cs typeface="Times New Roman"/>
              </a:rPr>
              <a:t>совместно с </a:t>
            </a:r>
            <a:r>
              <a:rPr lang="ru-RU" dirty="0">
                <a:cs typeface="Times New Roman"/>
              </a:rPr>
              <a:t>Федеральной службой по надзору в сфере образования и науки  от 6 августа 2021 </a:t>
            </a:r>
            <a:r>
              <a:rPr lang="ru-RU" dirty="0" smtClean="0">
                <a:cs typeface="Times New Roman"/>
              </a:rPr>
              <a:t>года </a:t>
            </a:r>
            <a:r>
              <a:rPr lang="ru-RU" dirty="0">
                <a:cs typeface="Times New Roman"/>
              </a:rPr>
              <a:t>№ 01-169/08-01 </a:t>
            </a:r>
            <a:r>
              <a:rPr lang="ru-RU" dirty="0" smtClean="0">
                <a:cs typeface="Times New Roman"/>
              </a:rPr>
              <a:t>по </a:t>
            </a:r>
            <a:r>
              <a:rPr lang="ru-RU" dirty="0">
                <a:cs typeface="Times New Roman"/>
              </a:rPr>
              <a:t>основным подходам к формированию </a:t>
            </a:r>
            <a:r>
              <a:rPr lang="ru-RU" dirty="0" smtClean="0">
                <a:cs typeface="Times New Roman"/>
              </a:rPr>
              <a:t>в </a:t>
            </a:r>
            <a:r>
              <a:rPr lang="ru-RU" dirty="0">
                <a:cs typeface="Times New Roman"/>
              </a:rPr>
              <a:t>общеобразовательных </a:t>
            </a:r>
            <a:r>
              <a:rPr lang="ru-RU" dirty="0" smtClean="0">
                <a:cs typeface="Times New Roman"/>
              </a:rPr>
              <a:t>организациях, рекомендуем размещать в рубрике «Иные документы»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6000" y="4959000"/>
            <a:ext cx="7515000" cy="40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Рекомендации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1000" y="369000"/>
            <a:ext cx="9225000" cy="49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Типичные несоответствия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подразделе «Документы»: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6000" y="1179000"/>
            <a:ext cx="11790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cs typeface="Times New Roman"/>
              </a:rPr>
              <a:t>Отдельные </a:t>
            </a:r>
            <a:r>
              <a:rPr lang="ru-RU" sz="2000" b="1" dirty="0">
                <a:cs typeface="Times New Roman"/>
              </a:rPr>
              <a:t>локальные нормативные акты образовательной организации по основным вопросам организации и осуществления образовательной деятельности </a:t>
            </a:r>
            <a:r>
              <a:rPr lang="ru-RU" sz="2000" b="1" u="sng" dirty="0">
                <a:cs typeface="Times New Roman"/>
              </a:rPr>
              <a:t>не соответствуют требованиям</a:t>
            </a:r>
            <a:r>
              <a:rPr lang="ru-RU" sz="2000" b="1" dirty="0">
                <a:cs typeface="Times New Roman"/>
              </a:rPr>
              <a:t> действующего законодательства:</a:t>
            </a:r>
            <a:endParaRPr dirty="0"/>
          </a:p>
          <a:p>
            <a:pPr marL="361950" indent="-180975" algn="just"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cs typeface="Times New Roman"/>
              </a:rPr>
              <a:t>п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редставлены не в </a:t>
            </a:r>
            <a:r>
              <a:rPr lang="ru-RU" i="1" dirty="0">
                <a:solidFill>
                  <a:srgbClr val="C00000"/>
                </a:solidFill>
                <a:cs typeface="Times New Roman"/>
              </a:rPr>
              <a:t>полном объёме 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обязательные </a:t>
            </a:r>
            <a:r>
              <a:rPr lang="ru-RU" i="1" dirty="0">
                <a:solidFill>
                  <a:srgbClr val="C00000"/>
                </a:solidFill>
                <a:cs typeface="Times New Roman"/>
              </a:rPr>
              <a:t>локальные 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нормативные акты </a:t>
            </a:r>
            <a:r>
              <a:rPr lang="ru-RU" dirty="0" smtClean="0">
                <a:cs typeface="Times New Roman"/>
              </a:rPr>
              <a:t>согласно </a:t>
            </a:r>
            <a:r>
              <a:rPr lang="ru-RU" dirty="0">
                <a:cs typeface="Times New Roman"/>
              </a:rPr>
              <a:t>требованиям  </a:t>
            </a:r>
            <a:r>
              <a:rPr lang="ru-RU" dirty="0" smtClean="0">
                <a:cs typeface="Times New Roman"/>
              </a:rPr>
              <a:t>части 3 статьи 28, </a:t>
            </a:r>
            <a:r>
              <a:rPr lang="ru-RU" dirty="0" smtClean="0">
                <a:solidFill>
                  <a:prstClr val="black"/>
                </a:solidFill>
                <a:cs typeface="Times New Roman"/>
              </a:rPr>
              <a:t>части </a:t>
            </a:r>
            <a:r>
              <a:rPr lang="ru-RU" dirty="0">
                <a:solidFill>
                  <a:prstClr val="black"/>
                </a:solidFill>
                <a:cs typeface="Times New Roman"/>
              </a:rPr>
              <a:t>2 статьи 30 Федерального закона </a:t>
            </a:r>
            <a:r>
              <a:rPr lang="ru-RU" dirty="0" smtClean="0">
                <a:solidFill>
                  <a:prstClr val="black"/>
                </a:solidFill>
                <a:cs typeface="Times New Roman"/>
              </a:rPr>
              <a:t>№ </a:t>
            </a:r>
            <a:r>
              <a:rPr lang="ru-RU" dirty="0">
                <a:solidFill>
                  <a:prstClr val="black"/>
                </a:solidFill>
                <a:cs typeface="Times New Roman"/>
              </a:rPr>
              <a:t>273-ФЗ, при этом размещён избыточный перечень локальных </a:t>
            </a:r>
            <a:r>
              <a:rPr lang="ru-RU" dirty="0" smtClean="0">
                <a:solidFill>
                  <a:prstClr val="black"/>
                </a:solidFill>
                <a:cs typeface="Times New Roman"/>
              </a:rPr>
              <a:t>актов. Содержание </a:t>
            </a:r>
            <a:r>
              <a:rPr lang="ru-RU" dirty="0">
                <a:solidFill>
                  <a:prstClr val="black"/>
                </a:solidFill>
                <a:cs typeface="Times New Roman"/>
              </a:rPr>
              <a:t>некоторых локальных </a:t>
            </a:r>
            <a:r>
              <a:rPr lang="ru-RU" dirty="0" smtClean="0">
                <a:solidFill>
                  <a:prstClr val="black"/>
                </a:solidFill>
                <a:cs typeface="Times New Roman"/>
              </a:rPr>
              <a:t>актов основано на утративших </a:t>
            </a:r>
            <a:r>
              <a:rPr lang="ru-RU" dirty="0">
                <a:solidFill>
                  <a:prstClr val="black"/>
                </a:solidFill>
                <a:cs typeface="Times New Roman"/>
              </a:rPr>
              <a:t>силу </a:t>
            </a:r>
            <a:r>
              <a:rPr lang="ru-RU" dirty="0" smtClean="0">
                <a:solidFill>
                  <a:prstClr val="black"/>
                </a:solidFill>
                <a:cs typeface="Times New Roman"/>
              </a:rPr>
              <a:t>нормативных правовых документах </a:t>
            </a:r>
            <a:r>
              <a:rPr lang="ru-RU" i="1" dirty="0" smtClean="0">
                <a:solidFill>
                  <a:prstClr val="black"/>
                </a:solidFill>
                <a:cs typeface="Times New Roman"/>
              </a:rPr>
              <a:t>(например</a:t>
            </a:r>
            <a:r>
              <a:rPr lang="ru-RU" i="1" dirty="0">
                <a:solidFill>
                  <a:prstClr val="black"/>
                </a:solidFill>
                <a:cs typeface="Times New Roman"/>
              </a:rPr>
              <a:t>, СанПиН 2.4.2.3286-15, Приказ Минпросвещения РФ от </a:t>
            </a:r>
            <a:r>
              <a:rPr lang="ru-RU" i="1" dirty="0" smtClean="0">
                <a:solidFill>
                  <a:prstClr val="black"/>
                </a:solidFill>
                <a:cs typeface="Times New Roman"/>
              </a:rPr>
              <a:t>28.08.2020 г. № </a:t>
            </a:r>
            <a:r>
              <a:rPr lang="ru-RU" i="1" dirty="0">
                <a:solidFill>
                  <a:prstClr val="black"/>
                </a:solidFill>
                <a:cs typeface="Times New Roman"/>
              </a:rPr>
              <a:t>442 и др</a:t>
            </a:r>
            <a:r>
              <a:rPr lang="ru-RU" i="1" dirty="0" smtClean="0">
                <a:solidFill>
                  <a:prstClr val="black"/>
                </a:solidFill>
                <a:cs typeface="Times New Roman"/>
              </a:rPr>
              <a:t>.)</a:t>
            </a:r>
            <a:endParaRPr dirty="0"/>
          </a:p>
          <a:p>
            <a:pPr marL="361950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Times New Roman"/>
              </a:rPr>
              <a:t>при принятии локальных нормативных актов, затрагивающих права обучающихся и работников образовательной </a:t>
            </a:r>
            <a:r>
              <a:rPr lang="ru-RU" dirty="0" smtClean="0">
                <a:cs typeface="Times New Roman"/>
              </a:rPr>
              <a:t>организации, </a:t>
            </a:r>
            <a:r>
              <a:rPr lang="ru-RU" i="1" dirty="0">
                <a:solidFill>
                  <a:srgbClr val="C00000"/>
                </a:solidFill>
                <a:cs typeface="Times New Roman"/>
              </a:rPr>
              <a:t>не учитывается мнение советов обучающихся, советов родителей, представительных органов обучающихся </a:t>
            </a:r>
            <a:r>
              <a:rPr lang="ru-RU" dirty="0">
                <a:cs typeface="Times New Roman"/>
              </a:rPr>
              <a:t>(отсутствуют грифы согласования</a:t>
            </a:r>
            <a:r>
              <a:rPr lang="ru-RU" dirty="0" smtClean="0">
                <a:cs typeface="Times New Roman"/>
              </a:rPr>
              <a:t>)</a:t>
            </a:r>
            <a:endParaRPr dirty="0"/>
          </a:p>
          <a:p>
            <a:pPr marL="361950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Times New Roman"/>
              </a:rPr>
              <a:t>локальные нормативные акты, представленные в виде электронных </a:t>
            </a:r>
            <a:r>
              <a:rPr lang="ru-RU" dirty="0" smtClean="0">
                <a:cs typeface="Times New Roman"/>
              </a:rPr>
              <a:t>документов, </a:t>
            </a:r>
            <a:r>
              <a:rPr lang="ru-RU" i="1" dirty="0">
                <a:solidFill>
                  <a:srgbClr val="C00000"/>
                </a:solidFill>
                <a:cs typeface="Times New Roman"/>
              </a:rPr>
              <a:t>не 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подписаны простой </a:t>
            </a:r>
            <a:r>
              <a:rPr lang="ru-RU" i="1" dirty="0">
                <a:solidFill>
                  <a:srgbClr val="C00000"/>
                </a:solidFill>
                <a:cs typeface="Times New Roman"/>
              </a:rPr>
              <a:t>электронной 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подписью </a:t>
            </a:r>
            <a:r>
              <a:rPr lang="ru-RU" dirty="0">
                <a:cs typeface="Times New Roman"/>
              </a:rPr>
              <a:t>согласно требованиям статьи 6 Федерального закона от 6 апреля 2011 г. </a:t>
            </a:r>
            <a:r>
              <a:rPr lang="ru-RU" dirty="0" smtClean="0">
                <a:cs typeface="Times New Roman"/>
              </a:rPr>
              <a:t>№ </a:t>
            </a:r>
            <a:r>
              <a:rPr lang="ru-RU" dirty="0">
                <a:cs typeface="Times New Roman"/>
              </a:rPr>
              <a:t>63-ФЗ </a:t>
            </a:r>
            <a:r>
              <a:rPr lang="ru-RU" dirty="0" smtClean="0">
                <a:cs typeface="Times New Roman"/>
              </a:rPr>
              <a:t/>
            </a:r>
            <a:br>
              <a:rPr lang="ru-RU" dirty="0" smtClean="0">
                <a:cs typeface="Times New Roman"/>
              </a:rPr>
            </a:br>
            <a:r>
              <a:rPr lang="ru-RU" dirty="0" smtClean="0">
                <a:cs typeface="Times New Roman"/>
              </a:rPr>
              <a:t>"</a:t>
            </a:r>
            <a:r>
              <a:rPr lang="ru-RU" dirty="0">
                <a:cs typeface="Times New Roman"/>
              </a:rPr>
              <a:t>Об электронной подписи</a:t>
            </a:r>
            <a:r>
              <a:rPr lang="ru-RU" dirty="0" smtClean="0">
                <a:cs typeface="Times New Roman"/>
              </a:rPr>
              <a:t>"</a:t>
            </a:r>
            <a:endParaRPr lang="ru-RU" dirty="0">
              <a:cs typeface="Times New Roman"/>
            </a:endParaRPr>
          </a:p>
          <a:p>
            <a:pPr marL="361950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cs typeface="Times New Roman"/>
              </a:rPr>
              <a:t>не актуализирован локальный нормативный акт о формах, периодичности и порядке текущего контроля успеваемости и промежуточной аттестации </a:t>
            </a:r>
            <a:r>
              <a:rPr lang="ru-RU" i="1" dirty="0" smtClean="0">
                <a:solidFill>
                  <a:srgbClr val="C00000"/>
                </a:solidFill>
                <a:cs typeface="Times New Roman"/>
              </a:rPr>
              <a:t>обучающихся</a:t>
            </a:r>
            <a:endParaRPr lang="ru-RU" b="1" dirty="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770</Words>
  <Application>Microsoft Office PowerPoint</Application>
  <DocSecurity>0</DocSecurity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3_Тема Office</vt:lpstr>
      <vt:lpstr>2_Тема Office</vt:lpstr>
      <vt:lpstr>4_Тема Office</vt:lpstr>
      <vt:lpstr>5_Тема Office</vt:lpstr>
      <vt:lpstr>Презентация PowerPoint</vt:lpstr>
      <vt:lpstr>Федеральная служба по надзору в сфере образования и науки  ПРИКАЗ  от 4 августа 2023 г. № 1493  «Об утверждении требований к структуре официального сайта образовательной организации  в информационно-телекоммуникационной сети "Интернет" и формату представления информации»</vt:lpstr>
      <vt:lpstr>Подраздел "Основные сведения" должен содержать информацию:</vt:lpstr>
      <vt:lpstr>Типичные несоответствия  в подразделе "Основные сведения"</vt:lpstr>
      <vt:lpstr>Презентация PowerPoint</vt:lpstr>
      <vt:lpstr>Презентация PowerPoint</vt:lpstr>
      <vt:lpstr>Презентация PowerPoint</vt:lpstr>
      <vt:lpstr>В подразделе "Документы" должны быть размещены копии следующих документов или электронные документы:</vt:lpstr>
      <vt:lpstr>Типичные несоответствия в подразделе «Документы»:</vt:lpstr>
      <vt:lpstr>Презентация PowerPoint</vt:lpstr>
      <vt:lpstr>Презентация PowerPoint</vt:lpstr>
      <vt:lpstr>Подраздел "Материально-техническое обеспечение и оснащенность образовательного процесса. Доступная среда" должен содержать следующую информацию: </vt:lpstr>
      <vt:lpstr>Презентация PowerPoint</vt:lpstr>
      <vt:lpstr>Нормативное правовое обеспечение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Богомолов Иван Сергеевич</cp:lastModifiedBy>
  <cp:revision>234</cp:revision>
  <cp:lastPrinted>2024-09-26T05:59:38Z</cp:lastPrinted>
  <dcterms:created xsi:type="dcterms:W3CDTF">2022-02-08T09:10:55Z</dcterms:created>
  <dcterms:modified xsi:type="dcterms:W3CDTF">2024-10-09T03:28:41Z</dcterms:modified>
  <dc:identifier/>
  <dc:language/>
  <cp:version/>
</cp:coreProperties>
</file>