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55" r:id="rId2"/>
    <p:sldId id="402" r:id="rId3"/>
    <p:sldId id="404" r:id="rId4"/>
    <p:sldId id="405" r:id="rId5"/>
    <p:sldId id="403"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wv6YDs8p1cFMJR7pK1BNQ==" hashData="XCy3ZyP5DSbvIMvgYQS/AfVZJh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A78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62" autoAdjust="0"/>
    <p:restoredTop sz="94660"/>
  </p:normalViewPr>
  <p:slideViewPr>
    <p:cSldViewPr showGuides="1">
      <p:cViewPr varScale="1">
        <p:scale>
          <a:sx n="117" d="100"/>
          <a:sy n="117" d="100"/>
        </p:scale>
        <p:origin x="-108" y="-102"/>
      </p:cViewPr>
      <p:guideLst>
        <p:guide orient="horz" pos="2160"/>
        <p:guide pos="3840"/>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5494A-8715-4B25-8191-910359002759}" type="datetimeFigureOut">
              <a:rPr lang="ru-RU" smtClean="0"/>
              <a:t>10.10.2024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4C07B-A524-4B89-9B3B-B193C9CFF8AC}" type="slidenum">
              <a:rPr lang="ru-RU" smtClean="0"/>
              <a:t>‹#›</a:t>
            </a:fld>
            <a:endParaRPr lang="ru-RU"/>
          </a:p>
        </p:txBody>
      </p:sp>
    </p:spTree>
    <p:extLst>
      <p:ext uri="{BB962C8B-B14F-4D97-AF65-F5344CB8AC3E}">
        <p14:creationId xmlns:p14="http://schemas.microsoft.com/office/powerpoint/2010/main" val="363897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C121C2-A532-478E-90A0-DA027E28A9D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DAD9104A-D4A1-42D7-8D3F-9BA305972B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68B618D1-18FC-487C-B45C-EA9771760150}"/>
              </a:ext>
            </a:extLst>
          </p:cNvPr>
          <p:cNvSpPr>
            <a:spLocks noGrp="1"/>
          </p:cNvSpPr>
          <p:nvPr>
            <p:ph type="dt" sz="half" idx="10"/>
          </p:nvPr>
        </p:nvSpPr>
        <p:spPr/>
        <p:txBody>
          <a:bodyPr/>
          <a:lstStyle/>
          <a:p>
            <a:fld id="{EC2F8A91-7D05-44EB-AD92-F445476A4A10}" type="datetimeFigureOut">
              <a:rPr lang="ru-RU" smtClean="0"/>
              <a:t>10.10.2024</a:t>
            </a:fld>
            <a:endParaRPr lang="ru-RU"/>
          </a:p>
        </p:txBody>
      </p:sp>
      <p:sp>
        <p:nvSpPr>
          <p:cNvPr id="5" name="Нижний колонтитул 4">
            <a:extLst>
              <a:ext uri="{FF2B5EF4-FFF2-40B4-BE49-F238E27FC236}">
                <a16:creationId xmlns:a16="http://schemas.microsoft.com/office/drawing/2014/main" xmlns="" id="{8A89176D-783D-4635-8EFD-D89F309222F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F9C1755-40D1-42B8-85DD-B25E124C3FB5}"/>
              </a:ext>
            </a:extLst>
          </p:cNvPr>
          <p:cNvSpPr>
            <a:spLocks noGrp="1"/>
          </p:cNvSpPr>
          <p:nvPr>
            <p:ph type="sldNum" sz="quarter" idx="12"/>
          </p:nvPr>
        </p:nvSpPr>
        <p:spPr/>
        <p:txBody>
          <a:bodyPr/>
          <a:lstStyle/>
          <a:p>
            <a:fld id="{A46DBB76-1107-437F-AE58-986969F69952}" type="slidenum">
              <a:rPr lang="ru-RU" smtClean="0"/>
              <a:t>‹#›</a:t>
            </a:fld>
            <a:endParaRPr lang="ru-RU"/>
          </a:p>
        </p:txBody>
      </p:sp>
    </p:spTree>
    <p:extLst>
      <p:ext uri="{BB962C8B-B14F-4D97-AF65-F5344CB8AC3E}">
        <p14:creationId xmlns:p14="http://schemas.microsoft.com/office/powerpoint/2010/main" val="303878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5F897D-2756-4EA8-92DB-1D75C13472F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B23B2B90-B5CE-435A-994A-81BA9F576E3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2F855A2-B4C3-4D0C-B2CA-2A4C51869459}"/>
              </a:ext>
            </a:extLst>
          </p:cNvPr>
          <p:cNvSpPr>
            <a:spLocks noGrp="1"/>
          </p:cNvSpPr>
          <p:nvPr>
            <p:ph type="dt" sz="half" idx="10"/>
          </p:nvPr>
        </p:nvSpPr>
        <p:spPr/>
        <p:txBody>
          <a:bodyPr/>
          <a:lstStyle/>
          <a:p>
            <a:fld id="{EC2F8A91-7D05-44EB-AD92-F445476A4A10}" type="datetimeFigureOut">
              <a:rPr lang="ru-RU" smtClean="0"/>
              <a:t>10.10.2024</a:t>
            </a:fld>
            <a:endParaRPr lang="ru-RU"/>
          </a:p>
        </p:txBody>
      </p:sp>
      <p:sp>
        <p:nvSpPr>
          <p:cNvPr id="5" name="Нижний колонтитул 4">
            <a:extLst>
              <a:ext uri="{FF2B5EF4-FFF2-40B4-BE49-F238E27FC236}">
                <a16:creationId xmlns:a16="http://schemas.microsoft.com/office/drawing/2014/main" xmlns="" id="{B19E63AF-A38A-4686-9F06-A34B68E261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0C83901-0A58-4821-BE72-6BBB4D363AAB}"/>
              </a:ext>
            </a:extLst>
          </p:cNvPr>
          <p:cNvSpPr>
            <a:spLocks noGrp="1"/>
          </p:cNvSpPr>
          <p:nvPr>
            <p:ph type="sldNum" sz="quarter" idx="12"/>
          </p:nvPr>
        </p:nvSpPr>
        <p:spPr/>
        <p:txBody>
          <a:bodyPr/>
          <a:lstStyle/>
          <a:p>
            <a:fld id="{A46DBB76-1107-437F-AE58-986969F69952}" type="slidenum">
              <a:rPr lang="ru-RU" smtClean="0"/>
              <a:t>‹#›</a:t>
            </a:fld>
            <a:endParaRPr lang="ru-RU"/>
          </a:p>
        </p:txBody>
      </p:sp>
    </p:spTree>
    <p:extLst>
      <p:ext uri="{BB962C8B-B14F-4D97-AF65-F5344CB8AC3E}">
        <p14:creationId xmlns:p14="http://schemas.microsoft.com/office/powerpoint/2010/main" val="278281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0233D024-EE87-4680-B34D-3A8B17C1B95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DEBCEFC2-D82A-4C97-8F51-5743E288EBE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6154235-B98A-4598-8E5F-1D9CA5B5FDCA}"/>
              </a:ext>
            </a:extLst>
          </p:cNvPr>
          <p:cNvSpPr>
            <a:spLocks noGrp="1"/>
          </p:cNvSpPr>
          <p:nvPr>
            <p:ph type="dt" sz="half" idx="10"/>
          </p:nvPr>
        </p:nvSpPr>
        <p:spPr/>
        <p:txBody>
          <a:bodyPr/>
          <a:lstStyle/>
          <a:p>
            <a:fld id="{EC2F8A91-7D05-44EB-AD92-F445476A4A10}" type="datetimeFigureOut">
              <a:rPr lang="ru-RU" smtClean="0"/>
              <a:t>10.10.2024</a:t>
            </a:fld>
            <a:endParaRPr lang="ru-RU"/>
          </a:p>
        </p:txBody>
      </p:sp>
      <p:sp>
        <p:nvSpPr>
          <p:cNvPr id="5" name="Нижний колонтитул 4">
            <a:extLst>
              <a:ext uri="{FF2B5EF4-FFF2-40B4-BE49-F238E27FC236}">
                <a16:creationId xmlns:a16="http://schemas.microsoft.com/office/drawing/2014/main" xmlns="" id="{EBF4EE9E-9483-48FE-BC0A-F531C1B22A1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94ED32B-C05D-4DC7-9070-838C31C0130B}"/>
              </a:ext>
            </a:extLst>
          </p:cNvPr>
          <p:cNvSpPr>
            <a:spLocks noGrp="1"/>
          </p:cNvSpPr>
          <p:nvPr>
            <p:ph type="sldNum" sz="quarter" idx="12"/>
          </p:nvPr>
        </p:nvSpPr>
        <p:spPr/>
        <p:txBody>
          <a:bodyPr/>
          <a:lstStyle/>
          <a:p>
            <a:fld id="{A46DBB76-1107-437F-AE58-986969F69952}" type="slidenum">
              <a:rPr lang="ru-RU" smtClean="0"/>
              <a:t>‹#›</a:t>
            </a:fld>
            <a:endParaRPr lang="ru-RU"/>
          </a:p>
        </p:txBody>
      </p:sp>
    </p:spTree>
    <p:extLst>
      <p:ext uri="{BB962C8B-B14F-4D97-AF65-F5344CB8AC3E}">
        <p14:creationId xmlns:p14="http://schemas.microsoft.com/office/powerpoint/2010/main" val="347724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53648D-06A0-4BB6-9B70-A9B59E8F8A6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9778D3EC-4C78-44E6-9F93-4253637A0EB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8CA77BE-170E-4978-8AF2-72B389BEF25E}"/>
              </a:ext>
            </a:extLst>
          </p:cNvPr>
          <p:cNvSpPr>
            <a:spLocks noGrp="1"/>
          </p:cNvSpPr>
          <p:nvPr>
            <p:ph type="dt" sz="half" idx="10"/>
          </p:nvPr>
        </p:nvSpPr>
        <p:spPr/>
        <p:txBody>
          <a:bodyPr/>
          <a:lstStyle/>
          <a:p>
            <a:fld id="{EC2F8A91-7D05-44EB-AD92-F445476A4A10}" type="datetimeFigureOut">
              <a:rPr lang="ru-RU" smtClean="0"/>
              <a:t>10.10.2024</a:t>
            </a:fld>
            <a:endParaRPr lang="ru-RU"/>
          </a:p>
        </p:txBody>
      </p:sp>
      <p:sp>
        <p:nvSpPr>
          <p:cNvPr id="5" name="Нижний колонтитул 4">
            <a:extLst>
              <a:ext uri="{FF2B5EF4-FFF2-40B4-BE49-F238E27FC236}">
                <a16:creationId xmlns:a16="http://schemas.microsoft.com/office/drawing/2014/main" xmlns="" id="{454F33D1-F540-44C6-9AE7-2DED7B65E56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831542C-812D-43E3-B203-C3D173D57EBD}"/>
              </a:ext>
            </a:extLst>
          </p:cNvPr>
          <p:cNvSpPr>
            <a:spLocks noGrp="1"/>
          </p:cNvSpPr>
          <p:nvPr>
            <p:ph type="sldNum" sz="quarter" idx="12"/>
          </p:nvPr>
        </p:nvSpPr>
        <p:spPr/>
        <p:txBody>
          <a:bodyPr/>
          <a:lstStyle/>
          <a:p>
            <a:fld id="{A46DBB76-1107-437F-AE58-986969F69952}" type="slidenum">
              <a:rPr lang="ru-RU" smtClean="0"/>
              <a:t>‹#›</a:t>
            </a:fld>
            <a:endParaRPr lang="ru-RU"/>
          </a:p>
        </p:txBody>
      </p:sp>
    </p:spTree>
    <p:extLst>
      <p:ext uri="{BB962C8B-B14F-4D97-AF65-F5344CB8AC3E}">
        <p14:creationId xmlns:p14="http://schemas.microsoft.com/office/powerpoint/2010/main" val="99245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E1E418-C1D8-48A4-A41D-33A1F4EDD70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C4231F4D-8C71-45C9-A928-412FB74D7B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D2BDB32B-2DB2-4671-96A9-64791C92743F}"/>
              </a:ext>
            </a:extLst>
          </p:cNvPr>
          <p:cNvSpPr>
            <a:spLocks noGrp="1"/>
          </p:cNvSpPr>
          <p:nvPr>
            <p:ph type="dt" sz="half" idx="10"/>
          </p:nvPr>
        </p:nvSpPr>
        <p:spPr/>
        <p:txBody>
          <a:bodyPr/>
          <a:lstStyle/>
          <a:p>
            <a:fld id="{EC2F8A91-7D05-44EB-AD92-F445476A4A10}" type="datetimeFigureOut">
              <a:rPr lang="ru-RU" smtClean="0"/>
              <a:t>10.10.2024</a:t>
            </a:fld>
            <a:endParaRPr lang="ru-RU"/>
          </a:p>
        </p:txBody>
      </p:sp>
      <p:sp>
        <p:nvSpPr>
          <p:cNvPr id="5" name="Нижний колонтитул 4">
            <a:extLst>
              <a:ext uri="{FF2B5EF4-FFF2-40B4-BE49-F238E27FC236}">
                <a16:creationId xmlns:a16="http://schemas.microsoft.com/office/drawing/2014/main" xmlns="" id="{E858BBBE-D39A-4BEB-B833-7D0B70B671B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BA9B8BA-C95A-4EE9-88C5-A066DECCCB55}"/>
              </a:ext>
            </a:extLst>
          </p:cNvPr>
          <p:cNvSpPr>
            <a:spLocks noGrp="1"/>
          </p:cNvSpPr>
          <p:nvPr>
            <p:ph type="sldNum" sz="quarter" idx="12"/>
          </p:nvPr>
        </p:nvSpPr>
        <p:spPr/>
        <p:txBody>
          <a:bodyPr/>
          <a:lstStyle/>
          <a:p>
            <a:fld id="{A46DBB76-1107-437F-AE58-986969F69952}" type="slidenum">
              <a:rPr lang="ru-RU" smtClean="0"/>
              <a:t>‹#›</a:t>
            </a:fld>
            <a:endParaRPr lang="ru-RU"/>
          </a:p>
        </p:txBody>
      </p:sp>
    </p:spTree>
    <p:extLst>
      <p:ext uri="{BB962C8B-B14F-4D97-AF65-F5344CB8AC3E}">
        <p14:creationId xmlns:p14="http://schemas.microsoft.com/office/powerpoint/2010/main" val="101481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8690649-7A0B-4C6F-8547-996D49B463D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7B91593-894D-46C1-AD3E-CDFED6F87B0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A0320534-36B2-4A69-AF91-FCE2E0FD4CD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6D355804-29D9-4826-96B1-F5CB0E5E0A68}"/>
              </a:ext>
            </a:extLst>
          </p:cNvPr>
          <p:cNvSpPr>
            <a:spLocks noGrp="1"/>
          </p:cNvSpPr>
          <p:nvPr>
            <p:ph type="dt" sz="half" idx="10"/>
          </p:nvPr>
        </p:nvSpPr>
        <p:spPr/>
        <p:txBody>
          <a:bodyPr/>
          <a:lstStyle/>
          <a:p>
            <a:fld id="{EC2F8A91-7D05-44EB-AD92-F445476A4A10}" type="datetimeFigureOut">
              <a:rPr lang="ru-RU" smtClean="0"/>
              <a:t>10.10.2024</a:t>
            </a:fld>
            <a:endParaRPr lang="ru-RU"/>
          </a:p>
        </p:txBody>
      </p:sp>
      <p:sp>
        <p:nvSpPr>
          <p:cNvPr id="6" name="Нижний колонтитул 5">
            <a:extLst>
              <a:ext uri="{FF2B5EF4-FFF2-40B4-BE49-F238E27FC236}">
                <a16:creationId xmlns:a16="http://schemas.microsoft.com/office/drawing/2014/main" xmlns="" id="{11138A9C-7DF6-41BC-872B-263E73FC252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F56786D-1F80-4B7E-9A9B-8DEA0AD5C4F0}"/>
              </a:ext>
            </a:extLst>
          </p:cNvPr>
          <p:cNvSpPr>
            <a:spLocks noGrp="1"/>
          </p:cNvSpPr>
          <p:nvPr>
            <p:ph type="sldNum" sz="quarter" idx="12"/>
          </p:nvPr>
        </p:nvSpPr>
        <p:spPr/>
        <p:txBody>
          <a:bodyPr/>
          <a:lstStyle/>
          <a:p>
            <a:fld id="{A46DBB76-1107-437F-AE58-986969F69952}" type="slidenum">
              <a:rPr lang="ru-RU" smtClean="0"/>
              <a:t>‹#›</a:t>
            </a:fld>
            <a:endParaRPr lang="ru-RU"/>
          </a:p>
        </p:txBody>
      </p:sp>
    </p:spTree>
    <p:extLst>
      <p:ext uri="{BB962C8B-B14F-4D97-AF65-F5344CB8AC3E}">
        <p14:creationId xmlns:p14="http://schemas.microsoft.com/office/powerpoint/2010/main" val="246374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D76E05F-6E66-407F-8B88-E9FBC4DA991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693DCD74-7AA3-4097-B112-41075FC27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BBCC5A23-3A37-4E64-B60F-5BB8B9DD0A3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15415250-40DD-4BA3-A828-0E941E21A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0E299B68-C370-41BF-A0B1-988CC1ED0A3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D05D5B21-2DA1-422B-902E-91F9AB24E39D}"/>
              </a:ext>
            </a:extLst>
          </p:cNvPr>
          <p:cNvSpPr>
            <a:spLocks noGrp="1"/>
          </p:cNvSpPr>
          <p:nvPr>
            <p:ph type="dt" sz="half" idx="10"/>
          </p:nvPr>
        </p:nvSpPr>
        <p:spPr/>
        <p:txBody>
          <a:bodyPr/>
          <a:lstStyle/>
          <a:p>
            <a:fld id="{EC2F8A91-7D05-44EB-AD92-F445476A4A10}" type="datetimeFigureOut">
              <a:rPr lang="ru-RU" smtClean="0"/>
              <a:t>10.10.2024</a:t>
            </a:fld>
            <a:endParaRPr lang="ru-RU"/>
          </a:p>
        </p:txBody>
      </p:sp>
      <p:sp>
        <p:nvSpPr>
          <p:cNvPr id="8" name="Нижний колонтитул 7">
            <a:extLst>
              <a:ext uri="{FF2B5EF4-FFF2-40B4-BE49-F238E27FC236}">
                <a16:creationId xmlns:a16="http://schemas.microsoft.com/office/drawing/2014/main" xmlns="" id="{18126E2A-A52A-40FB-8465-F1ADCCCA286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6176C3C4-8180-4BB6-8C58-591292BACEB1}"/>
              </a:ext>
            </a:extLst>
          </p:cNvPr>
          <p:cNvSpPr>
            <a:spLocks noGrp="1"/>
          </p:cNvSpPr>
          <p:nvPr>
            <p:ph type="sldNum" sz="quarter" idx="12"/>
          </p:nvPr>
        </p:nvSpPr>
        <p:spPr/>
        <p:txBody>
          <a:bodyPr/>
          <a:lstStyle/>
          <a:p>
            <a:fld id="{A46DBB76-1107-437F-AE58-986969F69952}" type="slidenum">
              <a:rPr lang="ru-RU" smtClean="0"/>
              <a:t>‹#›</a:t>
            </a:fld>
            <a:endParaRPr lang="ru-RU"/>
          </a:p>
        </p:txBody>
      </p:sp>
    </p:spTree>
    <p:extLst>
      <p:ext uri="{BB962C8B-B14F-4D97-AF65-F5344CB8AC3E}">
        <p14:creationId xmlns:p14="http://schemas.microsoft.com/office/powerpoint/2010/main" val="131718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93C242-DCE1-4A74-8DA7-40310FDAB0C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A19BDD86-B180-41C1-8518-5996C9EA33B4}"/>
              </a:ext>
            </a:extLst>
          </p:cNvPr>
          <p:cNvSpPr>
            <a:spLocks noGrp="1"/>
          </p:cNvSpPr>
          <p:nvPr>
            <p:ph type="dt" sz="half" idx="10"/>
          </p:nvPr>
        </p:nvSpPr>
        <p:spPr/>
        <p:txBody>
          <a:bodyPr/>
          <a:lstStyle/>
          <a:p>
            <a:fld id="{EC2F8A91-7D05-44EB-AD92-F445476A4A10}" type="datetimeFigureOut">
              <a:rPr lang="ru-RU" smtClean="0"/>
              <a:t>10.10.2024</a:t>
            </a:fld>
            <a:endParaRPr lang="ru-RU"/>
          </a:p>
        </p:txBody>
      </p:sp>
      <p:sp>
        <p:nvSpPr>
          <p:cNvPr id="4" name="Нижний колонтитул 3">
            <a:extLst>
              <a:ext uri="{FF2B5EF4-FFF2-40B4-BE49-F238E27FC236}">
                <a16:creationId xmlns:a16="http://schemas.microsoft.com/office/drawing/2014/main" xmlns="" id="{CD027695-3107-4EBB-9454-FB47EA8A16F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F88A2D43-05F0-4906-8C1C-363157F7C771}"/>
              </a:ext>
            </a:extLst>
          </p:cNvPr>
          <p:cNvSpPr>
            <a:spLocks noGrp="1"/>
          </p:cNvSpPr>
          <p:nvPr>
            <p:ph type="sldNum" sz="quarter" idx="12"/>
          </p:nvPr>
        </p:nvSpPr>
        <p:spPr/>
        <p:txBody>
          <a:bodyPr/>
          <a:lstStyle/>
          <a:p>
            <a:fld id="{A46DBB76-1107-437F-AE58-986969F69952}" type="slidenum">
              <a:rPr lang="ru-RU" smtClean="0"/>
              <a:t>‹#›</a:t>
            </a:fld>
            <a:endParaRPr lang="ru-RU"/>
          </a:p>
        </p:txBody>
      </p:sp>
    </p:spTree>
    <p:extLst>
      <p:ext uri="{BB962C8B-B14F-4D97-AF65-F5344CB8AC3E}">
        <p14:creationId xmlns:p14="http://schemas.microsoft.com/office/powerpoint/2010/main" val="294701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114FF34F-C525-4D53-9BF6-4328FC2724DD}"/>
              </a:ext>
            </a:extLst>
          </p:cNvPr>
          <p:cNvSpPr>
            <a:spLocks noGrp="1"/>
          </p:cNvSpPr>
          <p:nvPr>
            <p:ph type="dt" sz="half" idx="10"/>
          </p:nvPr>
        </p:nvSpPr>
        <p:spPr/>
        <p:txBody>
          <a:bodyPr/>
          <a:lstStyle/>
          <a:p>
            <a:fld id="{EC2F8A91-7D05-44EB-AD92-F445476A4A10}" type="datetimeFigureOut">
              <a:rPr lang="ru-RU" smtClean="0"/>
              <a:t>10.10.2024</a:t>
            </a:fld>
            <a:endParaRPr lang="ru-RU"/>
          </a:p>
        </p:txBody>
      </p:sp>
      <p:sp>
        <p:nvSpPr>
          <p:cNvPr id="3" name="Нижний колонтитул 2">
            <a:extLst>
              <a:ext uri="{FF2B5EF4-FFF2-40B4-BE49-F238E27FC236}">
                <a16:creationId xmlns:a16="http://schemas.microsoft.com/office/drawing/2014/main" xmlns="" id="{B0C22000-C2D0-4A5D-9188-A1BF5D3FD05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D2EC177B-B63C-412C-8FC1-F754ECFAFF7D}"/>
              </a:ext>
            </a:extLst>
          </p:cNvPr>
          <p:cNvSpPr>
            <a:spLocks noGrp="1"/>
          </p:cNvSpPr>
          <p:nvPr>
            <p:ph type="sldNum" sz="quarter" idx="12"/>
          </p:nvPr>
        </p:nvSpPr>
        <p:spPr/>
        <p:txBody>
          <a:bodyPr/>
          <a:lstStyle/>
          <a:p>
            <a:fld id="{A46DBB76-1107-437F-AE58-986969F69952}" type="slidenum">
              <a:rPr lang="ru-RU" smtClean="0"/>
              <a:t>‹#›</a:t>
            </a:fld>
            <a:endParaRPr lang="ru-RU"/>
          </a:p>
        </p:txBody>
      </p:sp>
    </p:spTree>
    <p:extLst>
      <p:ext uri="{BB962C8B-B14F-4D97-AF65-F5344CB8AC3E}">
        <p14:creationId xmlns:p14="http://schemas.microsoft.com/office/powerpoint/2010/main" val="159051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8C9714-D45F-4E4D-8F56-393980939F1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08F78EE1-03BD-44B2-994B-0607B76E93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1F3B1D86-7418-404B-9D3D-9A31F0535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48A5473E-A561-47B1-8CAD-E1313DD1CB2A}"/>
              </a:ext>
            </a:extLst>
          </p:cNvPr>
          <p:cNvSpPr>
            <a:spLocks noGrp="1"/>
          </p:cNvSpPr>
          <p:nvPr>
            <p:ph type="dt" sz="half" idx="10"/>
          </p:nvPr>
        </p:nvSpPr>
        <p:spPr/>
        <p:txBody>
          <a:bodyPr/>
          <a:lstStyle/>
          <a:p>
            <a:fld id="{EC2F8A91-7D05-44EB-AD92-F445476A4A10}" type="datetimeFigureOut">
              <a:rPr lang="ru-RU" smtClean="0"/>
              <a:t>10.10.2024</a:t>
            </a:fld>
            <a:endParaRPr lang="ru-RU"/>
          </a:p>
        </p:txBody>
      </p:sp>
      <p:sp>
        <p:nvSpPr>
          <p:cNvPr id="6" name="Нижний колонтитул 5">
            <a:extLst>
              <a:ext uri="{FF2B5EF4-FFF2-40B4-BE49-F238E27FC236}">
                <a16:creationId xmlns:a16="http://schemas.microsoft.com/office/drawing/2014/main" xmlns="" id="{30BB28AC-7424-400D-9E4D-80D43D3ED8E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84CA48E-682C-44B3-A553-93CFECE4DDA3}"/>
              </a:ext>
            </a:extLst>
          </p:cNvPr>
          <p:cNvSpPr>
            <a:spLocks noGrp="1"/>
          </p:cNvSpPr>
          <p:nvPr>
            <p:ph type="sldNum" sz="quarter" idx="12"/>
          </p:nvPr>
        </p:nvSpPr>
        <p:spPr/>
        <p:txBody>
          <a:bodyPr/>
          <a:lstStyle/>
          <a:p>
            <a:fld id="{A46DBB76-1107-437F-AE58-986969F69952}" type="slidenum">
              <a:rPr lang="ru-RU" smtClean="0"/>
              <a:t>‹#›</a:t>
            </a:fld>
            <a:endParaRPr lang="ru-RU"/>
          </a:p>
        </p:txBody>
      </p:sp>
    </p:spTree>
    <p:extLst>
      <p:ext uri="{BB962C8B-B14F-4D97-AF65-F5344CB8AC3E}">
        <p14:creationId xmlns:p14="http://schemas.microsoft.com/office/powerpoint/2010/main" val="362158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08D5C82-13C2-4EAE-A7F2-907CC043ED5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DC998EB0-6B40-444E-903C-798DD4E880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5A5C215E-49B1-4AD6-8726-168F374EE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7401599F-DA6E-461D-B069-6685AA336A93}"/>
              </a:ext>
            </a:extLst>
          </p:cNvPr>
          <p:cNvSpPr>
            <a:spLocks noGrp="1"/>
          </p:cNvSpPr>
          <p:nvPr>
            <p:ph type="dt" sz="half" idx="10"/>
          </p:nvPr>
        </p:nvSpPr>
        <p:spPr/>
        <p:txBody>
          <a:bodyPr/>
          <a:lstStyle/>
          <a:p>
            <a:fld id="{EC2F8A91-7D05-44EB-AD92-F445476A4A10}" type="datetimeFigureOut">
              <a:rPr lang="ru-RU" smtClean="0"/>
              <a:t>10.10.2024</a:t>
            </a:fld>
            <a:endParaRPr lang="ru-RU"/>
          </a:p>
        </p:txBody>
      </p:sp>
      <p:sp>
        <p:nvSpPr>
          <p:cNvPr id="6" name="Нижний колонтитул 5">
            <a:extLst>
              <a:ext uri="{FF2B5EF4-FFF2-40B4-BE49-F238E27FC236}">
                <a16:creationId xmlns:a16="http://schemas.microsoft.com/office/drawing/2014/main" xmlns="" id="{F3C48A7A-C314-4C51-BF18-1CFDF74F0D7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8820F38-C6C4-49E6-99D4-2F58050C2D7E}"/>
              </a:ext>
            </a:extLst>
          </p:cNvPr>
          <p:cNvSpPr>
            <a:spLocks noGrp="1"/>
          </p:cNvSpPr>
          <p:nvPr>
            <p:ph type="sldNum" sz="quarter" idx="12"/>
          </p:nvPr>
        </p:nvSpPr>
        <p:spPr/>
        <p:txBody>
          <a:bodyPr/>
          <a:lstStyle/>
          <a:p>
            <a:fld id="{A46DBB76-1107-437F-AE58-986969F69952}" type="slidenum">
              <a:rPr lang="ru-RU" smtClean="0"/>
              <a:t>‹#›</a:t>
            </a:fld>
            <a:endParaRPr lang="ru-RU"/>
          </a:p>
        </p:txBody>
      </p:sp>
    </p:spTree>
    <p:extLst>
      <p:ext uri="{BB962C8B-B14F-4D97-AF65-F5344CB8AC3E}">
        <p14:creationId xmlns:p14="http://schemas.microsoft.com/office/powerpoint/2010/main" val="228764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9AEA26-DAF9-4ABA-8422-052CB2921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BB6A75DF-36E8-4088-8621-5833EE4AF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A091EDF-ACF2-4B35-9A33-D13FDA96B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F8A91-7D05-44EB-AD92-F445476A4A10}" type="datetimeFigureOut">
              <a:rPr lang="ru-RU" smtClean="0"/>
              <a:t>10.10.2024</a:t>
            </a:fld>
            <a:endParaRPr lang="ru-RU"/>
          </a:p>
        </p:txBody>
      </p:sp>
      <p:sp>
        <p:nvSpPr>
          <p:cNvPr id="5" name="Нижний колонтитул 4">
            <a:extLst>
              <a:ext uri="{FF2B5EF4-FFF2-40B4-BE49-F238E27FC236}">
                <a16:creationId xmlns:a16="http://schemas.microsoft.com/office/drawing/2014/main" xmlns="" id="{370751C9-FCA4-4984-BC1D-DF99846F88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736B0C29-9B6E-4110-9F81-5DBF9475DF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DBB76-1107-437F-AE58-986969F69952}" type="slidenum">
              <a:rPr lang="ru-RU" smtClean="0"/>
              <a:t>‹#›</a:t>
            </a:fld>
            <a:endParaRPr lang="ru-RU"/>
          </a:p>
        </p:txBody>
      </p:sp>
    </p:spTree>
    <p:extLst>
      <p:ext uri="{BB962C8B-B14F-4D97-AF65-F5344CB8AC3E}">
        <p14:creationId xmlns:p14="http://schemas.microsoft.com/office/powerpoint/2010/main" val="317332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ilto:ISuvorova@admnsk.ru" TargetMode="Externa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DA5D492B-9DCC-4F5A-9F0C-992329FF6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629000"/>
          </a:xfrm>
          <a:prstGeom prst="rect">
            <a:avLst/>
          </a:prstGeom>
        </p:spPr>
      </p:pic>
      <p:sp>
        <p:nvSpPr>
          <p:cNvPr id="5" name="Заголовок 1">
            <a:extLst>
              <a:ext uri="{FF2B5EF4-FFF2-40B4-BE49-F238E27FC236}">
                <a16:creationId xmlns:a16="http://schemas.microsoft.com/office/drawing/2014/main" xmlns="" id="{C089B707-8AD4-4397-857F-22119C41EB7C}"/>
              </a:ext>
            </a:extLst>
          </p:cNvPr>
          <p:cNvSpPr txBox="1">
            <a:spLocks/>
          </p:cNvSpPr>
          <p:nvPr/>
        </p:nvSpPr>
        <p:spPr>
          <a:xfrm>
            <a:off x="696000" y="454795"/>
            <a:ext cx="10477316"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a:solidFill>
                  <a:schemeClr val="bg1"/>
                </a:solidFill>
                <a:latin typeface="Myriad Pro" panose="020B0503030403020204" pitchFamily="34" charset="0"/>
                <a:cs typeface="Arial" panose="020B0604020202020204" pitchFamily="34" charset="0"/>
              </a:rPr>
              <a:t> </a:t>
            </a:r>
          </a:p>
        </p:txBody>
      </p:sp>
      <p:pic>
        <p:nvPicPr>
          <p:cNvPr id="6" name="Рисунок 5">
            <a:extLst>
              <a:ext uri="{FF2B5EF4-FFF2-40B4-BE49-F238E27FC236}">
                <a16:creationId xmlns:a16="http://schemas.microsoft.com/office/drawing/2014/main" xmlns="" id="{167C58CA-4AD0-41FA-96B3-E7D321871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6000" y="1107758"/>
            <a:ext cx="1033220" cy="449539"/>
          </a:xfrm>
          <a:prstGeom prst="rect">
            <a:avLst/>
          </a:prstGeom>
        </p:spPr>
      </p:pic>
      <p:pic>
        <p:nvPicPr>
          <p:cNvPr id="7" name="Рисунок 6">
            <a:extLst>
              <a:ext uri="{FF2B5EF4-FFF2-40B4-BE49-F238E27FC236}">
                <a16:creationId xmlns:a16="http://schemas.microsoft.com/office/drawing/2014/main" xmlns="" id="{6C513209-CF3F-4419-B67D-B57052B1C0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6" y="1"/>
            <a:ext cx="1033221" cy="1731134"/>
          </a:xfrm>
          <a:prstGeom prst="rect">
            <a:avLst/>
          </a:prstGeom>
        </p:spPr>
      </p:pic>
      <p:sp>
        <p:nvSpPr>
          <p:cNvPr id="2" name="TextBox 1">
            <a:extLst>
              <a:ext uri="{FF2B5EF4-FFF2-40B4-BE49-F238E27FC236}">
                <a16:creationId xmlns:a16="http://schemas.microsoft.com/office/drawing/2014/main" xmlns="" id="{261446F2-0647-4D19-98DF-7E4877BC40A2}"/>
              </a:ext>
            </a:extLst>
          </p:cNvPr>
          <p:cNvSpPr txBox="1"/>
          <p:nvPr/>
        </p:nvSpPr>
        <p:spPr>
          <a:xfrm>
            <a:off x="602158" y="3060726"/>
            <a:ext cx="11253842" cy="2308324"/>
          </a:xfrm>
          <a:prstGeom prst="rect">
            <a:avLst/>
          </a:prstGeom>
          <a:noFill/>
        </p:spPr>
        <p:txBody>
          <a:bodyPr wrap="square" rtlCol="0">
            <a:spAutoFit/>
          </a:bodyPr>
          <a:lstStyle/>
          <a:p>
            <a:pPr algn="ctr"/>
            <a:r>
              <a:rPr lang="ru-RU" sz="4800" b="1" dirty="0" smtClean="0">
                <a:solidFill>
                  <a:srgbClr val="002060"/>
                </a:solidFill>
              </a:rPr>
              <a:t>Подготовка материалов к размещению на официальном сайте </a:t>
            </a:r>
          </a:p>
          <a:p>
            <a:pPr algn="ctr"/>
            <a:r>
              <a:rPr lang="ru-RU" sz="4800" b="1" dirty="0" smtClean="0">
                <a:solidFill>
                  <a:srgbClr val="002060"/>
                </a:solidFill>
              </a:rPr>
              <a:t>образовательной организации</a:t>
            </a:r>
            <a:endParaRPr lang="ru-RU" sz="4800" b="1" dirty="0">
              <a:solidFill>
                <a:srgbClr val="002060"/>
              </a:solidFill>
            </a:endParaRPr>
          </a:p>
        </p:txBody>
      </p:sp>
      <p:sp>
        <p:nvSpPr>
          <p:cNvPr id="9" name="TextBox 8">
            <a:extLst>
              <a:ext uri="{FF2B5EF4-FFF2-40B4-BE49-F238E27FC236}">
                <a16:creationId xmlns:a16="http://schemas.microsoft.com/office/drawing/2014/main" xmlns="" id="{FB14AF11-851A-43B1-9320-6E948D7172FC}"/>
              </a:ext>
            </a:extLst>
          </p:cNvPr>
          <p:cNvSpPr txBox="1"/>
          <p:nvPr/>
        </p:nvSpPr>
        <p:spPr>
          <a:xfrm>
            <a:off x="5612400" y="6052310"/>
            <a:ext cx="6231000" cy="646331"/>
          </a:xfrm>
          <a:prstGeom prst="rect">
            <a:avLst/>
          </a:prstGeom>
          <a:noFill/>
        </p:spPr>
        <p:txBody>
          <a:bodyPr wrap="square" rtlCol="0">
            <a:spAutoFit/>
          </a:bodyPr>
          <a:lstStyle/>
          <a:p>
            <a:pPr algn="r"/>
            <a:r>
              <a:rPr lang="ru-RU" sz="1800" b="1" dirty="0">
                <a:solidFill>
                  <a:srgbClr val="002060"/>
                </a:solidFill>
              </a:rPr>
              <a:t>Суворова Ирина Николаевна</a:t>
            </a:r>
            <a:r>
              <a:rPr lang="ru-RU" sz="1800" dirty="0">
                <a:solidFill>
                  <a:srgbClr val="002060"/>
                </a:solidFill>
              </a:rPr>
              <a:t>, </a:t>
            </a:r>
          </a:p>
          <a:p>
            <a:pPr algn="r"/>
            <a:r>
              <a:rPr lang="ru-RU" sz="1800" i="1" dirty="0">
                <a:solidFill>
                  <a:srgbClr val="002060"/>
                </a:solidFill>
              </a:rPr>
              <a:t>руководитель СП – </a:t>
            </a:r>
            <a:r>
              <a:rPr lang="ru-RU" sz="1800" i="1" dirty="0" smtClean="0">
                <a:solidFill>
                  <a:srgbClr val="002060"/>
                </a:solidFill>
              </a:rPr>
              <a:t>ЦНПР</a:t>
            </a:r>
            <a:endParaRPr lang="ru-RU" sz="1800" i="1" dirty="0">
              <a:solidFill>
                <a:srgbClr val="002060"/>
              </a:solidFill>
            </a:endParaRPr>
          </a:p>
        </p:txBody>
      </p:sp>
    </p:spTree>
    <p:extLst>
      <p:ext uri="{BB962C8B-B14F-4D97-AF65-F5344CB8AC3E}">
        <p14:creationId xmlns:p14="http://schemas.microsoft.com/office/powerpoint/2010/main" val="129200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1101000" y="160338"/>
            <a:ext cx="935268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ru-RU" altLang="ru-RU" b="1" dirty="0">
                <a:latin typeface="Times New Roman" panose="02020603050405020304" pitchFamily="18" charset="0"/>
                <a:cs typeface="Times New Roman" panose="02020603050405020304" pitchFamily="18" charset="0"/>
              </a:rPr>
              <a:t>Раздел должен включать </a:t>
            </a:r>
            <a:r>
              <a:rPr lang="ru-RU" altLang="ru-RU" b="1" u="sng" dirty="0">
                <a:latin typeface="Times New Roman" panose="02020603050405020304" pitchFamily="18" charset="0"/>
                <a:cs typeface="Times New Roman" panose="02020603050405020304" pitchFamily="18" charset="0"/>
              </a:rPr>
              <a:t>следующие подразделы</a:t>
            </a:r>
            <a:r>
              <a:rPr lang="ru-RU" altLang="ru-RU" b="1" u="sng" dirty="0" smtClean="0">
                <a:latin typeface="Times New Roman" panose="02020603050405020304" pitchFamily="18" charset="0"/>
                <a:cs typeface="Times New Roman" panose="02020603050405020304" pitchFamily="18" charset="0"/>
              </a:rPr>
              <a:t>:</a:t>
            </a:r>
            <a:endParaRPr lang="ru-RU" altLang="ru-RU" b="1" u="sng" dirty="0">
              <a:latin typeface="Times New Roman" panose="02020603050405020304" pitchFamily="18" charset="0"/>
              <a:cs typeface="Times New Roman" panose="02020603050405020304" pitchFamily="18" charset="0"/>
            </a:endParaRPr>
          </a:p>
          <a:p>
            <a:pPr eaLnBrk="1" hangingPunct="1">
              <a:spcBef>
                <a:spcPct val="0"/>
              </a:spcBef>
              <a:buClrTx/>
            </a:pPr>
            <a:r>
              <a:rPr lang="ru-RU" altLang="ru-RU" sz="2000" b="1" i="1" dirty="0">
                <a:latin typeface="Times New Roman" panose="02020603050405020304" pitchFamily="18" charset="0"/>
                <a:cs typeface="Times New Roman" panose="02020603050405020304" pitchFamily="18" charset="0"/>
              </a:rPr>
              <a:t>"Основные сведения";</a:t>
            </a:r>
          </a:p>
          <a:p>
            <a:pPr eaLnBrk="1" hangingPunct="1">
              <a:spcBef>
                <a:spcPct val="0"/>
              </a:spcBef>
              <a:buClrTx/>
            </a:pPr>
            <a:r>
              <a:rPr lang="ru-RU" altLang="ru-RU" sz="2000" b="1" i="1" dirty="0">
                <a:solidFill>
                  <a:srgbClr val="C00000"/>
                </a:solidFill>
                <a:latin typeface="Times New Roman" panose="02020603050405020304" pitchFamily="18" charset="0"/>
                <a:cs typeface="Times New Roman" panose="02020603050405020304" pitchFamily="18" charset="0"/>
              </a:rPr>
              <a:t>"Структура и органы управления образовательной организацией";</a:t>
            </a:r>
          </a:p>
          <a:p>
            <a:pPr eaLnBrk="1" hangingPunct="1">
              <a:spcBef>
                <a:spcPct val="0"/>
              </a:spcBef>
              <a:buClrTx/>
            </a:pPr>
            <a:r>
              <a:rPr lang="ru-RU" altLang="ru-RU" sz="2000" b="1" i="1" dirty="0">
                <a:latin typeface="Times New Roman" panose="02020603050405020304" pitchFamily="18" charset="0"/>
                <a:cs typeface="Times New Roman" panose="02020603050405020304" pitchFamily="18" charset="0"/>
              </a:rPr>
              <a:t>"Документы";</a:t>
            </a:r>
          </a:p>
          <a:p>
            <a:pPr eaLnBrk="1" hangingPunct="1">
              <a:spcBef>
                <a:spcPct val="0"/>
              </a:spcBef>
              <a:buClrTx/>
            </a:pPr>
            <a:r>
              <a:rPr lang="ru-RU" altLang="ru-RU" sz="2000" b="1" i="1" dirty="0">
                <a:latin typeface="Times New Roman" panose="02020603050405020304" pitchFamily="18" charset="0"/>
                <a:cs typeface="Times New Roman" panose="02020603050405020304" pitchFamily="18" charset="0"/>
              </a:rPr>
              <a:t>"Образование";</a:t>
            </a:r>
          </a:p>
          <a:p>
            <a:pPr eaLnBrk="1" hangingPunct="1">
              <a:spcBef>
                <a:spcPct val="0"/>
              </a:spcBef>
              <a:buClrTx/>
            </a:pPr>
            <a:r>
              <a:rPr lang="ru-RU" altLang="ru-RU" sz="2000" b="1" i="1" dirty="0">
                <a:solidFill>
                  <a:srgbClr val="C00000"/>
                </a:solidFill>
                <a:latin typeface="Times New Roman" panose="02020603050405020304" pitchFamily="18" charset="0"/>
                <a:cs typeface="Times New Roman" panose="02020603050405020304" pitchFamily="18" charset="0"/>
              </a:rPr>
              <a:t>"Руководство";</a:t>
            </a:r>
          </a:p>
          <a:p>
            <a:pPr eaLnBrk="1" hangingPunct="1">
              <a:spcBef>
                <a:spcPct val="0"/>
              </a:spcBef>
              <a:buClrTx/>
            </a:pPr>
            <a:r>
              <a:rPr lang="ru-RU" altLang="ru-RU" sz="2000" b="1" i="1" dirty="0">
                <a:solidFill>
                  <a:srgbClr val="C00000"/>
                </a:solidFill>
                <a:latin typeface="Times New Roman" panose="02020603050405020304" pitchFamily="18" charset="0"/>
                <a:cs typeface="Times New Roman" panose="02020603050405020304" pitchFamily="18" charset="0"/>
              </a:rPr>
              <a:t>"Педагогический состав";</a:t>
            </a:r>
          </a:p>
          <a:p>
            <a:pPr eaLnBrk="1" hangingPunct="1">
              <a:spcBef>
                <a:spcPct val="0"/>
              </a:spcBef>
              <a:buClrTx/>
            </a:pPr>
            <a:r>
              <a:rPr lang="ru-RU" altLang="ru-RU" sz="2000" b="1" i="1" dirty="0">
                <a:latin typeface="Times New Roman" panose="02020603050405020304" pitchFamily="18" charset="0"/>
                <a:cs typeface="Times New Roman" panose="02020603050405020304" pitchFamily="18" charset="0"/>
              </a:rPr>
              <a:t>"Материально-техническое обеспечение и оснащенность образовательного процесса. Доступная среда";</a:t>
            </a:r>
          </a:p>
          <a:p>
            <a:pPr eaLnBrk="1" hangingPunct="1">
              <a:spcBef>
                <a:spcPct val="0"/>
              </a:spcBef>
              <a:buClrTx/>
            </a:pPr>
            <a:r>
              <a:rPr lang="ru-RU" altLang="ru-RU" sz="2000" b="1" i="1" dirty="0">
                <a:latin typeface="Times New Roman" panose="02020603050405020304" pitchFamily="18" charset="0"/>
                <a:cs typeface="Times New Roman" panose="02020603050405020304" pitchFamily="18" charset="0"/>
              </a:rPr>
              <a:t>"Платные образовательные услуги";</a:t>
            </a:r>
          </a:p>
          <a:p>
            <a:pPr eaLnBrk="1" hangingPunct="1">
              <a:spcBef>
                <a:spcPct val="0"/>
              </a:spcBef>
              <a:buClrTx/>
            </a:pPr>
            <a:r>
              <a:rPr lang="ru-RU" altLang="ru-RU" sz="2000" b="1" i="1" dirty="0">
                <a:latin typeface="Times New Roman" panose="02020603050405020304" pitchFamily="18" charset="0"/>
                <a:cs typeface="Times New Roman" panose="02020603050405020304" pitchFamily="18" charset="0"/>
              </a:rPr>
              <a:t>"Финансово-хозяйственная деятельность";</a:t>
            </a:r>
          </a:p>
          <a:p>
            <a:pPr eaLnBrk="1" hangingPunct="1">
              <a:spcBef>
                <a:spcPct val="0"/>
              </a:spcBef>
              <a:buClrTx/>
            </a:pPr>
            <a:r>
              <a:rPr lang="ru-RU" altLang="ru-RU" sz="2000" b="1" i="1" dirty="0">
                <a:latin typeface="Times New Roman" panose="02020603050405020304" pitchFamily="18" charset="0"/>
                <a:cs typeface="Times New Roman" panose="02020603050405020304" pitchFamily="18" charset="0"/>
              </a:rPr>
              <a:t>"Вакантные места для приема (перевода) обучающихся";</a:t>
            </a:r>
          </a:p>
          <a:p>
            <a:pPr eaLnBrk="1" hangingPunct="1">
              <a:spcBef>
                <a:spcPct val="0"/>
              </a:spcBef>
              <a:buClrTx/>
            </a:pPr>
            <a:r>
              <a:rPr lang="ru-RU" altLang="ru-RU" sz="2000" b="1" i="1" dirty="0">
                <a:latin typeface="Times New Roman" panose="02020603050405020304" pitchFamily="18" charset="0"/>
                <a:cs typeface="Times New Roman" panose="02020603050405020304" pitchFamily="18" charset="0"/>
              </a:rPr>
              <a:t>"Стипендии и меры поддержки обучающихся";</a:t>
            </a:r>
          </a:p>
          <a:p>
            <a:pPr eaLnBrk="1" hangingPunct="1">
              <a:spcBef>
                <a:spcPct val="0"/>
              </a:spcBef>
              <a:buClrTx/>
            </a:pPr>
            <a:r>
              <a:rPr lang="ru-RU" altLang="ru-RU" sz="2000" b="1" i="1" dirty="0">
                <a:latin typeface="Times New Roman" panose="02020603050405020304" pitchFamily="18" charset="0"/>
                <a:cs typeface="Times New Roman" panose="02020603050405020304" pitchFamily="18" charset="0"/>
              </a:rPr>
              <a:t>"Международное сотрудничество";</a:t>
            </a:r>
          </a:p>
          <a:p>
            <a:pPr eaLnBrk="1" hangingPunct="1">
              <a:spcBef>
                <a:spcPct val="0"/>
              </a:spcBef>
              <a:buClrTx/>
            </a:pPr>
            <a:r>
              <a:rPr lang="ru-RU" altLang="ru-RU" sz="2000" b="1" i="1" dirty="0">
                <a:latin typeface="Times New Roman" panose="02020603050405020304" pitchFamily="18" charset="0"/>
                <a:cs typeface="Times New Roman" panose="02020603050405020304" pitchFamily="18" charset="0"/>
              </a:rPr>
              <a:t>"Организация питания в образовательной организации".</a:t>
            </a:r>
          </a:p>
          <a:p>
            <a:pPr eaLnBrk="1" hangingPunct="1">
              <a:spcBef>
                <a:spcPct val="0"/>
              </a:spcBef>
              <a:buClrTx/>
              <a:buFontTx/>
              <a:buNone/>
            </a:pPr>
            <a:endParaRPr lang="ru-RU" altLang="ru-RU" sz="2000" b="1" i="1" dirty="0">
              <a:latin typeface="Times New Roman" panose="02020603050405020304" pitchFamily="18" charset="0"/>
              <a:cs typeface="Times New Roman" panose="02020603050405020304" pitchFamily="18" charset="0"/>
            </a:endParaRPr>
          </a:p>
        </p:txBody>
      </p:sp>
      <p:sp>
        <p:nvSpPr>
          <p:cNvPr id="22531" name="Прямоугольник 2"/>
          <p:cNvSpPr>
            <a:spLocks noChangeArrowheads="1"/>
          </p:cNvSpPr>
          <p:nvPr/>
        </p:nvSpPr>
        <p:spPr bwMode="auto">
          <a:xfrm>
            <a:off x="2133601" y="4953000"/>
            <a:ext cx="8016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a:spcBef>
                <a:spcPct val="0"/>
              </a:spcBef>
              <a:buClrTx/>
              <a:buFontTx/>
              <a:buNone/>
            </a:pPr>
            <a:r>
              <a:rPr lang="ru-RU" altLang="ru-RU" sz="1600" b="1">
                <a:latin typeface="Times New Roman" panose="02020603050405020304" pitchFamily="18" charset="0"/>
                <a:cs typeface="Times New Roman" panose="02020603050405020304" pitchFamily="18" charset="0"/>
              </a:rPr>
              <a:t>При использовании федеральных государственных образовательных стандартов, федеральных государственных требований или образовательных стандартов, разработанных и утвержденных образовательной организацией самостоятельно, самостоятельно устанавливаемых требований (при наличии) в разделе в дополнение к вышеуказанным подразделам должен быть подраздел "Образовательные стандарты и требования".</a:t>
            </a:r>
            <a:endParaRPr lang="ru-RU" altLang="ru-RU" sz="1600">
              <a:latin typeface="Times New Roman" panose="02020603050405020304" pitchFamily="18" charset="0"/>
              <a:cs typeface="Times New Roman" panose="02020603050405020304" pitchFamily="18" charset="0"/>
            </a:endParaRPr>
          </a:p>
        </p:txBody>
      </p:sp>
      <p:sp>
        <p:nvSpPr>
          <p:cNvPr id="4" name="TextBox 3"/>
          <p:cNvSpPr txBox="1"/>
          <p:nvPr/>
        </p:nvSpPr>
        <p:spPr>
          <a:xfrm flipH="1">
            <a:off x="1570038" y="5070476"/>
            <a:ext cx="1841500" cy="1108075"/>
          </a:xfrm>
          <a:prstGeom prst="rect">
            <a:avLst/>
          </a:prstGeom>
          <a:noFill/>
        </p:spPr>
        <p:txBody>
          <a:bodyPr>
            <a:spAutoFit/>
          </a:bodyPr>
          <a:lstStyle/>
          <a:p>
            <a:pPr>
              <a:defRPr/>
            </a:pPr>
            <a:r>
              <a:rPr lang="ru-RU" sz="6600" dirty="0">
                <a:solidFill>
                  <a:srgbClr val="FF0000"/>
                </a:solidFill>
                <a:latin typeface="+mj-lt"/>
              </a:rPr>
              <a:t>!</a:t>
            </a:r>
          </a:p>
        </p:txBody>
      </p:sp>
    </p:spTree>
    <p:extLst>
      <p:ext uri="{BB962C8B-B14F-4D97-AF65-F5344CB8AC3E}">
        <p14:creationId xmlns:p14="http://schemas.microsoft.com/office/powerpoint/2010/main" val="161069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471000" y="336550"/>
            <a:ext cx="10039838"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ru-RU" altLang="ru-RU" sz="1800" dirty="0"/>
              <a:t> </a:t>
            </a:r>
            <a:r>
              <a:rPr lang="ru-RU" altLang="ru-RU" b="1" dirty="0"/>
              <a:t>Подраздел</a:t>
            </a:r>
            <a:r>
              <a:rPr lang="ru-RU" altLang="ru-RU" dirty="0"/>
              <a:t> </a:t>
            </a:r>
            <a:r>
              <a:rPr lang="ru-RU" altLang="ru-RU" b="1" dirty="0">
                <a:solidFill>
                  <a:srgbClr val="C00000"/>
                </a:solidFill>
              </a:rPr>
              <a:t>«Структура и органы управления образовательной организацией»  </a:t>
            </a:r>
            <a:r>
              <a:rPr lang="ru-RU" altLang="ru-RU" b="1" dirty="0"/>
              <a:t>должен содержать информацию </a:t>
            </a:r>
          </a:p>
          <a:p>
            <a:pPr eaLnBrk="1" hangingPunct="1">
              <a:spcBef>
                <a:spcPct val="0"/>
              </a:spcBef>
              <a:buClrTx/>
              <a:buFontTx/>
              <a:buNone/>
            </a:pPr>
            <a:endParaRPr lang="ru-RU" altLang="ru-RU" sz="2000" b="1" dirty="0"/>
          </a:p>
          <a:p>
            <a:pPr eaLnBrk="1" hangingPunct="1">
              <a:spcBef>
                <a:spcPct val="0"/>
              </a:spcBef>
              <a:buClrTx/>
              <a:buFontTx/>
              <a:buNone/>
            </a:pPr>
            <a:r>
              <a:rPr lang="ru-RU" altLang="ru-RU" sz="1800" b="1" dirty="0"/>
              <a:t>а) о наименовании структурного подразделения (органа управления);</a:t>
            </a:r>
          </a:p>
          <a:p>
            <a:pPr eaLnBrk="1" hangingPunct="1">
              <a:spcBef>
                <a:spcPct val="0"/>
              </a:spcBef>
              <a:buClrTx/>
              <a:buFontTx/>
              <a:buNone/>
            </a:pPr>
            <a:r>
              <a:rPr lang="ru-RU" altLang="ru-RU" sz="1800" b="1" dirty="0"/>
              <a:t>б) о фамилиях, именах, отчествах (при наличии) и должности руководителей структурных подразделений;</a:t>
            </a:r>
          </a:p>
          <a:p>
            <a:pPr eaLnBrk="1" hangingPunct="1">
              <a:spcBef>
                <a:spcPct val="0"/>
              </a:spcBef>
              <a:buClrTx/>
              <a:buFontTx/>
              <a:buNone/>
            </a:pPr>
            <a:r>
              <a:rPr lang="ru-RU" altLang="ru-RU" sz="1800" b="1" dirty="0"/>
              <a:t>в) о месте нахождения структурных подразделений;</a:t>
            </a:r>
          </a:p>
          <a:p>
            <a:pPr eaLnBrk="1" hangingPunct="1">
              <a:spcBef>
                <a:spcPct val="0"/>
              </a:spcBef>
              <a:buClrTx/>
              <a:buFontTx/>
              <a:buNone/>
            </a:pPr>
            <a:r>
              <a:rPr lang="ru-RU" altLang="ru-RU" sz="1800" b="1" dirty="0"/>
              <a:t>г) об адресах официальных сайтов в сети "Интернет" структурных подразделений (при наличии);</a:t>
            </a:r>
          </a:p>
          <a:p>
            <a:pPr eaLnBrk="1" hangingPunct="1">
              <a:spcBef>
                <a:spcPct val="0"/>
              </a:spcBef>
              <a:buClrTx/>
              <a:buFontTx/>
              <a:buNone/>
            </a:pPr>
            <a:r>
              <a:rPr lang="ru-RU" altLang="ru-RU" sz="1800" b="1" dirty="0"/>
              <a:t>д) об адресах электронной почты структурных подразделений (при наличии);</a:t>
            </a:r>
          </a:p>
          <a:p>
            <a:pPr eaLnBrk="1" hangingPunct="1">
              <a:spcBef>
                <a:spcPct val="0"/>
              </a:spcBef>
              <a:buClrTx/>
              <a:buFontTx/>
              <a:buNone/>
            </a:pPr>
            <a:r>
              <a:rPr lang="ru-RU" altLang="ru-RU" sz="1800" b="1" dirty="0"/>
              <a:t>е) о наличии положений о структурных подразделениях (об органах управления) </a:t>
            </a:r>
            <a:r>
              <a:rPr lang="ru-RU" altLang="ru-RU" sz="1800" b="1" u="sng" dirty="0"/>
              <a:t>с приложением указанных положений в виде электронных документов, подписанных простой электронной подписью в соответствии с Федеральным законом от 6 апреля 2011 г. N 63-ФЗ "Об электронной подписи».</a:t>
            </a:r>
            <a:endParaRPr lang="ru-RU" altLang="ru-RU" sz="1800" b="1" dirty="0"/>
          </a:p>
        </p:txBody>
      </p:sp>
      <p:pic>
        <p:nvPicPr>
          <p:cNvPr id="24579"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289" y="4946650"/>
            <a:ext cx="251142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55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3644" t="14524" r="21837" b="6493"/>
          <a:stretch/>
        </p:blipFill>
        <p:spPr>
          <a:xfrm>
            <a:off x="6501000" y="3304279"/>
            <a:ext cx="3895307" cy="3174350"/>
          </a:xfrm>
          <a:prstGeom prst="rect">
            <a:avLst/>
          </a:prstGeom>
        </p:spPr>
      </p:pic>
      <p:pic>
        <p:nvPicPr>
          <p:cNvPr id="4" name="Рисунок 3"/>
          <p:cNvPicPr>
            <a:picLocks noChangeAspect="1"/>
          </p:cNvPicPr>
          <p:nvPr/>
        </p:nvPicPr>
        <p:blipFill rotWithShape="1">
          <a:blip r:embed="rId3"/>
          <a:srcRect l="9561" t="32457" r="4011" b="39810"/>
          <a:stretch/>
        </p:blipFill>
        <p:spPr>
          <a:xfrm>
            <a:off x="608417" y="939486"/>
            <a:ext cx="8644022" cy="1560204"/>
          </a:xfrm>
          <a:prstGeom prst="rect">
            <a:avLst/>
          </a:prstGeom>
        </p:spPr>
      </p:pic>
      <p:pic>
        <p:nvPicPr>
          <p:cNvPr id="5" name="Рисунок 4"/>
          <p:cNvPicPr>
            <a:picLocks noChangeAspect="1"/>
          </p:cNvPicPr>
          <p:nvPr/>
        </p:nvPicPr>
        <p:blipFill rotWithShape="1">
          <a:blip r:embed="rId4"/>
          <a:srcRect l="17051" t="20591" r="19077" b="8554"/>
          <a:stretch/>
        </p:blipFill>
        <p:spPr>
          <a:xfrm>
            <a:off x="1005988" y="3069000"/>
            <a:ext cx="4480695" cy="2795954"/>
          </a:xfrm>
          <a:prstGeom prst="rect">
            <a:avLst/>
          </a:prstGeom>
        </p:spPr>
      </p:pic>
      <p:sp>
        <p:nvSpPr>
          <p:cNvPr id="6" name="TextBox 5"/>
          <p:cNvSpPr txBox="1"/>
          <p:nvPr/>
        </p:nvSpPr>
        <p:spPr>
          <a:xfrm>
            <a:off x="2772508" y="321264"/>
            <a:ext cx="6479931" cy="584775"/>
          </a:xfrm>
          <a:prstGeom prst="rect">
            <a:avLst/>
          </a:prstGeom>
          <a:noFill/>
        </p:spPr>
        <p:txBody>
          <a:bodyPr wrap="square" rtlCol="0">
            <a:spAutoFit/>
          </a:bodyPr>
          <a:lstStyle/>
          <a:p>
            <a:pPr algn="ctr"/>
            <a:r>
              <a:rPr lang="ru-RU" sz="3200" b="1" dirty="0">
                <a:solidFill>
                  <a:srgbClr val="C00000"/>
                </a:solidFill>
              </a:rPr>
              <a:t>Типичные ошибки</a:t>
            </a:r>
          </a:p>
        </p:txBody>
      </p:sp>
      <p:sp>
        <p:nvSpPr>
          <p:cNvPr id="7" name="Прямоугольник 6"/>
          <p:cNvSpPr/>
          <p:nvPr/>
        </p:nvSpPr>
        <p:spPr>
          <a:xfrm>
            <a:off x="4800741" y="3865954"/>
            <a:ext cx="259373" cy="87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 name="Прямоугольник 8"/>
          <p:cNvSpPr/>
          <p:nvPr/>
        </p:nvSpPr>
        <p:spPr>
          <a:xfrm>
            <a:off x="8571000" y="4554000"/>
            <a:ext cx="259373" cy="87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Прямоугольник 7"/>
          <p:cNvSpPr/>
          <p:nvPr/>
        </p:nvSpPr>
        <p:spPr>
          <a:xfrm>
            <a:off x="8301000" y="3580204"/>
            <a:ext cx="1793631" cy="571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Tree>
    <p:extLst>
      <p:ext uri="{BB962C8B-B14F-4D97-AF65-F5344CB8AC3E}">
        <p14:creationId xmlns:p14="http://schemas.microsoft.com/office/powerpoint/2010/main" val="368296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3236" t="56663" r="33235" b="35420"/>
          <a:stretch/>
        </p:blipFill>
        <p:spPr>
          <a:xfrm>
            <a:off x="3216000" y="5184000"/>
            <a:ext cx="8235970" cy="1105245"/>
          </a:xfrm>
          <a:prstGeom prst="rect">
            <a:avLst/>
          </a:prstGeom>
        </p:spPr>
      </p:pic>
      <p:pic>
        <p:nvPicPr>
          <p:cNvPr id="3" name="Рисунок 2"/>
          <p:cNvPicPr>
            <a:picLocks noChangeAspect="1"/>
          </p:cNvPicPr>
          <p:nvPr/>
        </p:nvPicPr>
        <p:blipFill>
          <a:blip r:embed="rId3"/>
          <a:stretch>
            <a:fillRect/>
          </a:stretch>
        </p:blipFill>
        <p:spPr>
          <a:xfrm>
            <a:off x="2917241" y="264787"/>
            <a:ext cx="6480610" cy="859611"/>
          </a:xfrm>
          <a:prstGeom prst="rect">
            <a:avLst/>
          </a:prstGeom>
        </p:spPr>
      </p:pic>
      <p:pic>
        <p:nvPicPr>
          <p:cNvPr id="4" name="Рисунок 3"/>
          <p:cNvPicPr>
            <a:picLocks noChangeAspect="1"/>
          </p:cNvPicPr>
          <p:nvPr/>
        </p:nvPicPr>
        <p:blipFill rotWithShape="1">
          <a:blip r:embed="rId4"/>
          <a:srcRect l="28905" t="40940" r="28858" b="32396"/>
          <a:stretch/>
        </p:blipFill>
        <p:spPr>
          <a:xfrm>
            <a:off x="561000" y="1539000"/>
            <a:ext cx="7401166" cy="2628055"/>
          </a:xfrm>
          <a:prstGeom prst="rect">
            <a:avLst/>
          </a:prstGeom>
        </p:spPr>
      </p:pic>
      <p:sp>
        <p:nvSpPr>
          <p:cNvPr id="5" name="Прямоугольник 4"/>
          <p:cNvSpPr/>
          <p:nvPr/>
        </p:nvSpPr>
        <p:spPr>
          <a:xfrm>
            <a:off x="1326000" y="938030"/>
            <a:ext cx="9494999" cy="369332"/>
          </a:xfrm>
          <a:prstGeom prst="rect">
            <a:avLst/>
          </a:prstGeom>
        </p:spPr>
        <p:txBody>
          <a:bodyPr wrap="square">
            <a:spAutoFit/>
          </a:bodyPr>
          <a:lstStyle/>
          <a:p>
            <a:r>
              <a:rPr lang="ru-RU" dirty="0"/>
              <a:t>Схемы структурных подразделений (органов управления</a:t>
            </a:r>
            <a:r>
              <a:rPr lang="ru-RU" dirty="0" smtClean="0"/>
              <a:t>) представлены  не всегда корректно </a:t>
            </a:r>
            <a:endParaRPr lang="ru-RU" dirty="0"/>
          </a:p>
        </p:txBody>
      </p:sp>
    </p:spTree>
    <p:extLst>
      <p:ext uri="{BB962C8B-B14F-4D97-AF65-F5344CB8AC3E}">
        <p14:creationId xmlns:p14="http://schemas.microsoft.com/office/powerpoint/2010/main" val="3881327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966001" y="198986"/>
            <a:ext cx="948127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ru-RU" altLang="ru-RU" sz="2000" b="1" dirty="0"/>
              <a:t>Подраздел </a:t>
            </a:r>
            <a:r>
              <a:rPr lang="ru-RU" altLang="ru-RU" sz="2000" b="1" dirty="0">
                <a:solidFill>
                  <a:srgbClr val="C00000"/>
                </a:solidFill>
              </a:rPr>
              <a:t>«Руководство» </a:t>
            </a:r>
            <a:r>
              <a:rPr lang="ru-RU" altLang="ru-RU" sz="2000" b="1" dirty="0"/>
              <a:t>должен содержать следующую информацию о руководителе образовательной организации, его заместителях, руководителях филиалов образовательной организации (при наличии):</a:t>
            </a:r>
          </a:p>
          <a:p>
            <a:pPr>
              <a:spcBef>
                <a:spcPct val="0"/>
              </a:spcBef>
              <a:buClrTx/>
              <a:buFontTx/>
              <a:buNone/>
            </a:pPr>
            <a:endParaRPr lang="ru-RU" altLang="ru-RU" sz="2000" dirty="0"/>
          </a:p>
          <a:p>
            <a:pPr>
              <a:spcBef>
                <a:spcPct val="0"/>
              </a:spcBef>
              <a:buClrTx/>
              <a:buFontTx/>
              <a:buNone/>
            </a:pPr>
            <a:r>
              <a:rPr lang="ru-RU" altLang="ru-RU" sz="2000" dirty="0"/>
              <a:t>а) фамилия, имя, отчество (последнее - при наличии) руководителя, его заместителей;</a:t>
            </a:r>
          </a:p>
          <a:p>
            <a:pPr>
              <a:spcBef>
                <a:spcPct val="0"/>
              </a:spcBef>
              <a:buClrTx/>
              <a:buFontTx/>
              <a:buNone/>
            </a:pPr>
            <a:endParaRPr lang="ru-RU" altLang="ru-RU" sz="2000" dirty="0"/>
          </a:p>
          <a:p>
            <a:pPr>
              <a:spcBef>
                <a:spcPct val="0"/>
              </a:spcBef>
              <a:buClrTx/>
              <a:buFontTx/>
              <a:buNone/>
            </a:pPr>
            <a:r>
              <a:rPr lang="ru-RU" altLang="ru-RU" sz="2000" dirty="0"/>
              <a:t>б) должности руководителя, его заместителей;</a:t>
            </a:r>
          </a:p>
          <a:p>
            <a:pPr>
              <a:spcBef>
                <a:spcPct val="0"/>
              </a:spcBef>
              <a:buClrTx/>
              <a:buFontTx/>
              <a:buNone/>
            </a:pPr>
            <a:endParaRPr lang="ru-RU" altLang="ru-RU" sz="2000" dirty="0"/>
          </a:p>
          <a:p>
            <a:pPr>
              <a:spcBef>
                <a:spcPct val="0"/>
              </a:spcBef>
              <a:buClrTx/>
              <a:buFontTx/>
              <a:buNone/>
            </a:pPr>
            <a:r>
              <a:rPr lang="ru-RU" altLang="ru-RU" sz="2000" dirty="0"/>
              <a:t>в) контактные телефоны;</a:t>
            </a:r>
          </a:p>
          <a:p>
            <a:pPr>
              <a:spcBef>
                <a:spcPct val="0"/>
              </a:spcBef>
              <a:buClrTx/>
              <a:buFontTx/>
              <a:buNone/>
            </a:pPr>
            <a:endParaRPr lang="ru-RU" altLang="ru-RU" sz="2000" dirty="0"/>
          </a:p>
          <a:p>
            <a:pPr>
              <a:spcBef>
                <a:spcPct val="0"/>
              </a:spcBef>
              <a:buClrTx/>
              <a:buFontTx/>
              <a:buNone/>
            </a:pPr>
            <a:r>
              <a:rPr lang="ru-RU" altLang="ru-RU" sz="2000" dirty="0"/>
              <a:t>г) адреса электронной почты.</a:t>
            </a:r>
          </a:p>
          <a:p>
            <a:pPr>
              <a:spcBef>
                <a:spcPct val="0"/>
              </a:spcBef>
              <a:buClrTx/>
            </a:pPr>
            <a:endParaRPr lang="ru-RU" altLang="ru-RU" sz="2000" dirty="0"/>
          </a:p>
        </p:txBody>
      </p:sp>
      <p:pic>
        <p:nvPicPr>
          <p:cNvPr id="29699" name="Picture 4" descr="Директор картинк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945" y="3354143"/>
            <a:ext cx="2649538"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3"/>
          <a:stretch>
            <a:fillRect/>
          </a:stretch>
        </p:blipFill>
        <p:spPr>
          <a:xfrm>
            <a:off x="965260" y="4014000"/>
            <a:ext cx="6480610" cy="859611"/>
          </a:xfrm>
          <a:prstGeom prst="rect">
            <a:avLst/>
          </a:prstGeom>
        </p:spPr>
      </p:pic>
      <p:sp>
        <p:nvSpPr>
          <p:cNvPr id="2" name="TextBox 1"/>
          <p:cNvSpPr txBox="1"/>
          <p:nvPr/>
        </p:nvSpPr>
        <p:spPr>
          <a:xfrm>
            <a:off x="4746934" y="5386440"/>
            <a:ext cx="2588783" cy="923330"/>
          </a:xfrm>
          <a:prstGeom prst="rect">
            <a:avLst/>
          </a:prstGeom>
          <a:noFill/>
        </p:spPr>
        <p:txBody>
          <a:bodyPr wrap="square" rtlCol="0">
            <a:spAutoFit/>
          </a:bodyPr>
          <a:lstStyle/>
          <a:p>
            <a:pPr algn="ctr"/>
            <a:r>
              <a:rPr lang="ru-RU" dirty="0"/>
              <a:t>Корректность изображений на фотографиях</a:t>
            </a:r>
          </a:p>
        </p:txBody>
      </p:sp>
      <p:pic>
        <p:nvPicPr>
          <p:cNvPr id="3" name="Рисунок 2"/>
          <p:cNvPicPr>
            <a:picLocks noChangeAspect="1"/>
          </p:cNvPicPr>
          <p:nvPr/>
        </p:nvPicPr>
        <p:blipFill rotWithShape="1">
          <a:blip r:embed="rId4"/>
          <a:srcRect l="47310" t="26972" r="33632" b="36415"/>
          <a:stretch/>
        </p:blipFill>
        <p:spPr>
          <a:xfrm>
            <a:off x="244036" y="4815084"/>
            <a:ext cx="2341963" cy="1969938"/>
          </a:xfrm>
          <a:prstGeom prst="rect">
            <a:avLst/>
          </a:prstGeom>
        </p:spPr>
      </p:pic>
      <p:sp>
        <p:nvSpPr>
          <p:cNvPr id="7" name="TextBox 6"/>
          <p:cNvSpPr txBox="1"/>
          <p:nvPr/>
        </p:nvSpPr>
        <p:spPr>
          <a:xfrm flipH="1">
            <a:off x="4844768" y="5294068"/>
            <a:ext cx="1841500" cy="1108075"/>
          </a:xfrm>
          <a:prstGeom prst="rect">
            <a:avLst/>
          </a:prstGeom>
          <a:noFill/>
        </p:spPr>
        <p:txBody>
          <a:bodyPr>
            <a:spAutoFit/>
          </a:bodyPr>
          <a:lstStyle/>
          <a:p>
            <a:pPr>
              <a:defRPr/>
            </a:pPr>
            <a:r>
              <a:rPr lang="ru-RU" sz="6600" dirty="0">
                <a:solidFill>
                  <a:srgbClr val="FF0000"/>
                </a:solidFill>
                <a:latin typeface="+mj-lt"/>
              </a:rPr>
              <a:t>!</a:t>
            </a:r>
          </a:p>
        </p:txBody>
      </p:sp>
      <p:sp>
        <p:nvSpPr>
          <p:cNvPr id="5" name="Стрелка вниз 4"/>
          <p:cNvSpPr/>
          <p:nvPr/>
        </p:nvSpPr>
        <p:spPr>
          <a:xfrm rot="2451022">
            <a:off x="1195210" y="6361517"/>
            <a:ext cx="439615" cy="31852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srgbClr val="C00000"/>
              </a:solidFill>
            </a:endParaRPr>
          </a:p>
        </p:txBody>
      </p:sp>
    </p:spTree>
    <p:extLst>
      <p:ext uri="{BB962C8B-B14F-4D97-AF65-F5344CB8AC3E}">
        <p14:creationId xmlns:p14="http://schemas.microsoft.com/office/powerpoint/2010/main" val="347360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741000" y="209551"/>
            <a:ext cx="9768250"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ru-RU" altLang="ru-RU" sz="2000" b="1" dirty="0"/>
              <a:t>Подраздел </a:t>
            </a:r>
            <a:r>
              <a:rPr lang="ru-RU" altLang="ru-RU" sz="2000" b="1" dirty="0">
                <a:solidFill>
                  <a:srgbClr val="C00000"/>
                </a:solidFill>
              </a:rPr>
              <a:t>«Педагогический состав» </a:t>
            </a:r>
            <a:r>
              <a:rPr lang="ru-RU" altLang="ru-RU" sz="2000" b="1" dirty="0"/>
              <a:t>должен содержать следующую информацию о персональном составе педагогических работников</a:t>
            </a:r>
            <a:r>
              <a:rPr lang="ru-RU" altLang="ru-RU" sz="2000" b="1" dirty="0" smtClean="0"/>
              <a:t>:</a:t>
            </a:r>
          </a:p>
          <a:p>
            <a:pPr>
              <a:spcBef>
                <a:spcPct val="0"/>
              </a:spcBef>
              <a:buClrTx/>
              <a:buFontTx/>
              <a:buNone/>
            </a:pPr>
            <a:endParaRPr lang="ru-RU" altLang="ru-RU" sz="1800" dirty="0"/>
          </a:p>
          <a:p>
            <a:pPr>
              <a:spcBef>
                <a:spcPct val="0"/>
              </a:spcBef>
              <a:buClrTx/>
              <a:buFontTx/>
              <a:buNone/>
            </a:pPr>
            <a:r>
              <a:rPr lang="ru-RU" altLang="ru-RU" sz="1800" dirty="0"/>
              <a:t>а) фамилия, имя, отчество (последнее - при наличии) педагогического работника;</a:t>
            </a:r>
          </a:p>
          <a:p>
            <a:pPr>
              <a:spcBef>
                <a:spcPct val="0"/>
              </a:spcBef>
              <a:buClrTx/>
              <a:buFontTx/>
              <a:buNone/>
            </a:pPr>
            <a:r>
              <a:rPr lang="ru-RU" altLang="ru-RU" sz="1800" dirty="0"/>
              <a:t>б) занимаемая должность (должности);</a:t>
            </a:r>
          </a:p>
          <a:p>
            <a:pPr>
              <a:spcBef>
                <a:spcPct val="0"/>
              </a:spcBef>
              <a:buClrTx/>
              <a:buFontTx/>
              <a:buNone/>
            </a:pPr>
            <a:r>
              <a:rPr lang="ru-RU" altLang="ru-RU" sz="1800" dirty="0"/>
              <a:t>в) преподаваемые учебные предметы, </a:t>
            </a:r>
            <a:r>
              <a:rPr lang="ru-RU" altLang="ru-RU" sz="1800" u="sng" dirty="0"/>
              <a:t>курсы</a:t>
            </a:r>
            <a:r>
              <a:rPr lang="ru-RU" altLang="ru-RU" sz="1800" dirty="0"/>
              <a:t>, дисциплины (</a:t>
            </a:r>
            <a:r>
              <a:rPr lang="ru-RU" altLang="ru-RU" sz="1800" u="sng" dirty="0"/>
              <a:t>модули</a:t>
            </a:r>
            <a:r>
              <a:rPr lang="ru-RU" altLang="ru-RU" sz="1800" dirty="0"/>
              <a:t>);</a:t>
            </a:r>
          </a:p>
          <a:p>
            <a:pPr>
              <a:spcBef>
                <a:spcPct val="0"/>
              </a:spcBef>
              <a:buClrTx/>
              <a:buFontTx/>
              <a:buNone/>
            </a:pPr>
            <a:r>
              <a:rPr lang="ru-RU" altLang="ru-RU" sz="1800" dirty="0"/>
              <a:t>г) уровень (</a:t>
            </a:r>
            <a:r>
              <a:rPr lang="ru-RU" altLang="ru-RU" sz="1800" u="sng" dirty="0"/>
              <a:t>уровни</a:t>
            </a:r>
            <a:r>
              <a:rPr lang="ru-RU" altLang="ru-RU" sz="1800" dirty="0"/>
              <a:t>) профессионального образования с указанием наименования направления подготовки и (или) специальности, в том числе научной, и</a:t>
            </a:r>
            <a:r>
              <a:rPr lang="ru-RU" altLang="ru-RU" sz="1800" u="sng" dirty="0"/>
              <a:t> квалификации</a:t>
            </a:r>
            <a:r>
              <a:rPr lang="ru-RU" altLang="ru-RU" sz="1800" dirty="0"/>
              <a:t>;</a:t>
            </a:r>
          </a:p>
          <a:p>
            <a:pPr>
              <a:spcBef>
                <a:spcPct val="0"/>
              </a:spcBef>
              <a:buClrTx/>
              <a:buFontTx/>
              <a:buNone/>
            </a:pPr>
            <a:r>
              <a:rPr lang="ru-RU" altLang="ru-RU" sz="1800" dirty="0"/>
              <a:t>д) ученая степень (при наличии);</a:t>
            </a:r>
          </a:p>
          <a:p>
            <a:pPr>
              <a:spcBef>
                <a:spcPct val="0"/>
              </a:spcBef>
              <a:buClrTx/>
              <a:buFontTx/>
              <a:buNone/>
            </a:pPr>
            <a:r>
              <a:rPr lang="ru-RU" altLang="ru-RU" sz="1800" dirty="0"/>
              <a:t>е) ученое звание (при наличии);</a:t>
            </a:r>
          </a:p>
          <a:p>
            <a:pPr>
              <a:spcBef>
                <a:spcPct val="0"/>
              </a:spcBef>
              <a:buClrTx/>
              <a:buFontTx/>
              <a:buNone/>
            </a:pPr>
            <a:r>
              <a:rPr lang="ru-RU" altLang="ru-RU" sz="1800" dirty="0"/>
              <a:t>ж) сведения о повышении квалификации (за последние 3 года);</a:t>
            </a:r>
          </a:p>
          <a:p>
            <a:pPr>
              <a:spcBef>
                <a:spcPct val="0"/>
              </a:spcBef>
              <a:buClrTx/>
              <a:buFontTx/>
              <a:buNone/>
            </a:pPr>
            <a:r>
              <a:rPr lang="ru-RU" altLang="ru-RU" sz="1800" dirty="0"/>
              <a:t>з) сведения о профессиональной переподготовке (при наличии);</a:t>
            </a:r>
          </a:p>
          <a:p>
            <a:pPr>
              <a:spcBef>
                <a:spcPct val="0"/>
              </a:spcBef>
              <a:buClrTx/>
              <a:buFontTx/>
              <a:buNone/>
            </a:pPr>
            <a:r>
              <a:rPr lang="ru-RU" altLang="ru-RU" sz="1800" dirty="0"/>
              <a:t>и) сведения о продолжительности опыта (лет) работы в профессиональной сфере, соответствующей образовательной деятельности </a:t>
            </a:r>
            <a:r>
              <a:rPr lang="ru-RU" altLang="ru-RU" sz="1800" u="sng" dirty="0"/>
              <a:t>по реализации учебных предметов, курсов, дисциплин (модулей)</a:t>
            </a:r>
            <a:r>
              <a:rPr lang="ru-RU" altLang="ru-RU" sz="1800" dirty="0"/>
              <a:t>;</a:t>
            </a:r>
          </a:p>
          <a:p>
            <a:pPr>
              <a:spcBef>
                <a:spcPct val="0"/>
              </a:spcBef>
              <a:buClrTx/>
              <a:buFontTx/>
              <a:buNone/>
            </a:pPr>
            <a:r>
              <a:rPr lang="ru-RU" altLang="ru-RU" sz="1800" dirty="0"/>
              <a:t>к) наименование общеобразовательной программы (</a:t>
            </a:r>
            <a:r>
              <a:rPr lang="ru-RU" altLang="ru-RU" sz="1800" u="sng" dirty="0"/>
              <a:t>общеобразовательных программ</a:t>
            </a:r>
            <a:r>
              <a:rPr lang="ru-RU" altLang="ru-RU" sz="1800" dirty="0"/>
              <a:t>) в реализации которых участвует педагогический работник , </a:t>
            </a:r>
          </a:p>
          <a:p>
            <a:pPr>
              <a:spcBef>
                <a:spcPct val="0"/>
              </a:spcBef>
              <a:buClrTx/>
              <a:buFontTx/>
              <a:buNone/>
            </a:pPr>
            <a:r>
              <a:rPr lang="ru-RU" altLang="ru-RU" sz="1400" i="1" dirty="0"/>
              <a:t>(для ОО ВО: код и наименование профессии, специальности (специальностей), направления (направлений) подготовки или укрупненной группы профессий, специальностей и направлений подготовки профессиональной образовательной программы высшего образования по программам </a:t>
            </a:r>
            <a:r>
              <a:rPr lang="ru-RU" altLang="ru-RU" sz="1400" i="1" dirty="0" err="1"/>
              <a:t>бакалавриата</a:t>
            </a:r>
            <a:r>
              <a:rPr lang="ru-RU" altLang="ru-RU" sz="1400" i="1" dirty="0"/>
              <a:t>, </a:t>
            </a:r>
            <a:r>
              <a:rPr lang="ru-RU" altLang="ru-RU" sz="1400" i="1" dirty="0" err="1"/>
              <a:t>специалитета</a:t>
            </a:r>
            <a:r>
              <a:rPr lang="ru-RU" altLang="ru-RU" sz="1400" i="1" dirty="0"/>
              <a:t>, магистратуры, ординатуры, </a:t>
            </a:r>
            <a:r>
              <a:rPr lang="ru-RU" altLang="ru-RU" sz="1400" i="1" dirty="0" err="1"/>
              <a:t>ассистентуры</a:t>
            </a:r>
            <a:r>
              <a:rPr lang="ru-RU" altLang="ru-RU" sz="1400" i="1" dirty="0"/>
              <a:t>-стажировки, шифр и наименование области науки, группы научных специальностей, научной специальности программы (программ) подготовки научных и научно-педагогических кадров в аспирантуре (адъюнктуре)).</a:t>
            </a:r>
            <a:endParaRPr lang="ru-RU" altLang="ru-RU" sz="1800" dirty="0"/>
          </a:p>
        </p:txBody>
      </p:sp>
      <p:pic>
        <p:nvPicPr>
          <p:cNvPr id="30723"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4687" y="2754000"/>
            <a:ext cx="18891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749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2759" t="33230" r="18288" b="11318"/>
          <a:stretch/>
        </p:blipFill>
        <p:spPr>
          <a:xfrm>
            <a:off x="885810" y="1217734"/>
            <a:ext cx="4344218" cy="2769579"/>
          </a:xfrm>
          <a:prstGeom prst="rect">
            <a:avLst/>
          </a:prstGeom>
        </p:spPr>
      </p:pic>
      <p:pic>
        <p:nvPicPr>
          <p:cNvPr id="3" name="Рисунок 2"/>
          <p:cNvPicPr>
            <a:picLocks noChangeAspect="1"/>
          </p:cNvPicPr>
          <p:nvPr/>
        </p:nvPicPr>
        <p:blipFill>
          <a:blip r:embed="rId3"/>
          <a:stretch>
            <a:fillRect/>
          </a:stretch>
        </p:blipFill>
        <p:spPr>
          <a:xfrm>
            <a:off x="3057919" y="188404"/>
            <a:ext cx="6480610" cy="859611"/>
          </a:xfrm>
          <a:prstGeom prst="rect">
            <a:avLst/>
          </a:prstGeom>
        </p:spPr>
      </p:pic>
      <p:sp>
        <p:nvSpPr>
          <p:cNvPr id="4" name="Прямоугольник 3"/>
          <p:cNvSpPr/>
          <p:nvPr/>
        </p:nvSpPr>
        <p:spPr>
          <a:xfrm>
            <a:off x="2271000" y="2237404"/>
            <a:ext cx="870439" cy="184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5" name="Рисунок 4"/>
          <p:cNvPicPr>
            <a:picLocks noChangeAspect="1"/>
          </p:cNvPicPr>
          <p:nvPr/>
        </p:nvPicPr>
        <p:blipFill rotWithShape="1">
          <a:blip r:embed="rId4"/>
          <a:srcRect l="45188" t="29084" r="11519" b="36927"/>
          <a:stretch/>
        </p:blipFill>
        <p:spPr>
          <a:xfrm>
            <a:off x="978624" y="4419000"/>
            <a:ext cx="4141177" cy="1828801"/>
          </a:xfrm>
          <a:prstGeom prst="rect">
            <a:avLst/>
          </a:prstGeom>
        </p:spPr>
      </p:pic>
      <p:sp>
        <p:nvSpPr>
          <p:cNvPr id="6" name="Стрелка вниз 5"/>
          <p:cNvSpPr/>
          <p:nvPr/>
        </p:nvSpPr>
        <p:spPr>
          <a:xfrm rot="2313156">
            <a:off x="3107288" y="1073632"/>
            <a:ext cx="527538" cy="3708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 name="Стрелка вниз 6"/>
          <p:cNvSpPr/>
          <p:nvPr/>
        </p:nvSpPr>
        <p:spPr>
          <a:xfrm rot="2313156">
            <a:off x="2785443" y="5330896"/>
            <a:ext cx="527538" cy="3708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8" name="Рисунок 7"/>
          <p:cNvPicPr>
            <a:picLocks noChangeAspect="1"/>
          </p:cNvPicPr>
          <p:nvPr/>
        </p:nvPicPr>
        <p:blipFill rotWithShape="1">
          <a:blip r:embed="rId5"/>
          <a:srcRect l="47785" t="23995" r="22137" b="56997"/>
          <a:stretch/>
        </p:blipFill>
        <p:spPr>
          <a:xfrm>
            <a:off x="6453149" y="1128274"/>
            <a:ext cx="3964513" cy="1793631"/>
          </a:xfrm>
          <a:prstGeom prst="rect">
            <a:avLst/>
          </a:prstGeom>
        </p:spPr>
      </p:pic>
      <p:sp>
        <p:nvSpPr>
          <p:cNvPr id="9" name="Стрелка вниз 8"/>
          <p:cNvSpPr/>
          <p:nvPr/>
        </p:nvSpPr>
        <p:spPr>
          <a:xfrm rot="2313156">
            <a:off x="8423283" y="1032302"/>
            <a:ext cx="527538" cy="3708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10" name="Рисунок 9"/>
          <p:cNvPicPr>
            <a:picLocks noChangeAspect="1"/>
          </p:cNvPicPr>
          <p:nvPr/>
        </p:nvPicPr>
        <p:blipFill rotWithShape="1">
          <a:blip r:embed="rId6"/>
          <a:srcRect l="47931" t="30049" r="17043" b="47665"/>
          <a:stretch/>
        </p:blipFill>
        <p:spPr>
          <a:xfrm>
            <a:off x="6214424" y="3519000"/>
            <a:ext cx="3877904" cy="1387882"/>
          </a:xfrm>
          <a:prstGeom prst="rect">
            <a:avLst/>
          </a:prstGeom>
        </p:spPr>
      </p:pic>
      <p:sp>
        <p:nvSpPr>
          <p:cNvPr id="11" name="Стрелка вниз 10"/>
          <p:cNvSpPr/>
          <p:nvPr/>
        </p:nvSpPr>
        <p:spPr>
          <a:xfrm rot="2313156">
            <a:off x="8672676" y="3544618"/>
            <a:ext cx="527538" cy="3708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12" name="Рисунок 11"/>
          <p:cNvPicPr>
            <a:picLocks noChangeAspect="1"/>
          </p:cNvPicPr>
          <p:nvPr/>
        </p:nvPicPr>
        <p:blipFill rotWithShape="1">
          <a:blip r:embed="rId7"/>
          <a:srcRect l="43159" t="54124" r="20653" b="21751"/>
          <a:stretch/>
        </p:blipFill>
        <p:spPr>
          <a:xfrm>
            <a:off x="6214424" y="5163873"/>
            <a:ext cx="3798275" cy="1424353"/>
          </a:xfrm>
          <a:prstGeom prst="rect">
            <a:avLst/>
          </a:prstGeom>
        </p:spPr>
      </p:pic>
      <p:pic>
        <p:nvPicPr>
          <p:cNvPr id="13" name="Рисунок 12"/>
          <p:cNvPicPr>
            <a:picLocks noChangeAspect="1"/>
          </p:cNvPicPr>
          <p:nvPr/>
        </p:nvPicPr>
        <p:blipFill>
          <a:blip r:embed="rId8"/>
          <a:stretch>
            <a:fillRect/>
          </a:stretch>
        </p:blipFill>
        <p:spPr>
          <a:xfrm>
            <a:off x="8365208" y="5451328"/>
            <a:ext cx="481626" cy="426757"/>
          </a:xfrm>
          <a:prstGeom prst="rect">
            <a:avLst/>
          </a:prstGeom>
        </p:spPr>
      </p:pic>
    </p:spTree>
    <p:extLst>
      <p:ext uri="{BB962C8B-B14F-4D97-AF65-F5344CB8AC3E}">
        <p14:creationId xmlns:p14="http://schemas.microsoft.com/office/powerpoint/2010/main" val="215565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6000" y="215901"/>
            <a:ext cx="9986901" cy="6309420"/>
          </a:xfrm>
          <a:prstGeom prst="rect">
            <a:avLst/>
          </a:prstGeom>
        </p:spPr>
        <p:txBody>
          <a:bodyPr wrap="square">
            <a:spAutoFit/>
          </a:bodyPr>
          <a:lstStyle/>
          <a:p>
            <a:pPr eaLnBrk="1" hangingPunct="1">
              <a:defRPr/>
            </a:pPr>
            <a:r>
              <a:rPr lang="ru-RU" sz="2400" b="1" dirty="0"/>
              <a:t>Подраздел</a:t>
            </a:r>
            <a:r>
              <a:rPr lang="ru-RU" sz="2400" b="1" dirty="0">
                <a:solidFill>
                  <a:srgbClr val="C00000"/>
                </a:solidFill>
              </a:rPr>
              <a:t> </a:t>
            </a:r>
            <a:r>
              <a:rPr lang="ru-RU" sz="2400" b="1" u="sng" dirty="0">
                <a:solidFill>
                  <a:srgbClr val="C00000"/>
                </a:solidFill>
              </a:rPr>
              <a:t>«Образование» </a:t>
            </a:r>
          </a:p>
          <a:p>
            <a:pPr eaLnBrk="1" hangingPunct="1">
              <a:defRPr/>
            </a:pPr>
            <a:r>
              <a:rPr lang="ru-RU" sz="2400" b="1" dirty="0"/>
              <a:t>должен содержать информацию: </a:t>
            </a:r>
            <a:endParaRPr lang="ru-RU" sz="2400" b="1" dirty="0" smtClean="0"/>
          </a:p>
          <a:p>
            <a:pPr eaLnBrk="1" hangingPunct="1">
              <a:defRPr/>
            </a:pPr>
            <a:endParaRPr lang="ru-RU" sz="2400" b="1" dirty="0"/>
          </a:p>
          <a:p>
            <a:pPr marL="342900" indent="-342900">
              <a:defRPr/>
            </a:pPr>
            <a:r>
              <a:rPr lang="ru-RU" sz="2000" dirty="0"/>
              <a:t>1) о реализуемых образовательных программах с указанием учебных предметов, курсов, дисциплин (модулей), практики, предусмотренных соответствующей образовательной программой (за исключением образовательных программ дошкольного образования), представляемую </a:t>
            </a:r>
            <a:r>
              <a:rPr lang="ru-RU" sz="2000" u="sng" dirty="0"/>
              <a:t>в виде </a:t>
            </a:r>
            <a:r>
              <a:rPr lang="ru-RU" sz="2000" dirty="0">
                <a:solidFill>
                  <a:srgbClr val="C00000"/>
                </a:solidFill>
              </a:rPr>
              <a:t>образовательной программы в форме электронного документа или в виде активных ссылок, непосредственный переход по которым позволяет получить доступ к страницам Сайта, содержащим отдельные компоненты образовательной программы, с указанием для каждой из них следующей информации:</a:t>
            </a:r>
          </a:p>
          <a:p>
            <a:pPr marL="342900" indent="-342900">
              <a:defRPr/>
            </a:pPr>
            <a:r>
              <a:rPr lang="ru-RU" sz="2000" dirty="0"/>
              <a:t>а) об уровне общего или профессионального образования, </a:t>
            </a:r>
          </a:p>
          <a:p>
            <a:pPr marL="342900" indent="-342900">
              <a:defRPr/>
            </a:pPr>
            <a:r>
              <a:rPr lang="ru-RU" sz="2000" dirty="0"/>
              <a:t>о наименовании образовательной программы (для общеобразовательных  программ);</a:t>
            </a:r>
          </a:p>
          <a:p>
            <a:pPr marL="342900" indent="-342900">
              <a:defRPr/>
            </a:pPr>
            <a:r>
              <a:rPr lang="ru-RU" sz="2000" dirty="0"/>
              <a:t>б) о форме обучения (за исключением образовательных программ дошкольного образования);</a:t>
            </a:r>
          </a:p>
          <a:p>
            <a:pPr marL="342900" indent="-342900">
              <a:defRPr/>
            </a:pPr>
            <a:r>
              <a:rPr lang="ru-RU" sz="2000" dirty="0"/>
              <a:t>в) о нормативном сроке обучения;</a:t>
            </a:r>
          </a:p>
          <a:p>
            <a:pPr marL="342900" indent="-342900">
              <a:defRPr/>
            </a:pPr>
            <a:r>
              <a:rPr lang="ru-RU" sz="2000" dirty="0"/>
              <a:t>г) </a:t>
            </a:r>
            <a:r>
              <a:rPr lang="ru-RU" sz="1600" i="1" dirty="0"/>
              <a:t>коде и наименовании профессии, специальности (специальностей), направления (направлений) подготовки или укрупненной группе профессий, специальностей и направлений подготовки </a:t>
            </a:r>
            <a:r>
              <a:rPr lang="ru-RU" sz="1600" i="1" dirty="0">
                <a:solidFill>
                  <a:srgbClr val="C00000"/>
                </a:solidFill>
              </a:rPr>
              <a:t>(действует только для ОО ВО)</a:t>
            </a:r>
          </a:p>
          <a:p>
            <a:pPr marL="342900" indent="-342900">
              <a:defRPr/>
            </a:pPr>
            <a:endParaRPr lang="ru-RU" sz="2000" dirty="0"/>
          </a:p>
        </p:txBody>
      </p:sp>
      <p:sp>
        <p:nvSpPr>
          <p:cNvPr id="27651" name="AutoShape 4" descr="Картинки по запросу интернет картинки"/>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endParaRPr lang="ru-RU" altLang="ru-RU" sz="1800"/>
          </a:p>
        </p:txBody>
      </p:sp>
      <p:sp>
        <p:nvSpPr>
          <p:cNvPr id="27652" name="AutoShape 6" descr="Картинки по запросу интернет картинки"/>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endParaRPr lang="ru-RU" altLang="ru-RU" sz="1800"/>
          </a:p>
        </p:txBody>
      </p:sp>
      <p:pic>
        <p:nvPicPr>
          <p:cNvPr id="27653" name="Picture 8" descr="http://blog.oleglukin.ru/wp-content/uploads/2012/04/E-B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1000" y="4509000"/>
            <a:ext cx="13700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700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1"/>
          <p:cNvSpPr>
            <a:spLocks noChangeArrowheads="1"/>
          </p:cNvSpPr>
          <p:nvPr/>
        </p:nvSpPr>
        <p:spPr bwMode="auto">
          <a:xfrm>
            <a:off x="471000" y="279000"/>
            <a:ext cx="108000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ru-RU" altLang="ru-RU" sz="1600" dirty="0"/>
              <a:t>2) </a:t>
            </a:r>
            <a:r>
              <a:rPr lang="ru-RU" altLang="ru-RU" sz="1600" i="1" dirty="0"/>
              <a:t>о направлениях и результатах научной (научно-исследовательской) деятельности и научно-исследовательской базе для ее осуществления </a:t>
            </a:r>
            <a:r>
              <a:rPr lang="ru-RU" altLang="ru-RU" sz="1600" dirty="0">
                <a:solidFill>
                  <a:srgbClr val="C00000"/>
                </a:solidFill>
              </a:rPr>
              <a:t>(</a:t>
            </a:r>
            <a:r>
              <a:rPr lang="ru-RU" altLang="ru-RU" sz="1600" i="1" dirty="0">
                <a:solidFill>
                  <a:srgbClr val="C00000"/>
                </a:solidFill>
              </a:rPr>
              <a:t>действует только для ОО ВО и ДПО</a:t>
            </a:r>
            <a:r>
              <a:rPr lang="ru-RU" altLang="ru-RU" sz="1600" i="1" dirty="0" smtClean="0">
                <a:solidFill>
                  <a:srgbClr val="C00000"/>
                </a:solidFill>
              </a:rPr>
              <a:t>).</a:t>
            </a:r>
          </a:p>
          <a:p>
            <a:pPr>
              <a:spcBef>
                <a:spcPct val="0"/>
              </a:spcBef>
              <a:buClrTx/>
              <a:buFontTx/>
              <a:buNone/>
            </a:pPr>
            <a:endParaRPr lang="ru-RU" altLang="ru-RU" sz="1600" dirty="0"/>
          </a:p>
          <a:p>
            <a:pPr>
              <a:spcBef>
                <a:spcPct val="0"/>
              </a:spcBef>
              <a:buClrTx/>
              <a:buFontTx/>
              <a:buNone/>
            </a:pPr>
            <a:r>
              <a:rPr lang="ru-RU" altLang="ru-RU" sz="1800" dirty="0"/>
              <a:t>3) о численности обучающихся по реализуемым образовательным программам за счет бюджетных ассигнований федерального бюджета, бюджетов субъектов Российской Федерации, местных бюджетов </a:t>
            </a:r>
            <a:r>
              <a:rPr lang="ru-RU" altLang="ru-RU" sz="1800" u="sng" dirty="0">
                <a:solidFill>
                  <a:srgbClr val="C00000"/>
                </a:solidFill>
              </a:rPr>
              <a:t>и по договорам об образовании за счет средств физических и (или) юридических лиц </a:t>
            </a:r>
            <a:r>
              <a:rPr lang="ru-RU" altLang="ru-RU" sz="1800" dirty="0"/>
              <a:t>(в форме электронного документа</a:t>
            </a:r>
            <a:r>
              <a:rPr lang="ru-RU" altLang="ru-RU" sz="1800" dirty="0" smtClean="0"/>
              <a:t>);</a:t>
            </a:r>
          </a:p>
          <a:p>
            <a:pPr>
              <a:spcBef>
                <a:spcPct val="0"/>
              </a:spcBef>
              <a:buClrTx/>
              <a:buFontTx/>
              <a:buNone/>
            </a:pPr>
            <a:endParaRPr lang="ru-RU" altLang="ru-RU" sz="1800" dirty="0"/>
          </a:p>
          <a:p>
            <a:pPr>
              <a:spcBef>
                <a:spcPct val="0"/>
              </a:spcBef>
              <a:buClrTx/>
              <a:buFontTx/>
              <a:buNone/>
            </a:pPr>
            <a:r>
              <a:rPr lang="ru-RU" altLang="ru-RU" sz="1800" dirty="0"/>
              <a:t>4) о численности обучающихся, </a:t>
            </a:r>
            <a:r>
              <a:rPr lang="ru-RU" altLang="ru-RU" sz="1800" u="sng" dirty="0">
                <a:solidFill>
                  <a:srgbClr val="C00000"/>
                </a:solidFill>
              </a:rPr>
              <a:t>являющихся иностранными гражданами, по каждой общеобразовательной программе </a:t>
            </a:r>
            <a:r>
              <a:rPr lang="ru-RU" altLang="ru-RU" sz="1600" i="1" dirty="0"/>
              <a:t>и каждой профессии, специальности, в том числе научной, направлению подготовки или укрупненной группе профессий, специальностей и направлений подготовки (для профессиональных образовательных программ</a:t>
            </a:r>
            <a:r>
              <a:rPr lang="ru-RU" altLang="ru-RU" sz="1600" i="1" dirty="0" smtClean="0"/>
              <a:t>);</a:t>
            </a:r>
          </a:p>
          <a:p>
            <a:pPr>
              <a:spcBef>
                <a:spcPct val="0"/>
              </a:spcBef>
              <a:buClrTx/>
              <a:buFontTx/>
              <a:buNone/>
            </a:pPr>
            <a:endParaRPr lang="ru-RU" altLang="ru-RU" sz="1600" dirty="0"/>
          </a:p>
          <a:p>
            <a:pPr>
              <a:spcBef>
                <a:spcPct val="0"/>
              </a:spcBef>
              <a:buClrTx/>
              <a:buFontTx/>
              <a:buNone/>
            </a:pPr>
            <a:r>
              <a:rPr lang="ru-RU" altLang="ru-RU" sz="1800" dirty="0"/>
              <a:t>5) о языках образования (в форме электронного документа);</a:t>
            </a:r>
          </a:p>
          <a:p>
            <a:pPr>
              <a:spcBef>
                <a:spcPct val="0"/>
              </a:spcBef>
              <a:buClrTx/>
              <a:buFontTx/>
              <a:buNone/>
            </a:pPr>
            <a:endParaRPr lang="ru-RU" altLang="ru-RU" sz="1800" dirty="0"/>
          </a:p>
          <a:p>
            <a:pPr>
              <a:spcBef>
                <a:spcPct val="0"/>
              </a:spcBef>
              <a:buClrTx/>
              <a:buFontTx/>
              <a:buNone/>
            </a:pPr>
            <a:r>
              <a:rPr lang="ru-RU" altLang="ru-RU" sz="1600" i="1" dirty="0"/>
              <a:t>6) о результатах приема по каждой профессии, специальности каждому направлению подготовки или специальности с указанием средней суммы набранных баллов по всем вступительным испытаниям, а также о результатах перевода, восстановления и отчисления </a:t>
            </a:r>
            <a:r>
              <a:rPr lang="ru-RU" altLang="ru-RU" sz="1600" i="1" dirty="0">
                <a:solidFill>
                  <a:srgbClr val="C00000"/>
                </a:solidFill>
              </a:rPr>
              <a:t>(действует только для ОО СПО и ВО</a:t>
            </a:r>
            <a:r>
              <a:rPr lang="ru-RU" altLang="ru-RU" sz="1600" i="1" dirty="0" smtClean="0">
                <a:solidFill>
                  <a:srgbClr val="C00000"/>
                </a:solidFill>
              </a:rPr>
              <a:t>);</a:t>
            </a:r>
          </a:p>
          <a:p>
            <a:pPr>
              <a:spcBef>
                <a:spcPct val="0"/>
              </a:spcBef>
              <a:buClrTx/>
              <a:buFontTx/>
              <a:buNone/>
            </a:pPr>
            <a:endParaRPr lang="ru-RU" altLang="ru-RU" sz="1600" i="1" dirty="0">
              <a:solidFill>
                <a:srgbClr val="C00000"/>
              </a:solidFill>
            </a:endParaRPr>
          </a:p>
          <a:p>
            <a:pPr>
              <a:spcBef>
                <a:spcPct val="0"/>
              </a:spcBef>
              <a:buClrTx/>
              <a:buFontTx/>
              <a:buNone/>
            </a:pPr>
            <a:r>
              <a:rPr lang="ru-RU" altLang="ru-RU" sz="1600" i="1" dirty="0"/>
              <a:t>7) о трудоустройстве выпускников в виде численности трудоустроенных выпускников прошлого учебного года, освоивших основные профессиональные образовательные программы среднего профессионального и высшего образования, по каждой профессии, специальности, в том числе научной, направлению подготовки или укрупненной группе профессий, специальностей и направлений подготовки </a:t>
            </a:r>
            <a:r>
              <a:rPr lang="ru-RU" altLang="ru-RU" sz="1600" i="1" dirty="0">
                <a:solidFill>
                  <a:srgbClr val="C00000"/>
                </a:solidFill>
              </a:rPr>
              <a:t>(действует только для ОО СПО и ВО).</a:t>
            </a:r>
          </a:p>
        </p:txBody>
      </p:sp>
    </p:spTree>
    <p:extLst>
      <p:ext uri="{BB962C8B-B14F-4D97-AF65-F5344CB8AC3E}">
        <p14:creationId xmlns:p14="http://schemas.microsoft.com/office/powerpoint/2010/main" val="425182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Прямоугольник 1"/>
          <p:cNvSpPr>
            <a:spLocks noChangeArrowheads="1"/>
          </p:cNvSpPr>
          <p:nvPr/>
        </p:nvSpPr>
        <p:spPr bwMode="auto">
          <a:xfrm>
            <a:off x="741000" y="255588"/>
            <a:ext cx="9927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ru-RU" altLang="ru-RU" b="1" dirty="0"/>
              <a:t>Подраздел </a:t>
            </a:r>
            <a:r>
              <a:rPr lang="ru-RU" altLang="ru-RU" b="1" dirty="0">
                <a:solidFill>
                  <a:srgbClr val="C00000"/>
                </a:solidFill>
              </a:rPr>
              <a:t>«Платные образовательные услуги»</a:t>
            </a:r>
            <a:r>
              <a:rPr lang="ru-RU" altLang="ru-RU" b="1" dirty="0"/>
              <a:t> должен содержать следующие </a:t>
            </a:r>
            <a:r>
              <a:rPr lang="ru-RU" altLang="ru-RU" b="1" u="sng" dirty="0"/>
              <a:t>документы</a:t>
            </a:r>
            <a:r>
              <a:rPr lang="ru-RU" altLang="ru-RU" dirty="0"/>
              <a:t>:</a:t>
            </a:r>
          </a:p>
          <a:p>
            <a:pPr>
              <a:spcBef>
                <a:spcPct val="0"/>
              </a:spcBef>
              <a:buClrTx/>
              <a:buFontTx/>
              <a:buNone/>
            </a:pPr>
            <a:endParaRPr lang="ru-RU" altLang="ru-RU" sz="2000" dirty="0"/>
          </a:p>
          <a:p>
            <a:pPr>
              <a:spcBef>
                <a:spcPct val="0"/>
              </a:spcBef>
              <a:buClrTx/>
              <a:buFontTx/>
              <a:buNone/>
            </a:pPr>
            <a:r>
              <a:rPr lang="ru-RU" altLang="ru-RU" sz="2000" dirty="0"/>
              <a:t>а) о порядке оказания платных образовательных услуг, в том числе образец договора об оказании платных образовательных услуг;</a:t>
            </a:r>
          </a:p>
          <a:p>
            <a:pPr>
              <a:spcBef>
                <a:spcPct val="0"/>
              </a:spcBef>
              <a:buClrTx/>
              <a:buFontTx/>
              <a:buNone/>
            </a:pPr>
            <a:r>
              <a:rPr lang="ru-RU" altLang="ru-RU" sz="2000" dirty="0"/>
              <a:t>б) об утверждении стоимости обучения по каждой образовательной программе;</a:t>
            </a:r>
          </a:p>
          <a:p>
            <a:pPr>
              <a:spcBef>
                <a:spcPct val="0"/>
              </a:spcBef>
              <a:buClrTx/>
              <a:buFontTx/>
              <a:buNone/>
            </a:pPr>
            <a:r>
              <a:rPr lang="ru-RU" altLang="ru-RU" sz="2000" dirty="0"/>
              <a:t>в) об установлении размера платы, взимаемой с родителей (законных представителей) </a:t>
            </a:r>
            <a:r>
              <a:rPr lang="ru-RU" altLang="ru-RU" sz="2000" u="sng" dirty="0"/>
              <a:t>за присмотр и уход за детьми</a:t>
            </a:r>
            <a:r>
              <a:rPr lang="ru-RU" altLang="ru-RU" sz="2000" dirty="0"/>
              <a:t>, осваивающими образовательные программы дошкольного образования в организациях, осуществляющих образовательную деятельность, </a:t>
            </a:r>
            <a:r>
              <a:rPr lang="ru-RU" altLang="ru-RU" sz="2000" u="sng" dirty="0"/>
              <a:t>за содержание детей в образовательной организации</a:t>
            </a:r>
            <a:r>
              <a:rPr lang="ru-RU" altLang="ru-RU" sz="2000" dirty="0"/>
              <a:t>, реализующей образовательные программы начального общего, основного общего или среднего общего образования, </a:t>
            </a:r>
            <a:r>
              <a:rPr lang="ru-RU" altLang="ru-RU" sz="2000" u="sng" dirty="0"/>
              <a:t>если в такой образовательной организации созданы условия для проживания обучающихся в интернате</a:t>
            </a:r>
            <a:r>
              <a:rPr lang="ru-RU" altLang="ru-RU" sz="2000" dirty="0"/>
              <a:t>, либо </a:t>
            </a:r>
            <a:r>
              <a:rPr lang="ru-RU" altLang="ru-RU" sz="2000" u="sng" dirty="0"/>
              <a:t>за осуществление присмотра и ухода за детьми в группах продленного дня </a:t>
            </a:r>
            <a:r>
              <a:rPr lang="ru-RU" altLang="ru-RU" sz="2000" dirty="0"/>
              <a:t>в образовательной организации, реализующей образовательные программы начального общего, основного общего или среднего общего образования.</a:t>
            </a:r>
          </a:p>
        </p:txBody>
      </p:sp>
      <p:pic>
        <p:nvPicPr>
          <p:cNvPr id="33795" name="Picture 5" descr="Картинки по запросу интернет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6763" y="5918201"/>
            <a:ext cx="16256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47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3"/>
          <p:cNvSpPr>
            <a:spLocks noChangeArrowheads="1"/>
          </p:cNvSpPr>
          <p:nvPr/>
        </p:nvSpPr>
        <p:spPr bwMode="auto">
          <a:xfrm>
            <a:off x="1326000" y="839788"/>
            <a:ext cx="9225000"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a:lnSpc>
                <a:spcPct val="115000"/>
              </a:lnSpc>
              <a:spcBef>
                <a:spcPct val="0"/>
              </a:spcBef>
              <a:buClrTx/>
              <a:buFontTx/>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 </a:t>
            </a:r>
            <a:endParaRPr lang="ru-RU" altLang="ru-RU"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Сайт образовательной организации</a:t>
            </a:r>
            <a:endParaRPr lang="ru-RU" altLang="ru-RU"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 это своего рода окно в единое </a:t>
            </a:r>
            <a:endParaRPr lang="ru-RU" altLang="ru-RU"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информационное пространство, это виртуальное</a:t>
            </a:r>
            <a:endParaRPr lang="ru-RU" altLang="ru-RU"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представительство образовательного </a:t>
            </a:r>
            <a:endParaRPr lang="ru-RU" altLang="ru-RU"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учреждения в Интернете.</a:t>
            </a:r>
            <a:endParaRPr lang="ru-RU" alt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7171" name="Прямоугольник 4"/>
          <p:cNvSpPr>
            <a:spLocks noChangeArrowheads="1"/>
          </p:cNvSpPr>
          <p:nvPr/>
        </p:nvSpPr>
        <p:spPr bwMode="auto">
          <a:xfrm>
            <a:off x="5132388" y="3784600"/>
            <a:ext cx="507841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r">
              <a:lnSpc>
                <a:spcPct val="115000"/>
              </a:lnSpc>
              <a:spcBef>
                <a:spcPct val="0"/>
              </a:spcBef>
              <a:buClrTx/>
              <a:buFontTx/>
              <a:buNone/>
            </a:pPr>
            <a:r>
              <a:rPr lang="ru-RU" altLang="ru-RU" sz="1800" i="1">
                <a:latin typeface="Times New Roman" panose="02020603050405020304" pitchFamily="18" charset="0"/>
                <a:ea typeface="Calibri" panose="020F0502020204030204" pitchFamily="34" charset="0"/>
                <a:cs typeface="Times New Roman" panose="02020603050405020304" pitchFamily="18" charset="0"/>
              </a:rPr>
              <a:t>Н.И. Гендина, профессор,</a:t>
            </a:r>
            <a:endParaRPr lang="ru-RU" altLang="ru-RU" sz="160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Bef>
                <a:spcPct val="0"/>
              </a:spcBef>
              <a:buClrTx/>
              <a:buFontTx/>
              <a:buNone/>
            </a:pPr>
            <a:r>
              <a:rPr lang="ru-RU" altLang="ru-RU" sz="1800" i="1">
                <a:latin typeface="Times New Roman" panose="02020603050405020304" pitchFamily="18" charset="0"/>
                <a:ea typeface="Calibri" panose="020F0502020204030204" pitchFamily="34" charset="0"/>
                <a:cs typeface="Times New Roman" panose="02020603050405020304" pitchFamily="18" charset="0"/>
              </a:rPr>
              <a:t> директор НИИ информационных технологий </a:t>
            </a:r>
            <a:endParaRPr lang="ru-RU" altLang="ru-RU" sz="160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Bef>
                <a:spcPct val="0"/>
              </a:spcBef>
              <a:buClrTx/>
              <a:buFontTx/>
              <a:buNone/>
            </a:pPr>
            <a:r>
              <a:rPr lang="ru-RU" altLang="ru-RU" sz="1800" i="1">
                <a:latin typeface="Times New Roman" panose="02020603050405020304" pitchFamily="18" charset="0"/>
                <a:ea typeface="Calibri" panose="020F0502020204030204" pitchFamily="34" charset="0"/>
                <a:cs typeface="Times New Roman" panose="02020603050405020304" pitchFamily="18" charset="0"/>
              </a:rPr>
              <a:t>социальной сферы ФГБОУ КемГИК</a:t>
            </a:r>
            <a:endParaRPr lang="ru-RU" altLang="ru-RU" sz="16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6559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1966914" y="300038"/>
            <a:ext cx="8550275"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ru-RU" altLang="ru-RU" b="1"/>
              <a:t>Подраздел </a:t>
            </a:r>
            <a:r>
              <a:rPr lang="ru-RU" altLang="ru-RU" b="1">
                <a:solidFill>
                  <a:srgbClr val="C00000"/>
                </a:solidFill>
              </a:rPr>
              <a:t>«Финансово-хозяйственная деятельность» </a:t>
            </a:r>
            <a:r>
              <a:rPr lang="ru-RU" altLang="ru-RU" b="1"/>
              <a:t>должен содержать следующую информацию:</a:t>
            </a:r>
          </a:p>
          <a:p>
            <a:pPr>
              <a:spcBef>
                <a:spcPct val="0"/>
              </a:spcBef>
              <a:buClrTx/>
              <a:buFontTx/>
              <a:buNone/>
            </a:pPr>
            <a:endParaRPr lang="ru-RU" altLang="ru-RU" b="1"/>
          </a:p>
          <a:p>
            <a:pPr>
              <a:spcBef>
                <a:spcPct val="0"/>
              </a:spcBef>
              <a:buClrTx/>
              <a:buFontTx/>
              <a:buNone/>
            </a:pPr>
            <a:r>
              <a:rPr lang="ru-RU" altLang="ru-RU" sz="2000"/>
              <a:t>а) об объеме образовательной деятельности, финансовое обеспечение которой осуществляется за счет бюджетных ассигнований федерального бюджета, бюджетов субъектов Российской Федерации, местных бюджетов, по договорам об оказании платных образовательных услуг за счет средств физических (юридических) лиц;</a:t>
            </a:r>
          </a:p>
          <a:p>
            <a:pPr>
              <a:spcBef>
                <a:spcPct val="0"/>
              </a:spcBef>
              <a:buClrTx/>
              <a:buFontTx/>
              <a:buNone/>
            </a:pPr>
            <a:r>
              <a:rPr lang="ru-RU" altLang="ru-RU" sz="2000"/>
              <a:t>б) о поступлении финансовых и материальных средств по итогам финансового года;</a:t>
            </a:r>
          </a:p>
          <a:p>
            <a:pPr>
              <a:spcBef>
                <a:spcPct val="0"/>
              </a:spcBef>
              <a:buClrTx/>
              <a:buFontTx/>
              <a:buNone/>
            </a:pPr>
            <a:r>
              <a:rPr lang="ru-RU" altLang="ru-RU" sz="2000"/>
              <a:t>в) о расходовании финансовых и материальных средств по итогам финансового года.</a:t>
            </a:r>
          </a:p>
          <a:p>
            <a:pPr>
              <a:spcBef>
                <a:spcPct val="0"/>
              </a:spcBef>
              <a:buClrTx/>
              <a:buFontTx/>
              <a:buNone/>
            </a:pPr>
            <a:endParaRPr lang="ru-RU" altLang="ru-RU" sz="2000"/>
          </a:p>
          <a:p>
            <a:pPr>
              <a:spcBef>
                <a:spcPct val="0"/>
              </a:spcBef>
              <a:buClrTx/>
              <a:buFontTx/>
              <a:buNone/>
            </a:pPr>
            <a:r>
              <a:rPr lang="ru-RU" altLang="ru-RU" sz="2000"/>
              <a:t>Подраздел также должен содержать </a:t>
            </a:r>
            <a:r>
              <a:rPr lang="ru-RU" altLang="ru-RU" sz="2000" b="1"/>
              <a:t>план финансово-хозяйственной деятельности образовательной организации</a:t>
            </a:r>
            <a:r>
              <a:rPr lang="ru-RU" altLang="ru-RU" sz="2000"/>
              <a:t>, утвержденный в установленном законодательством Российской Федерации порядке, </a:t>
            </a:r>
            <a:r>
              <a:rPr lang="ru-RU" altLang="ru-RU" sz="2000" b="1"/>
              <a:t>или бюджетную смету</a:t>
            </a:r>
            <a:r>
              <a:rPr lang="ru-RU" altLang="ru-RU" sz="2000"/>
              <a:t> образовательной организации в форме электронного документа.</a:t>
            </a:r>
          </a:p>
          <a:p>
            <a:pPr>
              <a:spcBef>
                <a:spcPct val="0"/>
              </a:spcBef>
              <a:buClrTx/>
              <a:buFontTx/>
              <a:buNone/>
            </a:pPr>
            <a:endParaRPr lang="ru-RU" altLang="ru-RU" sz="2000"/>
          </a:p>
          <a:p>
            <a:pPr>
              <a:spcBef>
                <a:spcPct val="0"/>
              </a:spcBef>
              <a:buClrTx/>
              <a:buFontTx/>
              <a:buNone/>
            </a:pPr>
            <a:endParaRPr lang="ru-RU" altLang="ru-RU" sz="2000"/>
          </a:p>
          <a:p>
            <a:pPr>
              <a:spcBef>
                <a:spcPct val="0"/>
              </a:spcBef>
              <a:buClrTx/>
              <a:buFontTx/>
              <a:buNone/>
            </a:pPr>
            <a:endParaRPr lang="ru-RU" altLang="ru-RU" sz="2000"/>
          </a:p>
        </p:txBody>
      </p:sp>
    </p:spTree>
    <p:extLst>
      <p:ext uri="{BB962C8B-B14F-4D97-AF65-F5344CB8AC3E}">
        <p14:creationId xmlns:p14="http://schemas.microsoft.com/office/powerpoint/2010/main" val="231770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1"/>
          <p:cNvSpPr>
            <a:spLocks noChangeArrowheads="1"/>
          </p:cNvSpPr>
          <p:nvPr/>
        </p:nvSpPr>
        <p:spPr bwMode="auto">
          <a:xfrm>
            <a:off x="1689101" y="276225"/>
            <a:ext cx="88630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ru-RU" altLang="ru-RU" sz="2800" b="1">
                <a:latin typeface="Times New Roman" panose="02020603050405020304" pitchFamily="18" charset="0"/>
                <a:cs typeface="Times New Roman" panose="02020603050405020304" pitchFamily="18" charset="0"/>
              </a:rPr>
              <a:t>Подраздел </a:t>
            </a:r>
            <a:r>
              <a:rPr lang="ru-RU" altLang="ru-RU" sz="2800" b="1">
                <a:solidFill>
                  <a:srgbClr val="C00000"/>
                </a:solidFill>
                <a:latin typeface="Times New Roman" panose="02020603050405020304" pitchFamily="18" charset="0"/>
                <a:cs typeface="Times New Roman" panose="02020603050405020304" pitchFamily="18" charset="0"/>
              </a:rPr>
              <a:t>«Вакантные места для приема (перевода) обучающихся» </a:t>
            </a:r>
            <a:r>
              <a:rPr lang="ru-RU" altLang="ru-RU" sz="2800" b="1">
                <a:latin typeface="Times New Roman" panose="02020603050405020304" pitchFamily="18" charset="0"/>
                <a:cs typeface="Times New Roman" panose="02020603050405020304" pitchFamily="18" charset="0"/>
              </a:rPr>
              <a:t>должен содержать информацию </a:t>
            </a:r>
          </a:p>
          <a:p>
            <a:pPr>
              <a:spcBef>
                <a:spcPct val="0"/>
              </a:spcBef>
              <a:buClrTx/>
              <a:buFontTx/>
              <a:buNone/>
            </a:pPr>
            <a:endParaRPr lang="ru-RU" altLang="ru-RU">
              <a:latin typeface="Times New Roman" panose="02020603050405020304" pitchFamily="18" charset="0"/>
              <a:cs typeface="Times New Roman" panose="02020603050405020304" pitchFamily="18" charset="0"/>
            </a:endParaRPr>
          </a:p>
          <a:p>
            <a:pPr>
              <a:spcBef>
                <a:spcPct val="0"/>
              </a:spcBef>
              <a:buClrTx/>
              <a:buFontTx/>
              <a:buNone/>
            </a:pPr>
            <a:r>
              <a:rPr lang="ru-RU" altLang="ru-RU">
                <a:latin typeface="Times New Roman" panose="02020603050405020304" pitchFamily="18" charset="0"/>
                <a:cs typeface="Times New Roman" panose="02020603050405020304" pitchFamily="18" charset="0"/>
              </a:rPr>
              <a:t> о количестве вакантных мест для приема (перевода) по каждой образовательной программе, </a:t>
            </a:r>
            <a:r>
              <a:rPr lang="ru-RU" altLang="ru-RU" i="1">
                <a:latin typeface="Times New Roman" panose="02020603050405020304" pitchFamily="18" charset="0"/>
                <a:cs typeface="Times New Roman" panose="02020603050405020304" pitchFamily="18" charset="0"/>
              </a:rPr>
              <a:t>по профессии, специальности, направлению подготовки, научной специальности </a:t>
            </a:r>
            <a:r>
              <a:rPr lang="ru-RU" altLang="ru-RU">
                <a:latin typeface="Times New Roman" panose="02020603050405020304" pitchFamily="18" charset="0"/>
                <a:cs typeface="Times New Roman" panose="02020603050405020304" pitchFamily="18" charset="0"/>
              </a:rPr>
              <a:t>на места:</a:t>
            </a:r>
          </a:p>
          <a:p>
            <a:pPr>
              <a:spcBef>
                <a:spcPct val="0"/>
              </a:spcBef>
              <a:buClrTx/>
              <a:buFontTx/>
              <a:buNone/>
            </a:pPr>
            <a:endParaRPr lang="ru-RU" altLang="ru-RU">
              <a:latin typeface="Times New Roman" panose="02020603050405020304" pitchFamily="18" charset="0"/>
              <a:cs typeface="Times New Roman" panose="02020603050405020304" pitchFamily="18" charset="0"/>
            </a:endParaRPr>
          </a:p>
          <a:p>
            <a:pPr>
              <a:spcBef>
                <a:spcPct val="0"/>
              </a:spcBef>
              <a:buClrTx/>
              <a:buFontTx/>
              <a:buNone/>
            </a:pPr>
            <a:r>
              <a:rPr lang="ru-RU" altLang="ru-RU">
                <a:latin typeface="Times New Roman" panose="02020603050405020304" pitchFamily="18" charset="0"/>
                <a:cs typeface="Times New Roman" panose="02020603050405020304" pitchFamily="18" charset="0"/>
              </a:rPr>
              <a:t>а) финансируемые за счет бюджетных ассигнований федерального бюджета, бюджетов субъектов Российской Федерации, местных бюджетов;</a:t>
            </a:r>
          </a:p>
          <a:p>
            <a:pPr>
              <a:spcBef>
                <a:spcPct val="0"/>
              </a:spcBef>
              <a:buClrTx/>
              <a:buFontTx/>
              <a:buNone/>
            </a:pPr>
            <a:endParaRPr lang="ru-RU" altLang="ru-RU">
              <a:latin typeface="Times New Roman" panose="02020603050405020304" pitchFamily="18" charset="0"/>
              <a:cs typeface="Times New Roman" panose="02020603050405020304" pitchFamily="18" charset="0"/>
            </a:endParaRPr>
          </a:p>
          <a:p>
            <a:pPr>
              <a:spcBef>
                <a:spcPct val="0"/>
              </a:spcBef>
              <a:buClrTx/>
              <a:buFontTx/>
              <a:buNone/>
            </a:pPr>
            <a:r>
              <a:rPr lang="ru-RU" altLang="ru-RU">
                <a:latin typeface="Times New Roman" panose="02020603050405020304" pitchFamily="18" charset="0"/>
                <a:cs typeface="Times New Roman" panose="02020603050405020304" pitchFamily="18" charset="0"/>
              </a:rPr>
              <a:t>б) </a:t>
            </a:r>
            <a:r>
              <a:rPr lang="ru-RU" altLang="ru-RU" u="sng">
                <a:latin typeface="Times New Roman" panose="02020603050405020304" pitchFamily="18" charset="0"/>
                <a:cs typeface="Times New Roman" panose="02020603050405020304" pitchFamily="18" charset="0"/>
              </a:rPr>
              <a:t>финансируемые по договорам об образовании за счет средств физических и (или) юридических лиц</a:t>
            </a:r>
            <a:r>
              <a:rPr lang="ru-RU" altLang="ru-RU">
                <a:latin typeface="Times New Roman" panose="02020603050405020304" pitchFamily="18" charset="0"/>
                <a:cs typeface="Times New Roman" panose="02020603050405020304" pitchFamily="18" charset="0"/>
              </a:rPr>
              <a:t>.</a:t>
            </a:r>
          </a:p>
        </p:txBody>
      </p:sp>
      <p:pic>
        <p:nvPicPr>
          <p:cNvPr id="35843" name="Picture 4" descr="Картинки по запросу интернет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938" y="5292725"/>
            <a:ext cx="17589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142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606001" y="338139"/>
            <a:ext cx="999532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ru-RU" altLang="ru-RU" b="1" dirty="0"/>
              <a:t>Подраздел </a:t>
            </a:r>
            <a:r>
              <a:rPr lang="ru-RU" altLang="ru-RU" b="1" dirty="0">
                <a:solidFill>
                  <a:srgbClr val="C00000"/>
                </a:solidFill>
              </a:rPr>
              <a:t>«Стипендии и меры поддержки обучающихся»</a:t>
            </a:r>
            <a:r>
              <a:rPr lang="ru-RU" altLang="ru-RU" b="1" dirty="0"/>
              <a:t> должен содержать информацию:</a:t>
            </a:r>
          </a:p>
          <a:p>
            <a:pPr>
              <a:spcBef>
                <a:spcPct val="0"/>
              </a:spcBef>
              <a:buClrTx/>
              <a:buFontTx/>
              <a:buNone/>
            </a:pPr>
            <a:endParaRPr lang="ru-RU" altLang="ru-RU" b="1" dirty="0"/>
          </a:p>
          <a:p>
            <a:pPr>
              <a:spcBef>
                <a:spcPct val="0"/>
              </a:spcBef>
              <a:buClrTx/>
              <a:buFontTx/>
              <a:buNone/>
            </a:pPr>
            <a:r>
              <a:rPr lang="ru-RU" altLang="ru-RU" dirty="0"/>
              <a:t>а) </a:t>
            </a:r>
            <a:r>
              <a:rPr lang="ru-RU" altLang="ru-RU" i="1" dirty="0"/>
              <a:t>о наличии и условиях предоставления обучающимся стипендий;</a:t>
            </a:r>
          </a:p>
          <a:p>
            <a:pPr>
              <a:spcBef>
                <a:spcPct val="0"/>
              </a:spcBef>
              <a:buClrTx/>
              <a:buFontTx/>
              <a:buNone/>
            </a:pPr>
            <a:endParaRPr lang="ru-RU" altLang="ru-RU" dirty="0"/>
          </a:p>
          <a:p>
            <a:pPr>
              <a:spcBef>
                <a:spcPct val="0"/>
              </a:spcBef>
              <a:buClrTx/>
              <a:buFontTx/>
              <a:buNone/>
            </a:pPr>
            <a:r>
              <a:rPr lang="ru-RU" altLang="ru-RU" dirty="0"/>
              <a:t>б) </a:t>
            </a:r>
            <a:r>
              <a:rPr lang="ru-RU" altLang="ru-RU" u="sng" dirty="0"/>
              <a:t>о наличии и условиях предоставления обучающимся мер социальной поддержки</a:t>
            </a:r>
            <a:r>
              <a:rPr lang="ru-RU" altLang="ru-RU" dirty="0"/>
              <a:t>;</a:t>
            </a:r>
          </a:p>
          <a:p>
            <a:pPr>
              <a:spcBef>
                <a:spcPct val="0"/>
              </a:spcBef>
              <a:buClrTx/>
              <a:buFontTx/>
              <a:buNone/>
            </a:pPr>
            <a:endParaRPr lang="ru-RU" altLang="ru-RU" dirty="0"/>
          </a:p>
          <a:p>
            <a:pPr>
              <a:spcBef>
                <a:spcPct val="0"/>
              </a:spcBef>
              <a:buClrTx/>
              <a:buFontTx/>
              <a:buNone/>
            </a:pPr>
            <a:r>
              <a:rPr lang="ru-RU" altLang="ru-RU" dirty="0"/>
              <a:t>в) о наличии </a:t>
            </a:r>
            <a:r>
              <a:rPr lang="ru-RU" altLang="ru-RU" i="1" dirty="0"/>
              <a:t>общежития</a:t>
            </a:r>
            <a:r>
              <a:rPr lang="ru-RU" altLang="ru-RU" dirty="0"/>
              <a:t>, </a:t>
            </a:r>
            <a:r>
              <a:rPr lang="ru-RU" altLang="ru-RU" u="sng" dirty="0"/>
              <a:t>интерната</a:t>
            </a:r>
            <a:r>
              <a:rPr lang="ru-RU" altLang="ru-RU" dirty="0"/>
              <a:t>;</a:t>
            </a:r>
          </a:p>
          <a:p>
            <a:pPr>
              <a:spcBef>
                <a:spcPct val="0"/>
              </a:spcBef>
              <a:buClrTx/>
              <a:buFontTx/>
              <a:buNone/>
            </a:pPr>
            <a:endParaRPr lang="ru-RU" altLang="ru-RU" dirty="0"/>
          </a:p>
          <a:p>
            <a:pPr>
              <a:spcBef>
                <a:spcPct val="0"/>
              </a:spcBef>
              <a:buClrTx/>
              <a:buFontTx/>
              <a:buNone/>
            </a:pPr>
            <a:r>
              <a:rPr lang="ru-RU" altLang="ru-RU" dirty="0"/>
              <a:t>г) о количестве жилых помещений </a:t>
            </a:r>
            <a:r>
              <a:rPr lang="ru-RU" altLang="ru-RU" i="1" dirty="0"/>
              <a:t>в общежитии</a:t>
            </a:r>
            <a:r>
              <a:rPr lang="ru-RU" altLang="ru-RU" dirty="0"/>
              <a:t>, </a:t>
            </a:r>
            <a:r>
              <a:rPr lang="ru-RU" altLang="ru-RU" u="sng" dirty="0"/>
              <a:t>интернате</a:t>
            </a:r>
            <a:r>
              <a:rPr lang="ru-RU" altLang="ru-RU" dirty="0"/>
              <a:t> для иногородних обучающихся;</a:t>
            </a:r>
          </a:p>
          <a:p>
            <a:pPr>
              <a:spcBef>
                <a:spcPct val="0"/>
              </a:spcBef>
              <a:buClrTx/>
              <a:buFontTx/>
              <a:buNone/>
            </a:pPr>
            <a:endParaRPr lang="ru-RU" altLang="ru-RU" dirty="0"/>
          </a:p>
          <a:p>
            <a:pPr>
              <a:spcBef>
                <a:spcPct val="0"/>
              </a:spcBef>
              <a:buClrTx/>
              <a:buFontTx/>
              <a:buNone/>
            </a:pPr>
            <a:r>
              <a:rPr lang="ru-RU" altLang="ru-RU" dirty="0"/>
              <a:t>д) </a:t>
            </a:r>
            <a:r>
              <a:rPr lang="ru-RU" altLang="ru-RU" i="1" dirty="0"/>
              <a:t>о формировании платы </a:t>
            </a:r>
          </a:p>
          <a:p>
            <a:pPr>
              <a:spcBef>
                <a:spcPct val="0"/>
              </a:spcBef>
              <a:buClrTx/>
              <a:buFontTx/>
              <a:buNone/>
            </a:pPr>
            <a:r>
              <a:rPr lang="ru-RU" altLang="ru-RU" i="1" dirty="0"/>
              <a:t>за проживание в общежитии.</a:t>
            </a:r>
          </a:p>
        </p:txBody>
      </p:sp>
      <p:pic>
        <p:nvPicPr>
          <p:cNvPr id="36867"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025" y="4883150"/>
            <a:ext cx="1943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46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Прямоугольник 1"/>
          <p:cNvSpPr>
            <a:spLocks noChangeArrowheads="1"/>
          </p:cNvSpPr>
          <p:nvPr/>
        </p:nvSpPr>
        <p:spPr bwMode="auto">
          <a:xfrm>
            <a:off x="876000" y="555625"/>
            <a:ext cx="93221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ru-RU" altLang="ru-RU" b="1" dirty="0"/>
              <a:t>Подраздел </a:t>
            </a:r>
            <a:r>
              <a:rPr lang="ru-RU" altLang="ru-RU" b="1" dirty="0">
                <a:solidFill>
                  <a:srgbClr val="C00000"/>
                </a:solidFill>
              </a:rPr>
              <a:t>«Международное  сотрудничество» </a:t>
            </a:r>
            <a:r>
              <a:rPr lang="ru-RU" altLang="ru-RU" b="1" dirty="0"/>
              <a:t>должен содержать информацию:</a:t>
            </a:r>
          </a:p>
          <a:p>
            <a:pPr>
              <a:spcBef>
                <a:spcPct val="0"/>
              </a:spcBef>
              <a:buClrTx/>
              <a:buFontTx/>
              <a:buNone/>
            </a:pPr>
            <a:endParaRPr lang="ru-RU" altLang="ru-RU" dirty="0"/>
          </a:p>
          <a:p>
            <a:pPr>
              <a:spcBef>
                <a:spcPct val="0"/>
              </a:spcBef>
              <a:buClrTx/>
              <a:buFontTx/>
              <a:buNone/>
            </a:pPr>
            <a:endParaRPr lang="ru-RU" altLang="ru-RU" dirty="0"/>
          </a:p>
          <a:p>
            <a:pPr>
              <a:spcBef>
                <a:spcPct val="0"/>
              </a:spcBef>
              <a:buClrTx/>
            </a:pPr>
            <a:r>
              <a:rPr lang="ru-RU" altLang="ru-RU" dirty="0"/>
              <a:t> о  заключенных  и  планируемых  к  заключению  договорах  с  иностранными  и (или)  международными  организациями  по  вопросам  образования  и  науки.</a:t>
            </a:r>
          </a:p>
          <a:p>
            <a:pPr>
              <a:spcBef>
                <a:spcPct val="0"/>
              </a:spcBef>
              <a:buClrTx/>
            </a:pPr>
            <a:endParaRPr lang="ru-RU" altLang="ru-RU" dirty="0"/>
          </a:p>
          <a:p>
            <a:pPr>
              <a:spcBef>
                <a:spcPct val="0"/>
              </a:spcBef>
              <a:buClrTx/>
            </a:pPr>
            <a:endParaRPr lang="ru-RU" altLang="ru-RU" dirty="0"/>
          </a:p>
          <a:p>
            <a:pPr>
              <a:spcBef>
                <a:spcPct val="0"/>
              </a:spcBef>
              <a:buClrTx/>
            </a:pPr>
            <a:endParaRPr lang="ru-RU" altLang="ru-RU" dirty="0"/>
          </a:p>
          <a:p>
            <a:pPr>
              <a:spcBef>
                <a:spcPct val="0"/>
              </a:spcBef>
              <a:buClrTx/>
              <a:buFontTx/>
              <a:buNone/>
            </a:pPr>
            <a:endParaRPr lang="ru-RU" altLang="ru-RU" dirty="0"/>
          </a:p>
        </p:txBody>
      </p:sp>
      <p:pic>
        <p:nvPicPr>
          <p:cNvPr id="37891" name="Picture 2" descr="https://made-in-ural.ru/UPLOAD/2019/12/26/84775729-handshake-around-earth-globe-international-business-cooperation_360_2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4" y="3868739"/>
            <a:ext cx="365283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822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1"/>
          <p:cNvSpPr>
            <a:spLocks noChangeArrowheads="1"/>
          </p:cNvSpPr>
          <p:nvPr/>
        </p:nvSpPr>
        <p:spPr bwMode="auto">
          <a:xfrm>
            <a:off x="381000" y="225426"/>
            <a:ext cx="10620000" cy="5878532"/>
          </a:xfrm>
          <a:prstGeom prst="rect">
            <a:avLst/>
          </a:prstGeom>
          <a:noFill/>
          <a:ln>
            <a:noFill/>
          </a:ln>
        </p:spPr>
        <p:txBody>
          <a:bodyPr wrap="square">
            <a:spAutoFit/>
          </a:bodyPr>
          <a:lstStyle>
            <a:lvl1pPr indent="457200">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just">
              <a:spcBef>
                <a:spcPct val="0"/>
              </a:spcBef>
              <a:buClrTx/>
              <a:buFontTx/>
              <a:buNone/>
              <a:defRPr/>
            </a:pPr>
            <a:r>
              <a:rPr lang="ru-RU" altLang="ru-RU" b="1" dirty="0">
                <a:cs typeface="Times New Roman" panose="02020603050405020304" pitchFamily="18" charset="0"/>
              </a:rPr>
              <a:t>Подраздел </a:t>
            </a:r>
            <a:r>
              <a:rPr lang="ru-RU" altLang="ru-RU" b="1" dirty="0">
                <a:solidFill>
                  <a:srgbClr val="C00000"/>
                </a:solidFill>
                <a:cs typeface="Times New Roman" panose="02020603050405020304" pitchFamily="18" charset="0"/>
              </a:rPr>
              <a:t>«Организация питания в образовательной организации» </a:t>
            </a:r>
            <a:r>
              <a:rPr lang="ru-RU" altLang="ru-RU" b="1" dirty="0">
                <a:cs typeface="Times New Roman" panose="02020603050405020304" pitchFamily="18" charset="0"/>
              </a:rPr>
              <a:t>должен содержать информацию:</a:t>
            </a:r>
          </a:p>
          <a:p>
            <a:pPr algn="just">
              <a:spcBef>
                <a:spcPct val="0"/>
              </a:spcBef>
              <a:buClrTx/>
              <a:buFontTx/>
              <a:buNone/>
              <a:defRPr/>
            </a:pPr>
            <a:endParaRPr lang="ru-RU" altLang="ru-RU" b="1" dirty="0">
              <a:cs typeface="Times New Roman" panose="02020603050405020304" pitchFamily="18" charset="0"/>
            </a:endParaRPr>
          </a:p>
          <a:p>
            <a:pPr algn="just">
              <a:spcBef>
                <a:spcPct val="0"/>
              </a:spcBef>
              <a:buClrTx/>
              <a:buFontTx/>
              <a:buNone/>
              <a:defRPr/>
            </a:pPr>
            <a:endParaRPr lang="ru-RU" altLang="ru-RU" b="1" dirty="0">
              <a:cs typeface="Times New Roman" panose="02020603050405020304" pitchFamily="18" charset="0"/>
            </a:endParaRPr>
          </a:p>
          <a:p>
            <a:pPr marL="457200" indent="-457200" algn="just">
              <a:spcBef>
                <a:spcPct val="0"/>
              </a:spcBef>
              <a:buClrTx/>
              <a:buFontTx/>
              <a:buAutoNum type="arabicParenR"/>
              <a:defRPr/>
            </a:pPr>
            <a:r>
              <a:rPr lang="ru-RU" altLang="ru-RU" sz="2000" dirty="0">
                <a:cs typeface="Times New Roman" panose="02020603050405020304" pitchFamily="18" charset="0"/>
              </a:rPr>
              <a:t>об условиях питания и </a:t>
            </a:r>
            <a:r>
              <a:rPr lang="ru-RU" altLang="ru-RU" sz="2000" u="sng" dirty="0">
                <a:cs typeface="Times New Roman" panose="02020603050405020304" pitchFamily="18" charset="0"/>
              </a:rPr>
              <a:t>охраны здоровья обучающихся</a:t>
            </a:r>
            <a:r>
              <a:rPr lang="ru-RU" altLang="ru-RU" sz="2000" dirty="0">
                <a:cs typeface="Times New Roman" panose="02020603050405020304" pitchFamily="18" charset="0"/>
              </a:rPr>
              <a:t>;</a:t>
            </a:r>
          </a:p>
          <a:p>
            <a:pPr marL="457200" indent="-457200" algn="just">
              <a:spcBef>
                <a:spcPct val="0"/>
              </a:spcBef>
              <a:buClrTx/>
              <a:buFontTx/>
              <a:buAutoNum type="arabicParenR"/>
              <a:defRPr/>
            </a:pPr>
            <a:r>
              <a:rPr lang="ru-RU" altLang="ru-RU" sz="2000" dirty="0">
                <a:cs typeface="Times New Roman" panose="02020603050405020304" pitchFamily="18" charset="0"/>
              </a:rPr>
              <a:t>об условиях питания обучающихся по образовательным программам начального общего образования в государственных и муниципальных общеобразовательных организациях, в том числе:</a:t>
            </a:r>
          </a:p>
          <a:p>
            <a:pPr algn="just">
              <a:spcBef>
                <a:spcPct val="0"/>
              </a:spcBef>
              <a:buClrTx/>
              <a:buFontTx/>
              <a:buNone/>
              <a:defRPr/>
            </a:pPr>
            <a:r>
              <a:rPr lang="ru-RU" altLang="ru-RU" sz="2000" dirty="0">
                <a:cs typeface="Times New Roman" panose="02020603050405020304" pitchFamily="18" charset="0"/>
              </a:rPr>
              <a:t>а) меню ежедневного горячего питания;</a:t>
            </a:r>
          </a:p>
          <a:p>
            <a:pPr algn="just">
              <a:spcBef>
                <a:spcPct val="0"/>
              </a:spcBef>
              <a:buClrTx/>
              <a:buFontTx/>
              <a:buNone/>
              <a:defRPr/>
            </a:pPr>
            <a:r>
              <a:rPr lang="ru-RU" altLang="ru-RU" sz="2000" dirty="0">
                <a:cs typeface="Times New Roman" panose="02020603050405020304" pitchFamily="18" charset="0"/>
              </a:rPr>
              <a:t>б) информацию о наличии диетического меню в общеобразовательной организации;</a:t>
            </a:r>
          </a:p>
          <a:p>
            <a:pPr algn="just">
              <a:spcBef>
                <a:spcPct val="0"/>
              </a:spcBef>
              <a:buClrTx/>
              <a:buFontTx/>
              <a:buNone/>
              <a:defRPr/>
            </a:pPr>
            <a:r>
              <a:rPr lang="ru-RU" altLang="ru-RU" sz="2000" dirty="0">
                <a:cs typeface="Times New Roman" panose="02020603050405020304" pitchFamily="18" charset="0"/>
              </a:rPr>
              <a:t>в) перечни юридических лиц и индивидуальных предпринимателей, оказывающих услуги по организации питания в общеобразовательной организации;</a:t>
            </a:r>
          </a:p>
          <a:p>
            <a:pPr algn="just">
              <a:spcBef>
                <a:spcPct val="0"/>
              </a:spcBef>
              <a:buClrTx/>
              <a:buFontTx/>
              <a:buNone/>
              <a:defRPr/>
            </a:pPr>
            <a:r>
              <a:rPr lang="ru-RU" altLang="ru-RU" sz="2000" dirty="0">
                <a:cs typeface="Times New Roman" panose="02020603050405020304" pitchFamily="18" charset="0"/>
              </a:rPr>
              <a:t>г) перечни юридических лиц и индивидуальных предпринимателей, поставляющих (реализующих) пищевые продукты и продовольственное сырье в общеобразовательную организацию;</a:t>
            </a:r>
          </a:p>
          <a:p>
            <a:pPr algn="just">
              <a:spcBef>
                <a:spcPct val="0"/>
              </a:spcBef>
              <a:buClrTx/>
              <a:buFontTx/>
              <a:buNone/>
              <a:defRPr/>
            </a:pPr>
            <a:r>
              <a:rPr lang="ru-RU" altLang="ru-RU" sz="2000" dirty="0">
                <a:cs typeface="Times New Roman" panose="02020603050405020304" pitchFamily="18" charset="0"/>
              </a:rPr>
              <a:t>д) форму обратной связи для родителей обучающихся и ответы на вопросы родителей по питанию.</a:t>
            </a:r>
          </a:p>
        </p:txBody>
      </p:sp>
      <p:pic>
        <p:nvPicPr>
          <p:cNvPr id="38915"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000" y="729000"/>
            <a:ext cx="11874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83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876000" y="436563"/>
            <a:ext cx="9792000"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ru-RU" altLang="ru-RU" b="1" dirty="0">
                <a:solidFill>
                  <a:srgbClr val="C00000"/>
                </a:solidFill>
              </a:rPr>
              <a:t>Подраздел «Образовательные  стандарты»  </a:t>
            </a:r>
            <a:r>
              <a:rPr lang="ru-RU" altLang="ru-RU" b="1" dirty="0"/>
              <a:t>должен содержать информацию:</a:t>
            </a:r>
          </a:p>
          <a:p>
            <a:pPr>
              <a:spcBef>
                <a:spcPct val="0"/>
              </a:spcBef>
              <a:buClrTx/>
              <a:buFontTx/>
              <a:buNone/>
            </a:pPr>
            <a:endParaRPr lang="ru-RU" altLang="ru-RU" sz="2000" dirty="0"/>
          </a:p>
          <a:p>
            <a:pPr>
              <a:spcBef>
                <a:spcPct val="0"/>
              </a:spcBef>
              <a:buClrTx/>
              <a:buFontTx/>
              <a:buNone/>
            </a:pPr>
            <a:r>
              <a:rPr lang="ru-RU" altLang="ru-RU" sz="2000" dirty="0"/>
              <a:t>а) о федеральных государственных образовательных стандартах;</a:t>
            </a:r>
          </a:p>
          <a:p>
            <a:pPr>
              <a:spcBef>
                <a:spcPct val="0"/>
              </a:spcBef>
              <a:buClrTx/>
              <a:buFontTx/>
              <a:buNone/>
            </a:pPr>
            <a:r>
              <a:rPr lang="ru-RU" altLang="ru-RU" sz="2000" dirty="0"/>
              <a:t>б) о федеральных государственных требованиях;</a:t>
            </a:r>
          </a:p>
          <a:p>
            <a:pPr algn="just">
              <a:lnSpc>
                <a:spcPct val="107000"/>
              </a:lnSpc>
              <a:spcAft>
                <a:spcPts val="750"/>
              </a:spcAft>
              <a:buNone/>
            </a:pPr>
            <a:endParaRPr lang="ru-RU" altLang="ru-RU" sz="1400" dirty="0">
              <a:cs typeface="Times New Roman" panose="02020603050405020304" pitchFamily="18" charset="0"/>
            </a:endParaRPr>
          </a:p>
          <a:p>
            <a:pPr algn="just">
              <a:lnSpc>
                <a:spcPct val="107000"/>
              </a:lnSpc>
              <a:spcAft>
                <a:spcPts val="750"/>
              </a:spcAft>
              <a:buNone/>
            </a:pPr>
            <a:r>
              <a:rPr lang="ru-RU" altLang="ru-RU" sz="1400" dirty="0">
                <a:cs typeface="Times New Roman" panose="02020603050405020304" pitchFamily="18" charset="0"/>
              </a:rPr>
              <a:t>(указанная в подпунктах "а" и "б" настоящего подпункта информация размещается в виде активных ссылок, непосредственный переход по которым позволяет получить доступ к официально опубликованным нормативным правовым актам)</a:t>
            </a:r>
          </a:p>
          <a:p>
            <a:pPr algn="just">
              <a:lnSpc>
                <a:spcPct val="107000"/>
              </a:lnSpc>
              <a:spcAft>
                <a:spcPts val="750"/>
              </a:spcAft>
              <a:buNone/>
            </a:pPr>
            <a:endParaRPr lang="ru-RU" altLang="ru-RU" sz="2000" dirty="0"/>
          </a:p>
          <a:p>
            <a:pPr>
              <a:spcBef>
                <a:spcPct val="0"/>
              </a:spcBef>
              <a:buClrTx/>
              <a:buFontTx/>
              <a:buNone/>
            </a:pPr>
            <a:r>
              <a:rPr lang="ru-RU" altLang="ru-RU" sz="2000" dirty="0"/>
              <a:t>в) об образовательных стандартах (при наличии);</a:t>
            </a:r>
          </a:p>
          <a:p>
            <a:pPr>
              <a:spcBef>
                <a:spcPct val="0"/>
              </a:spcBef>
              <a:buClrTx/>
              <a:buFontTx/>
              <a:buNone/>
            </a:pPr>
            <a:r>
              <a:rPr lang="ru-RU" altLang="ru-RU" sz="2000" dirty="0"/>
              <a:t>г</a:t>
            </a:r>
            <a:r>
              <a:rPr lang="ru-RU" altLang="ru-RU" sz="2000" i="1" dirty="0"/>
              <a:t>) о самостоятельно устанавливаемых образовательной организацией высшего образования требованиях (при наличии).</a:t>
            </a:r>
          </a:p>
          <a:p>
            <a:pPr>
              <a:spcBef>
                <a:spcPct val="0"/>
              </a:spcBef>
              <a:buClrTx/>
              <a:buFontTx/>
              <a:buNone/>
            </a:pPr>
            <a:endParaRPr lang="ru-RU" altLang="ru-RU" sz="2000" dirty="0"/>
          </a:p>
          <a:p>
            <a:pPr>
              <a:spcBef>
                <a:spcPct val="0"/>
              </a:spcBef>
              <a:buClrTx/>
              <a:buFontTx/>
              <a:buNone/>
            </a:pPr>
            <a:r>
              <a:rPr lang="ru-RU" altLang="ru-RU" sz="1400" dirty="0"/>
              <a:t>(указанная в подпунктах "в" и "г" настоящего подпункта информация размещается с приложением копий соответствующих документов, электронных документов).</a:t>
            </a:r>
          </a:p>
        </p:txBody>
      </p:sp>
      <p:pic>
        <p:nvPicPr>
          <p:cNvPr id="39939" name="Picture 4" descr="Картинки по запросу интернет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6000" y="5397608"/>
            <a:ext cx="16335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1"/>
          <p:cNvSpPr txBox="1">
            <a:spLocks noChangeArrowheads="1"/>
          </p:cNvSpPr>
          <p:nvPr/>
        </p:nvSpPr>
        <p:spPr bwMode="auto">
          <a:xfrm>
            <a:off x="606000" y="5686425"/>
            <a:ext cx="8702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ru-RU" altLang="ru-RU" sz="1800" b="1" dirty="0">
                <a:solidFill>
                  <a:srgbClr val="C00000"/>
                </a:solidFill>
              </a:rPr>
              <a:t>Не забываем: </a:t>
            </a:r>
            <a:r>
              <a:rPr lang="ru-RU" altLang="ru-RU" sz="1800" dirty="0"/>
              <a:t>ФГОС общего образования (действующие и обновленные),  ФГОС НОО ОВЗ, ФГОС ОВЗ </a:t>
            </a:r>
            <a:r>
              <a:rPr lang="ru-RU" altLang="ru-RU" sz="1800" dirty="0" smtClean="0"/>
              <a:t>УО,    если </a:t>
            </a:r>
            <a:r>
              <a:rPr lang="ru-RU" altLang="ru-RU" sz="1800" dirty="0"/>
              <a:t>есть дошкольники – ФГОС ДО</a:t>
            </a:r>
          </a:p>
        </p:txBody>
      </p:sp>
    </p:spTree>
    <p:extLst>
      <p:ext uri="{BB962C8B-B14F-4D97-AF65-F5344CB8AC3E}">
        <p14:creationId xmlns:p14="http://schemas.microsoft.com/office/powerpoint/2010/main" val="269496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1818786"/>
              </p:ext>
            </p:extLst>
          </p:nvPr>
        </p:nvGraphicFramePr>
        <p:xfrm>
          <a:off x="785998" y="1500188"/>
          <a:ext cx="10170001" cy="4464050"/>
        </p:xfrm>
        <a:graphic>
          <a:graphicData uri="http://schemas.openxmlformats.org/drawingml/2006/table">
            <a:tbl>
              <a:tblPr firstRow="1" firstCol="1" bandRow="1">
                <a:tableStyleId>{5C22544A-7EE6-4342-B048-85BDC9FD1C3A}</a:tableStyleId>
              </a:tblPr>
              <a:tblGrid>
                <a:gridCol w="2163829">
                  <a:extLst>
                    <a:ext uri="{9D8B030D-6E8A-4147-A177-3AD203B41FA5}">
                      <a16:colId xmlns:a16="http://schemas.microsoft.com/office/drawing/2014/main" xmlns="" val="20000"/>
                    </a:ext>
                  </a:extLst>
                </a:gridCol>
                <a:gridCol w="3745246">
                  <a:extLst>
                    <a:ext uri="{9D8B030D-6E8A-4147-A177-3AD203B41FA5}">
                      <a16:colId xmlns:a16="http://schemas.microsoft.com/office/drawing/2014/main" xmlns="" val="20001"/>
                    </a:ext>
                  </a:extLst>
                </a:gridCol>
                <a:gridCol w="4260926">
                  <a:extLst>
                    <a:ext uri="{9D8B030D-6E8A-4147-A177-3AD203B41FA5}">
                      <a16:colId xmlns:a16="http://schemas.microsoft.com/office/drawing/2014/main" xmlns="" val="20002"/>
                    </a:ext>
                  </a:extLst>
                </a:gridCol>
              </a:tblGrid>
              <a:tr h="398687">
                <a:tc>
                  <a:txBody>
                    <a:bodyPr/>
                    <a:lstStyle/>
                    <a:p>
                      <a:pPr algn="l">
                        <a:lnSpc>
                          <a:spcPts val="1370"/>
                        </a:lnSpc>
                        <a:spcAft>
                          <a:spcPts val="0"/>
                        </a:spcAft>
                      </a:pPr>
                      <a:r>
                        <a:rPr lang="ru-RU" sz="1400" spc="5" dirty="0">
                          <a:effectLst/>
                        </a:rPr>
                        <a:t>Член рабочей группы</a:t>
                      </a:r>
                      <a:endParaRPr lang="ru-RU" sz="1400" b="1"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1" marR="6351" marT="0" marB="0"/>
                </a:tc>
                <a:tc>
                  <a:txBody>
                    <a:bodyPr/>
                    <a:lstStyle/>
                    <a:p>
                      <a:pPr marL="228600" algn="ctr">
                        <a:lnSpc>
                          <a:spcPts val="1370"/>
                        </a:lnSpc>
                        <a:spcAft>
                          <a:spcPts val="0"/>
                        </a:spcAft>
                      </a:pPr>
                      <a:r>
                        <a:rPr lang="ru-RU" sz="1400" spc="5" dirty="0">
                          <a:effectLst/>
                        </a:rPr>
                        <a:t>Должность в ОО</a:t>
                      </a:r>
                      <a:endParaRPr lang="ru-RU" sz="1400" b="1"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1" marR="6351" marT="0" marB="0"/>
                </a:tc>
                <a:tc>
                  <a:txBody>
                    <a:bodyPr/>
                    <a:lstStyle/>
                    <a:p>
                      <a:pPr algn="ctr">
                        <a:lnSpc>
                          <a:spcPts val="1370"/>
                        </a:lnSpc>
                        <a:spcAft>
                          <a:spcPts val="0"/>
                        </a:spcAft>
                      </a:pPr>
                      <a:r>
                        <a:rPr lang="ru-RU" sz="1400" spc="5">
                          <a:effectLst/>
                        </a:rPr>
                        <a:t>Полномочия</a:t>
                      </a:r>
                      <a:endParaRPr lang="ru-RU" sz="1400" b="1"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1" marR="6351" marT="0" marB="0"/>
                </a:tc>
                <a:extLst>
                  <a:ext uri="{0D108BD9-81ED-4DB2-BD59-A6C34878D82A}">
                    <a16:rowId xmlns:a16="http://schemas.microsoft.com/office/drawing/2014/main" xmlns="" val="10000"/>
                  </a:ext>
                </a:extLst>
              </a:tr>
              <a:tr h="1102029">
                <a:tc>
                  <a:txBody>
                    <a:bodyPr/>
                    <a:lstStyle/>
                    <a:p>
                      <a:pPr marL="83820" algn="l">
                        <a:lnSpc>
                          <a:spcPts val="1370"/>
                        </a:lnSpc>
                        <a:spcAft>
                          <a:spcPts val="0"/>
                        </a:spcAft>
                      </a:pPr>
                      <a:r>
                        <a:rPr lang="ru-RU" sz="1400" spc="5" dirty="0">
                          <a:effectLst/>
                        </a:rPr>
                        <a:t>Руководитель рабочей группы, администратор сайта </a:t>
                      </a:r>
                      <a:endParaRPr lang="ru-RU" sz="1400" b="1"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1" marR="6351" marT="0" marB="0"/>
                </a:tc>
                <a:tc>
                  <a:txBody>
                    <a:bodyPr/>
                    <a:lstStyle/>
                    <a:p>
                      <a:pPr marL="83820" algn="l">
                        <a:lnSpc>
                          <a:spcPts val="1370"/>
                        </a:lnSpc>
                        <a:spcAft>
                          <a:spcPts val="0"/>
                        </a:spcAft>
                      </a:pPr>
                      <a:r>
                        <a:rPr lang="ru-RU" sz="1400" spc="5" dirty="0">
                          <a:effectLst/>
                        </a:rPr>
                        <a:t>Заместитель руководителя образовательной организации, курирующий вопросы информатизации образования</a:t>
                      </a:r>
                      <a:endParaRPr lang="ru-RU" sz="1400" b="1"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1" marR="6351" marT="0" marB="0"/>
                </a:tc>
                <a:tc>
                  <a:txBody>
                    <a:bodyPr/>
                    <a:lstStyle/>
                    <a:p>
                      <a:pPr marL="83820" algn="l">
                        <a:lnSpc>
                          <a:spcPts val="1370"/>
                        </a:lnSpc>
                        <a:spcAft>
                          <a:spcPts val="0"/>
                        </a:spcAft>
                      </a:pPr>
                      <a:r>
                        <a:rPr lang="ru-RU" sz="1400" spc="5">
                          <a:effectLst/>
                        </a:rPr>
                        <a:t>Координация деятельности рабочей группы; подготовка и утверждение материалов для публикации на сайте</a:t>
                      </a:r>
                      <a:endParaRPr lang="ru-RU" sz="1400" spc="-10">
                        <a:effectLst/>
                      </a:endParaRPr>
                    </a:p>
                    <a:p>
                      <a:pPr marL="83820" algn="l">
                        <a:lnSpc>
                          <a:spcPts val="1370"/>
                        </a:lnSpc>
                        <a:spcAft>
                          <a:spcPts val="0"/>
                        </a:spcAft>
                      </a:pPr>
                      <a:r>
                        <a:rPr lang="ru-RU" sz="1400" spc="5">
                          <a:effectLst/>
                        </a:rPr>
                        <a:t> </a:t>
                      </a:r>
                      <a:endParaRPr lang="ru-RU" sz="1400" spc="-10">
                        <a:effectLst/>
                      </a:endParaRPr>
                    </a:p>
                    <a:p>
                      <a:pPr marL="83820" algn="l">
                        <a:lnSpc>
                          <a:spcPts val="1370"/>
                        </a:lnSpc>
                        <a:spcAft>
                          <a:spcPts val="0"/>
                        </a:spcAft>
                      </a:pPr>
                      <a:r>
                        <a:rPr lang="ru-RU" sz="1400" spc="-10">
                          <a:effectLst/>
                        </a:rPr>
                        <a:t> </a:t>
                      </a:r>
                      <a:endParaRPr lang="ru-RU" sz="1400" b="1"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1" marR="6351" marT="0" marB="0"/>
                </a:tc>
                <a:extLst>
                  <a:ext uri="{0D108BD9-81ED-4DB2-BD59-A6C34878D82A}">
                    <a16:rowId xmlns:a16="http://schemas.microsoft.com/office/drawing/2014/main" xmlns="" val="10001"/>
                  </a:ext>
                </a:extLst>
              </a:tr>
              <a:tr h="1567929">
                <a:tc>
                  <a:txBody>
                    <a:bodyPr/>
                    <a:lstStyle/>
                    <a:p>
                      <a:pPr marL="83820" algn="l">
                        <a:lnSpc>
                          <a:spcPts val="1370"/>
                        </a:lnSpc>
                        <a:spcAft>
                          <a:spcPts val="0"/>
                        </a:spcAft>
                      </a:pPr>
                      <a:r>
                        <a:rPr lang="ru-RU" sz="1400" spc="5" dirty="0">
                          <a:effectLst/>
                        </a:rPr>
                        <a:t>Технический специалист </a:t>
                      </a:r>
                      <a:endParaRPr lang="ru-RU" sz="1400" b="1"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1" marR="6351" marT="0" marB="0"/>
                </a:tc>
                <a:tc>
                  <a:txBody>
                    <a:bodyPr/>
                    <a:lstStyle/>
                    <a:p>
                      <a:pPr marL="83820" algn="l">
                        <a:lnSpc>
                          <a:spcPts val="1370"/>
                        </a:lnSpc>
                        <a:spcAft>
                          <a:spcPts val="0"/>
                        </a:spcAft>
                      </a:pPr>
                      <a:r>
                        <a:rPr lang="ru-RU" sz="1400" spc="5" dirty="0">
                          <a:effectLst/>
                        </a:rPr>
                        <a:t>Работник, принятый в образовательную организацию на должность: учителя информатики, специалиста  по информатизации, системного администратора или другую аналогичную должность и прошедший необходимое обучение  </a:t>
                      </a:r>
                      <a:endParaRPr lang="ru-RU" sz="1400" b="1"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1" marR="6351" marT="0" marB="0"/>
                </a:tc>
                <a:tc>
                  <a:txBody>
                    <a:bodyPr/>
                    <a:lstStyle/>
                    <a:p>
                      <a:pPr marL="83820" algn="l">
                        <a:lnSpc>
                          <a:spcPts val="1370"/>
                        </a:lnSpc>
                        <a:spcAft>
                          <a:spcPts val="0"/>
                        </a:spcAft>
                      </a:pPr>
                      <a:r>
                        <a:rPr lang="ru-RU" sz="1400" spc="5" dirty="0">
                          <a:effectLst/>
                        </a:rPr>
                        <a:t>Своевременное размещение материалов и информации на сайте; консультационная помощь сотрудникам образовательной организации в подготовке материалов в соответствии с общими требованиями к форматам файлов и оформлению страниц сайта</a:t>
                      </a:r>
                      <a:endParaRPr lang="ru-RU" sz="1400" b="1"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1" marR="6351" marT="0" marB="0"/>
                </a:tc>
                <a:extLst>
                  <a:ext uri="{0D108BD9-81ED-4DB2-BD59-A6C34878D82A}">
                    <a16:rowId xmlns:a16="http://schemas.microsoft.com/office/drawing/2014/main" xmlns="" val="10002"/>
                  </a:ext>
                </a:extLst>
              </a:tr>
              <a:tr h="1395405">
                <a:tc>
                  <a:txBody>
                    <a:bodyPr/>
                    <a:lstStyle/>
                    <a:p>
                      <a:pPr marL="83820" algn="l">
                        <a:lnSpc>
                          <a:spcPts val="1370"/>
                        </a:lnSpc>
                        <a:spcAft>
                          <a:spcPts val="0"/>
                        </a:spcAft>
                      </a:pPr>
                      <a:r>
                        <a:rPr lang="ru-RU" sz="1400" spc="5" dirty="0">
                          <a:effectLst/>
                        </a:rPr>
                        <a:t>Редактор</a:t>
                      </a:r>
                      <a:endParaRPr lang="ru-RU" sz="1400" b="1"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1" marR="6351" marT="0" marB="0"/>
                </a:tc>
                <a:tc>
                  <a:txBody>
                    <a:bodyPr/>
                    <a:lstStyle/>
                    <a:p>
                      <a:pPr marL="83820" algn="l">
                        <a:lnSpc>
                          <a:spcPts val="1370"/>
                        </a:lnSpc>
                        <a:spcAft>
                          <a:spcPts val="0"/>
                        </a:spcAft>
                      </a:pPr>
                      <a:r>
                        <a:rPr lang="ru-RU" sz="1400" spc="5" dirty="0">
                          <a:effectLst/>
                        </a:rPr>
                        <a:t>Сотрудник образовательной организации, имеющий</a:t>
                      </a:r>
                      <a:endParaRPr lang="ru-RU" sz="1400" spc="-10" dirty="0">
                        <a:effectLst/>
                      </a:endParaRPr>
                    </a:p>
                    <a:p>
                      <a:pPr marL="83820" algn="l">
                        <a:lnSpc>
                          <a:spcPts val="1370"/>
                        </a:lnSpc>
                        <a:spcAft>
                          <a:spcPts val="0"/>
                        </a:spcAft>
                      </a:pPr>
                      <a:r>
                        <a:rPr lang="ru-RU" sz="1400" spc="5" dirty="0">
                          <a:effectLst/>
                        </a:rPr>
                        <a:t>филологическое</a:t>
                      </a:r>
                      <a:endParaRPr lang="ru-RU" sz="1400" spc="-10" dirty="0">
                        <a:effectLst/>
                      </a:endParaRPr>
                    </a:p>
                    <a:p>
                      <a:pPr marL="83820" algn="l">
                        <a:lnSpc>
                          <a:spcPts val="1370"/>
                        </a:lnSpc>
                        <a:spcAft>
                          <a:spcPts val="0"/>
                        </a:spcAft>
                      </a:pPr>
                      <a:r>
                        <a:rPr lang="ru-RU" sz="1400" spc="5" dirty="0">
                          <a:effectLst/>
                        </a:rPr>
                        <a:t>образование </a:t>
                      </a:r>
                      <a:endParaRPr lang="ru-RU" sz="1400" b="1"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1" marR="6351" marT="0" marB="0"/>
                </a:tc>
                <a:tc>
                  <a:txBody>
                    <a:bodyPr/>
                    <a:lstStyle/>
                    <a:p>
                      <a:pPr marL="83820" algn="l">
                        <a:lnSpc>
                          <a:spcPts val="1370"/>
                        </a:lnSpc>
                        <a:spcAft>
                          <a:spcPts val="0"/>
                        </a:spcAft>
                      </a:pPr>
                      <a:r>
                        <a:rPr lang="ru-RU" sz="1400" spc="5" dirty="0">
                          <a:effectLst/>
                        </a:rPr>
                        <a:t>Проверка и редактирование информационных материалов; организация и взаимодействие с группой корреспондентов; составление ответов на сообщения посетителей форума.</a:t>
                      </a:r>
                      <a:endParaRPr lang="ru-RU" sz="1400" b="1"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1" marR="6351" marT="0" marB="0"/>
                </a:tc>
                <a:extLst>
                  <a:ext uri="{0D108BD9-81ED-4DB2-BD59-A6C34878D82A}">
                    <a16:rowId xmlns:a16="http://schemas.microsoft.com/office/drawing/2014/main" xmlns="" val="10003"/>
                  </a:ext>
                </a:extLst>
              </a:tr>
            </a:tbl>
          </a:graphicData>
        </a:graphic>
      </p:graphicFrame>
      <p:sp>
        <p:nvSpPr>
          <p:cNvPr id="44056" name="Прямоугольник 3"/>
          <p:cNvSpPr>
            <a:spLocks noChangeArrowheads="1"/>
          </p:cNvSpPr>
          <p:nvPr/>
        </p:nvSpPr>
        <p:spPr bwMode="auto">
          <a:xfrm>
            <a:off x="2122489" y="252414"/>
            <a:ext cx="81883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a:spcBef>
                <a:spcPct val="0"/>
              </a:spcBef>
              <a:buClrTx/>
              <a:buFontTx/>
              <a:buNone/>
            </a:pPr>
            <a:r>
              <a:rPr lang="ru-RU" altLang="ru-RU" sz="2000" b="1" dirty="0">
                <a:solidFill>
                  <a:srgbClr val="C00000"/>
                </a:solidFill>
                <a:latin typeface="Arial Narrow" panose="020B0606020202030204" pitchFamily="34" charset="0"/>
                <a:cs typeface="Calibri" panose="020F0502020204030204" pitchFamily="34" charset="0"/>
              </a:rPr>
              <a:t>Обеспечение функционирования сайта</a:t>
            </a:r>
            <a:endParaRPr lang="ru-RU" altLang="ru-RU" sz="2000" dirty="0">
              <a:solidFill>
                <a:srgbClr val="C00000"/>
              </a:solidFill>
              <a:latin typeface="Arial Narrow" panose="020B0606020202030204" pitchFamily="34" charset="0"/>
            </a:endParaRPr>
          </a:p>
          <a:p>
            <a:pPr algn="ctr">
              <a:spcBef>
                <a:spcPct val="0"/>
              </a:spcBef>
              <a:buClrTx/>
              <a:buFontTx/>
              <a:buNone/>
            </a:pPr>
            <a:r>
              <a:rPr lang="ru-RU" altLang="ru-RU" sz="2000" dirty="0">
                <a:latin typeface="Arial Narrow" panose="020B0606020202030204" pitchFamily="34" charset="0"/>
                <a:cs typeface="Calibri" panose="020F0502020204030204" pitchFamily="34" charset="0"/>
              </a:rPr>
              <a:t>Для обеспечения функционирования сайта в образовательной организации назначается ответственный или   создается рабочая группа </a:t>
            </a:r>
            <a:endParaRPr lang="ru-RU" altLang="ru-RU" sz="2000" dirty="0">
              <a:latin typeface="Arial Narrow" panose="020B0606020202030204" pitchFamily="34" charset="0"/>
            </a:endParaRPr>
          </a:p>
        </p:txBody>
      </p:sp>
    </p:spTree>
    <p:extLst>
      <p:ext uri="{BB962C8B-B14F-4D97-AF65-F5344CB8AC3E}">
        <p14:creationId xmlns:p14="http://schemas.microsoft.com/office/powerpoint/2010/main" val="774546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Содержимое 2"/>
          <p:cNvSpPr>
            <a:spLocks noGrp="1" noChangeArrowheads="1"/>
          </p:cNvSpPr>
          <p:nvPr>
            <p:ph idx="4294967295"/>
          </p:nvPr>
        </p:nvSpPr>
        <p:spPr>
          <a:xfrm>
            <a:off x="2046000" y="2079000"/>
            <a:ext cx="8389937" cy="2195512"/>
          </a:xfrm>
        </p:spPr>
        <p:txBody>
          <a:bodyPr>
            <a:normAutofit lnSpcReduction="10000"/>
          </a:bodyPr>
          <a:lstStyle/>
          <a:p>
            <a:pPr algn="ctr">
              <a:buFontTx/>
              <a:buNone/>
            </a:pPr>
            <a:endParaRPr lang="ru-RU" altLang="ru-RU" dirty="0" smtClean="0">
              <a:latin typeface="Times New Roman" panose="02020603050405020304" pitchFamily="18" charset="0"/>
              <a:cs typeface="Times New Roman" panose="02020603050405020304" pitchFamily="18" charset="0"/>
            </a:endParaRPr>
          </a:p>
          <a:p>
            <a:pPr algn="ctr">
              <a:buFontTx/>
              <a:buNone/>
            </a:pPr>
            <a:r>
              <a:rPr lang="ru-RU" altLang="ru-RU" sz="3600" b="1" dirty="0" smtClean="0">
                <a:solidFill>
                  <a:srgbClr val="002060"/>
                </a:solidFill>
                <a:latin typeface="Times New Roman" panose="02020603050405020304" pitchFamily="18" charset="0"/>
                <a:cs typeface="Times New Roman" panose="02020603050405020304" pitchFamily="18" charset="0"/>
              </a:rPr>
              <a:t>БЛАГОДАРЮ </a:t>
            </a:r>
            <a:r>
              <a:rPr lang="ru-RU" altLang="ru-RU" sz="3600" b="1" dirty="0">
                <a:solidFill>
                  <a:srgbClr val="002060"/>
                </a:solidFill>
                <a:latin typeface="Times New Roman" panose="02020603050405020304" pitchFamily="18" charset="0"/>
                <a:cs typeface="Times New Roman" panose="02020603050405020304" pitchFamily="18" charset="0"/>
              </a:rPr>
              <a:t>ЗА ВНИМАНИЕ!</a:t>
            </a:r>
          </a:p>
          <a:p>
            <a:pPr algn="ctr">
              <a:buFontTx/>
              <a:buNone/>
            </a:pPr>
            <a:r>
              <a:rPr lang="ru-RU" altLang="ru-RU" b="1" dirty="0" smtClean="0">
                <a:solidFill>
                  <a:srgbClr val="002060"/>
                </a:solidFill>
                <a:latin typeface="Times New Roman" panose="02020603050405020304" pitchFamily="18" charset="0"/>
                <a:cs typeface="Times New Roman" panose="02020603050405020304" pitchFamily="18" charset="0"/>
              </a:rPr>
              <a:t>Телефон для консультаций:</a:t>
            </a:r>
            <a:r>
              <a:rPr lang="ru-RU" altLang="ru-RU" sz="3600" b="1" dirty="0">
                <a:solidFill>
                  <a:srgbClr val="002060"/>
                </a:solidFill>
                <a:latin typeface="Times New Roman" panose="02020603050405020304" pitchFamily="18" charset="0"/>
                <a:cs typeface="Times New Roman" panose="02020603050405020304" pitchFamily="18" charset="0"/>
              </a:rPr>
              <a:t>  229-10-19</a:t>
            </a:r>
            <a:endParaRPr lang="en-US" altLang="ru-RU" sz="3600" b="1" dirty="0">
              <a:solidFill>
                <a:srgbClr val="002060"/>
              </a:solidFill>
              <a:latin typeface="Times New Roman" panose="02020603050405020304" pitchFamily="18" charset="0"/>
              <a:cs typeface="Times New Roman" panose="02020603050405020304" pitchFamily="18" charset="0"/>
            </a:endParaRPr>
          </a:p>
          <a:p>
            <a:pPr algn="ctr">
              <a:buNone/>
            </a:pPr>
            <a:r>
              <a:rPr lang="ru-RU" sz="3200" b="1" dirty="0">
                <a:solidFill>
                  <a:srgbClr val="002060"/>
                </a:solidFill>
              </a:rPr>
              <a:t>эл. почта: </a:t>
            </a:r>
            <a:r>
              <a:rPr lang="en-US" sz="3200" dirty="0">
                <a:hlinkClick r:id="rId2"/>
              </a:rPr>
              <a:t>ISuvorova@admnsk.ru</a:t>
            </a:r>
            <a:r>
              <a:rPr lang="ru-RU" sz="3200" dirty="0"/>
              <a:t> </a:t>
            </a:r>
          </a:p>
          <a:p>
            <a:pPr algn="ctr">
              <a:buFontTx/>
              <a:buNone/>
            </a:pPr>
            <a:endParaRPr lang="en-US" altLang="ru-RU" sz="3200" b="1" dirty="0">
              <a:solidFill>
                <a:srgbClr val="002060"/>
              </a:solidFill>
              <a:latin typeface="Times New Roman" panose="02020603050405020304" pitchFamily="18" charset="0"/>
              <a:cs typeface="Times New Roman" panose="02020603050405020304" pitchFamily="18" charset="0"/>
            </a:endParaRPr>
          </a:p>
          <a:p>
            <a:pPr algn="ctr">
              <a:buFontTx/>
              <a:buNone/>
            </a:pPr>
            <a:endParaRPr lang="ru-RU" altLang="ru-RU" sz="3200" b="1" dirty="0">
              <a:solidFill>
                <a:srgbClr val="002060"/>
              </a:solidFill>
              <a:latin typeface="Times New Roman" panose="02020603050405020304" pitchFamily="18" charset="0"/>
              <a:cs typeface="Times New Roman" panose="02020603050405020304" pitchFamily="18" charset="0"/>
            </a:endParaRPr>
          </a:p>
          <a:p>
            <a:pPr>
              <a:buFontTx/>
              <a:buNone/>
            </a:pPr>
            <a:endParaRPr lang="ru-RU" altLang="ru-RU" dirty="0" smtClean="0"/>
          </a:p>
        </p:txBody>
      </p:sp>
      <p:pic>
        <p:nvPicPr>
          <p:cNvPr id="47107" name="Picture 6" descr="Картинки по запросу интернет картин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743" y="4869000"/>
            <a:ext cx="283845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8" descr="http://connectifyhotspot.ru/uploads/posts/2014-02/1391330125_12680d1362176677-internet-explorer-10-download-windows-7-sp1-32-bit-64-bit-internet-explorer-10-windows-7-16-535x5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00" y="154525"/>
            <a:ext cx="2043112"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09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51000" y="569913"/>
            <a:ext cx="10440000" cy="4525962"/>
          </a:xfrm>
        </p:spPr>
        <p:txBody>
          <a:bodyPr rtlCol="0">
            <a:normAutofit fontScale="92500" lnSpcReduction="20000"/>
          </a:bodyPr>
          <a:lstStyle/>
          <a:p>
            <a:pPr algn="ctr">
              <a:buNone/>
              <a:defRPr/>
            </a:pPr>
            <a:r>
              <a:rPr lang="ru-RU" b="1" dirty="0">
                <a:solidFill>
                  <a:srgbClr val="C00000"/>
                </a:solidFill>
              </a:rPr>
              <a:t>Типичные замечания по сайтам ОО по результатам контрольно-надзорных </a:t>
            </a:r>
            <a:r>
              <a:rPr lang="ru-RU" b="1" dirty="0" smtClean="0">
                <a:solidFill>
                  <a:srgbClr val="C00000"/>
                </a:solidFill>
              </a:rPr>
              <a:t>мероприятий:</a:t>
            </a:r>
          </a:p>
          <a:p>
            <a:pPr algn="ctr">
              <a:buNone/>
              <a:defRPr/>
            </a:pPr>
            <a:endParaRPr lang="en-US" b="1" dirty="0">
              <a:solidFill>
                <a:srgbClr val="C00000"/>
              </a:solidFill>
            </a:endParaRPr>
          </a:p>
          <a:p>
            <a:pPr>
              <a:buNone/>
              <a:defRPr/>
            </a:pPr>
            <a:endParaRPr lang="ru-RU" dirty="0"/>
          </a:p>
          <a:p>
            <a:pPr>
              <a:defRPr/>
            </a:pPr>
            <a:r>
              <a:rPr lang="ru-RU" dirty="0"/>
              <a:t> структура официального сайта ОО не соответствует требованиям законодательства;</a:t>
            </a:r>
          </a:p>
          <a:p>
            <a:pPr>
              <a:defRPr/>
            </a:pPr>
            <a:endParaRPr lang="ru-RU" dirty="0"/>
          </a:p>
          <a:p>
            <a:pPr>
              <a:defRPr/>
            </a:pPr>
            <a:r>
              <a:rPr lang="ru-RU" dirty="0"/>
              <a:t> </a:t>
            </a:r>
            <a:r>
              <a:rPr lang="ru-RU" b="1" dirty="0"/>
              <a:t>порядок размещения информации на официальном сайте  ОО не соответствует  требованиям законодательства ; </a:t>
            </a:r>
            <a:endParaRPr lang="en-US" b="1" dirty="0"/>
          </a:p>
          <a:p>
            <a:pPr>
              <a:defRPr/>
            </a:pPr>
            <a:endParaRPr lang="ru-RU" dirty="0"/>
          </a:p>
          <a:p>
            <a:pPr>
              <a:defRPr/>
            </a:pPr>
            <a:r>
              <a:rPr lang="ru-RU" dirty="0"/>
              <a:t> </a:t>
            </a:r>
            <a:r>
              <a:rPr lang="ru-RU" b="1" dirty="0"/>
              <a:t>размещенная информация на официальном сайте не соответствует требованиям законодательства. </a:t>
            </a:r>
            <a:endParaRPr lang="ru-RU" dirty="0"/>
          </a:p>
          <a:p>
            <a:pPr>
              <a:defRPr/>
            </a:pPr>
            <a:endParaRPr lang="ru-RU" dirty="0"/>
          </a:p>
        </p:txBody>
      </p:sp>
    </p:spTree>
    <p:extLst>
      <p:ext uri="{BB962C8B-B14F-4D97-AF65-F5344CB8AC3E}">
        <p14:creationId xmlns:p14="http://schemas.microsoft.com/office/powerpoint/2010/main" val="419090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3"/>
          <p:cNvSpPr>
            <a:spLocks noChangeArrowheads="1"/>
          </p:cNvSpPr>
          <p:nvPr/>
        </p:nvSpPr>
        <p:spPr bwMode="auto">
          <a:xfrm>
            <a:off x="1146000" y="511176"/>
            <a:ext cx="91505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ru-RU" altLang="ru-RU" sz="2800" b="1" dirty="0">
                <a:solidFill>
                  <a:srgbClr val="C00000"/>
                </a:solidFill>
                <a:latin typeface="Times New Roman" panose="02020603050405020304" pitchFamily="18" charset="0"/>
                <a:cs typeface="Times New Roman" panose="02020603050405020304" pitchFamily="18" charset="0"/>
              </a:rPr>
              <a:t>Официальный сайт образовательной организации  </a:t>
            </a:r>
            <a:r>
              <a:rPr lang="ru-RU" altLang="ru-RU" sz="2800" dirty="0">
                <a:latin typeface="Times New Roman" panose="02020603050405020304" pitchFamily="18" charset="0"/>
                <a:cs typeface="Times New Roman" panose="02020603050405020304" pitchFamily="18" charset="0"/>
              </a:rPr>
              <a:t>– </a:t>
            </a:r>
          </a:p>
          <a:p>
            <a:pPr eaLnBrk="1" hangingPunct="1">
              <a:spcBef>
                <a:spcPct val="0"/>
              </a:spcBef>
              <a:buClrTx/>
              <a:buFontTx/>
              <a:buNone/>
            </a:pPr>
            <a:r>
              <a:rPr lang="ru-RU" altLang="ru-RU" sz="2800" dirty="0">
                <a:latin typeface="Times New Roman" panose="02020603050405020304" pitchFamily="18" charset="0"/>
                <a:cs typeface="Times New Roman" panose="02020603050405020304" pitchFamily="18" charset="0"/>
              </a:rPr>
              <a:t>это совокупность сведений и программных средств в сети Интернет, предназначенная для обеспечения открытости и доступности информации о деятельности образовательной организации</a:t>
            </a:r>
          </a:p>
        </p:txBody>
      </p:sp>
      <p:sp>
        <p:nvSpPr>
          <p:cNvPr id="9219" name="Прямоугольник 2"/>
          <p:cNvSpPr>
            <a:spLocks noChangeArrowheads="1"/>
          </p:cNvSpPr>
          <p:nvPr/>
        </p:nvSpPr>
        <p:spPr bwMode="auto">
          <a:xfrm>
            <a:off x="1056000" y="3433763"/>
            <a:ext cx="91500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endParaRPr lang="ru-RU" altLang="ru-RU" sz="2000" dirty="0"/>
          </a:p>
          <a:p>
            <a:pPr eaLnBrk="1" hangingPunct="1">
              <a:spcBef>
                <a:spcPct val="0"/>
              </a:spcBef>
              <a:buClrTx/>
              <a:buFontTx/>
              <a:buNone/>
            </a:pPr>
            <a:r>
              <a:rPr lang="ru-RU" altLang="ru-RU" sz="2000" b="1" dirty="0">
                <a:solidFill>
                  <a:srgbClr val="C00000"/>
                </a:solidFill>
              </a:rPr>
              <a:t>Сайт предполагает наполнение его содержания</a:t>
            </a:r>
          </a:p>
          <a:p>
            <a:pPr eaLnBrk="1" hangingPunct="1">
              <a:spcBef>
                <a:spcPct val="0"/>
              </a:spcBef>
              <a:buClrTx/>
              <a:buFontTx/>
              <a:buNone/>
            </a:pPr>
            <a:r>
              <a:rPr lang="ru-RU" altLang="ru-RU" sz="2000" dirty="0"/>
              <a:t> </a:t>
            </a:r>
          </a:p>
          <a:p>
            <a:pPr eaLnBrk="1" hangingPunct="1">
              <a:spcBef>
                <a:spcPct val="0"/>
              </a:spcBef>
              <a:buClrTx/>
              <a:buFontTx/>
              <a:buNone/>
            </a:pPr>
            <a:r>
              <a:rPr lang="ru-RU" altLang="ru-RU" sz="2000" dirty="0"/>
              <a:t>а) информацией  – указываются сведения об образовательной организации, а также о ее деятельности; </a:t>
            </a:r>
          </a:p>
          <a:p>
            <a:pPr eaLnBrk="1" hangingPunct="1">
              <a:spcBef>
                <a:spcPct val="0"/>
              </a:spcBef>
              <a:buClrTx/>
              <a:buFontTx/>
              <a:buNone/>
            </a:pPr>
            <a:endParaRPr lang="ru-RU" altLang="ru-RU" sz="2000" dirty="0"/>
          </a:p>
          <a:p>
            <a:pPr eaLnBrk="1" hangingPunct="1">
              <a:spcBef>
                <a:spcPct val="0"/>
              </a:spcBef>
              <a:buClrTx/>
              <a:buFontTx/>
              <a:buNone/>
            </a:pPr>
            <a:r>
              <a:rPr lang="ru-RU" altLang="ru-RU" sz="2000" dirty="0"/>
              <a:t>б) документами  – предусматривается публикация копий нормативных правовых актов образовательной организации и иных документов ОУ. </a:t>
            </a:r>
          </a:p>
        </p:txBody>
      </p:sp>
    </p:spTree>
    <p:extLst>
      <p:ext uri="{BB962C8B-B14F-4D97-AF65-F5344CB8AC3E}">
        <p14:creationId xmlns:p14="http://schemas.microsoft.com/office/powerpoint/2010/main" val="225178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966001" y="1398589"/>
            <a:ext cx="916542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a:spcBef>
                <a:spcPct val="0"/>
              </a:spcBef>
              <a:buClrTx/>
              <a:buFontTx/>
              <a:buNone/>
            </a:pPr>
            <a:r>
              <a:rPr lang="ru-RU" altLang="ru-RU" sz="2000" dirty="0"/>
              <a:t>Образовательные организации формируют </a:t>
            </a:r>
            <a:r>
              <a:rPr lang="ru-RU" altLang="ru-RU" sz="2000" u="sng" dirty="0"/>
              <a:t>открытые и общедоступные информационные ресурсы</a:t>
            </a:r>
            <a:r>
              <a:rPr lang="ru-RU" altLang="ru-RU" sz="2000" dirty="0"/>
              <a:t>, содержащие информацию об их деятельности, и обеспечивают доступ к таким ресурсам посредством размещения их в информационно-телекоммуникационных сетях, в том числе на </a:t>
            </a:r>
            <a:r>
              <a:rPr lang="ru-RU" altLang="ru-RU" sz="2000" u="sng" dirty="0"/>
              <a:t>официальном сайте образовательной организации в сети "Интернет</a:t>
            </a:r>
            <a:r>
              <a:rPr lang="ru-RU" altLang="ru-RU" sz="2000" dirty="0"/>
              <a:t>".</a:t>
            </a:r>
          </a:p>
        </p:txBody>
      </p:sp>
      <p:sp>
        <p:nvSpPr>
          <p:cNvPr id="14339" name="Прямоугольник 2"/>
          <p:cNvSpPr>
            <a:spLocks noChangeArrowheads="1"/>
          </p:cNvSpPr>
          <p:nvPr/>
        </p:nvSpPr>
        <p:spPr bwMode="auto">
          <a:xfrm>
            <a:off x="1236000" y="187325"/>
            <a:ext cx="863190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ru-RU" altLang="ru-RU" sz="1800" b="1" i="1" u="sng" dirty="0">
                <a:solidFill>
                  <a:srgbClr val="C00000"/>
                </a:solidFill>
              </a:rPr>
              <a:t>ФЗ № 273 «Об образовании в РФ»</a:t>
            </a:r>
          </a:p>
          <a:p>
            <a:pPr eaLnBrk="1" hangingPunct="1">
              <a:spcBef>
                <a:spcPct val="0"/>
              </a:spcBef>
              <a:buClrTx/>
              <a:buFontTx/>
              <a:buNone/>
            </a:pPr>
            <a:endParaRPr lang="ru-RU" altLang="ru-RU" sz="1800" b="1" i="1" u="sng" dirty="0">
              <a:solidFill>
                <a:srgbClr val="C00000"/>
              </a:solidFill>
            </a:endParaRPr>
          </a:p>
          <a:p>
            <a:pPr eaLnBrk="1" hangingPunct="1">
              <a:spcBef>
                <a:spcPct val="0"/>
              </a:spcBef>
              <a:buClrTx/>
              <a:buFontTx/>
              <a:buNone/>
            </a:pPr>
            <a:endParaRPr lang="ru-RU" altLang="ru-RU" sz="1800" b="1" i="1" u="sng" dirty="0">
              <a:solidFill>
                <a:srgbClr val="C00000"/>
              </a:solidFill>
            </a:endParaRPr>
          </a:p>
          <a:p>
            <a:pPr eaLnBrk="1" hangingPunct="1">
              <a:spcBef>
                <a:spcPct val="0"/>
              </a:spcBef>
              <a:buClrTx/>
              <a:buFontTx/>
              <a:buNone/>
            </a:pPr>
            <a:r>
              <a:rPr lang="ru-RU" altLang="ru-RU" sz="1800" b="1" i="1" u="sng" dirty="0">
                <a:solidFill>
                  <a:srgbClr val="C00000"/>
                </a:solidFill>
              </a:rPr>
              <a:t>Ст. 29. ч.1</a:t>
            </a:r>
          </a:p>
        </p:txBody>
      </p:sp>
      <p:sp>
        <p:nvSpPr>
          <p:cNvPr id="14340" name="Прямоугольник 3"/>
          <p:cNvSpPr>
            <a:spLocks noChangeArrowheads="1"/>
          </p:cNvSpPr>
          <p:nvPr/>
        </p:nvSpPr>
        <p:spPr bwMode="auto">
          <a:xfrm>
            <a:off x="1236000" y="3603626"/>
            <a:ext cx="8354089"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ru-RU" altLang="ru-RU" sz="1800" b="1" i="1" u="sng" dirty="0">
                <a:solidFill>
                  <a:srgbClr val="C00000"/>
                </a:solidFill>
              </a:rPr>
              <a:t>Ст. 29. ч.2</a:t>
            </a:r>
          </a:p>
          <a:p>
            <a:pPr eaLnBrk="1" hangingPunct="1">
              <a:spcBef>
                <a:spcPct val="0"/>
              </a:spcBef>
              <a:buClrTx/>
              <a:buFontTx/>
              <a:buNone/>
            </a:pPr>
            <a:endParaRPr lang="ru-RU" altLang="ru-RU" sz="1800" dirty="0">
              <a:solidFill>
                <a:srgbClr val="C00000"/>
              </a:solidFill>
            </a:endParaRPr>
          </a:p>
          <a:p>
            <a:pPr eaLnBrk="1" hangingPunct="1">
              <a:spcBef>
                <a:spcPct val="0"/>
              </a:spcBef>
              <a:buClrTx/>
              <a:buFontTx/>
              <a:buNone/>
            </a:pPr>
            <a:r>
              <a:rPr lang="ru-RU" altLang="ru-RU" sz="2000" dirty="0"/>
              <a:t>Определяет перечень информации и документов к </a:t>
            </a:r>
          </a:p>
          <a:p>
            <a:pPr eaLnBrk="1" hangingPunct="1">
              <a:spcBef>
                <a:spcPct val="0"/>
              </a:spcBef>
              <a:buClrTx/>
              <a:buFontTx/>
              <a:buNone/>
            </a:pPr>
            <a:r>
              <a:rPr lang="ru-RU" altLang="ru-RU" sz="2000" dirty="0"/>
              <a:t> которым обеспечивается доступ</a:t>
            </a:r>
          </a:p>
        </p:txBody>
      </p:sp>
      <p:sp>
        <p:nvSpPr>
          <p:cNvPr id="14341" name="Прямоугольник 4"/>
          <p:cNvSpPr>
            <a:spLocks noChangeArrowheads="1"/>
          </p:cNvSpPr>
          <p:nvPr/>
        </p:nvSpPr>
        <p:spPr bwMode="auto">
          <a:xfrm>
            <a:off x="1146000" y="5130800"/>
            <a:ext cx="8444089"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ru-RU" altLang="ru-RU" sz="1800" b="1" i="1" u="sng" dirty="0">
                <a:solidFill>
                  <a:srgbClr val="C00000"/>
                </a:solidFill>
              </a:rPr>
              <a:t>Ст. 29. ч.3</a:t>
            </a:r>
          </a:p>
          <a:p>
            <a:pPr eaLnBrk="1" hangingPunct="1">
              <a:spcBef>
                <a:spcPct val="0"/>
              </a:spcBef>
              <a:buClrTx/>
              <a:buFontTx/>
              <a:buNone/>
            </a:pPr>
            <a:endParaRPr lang="ru-RU" altLang="ru-RU" sz="1800" dirty="0">
              <a:solidFill>
                <a:srgbClr val="C00000"/>
              </a:solidFill>
            </a:endParaRPr>
          </a:p>
          <a:p>
            <a:pPr eaLnBrk="1" hangingPunct="1">
              <a:spcBef>
                <a:spcPct val="0"/>
              </a:spcBef>
              <a:buClrTx/>
              <a:buFontTx/>
              <a:buNone/>
            </a:pPr>
            <a:r>
              <a:rPr lang="ru-RU" altLang="ru-RU" sz="2000" dirty="0"/>
              <a:t>Указанные в ч. 2 информация и документы подлежат размещению на официальном сайте ОУ и обновлению в течение </a:t>
            </a:r>
            <a:r>
              <a:rPr lang="ru-RU" altLang="ru-RU" sz="2000" u="sng" dirty="0"/>
              <a:t>10 рабочих дней со дня внесения изменений  </a:t>
            </a:r>
          </a:p>
        </p:txBody>
      </p:sp>
    </p:spTree>
    <p:extLst>
      <p:ext uri="{BB962C8B-B14F-4D97-AF65-F5344CB8AC3E}">
        <p14:creationId xmlns:p14="http://schemas.microsoft.com/office/powerpoint/2010/main" val="360405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noChangeArrowheads="1"/>
          </p:cNvSpPr>
          <p:nvPr>
            <p:ph idx="4294967295"/>
          </p:nvPr>
        </p:nvSpPr>
        <p:spPr>
          <a:xfrm>
            <a:off x="606000" y="258763"/>
            <a:ext cx="9854038" cy="5867400"/>
          </a:xfrm>
        </p:spPr>
        <p:txBody>
          <a:bodyPr>
            <a:normAutofit lnSpcReduction="10000"/>
          </a:bodyPr>
          <a:lstStyle/>
          <a:p>
            <a:pPr algn="ctr">
              <a:buFontTx/>
              <a:buNone/>
            </a:pPr>
            <a:r>
              <a:rPr lang="ru-RU" altLang="ru-RU" b="1" dirty="0" smtClean="0">
                <a:latin typeface="Times New Roman" panose="02020603050405020304" pitchFamily="18" charset="0"/>
                <a:cs typeface="Times New Roman" panose="02020603050405020304" pitchFamily="18" charset="0"/>
              </a:rPr>
              <a:t>Нормативные требования: </a:t>
            </a:r>
          </a:p>
          <a:p>
            <a:pPr algn="ctr">
              <a:buFontTx/>
              <a:buNone/>
            </a:pPr>
            <a:endParaRPr lang="ru-RU" altLang="ru-RU" dirty="0" smtClean="0">
              <a:latin typeface="Times New Roman" panose="02020603050405020304" pitchFamily="18" charset="0"/>
              <a:cs typeface="Times New Roman" panose="02020603050405020304" pitchFamily="18" charset="0"/>
            </a:endParaRPr>
          </a:p>
          <a:p>
            <a:r>
              <a:rPr lang="ru-RU" altLang="ru-RU" b="1" dirty="0" smtClean="0">
                <a:latin typeface="Times New Roman" panose="02020603050405020304" pitchFamily="18" charset="0"/>
                <a:cs typeface="Times New Roman" panose="02020603050405020304" pitchFamily="18" charset="0"/>
              </a:rPr>
              <a:t>Федеральный закон</a:t>
            </a:r>
            <a:r>
              <a:rPr lang="tt-RU" altLang="ru-RU" b="1" dirty="0" smtClean="0">
                <a:latin typeface="Times New Roman" panose="02020603050405020304" pitchFamily="18" charset="0"/>
                <a:cs typeface="Times New Roman" panose="02020603050405020304" pitchFamily="18" charset="0"/>
              </a:rPr>
              <a:t> от 29 декабря 2012 г. № 273-ФЗ</a:t>
            </a:r>
            <a:r>
              <a:rPr lang="ru-RU" altLang="ru-RU" b="1" dirty="0" smtClean="0">
                <a:latin typeface="Times New Roman" panose="02020603050405020304" pitchFamily="18" charset="0"/>
                <a:cs typeface="Times New Roman" panose="02020603050405020304" pitchFamily="18" charset="0"/>
              </a:rPr>
              <a:t> «Об  образовании в Российской Федерации» (ст. 18, 28, </a:t>
            </a:r>
            <a:r>
              <a:rPr lang="ru-RU" altLang="ru-RU" b="1" u="sng" dirty="0" smtClean="0">
                <a:latin typeface="Times New Roman" panose="02020603050405020304" pitchFamily="18" charset="0"/>
                <a:cs typeface="Times New Roman" panose="02020603050405020304" pitchFamily="18" charset="0"/>
              </a:rPr>
              <a:t>29, 30</a:t>
            </a:r>
            <a:r>
              <a:rPr lang="ru-RU" altLang="ru-RU" b="1" dirty="0" smtClean="0">
                <a:latin typeface="Times New Roman" panose="02020603050405020304" pitchFamily="18" charset="0"/>
                <a:cs typeface="Times New Roman" panose="02020603050405020304" pitchFamily="18" charset="0"/>
              </a:rPr>
              <a:t>);</a:t>
            </a:r>
          </a:p>
          <a:p>
            <a:r>
              <a:rPr lang="ru-RU" altLang="ru-RU" b="1" dirty="0" smtClean="0">
                <a:latin typeface="Times New Roman" panose="02020603050405020304" pitchFamily="18" charset="0"/>
                <a:cs typeface="Times New Roman" panose="02020603050405020304" pitchFamily="18" charset="0"/>
              </a:rPr>
              <a:t>Федеральный закон  от 27. июля 2006 N 152-ФЗ (в действующей редакции)  «О персональных данных»;</a:t>
            </a:r>
          </a:p>
          <a:p>
            <a:r>
              <a:rPr lang="ru-RU" altLang="ru-RU" b="1" dirty="0" smtClean="0">
                <a:latin typeface="Times New Roman" panose="02020603050405020304" pitchFamily="18" charset="0"/>
                <a:cs typeface="Times New Roman" panose="02020603050405020304" pitchFamily="18" charset="0"/>
              </a:rPr>
              <a:t>Федеральный закон от 27.07.2006 № 149-ФЗ (в действующей редакции)</a:t>
            </a:r>
            <a:r>
              <a:rPr lang="ru-RU" altLang="ru-RU" b="1" dirty="0" smtClean="0"/>
              <a:t> </a:t>
            </a:r>
            <a:r>
              <a:rPr lang="ru-RU" altLang="ru-RU" b="1" dirty="0" smtClean="0">
                <a:latin typeface="Times New Roman" panose="02020603050405020304" pitchFamily="18" charset="0"/>
                <a:cs typeface="Times New Roman" panose="02020603050405020304" pitchFamily="18" charset="0"/>
              </a:rPr>
              <a:t>«Об информации, информационных технологиях и о защите информации»;</a:t>
            </a:r>
          </a:p>
          <a:p>
            <a:r>
              <a:rPr lang="ru-RU" altLang="ru-RU" b="1" dirty="0" smtClean="0">
                <a:latin typeface="Times New Roman" panose="02020603050405020304" pitchFamily="18" charset="0"/>
                <a:cs typeface="Times New Roman" panose="02020603050405020304" pitchFamily="18" charset="0"/>
              </a:rPr>
              <a:t>Федеральный закон  от 1 декабря 2014 г. N 419-ФЗ «О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 </a:t>
            </a:r>
            <a:r>
              <a:rPr lang="ru-RU" altLang="ru-RU" b="1" i="1" dirty="0" smtClean="0">
                <a:latin typeface="Times New Roman" panose="02020603050405020304" pitchFamily="18" charset="0"/>
                <a:cs typeface="Times New Roman" panose="02020603050405020304" pitchFamily="18" charset="0"/>
              </a:rPr>
              <a:t>(версия сайта для слабовидящих).</a:t>
            </a:r>
          </a:p>
          <a:p>
            <a:endParaRPr lang="ru-RU" altLang="ru-RU" b="1" dirty="0" smtClean="0">
              <a:latin typeface="Times New Roman" panose="02020603050405020304" pitchFamily="18" charset="0"/>
              <a:cs typeface="Times New Roman" panose="02020603050405020304" pitchFamily="18" charset="0"/>
            </a:endParaRPr>
          </a:p>
          <a:p>
            <a:endParaRPr lang="ru-RU" altLang="ru-RU"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95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000" y="520701"/>
            <a:ext cx="10350000" cy="5201424"/>
          </a:xfrm>
          <a:prstGeom prst="rect">
            <a:avLst/>
          </a:prstGeom>
        </p:spPr>
        <p:txBody>
          <a:bodyPr wrap="square">
            <a:spAutoFit/>
          </a:bodyPr>
          <a:lstStyle/>
          <a:p>
            <a:pPr marL="342900" indent="-342900">
              <a:buFont typeface="Arial" panose="020B0604020202020204" pitchFamily="34" charset="0"/>
              <a:buChar char="•"/>
              <a:defRPr/>
            </a:pPr>
            <a:r>
              <a:rPr lang="ru-RU" sz="2000" b="1" dirty="0">
                <a:latin typeface="Times New Roman" panose="02020603050405020304" pitchFamily="18" charset="0"/>
                <a:cs typeface="Times New Roman" panose="02020603050405020304" pitchFamily="18" charset="0"/>
              </a:rPr>
              <a:t>Федеральный закон от 06.04.2011 № 63-ФЗ «Об электронной подписи» (редакция от 04.08.2023);</a:t>
            </a:r>
          </a:p>
          <a:p>
            <a:pPr>
              <a:defRPr/>
            </a:pPr>
            <a:endParaRPr lang="ru-RU" sz="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ru-RU" sz="2000" b="1" dirty="0">
                <a:latin typeface="Times New Roman" panose="02020603050405020304" pitchFamily="18" charset="0"/>
                <a:cs typeface="Times New Roman" panose="02020603050405020304" pitchFamily="18" charset="0"/>
              </a:rPr>
              <a:t>Федеральный закон от 24.11.1995 № 181-ФЗ «О социальной защите инвалидов в Российской Федерации» (редакция от 28.04.2023);</a:t>
            </a:r>
          </a:p>
          <a:p>
            <a:pPr marL="342900" indent="-342900">
              <a:buFont typeface="Arial" panose="020B0604020202020204" pitchFamily="34" charset="0"/>
              <a:buChar char="•"/>
              <a:defRPr/>
            </a:pPr>
            <a:endParaRPr lang="ru-RU" sz="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ru-RU" sz="2000" b="1" dirty="0">
                <a:latin typeface="Times New Roman" panose="02020603050405020304" pitchFamily="18" charset="0"/>
                <a:cs typeface="Times New Roman" panose="02020603050405020304" pitchFamily="18" charset="0"/>
              </a:rPr>
              <a:t>УКАЗ Президента Российской Федерации от 17 апреля 2017 г. № 171 «О мониторинге и анализе результатов рассмотрения обращений граждан и организаций»;</a:t>
            </a:r>
          </a:p>
          <a:p>
            <a:pPr>
              <a:defRPr/>
            </a:pPr>
            <a:endParaRPr lang="ru-RU" sz="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ru-RU" sz="2000" b="1" dirty="0">
                <a:latin typeface="Times New Roman" panose="02020603050405020304" pitchFamily="18" charset="0"/>
                <a:cs typeface="Times New Roman" panose="02020603050405020304" pitchFamily="18" charset="0"/>
              </a:rPr>
              <a:t>Приказ Федеральной службы по надзору в сфере образования и науки (Рособрнадзор) от 10.06.2019 № 796 «Об установлении процедуры, сороков  проведения и показателей мониторинга системы образования федеральной службой по надзору  в сфере образования и науки» (редакция от 20.01.2022);</a:t>
            </a:r>
          </a:p>
          <a:p>
            <a:pPr>
              <a:defRPr/>
            </a:pPr>
            <a:endParaRPr lang="ru-RU" sz="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ru-RU" sz="2000" b="1" dirty="0">
                <a:latin typeface="Times New Roman" panose="02020603050405020304" pitchFamily="18" charset="0"/>
                <a:cs typeface="Times New Roman" panose="02020603050405020304" pitchFamily="18" charset="0"/>
              </a:rPr>
              <a:t>Приказ Федеральной службы по надзору в сфере связи, информационных технологий и массовых коммуникаций от 24 февраля 2021 г. № 18 «Об утверждении требований к содержанию согласия на обработку персональных данных, разрешенных субъектом персональных данных для распространения».</a:t>
            </a:r>
          </a:p>
          <a:p>
            <a:pPr marL="342900" indent="-342900">
              <a:buFont typeface="Arial" panose="020B0604020202020204" pitchFamily="34" charset="0"/>
              <a:buChar char="•"/>
              <a:defRPr/>
            </a:pP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633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876000" y="220664"/>
            <a:ext cx="10485000" cy="5484578"/>
          </a:xfrm>
          <a:prstGeom prst="rect">
            <a:avLst/>
          </a:prstGeom>
          <a:noFill/>
          <a:ln>
            <a:noFill/>
          </a:ln>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marL="342900" indent="-342900">
              <a:defRPr/>
            </a:pPr>
            <a:r>
              <a:rPr lang="ru-RU" altLang="ru-RU" b="1" dirty="0">
                <a:latin typeface="Times New Roman" panose="02020603050405020304" pitchFamily="18" charset="0"/>
                <a:cs typeface="Times New Roman" panose="02020603050405020304" pitchFamily="18" charset="0"/>
              </a:rPr>
              <a:t>Постановление Правительства Российской Федерации от 21.10.2021 № 1802 «Об утверждении Правил размещения на официальном сайте образовательной организации в информационно-телекоммуникационной сети "Интернет" и обновления информации об образовательной организации, а также о признании утратившими силу некоторых актов и отдельных положений некоторых актов Правительства Российской Федерации» </a:t>
            </a:r>
            <a:r>
              <a:rPr lang="ru-RU" altLang="ru-RU" b="1" u="sng" dirty="0">
                <a:solidFill>
                  <a:srgbClr val="C00000"/>
                </a:solidFill>
                <a:latin typeface="Times New Roman" panose="02020603050405020304" pitchFamily="18" charset="0"/>
                <a:cs typeface="Times New Roman" panose="02020603050405020304" pitchFamily="18" charset="0"/>
              </a:rPr>
              <a:t>с изменениями и дополнениями </a:t>
            </a:r>
            <a:r>
              <a:rPr lang="ru-RU" altLang="ru-RU" b="1" u="sng" dirty="0" smtClean="0">
                <a:solidFill>
                  <a:srgbClr val="C00000"/>
                </a:solidFill>
                <a:latin typeface="Times New Roman" panose="02020603050405020304" pitchFamily="18" charset="0"/>
                <a:cs typeface="Times New Roman" panose="02020603050405020304" pitchFamily="18" charset="0"/>
              </a:rPr>
              <a:t>от </a:t>
            </a:r>
            <a:r>
              <a:rPr lang="ru-RU" b="1" u="sng" dirty="0" smtClean="0">
                <a:solidFill>
                  <a:srgbClr val="C00000"/>
                </a:solidFill>
                <a:latin typeface="Times New Roman" panose="02020603050405020304" pitchFamily="18" charset="0"/>
                <a:cs typeface="Times New Roman" panose="02020603050405020304" pitchFamily="18" charset="0"/>
              </a:rPr>
              <a:t>8 </a:t>
            </a:r>
            <a:r>
              <a:rPr lang="ru-RU" b="1" u="sng" dirty="0">
                <a:solidFill>
                  <a:srgbClr val="C00000"/>
                </a:solidFill>
                <a:latin typeface="Times New Roman" panose="02020603050405020304" pitchFamily="18" charset="0"/>
                <a:cs typeface="Times New Roman" panose="02020603050405020304" pitchFamily="18" charset="0"/>
              </a:rPr>
              <a:t>мая, 6 июня, 28 сентября 2023 г.</a:t>
            </a:r>
            <a:endParaRPr lang="ru-RU" altLang="ru-RU" b="1" u="sng" dirty="0">
              <a:solidFill>
                <a:srgbClr val="C00000"/>
              </a:solidFill>
              <a:latin typeface="Times New Roman" panose="02020603050405020304" pitchFamily="18" charset="0"/>
              <a:cs typeface="Times New Roman" panose="02020603050405020304" pitchFamily="18" charset="0"/>
            </a:endParaRPr>
          </a:p>
          <a:p>
            <a:pPr marL="342900" indent="-342900">
              <a:defRPr/>
            </a:pPr>
            <a:endParaRPr lang="ru-RU" altLang="ru-RU" sz="800" b="1" u="sng" dirty="0">
              <a:solidFill>
                <a:srgbClr val="C00000"/>
              </a:solidFill>
              <a:latin typeface="Times New Roman" panose="02020603050405020304" pitchFamily="18" charset="0"/>
              <a:cs typeface="Times New Roman" panose="02020603050405020304" pitchFamily="18" charset="0"/>
            </a:endParaRPr>
          </a:p>
          <a:p>
            <a:pPr marL="342900" indent="-342900">
              <a:defRPr/>
            </a:pPr>
            <a:r>
              <a:rPr lang="ru-RU" altLang="ru-RU" b="1" dirty="0">
                <a:latin typeface="Times New Roman" panose="02020603050405020304" pitchFamily="18" charset="0"/>
                <a:cs typeface="Times New Roman" panose="02020603050405020304" pitchFamily="18" charset="0"/>
              </a:rPr>
              <a:t>Приказ Рособрнадзора от 04.08.2023 N 1493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информации" (Зарегистрировано в Минюсте России 28.11.2023 N 76133</a:t>
            </a:r>
            <a:r>
              <a:rPr lang="ru-RU" altLang="ru-RU" b="1" dirty="0"/>
              <a:t>).</a:t>
            </a:r>
            <a:endParaRPr lang="ru-RU" altLang="ru-RU" b="1" i="1" u="sng" dirty="0">
              <a:solidFill>
                <a:srgbClr val="C00000"/>
              </a:solidFill>
              <a:latin typeface="Times New Roman" panose="02020603050405020304" pitchFamily="18" charset="0"/>
              <a:cs typeface="Times New Roman" panose="02020603050405020304" pitchFamily="18" charset="0"/>
            </a:endParaRPr>
          </a:p>
          <a:p>
            <a:pPr algn="just" eaLnBrk="1" hangingPunct="1">
              <a:spcBef>
                <a:spcPct val="0"/>
              </a:spcBef>
              <a:buClrTx/>
              <a:buNone/>
              <a:defRPr/>
            </a:pPr>
            <a:endParaRPr lang="ru-RU" altLang="ru-RU" dirty="0"/>
          </a:p>
        </p:txBody>
      </p:sp>
    </p:spTree>
    <p:extLst>
      <p:ext uri="{BB962C8B-B14F-4D97-AF65-F5344CB8AC3E}">
        <p14:creationId xmlns:p14="http://schemas.microsoft.com/office/powerpoint/2010/main" val="120617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1056000" y="619126"/>
            <a:ext cx="9323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ru-RU" altLang="ru-RU" b="1" dirty="0">
                <a:solidFill>
                  <a:srgbClr val="C00000"/>
                </a:solidFill>
                <a:latin typeface="Times New Roman" panose="02020603050405020304" pitchFamily="18" charset="0"/>
                <a:cs typeface="Times New Roman" panose="02020603050405020304" pitchFamily="18" charset="0"/>
              </a:rPr>
              <a:t>Требования определяют: </a:t>
            </a:r>
          </a:p>
          <a:p>
            <a:pPr eaLnBrk="1" hangingPunct="1">
              <a:spcBef>
                <a:spcPct val="0"/>
              </a:spcBef>
              <a:buClrTx/>
              <a:buFontTx/>
              <a:buNone/>
            </a:pPr>
            <a:endParaRPr lang="ru-RU" altLang="ru-RU" b="1" dirty="0">
              <a:latin typeface="Times New Roman" panose="02020603050405020304" pitchFamily="18" charset="0"/>
              <a:cs typeface="Times New Roman" panose="02020603050405020304" pitchFamily="18" charset="0"/>
            </a:endParaRPr>
          </a:p>
          <a:p>
            <a:pPr eaLnBrk="1" hangingPunct="1">
              <a:spcBef>
                <a:spcPct val="0"/>
              </a:spcBef>
              <a:buClrTx/>
            </a:pPr>
            <a:r>
              <a:rPr lang="ru-RU" altLang="ru-RU" dirty="0">
                <a:latin typeface="Times New Roman" panose="02020603050405020304" pitchFamily="18" charset="0"/>
                <a:cs typeface="Times New Roman" panose="02020603050405020304" pitchFamily="18" charset="0"/>
              </a:rPr>
              <a:t>  структуру официального сайта образовательной организации в информационно-телекоммуникационной сети «Интернет»;  </a:t>
            </a:r>
          </a:p>
          <a:p>
            <a:pPr eaLnBrk="1" hangingPunct="1">
              <a:spcBef>
                <a:spcPct val="0"/>
              </a:spcBef>
              <a:buClrTx/>
            </a:pPr>
            <a:r>
              <a:rPr lang="ru-RU" altLang="ru-RU" dirty="0">
                <a:latin typeface="Times New Roman" panose="02020603050405020304" pitchFamily="18" charset="0"/>
                <a:cs typeface="Times New Roman" panose="02020603050405020304" pitchFamily="18" charset="0"/>
              </a:rPr>
              <a:t> формат предоставления на нем обязательной к размещению информации об образовательной организации.</a:t>
            </a:r>
          </a:p>
        </p:txBody>
      </p:sp>
      <p:pic>
        <p:nvPicPr>
          <p:cNvPr id="21507" name="Picture 5" descr="Картинки по запросу интернет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538" y="5233988"/>
            <a:ext cx="2176462"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flipH="1">
            <a:off x="1763713" y="5180014"/>
            <a:ext cx="1841500" cy="1108075"/>
          </a:xfrm>
          <a:prstGeom prst="rect">
            <a:avLst/>
          </a:prstGeom>
          <a:noFill/>
        </p:spPr>
        <p:txBody>
          <a:bodyPr>
            <a:spAutoFit/>
          </a:bodyPr>
          <a:lstStyle/>
          <a:p>
            <a:pPr>
              <a:defRPr/>
            </a:pPr>
            <a:r>
              <a:rPr lang="ru-RU" sz="6600" dirty="0">
                <a:solidFill>
                  <a:srgbClr val="FF0000"/>
                </a:solidFill>
                <a:latin typeface="+mj-lt"/>
              </a:rPr>
              <a:t>!</a:t>
            </a:r>
          </a:p>
        </p:txBody>
      </p:sp>
      <p:sp>
        <p:nvSpPr>
          <p:cNvPr id="21509" name="Прямоугольник 4"/>
          <p:cNvSpPr>
            <a:spLocks noChangeArrowheads="1"/>
          </p:cNvSpPr>
          <p:nvPr/>
        </p:nvSpPr>
        <p:spPr bwMode="auto">
          <a:xfrm>
            <a:off x="966000" y="2921000"/>
            <a:ext cx="9273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ru-RU" altLang="ru-RU" dirty="0">
                <a:latin typeface="Times New Roman" panose="02020603050405020304" pitchFamily="18" charset="0"/>
                <a:cs typeface="Times New Roman" panose="02020603050405020304" pitchFamily="18" charset="0"/>
              </a:rPr>
              <a:t>Структура сайта должна включать </a:t>
            </a:r>
            <a:r>
              <a:rPr lang="ru-RU" altLang="ru-RU" b="1" u="sng" dirty="0">
                <a:latin typeface="Times New Roman" panose="02020603050405020304" pitchFamily="18" charset="0"/>
                <a:cs typeface="Times New Roman" panose="02020603050405020304" pitchFamily="18" charset="0"/>
              </a:rPr>
              <a:t>специальный раздел </a:t>
            </a:r>
            <a:r>
              <a:rPr lang="ru-RU" altLang="ru-RU" b="1" dirty="0">
                <a:solidFill>
                  <a:srgbClr val="C00000"/>
                </a:solidFill>
                <a:latin typeface="Times New Roman" panose="02020603050405020304" pitchFamily="18" charset="0"/>
                <a:cs typeface="Times New Roman" panose="02020603050405020304" pitchFamily="18" charset="0"/>
              </a:rPr>
              <a:t>«Сведения об образовательной организации».</a:t>
            </a:r>
          </a:p>
          <a:p>
            <a:pPr eaLnBrk="1" hangingPunct="1">
              <a:spcBef>
                <a:spcPct val="0"/>
              </a:spcBef>
              <a:buClrTx/>
              <a:buFontTx/>
              <a:buNone/>
            </a:pPr>
            <a:r>
              <a:rPr lang="ru-RU" altLang="ru-RU" dirty="0">
                <a:latin typeface="Times New Roman" panose="02020603050405020304" pitchFamily="18" charset="0"/>
                <a:cs typeface="Times New Roman" panose="02020603050405020304" pitchFamily="18" charset="0"/>
              </a:rPr>
              <a:t> Доступ  к  специальному  разделу  должен  осуществляться  с  главной (основной) страницы Сайта, а также из основного навигационного меню Сайта.</a:t>
            </a:r>
          </a:p>
        </p:txBody>
      </p:sp>
      <p:sp>
        <p:nvSpPr>
          <p:cNvPr id="21510" name="Прямоугольник 5"/>
          <p:cNvSpPr>
            <a:spLocks noChangeArrowheads="1"/>
          </p:cNvSpPr>
          <p:nvPr/>
        </p:nvSpPr>
        <p:spPr bwMode="auto">
          <a:xfrm>
            <a:off x="2174876" y="5219700"/>
            <a:ext cx="5865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a:spcBef>
                <a:spcPct val="0"/>
              </a:spcBef>
              <a:buClrTx/>
              <a:buFontTx/>
              <a:buNone/>
            </a:pPr>
            <a:r>
              <a:rPr lang="ru-RU" altLang="ru-RU" sz="1800"/>
              <a:t>Страницы  специального  раздела  должны  быть  доступны  в информационно-телекоммуникационной  сети  "Интернет"  без  дополнительной</a:t>
            </a:r>
          </a:p>
          <a:p>
            <a:pPr algn="ctr">
              <a:spcBef>
                <a:spcPct val="0"/>
              </a:spcBef>
              <a:buClrTx/>
              <a:buFontTx/>
              <a:buNone/>
            </a:pPr>
            <a:r>
              <a:rPr lang="ru-RU" altLang="ru-RU" sz="1800"/>
              <a:t>регистрации.</a:t>
            </a:r>
          </a:p>
        </p:txBody>
      </p:sp>
    </p:spTree>
    <p:extLst>
      <p:ext uri="{BB962C8B-B14F-4D97-AF65-F5344CB8AC3E}">
        <p14:creationId xmlns:p14="http://schemas.microsoft.com/office/powerpoint/2010/main" val="297762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2785</TotalTime>
  <Words>2297</Words>
  <Application>Microsoft Office PowerPoint</Application>
  <PresentationFormat>Произвольный</PresentationFormat>
  <Paragraphs>222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Богомолов Иван Сергеевич</cp:lastModifiedBy>
  <cp:revision>250</cp:revision>
  <dcterms:created xsi:type="dcterms:W3CDTF">2022-02-08T09:10:55Z</dcterms:created>
  <dcterms:modified xsi:type="dcterms:W3CDTF">2024-10-10T05:23:58Z</dcterms:modified>
</cp:coreProperties>
</file>