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307" r:id="rId5"/>
    <p:sldId id="308" r:id="rId6"/>
    <p:sldId id="264" r:id="rId7"/>
    <p:sldId id="309" r:id="rId8"/>
    <p:sldId id="310" r:id="rId9"/>
    <p:sldId id="322" r:id="rId10"/>
    <p:sldId id="313" r:id="rId11"/>
    <p:sldId id="314" r:id="rId12"/>
    <p:sldId id="315" r:id="rId13"/>
    <p:sldId id="316" r:id="rId14"/>
    <p:sldId id="317" r:id="rId15"/>
    <p:sldId id="318" r:id="rId16"/>
    <p:sldId id="319" r:id="rId17"/>
    <p:sldId id="320" r:id="rId18"/>
    <p:sldId id="321" r:id="rId19"/>
    <p:sldId id="312" r:id="rId20"/>
    <p:sldId id="299" r:id="rId21"/>
    <p:sldId id="324" r:id="rId22"/>
    <p:sldId id="330" r:id="rId23"/>
    <p:sldId id="331" r:id="rId24"/>
    <p:sldId id="323" r:id="rId25"/>
    <p:sldId id="325" r:id="rId26"/>
    <p:sldId id="326" r:id="rId27"/>
    <p:sldId id="327" r:id="rId28"/>
    <p:sldId id="328" r:id="rId29"/>
    <p:sldId id="329" r:id="rId30"/>
    <p:sldId id="263" r:id="rId31"/>
    <p:sldId id="306" r:id="rId32"/>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modifyVerifier cryptProviderType="rsaFull" cryptAlgorithmClass="hash" cryptAlgorithmType="typeAny" cryptAlgorithmSid="4" spinCount="100000" saltData="MPt9ZdbKwvAla8AZkRTyrg==" hashData="06rGJ08wSd7yWjflpJYJwblyYpg="/>
  <p:extLst>
    <p:ext uri="{EFAFB233-063F-42B5-8137-9DF3F51BA10A}">
      <p15:sldGuideLst xmlns:p15="http://schemas.microsoft.com/office/powerpoint/2012/main" xmlns="">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716" y="-7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extLst>
      <p:ext uri="{BB962C8B-B14F-4D97-AF65-F5344CB8AC3E}">
        <p14:creationId xmlns:p14="http://schemas.microsoft.com/office/powerpoint/2010/main" val="1181164529"/>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endParaRPr lang="ru-RU"/>
          </a:p>
        </p:txBody>
      </p:sp>
    </p:spTree>
    <p:extLst>
      <p:ext uri="{BB962C8B-B14F-4D97-AF65-F5344CB8AC3E}">
        <p14:creationId xmlns:p14="http://schemas.microsoft.com/office/powerpoint/2010/main" val="257108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1524000" y="1122363"/>
            <a:ext cx="9144000" cy="2387600"/>
          </a:xfrm>
        </p:spPr>
        <p:txBody>
          <a:bodyPr anchor="b"/>
          <a:lstStyle>
            <a:lvl1pPr algn="ctr">
              <a:defRPr sz="6000"/>
            </a:lvl1pPr>
          </a:lstStyle>
          <a:p>
            <a:pPr>
              <a:defRPr/>
            </a:pPr>
            <a:r>
              <a:rPr lang="ru-RU"/>
              <a:t>Образец заголовка</a:t>
            </a:r>
          </a:p>
        </p:txBody>
      </p:sp>
      <p:sp>
        <p:nvSpPr>
          <p:cNvPr id="3" name="Подзаголовок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p>
        </p:txBody>
      </p:sp>
      <p:sp>
        <p:nvSpPr>
          <p:cNvPr id="4" name="Дата 3"/>
          <p:cNvSpPr>
            <a:spLocks noGrp="1"/>
          </p:cNvSpPr>
          <p:nvPr>
            <p:ph type="dt" sz="half" idx="10"/>
          </p:nvPr>
        </p:nvSpPr>
        <p:spPr bwMode="auto"/>
        <p:txBody>
          <a:bodyPr/>
          <a:lstStyle/>
          <a:p>
            <a:pPr>
              <a:defRPr/>
            </a:pPr>
            <a:fld id="{92ECA78F-B296-4015-A430-BF24425B4116}" type="datetimeFigureOut">
              <a:rPr lang="ru-RU"/>
              <a:t>10.10.2024</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9F4A794E-68A1-4FB3-B2EF-894FFD5411AA}"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p>
        </p:txBody>
      </p:sp>
      <p:sp>
        <p:nvSpPr>
          <p:cNvPr id="3"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10"/>
          </p:nvPr>
        </p:nvSpPr>
        <p:spPr bwMode="auto"/>
        <p:txBody>
          <a:bodyPr/>
          <a:lstStyle/>
          <a:p>
            <a:pPr>
              <a:defRPr/>
            </a:pPr>
            <a:fld id="{92ECA78F-B296-4015-A430-BF24425B4116}" type="datetimeFigureOut">
              <a:rPr lang="ru-RU"/>
              <a:t>10.10.2024</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9F4A794E-68A1-4FB3-B2EF-894FFD5411AA}" type="slidenum">
              <a:rPr lang="ru-RU"/>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8724900" y="365125"/>
            <a:ext cx="2628900" cy="5811838"/>
          </a:xfrm>
        </p:spPr>
        <p:txBody>
          <a:bodyPr vert="eaVert"/>
          <a:lstStyle/>
          <a:p>
            <a:pPr>
              <a:defRPr/>
            </a:pPr>
            <a:r>
              <a:rPr lang="ru-RU"/>
              <a:t>Образец заголовка</a:t>
            </a:r>
          </a:p>
        </p:txBody>
      </p:sp>
      <p:sp>
        <p:nvSpPr>
          <p:cNvPr id="3" name="Вертикальный текст 2"/>
          <p:cNvSpPr>
            <a:spLocks noGrp="1"/>
          </p:cNvSpPr>
          <p:nvPr>
            <p:ph type="body" orient="vert" idx="1"/>
          </p:nvPr>
        </p:nvSpPr>
        <p:spPr bwMode="auto">
          <a:xfrm>
            <a:off x="838200" y="365125"/>
            <a:ext cx="7734300" cy="5811838"/>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10"/>
          </p:nvPr>
        </p:nvSpPr>
        <p:spPr bwMode="auto"/>
        <p:txBody>
          <a:bodyPr/>
          <a:lstStyle/>
          <a:p>
            <a:pPr>
              <a:defRPr/>
            </a:pPr>
            <a:fld id="{92ECA78F-B296-4015-A430-BF24425B4116}" type="datetimeFigureOut">
              <a:rPr lang="ru-RU"/>
              <a:t>10.10.2024</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9F4A794E-68A1-4FB3-B2EF-894FFD5411AA}" type="slidenum">
              <a:rPr lang="ru-RU"/>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p>
        </p:txBody>
      </p:sp>
      <p:sp>
        <p:nvSpPr>
          <p:cNvPr id="3"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10"/>
          </p:nvPr>
        </p:nvSpPr>
        <p:spPr bwMode="auto"/>
        <p:txBody>
          <a:bodyPr/>
          <a:lstStyle/>
          <a:p>
            <a:pPr>
              <a:defRPr/>
            </a:pPr>
            <a:fld id="{92ECA78F-B296-4015-A430-BF24425B4116}" type="datetimeFigureOut">
              <a:rPr lang="ru-RU"/>
              <a:t>10.10.2024</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9F4A794E-68A1-4FB3-B2EF-894FFD5411AA}" type="slidenum">
              <a:rPr lang="ru-RU"/>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1850" y="1709738"/>
            <a:ext cx="10515600" cy="2852737"/>
          </a:xfrm>
        </p:spPr>
        <p:txBody>
          <a:bodyPr anchor="b"/>
          <a:lstStyle>
            <a:lvl1pPr>
              <a:defRPr sz="6000"/>
            </a:lvl1pPr>
          </a:lstStyle>
          <a:p>
            <a:pPr>
              <a:defRPr/>
            </a:pPr>
            <a:r>
              <a:rPr lang="ru-RU"/>
              <a:t>Образец заголовка</a:t>
            </a:r>
          </a:p>
        </p:txBody>
      </p:sp>
      <p:sp>
        <p:nvSpPr>
          <p:cNvPr id="3" name="Текст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ru-RU"/>
              <a:t>Образец текста</a:t>
            </a:r>
            <a:endParaRPr/>
          </a:p>
        </p:txBody>
      </p:sp>
      <p:sp>
        <p:nvSpPr>
          <p:cNvPr id="4" name="Дата 3"/>
          <p:cNvSpPr>
            <a:spLocks noGrp="1"/>
          </p:cNvSpPr>
          <p:nvPr>
            <p:ph type="dt" sz="half" idx="10"/>
          </p:nvPr>
        </p:nvSpPr>
        <p:spPr bwMode="auto"/>
        <p:txBody>
          <a:bodyPr/>
          <a:lstStyle/>
          <a:p>
            <a:pPr>
              <a:defRPr/>
            </a:pPr>
            <a:fld id="{92ECA78F-B296-4015-A430-BF24425B4116}" type="datetimeFigureOut">
              <a:rPr lang="ru-RU"/>
              <a:t>10.10.2024</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9F4A794E-68A1-4FB3-B2EF-894FFD5411AA}"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p>
        </p:txBody>
      </p:sp>
      <p:sp>
        <p:nvSpPr>
          <p:cNvPr id="3" name="Объект 2"/>
          <p:cNvSpPr>
            <a:spLocks noGrp="1"/>
          </p:cNvSpPr>
          <p:nvPr>
            <p:ph sz="half" idx="1"/>
          </p:nvPr>
        </p:nvSpPr>
        <p:spPr bwMode="auto">
          <a:xfrm>
            <a:off x="838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Объект 3"/>
          <p:cNvSpPr>
            <a:spLocks noGrp="1"/>
          </p:cNvSpPr>
          <p:nvPr>
            <p:ph sz="half" idx="2"/>
          </p:nvPr>
        </p:nvSpPr>
        <p:spPr bwMode="auto">
          <a:xfrm>
            <a:off x="6172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Дата 4"/>
          <p:cNvSpPr>
            <a:spLocks noGrp="1"/>
          </p:cNvSpPr>
          <p:nvPr>
            <p:ph type="dt" sz="half" idx="10"/>
          </p:nvPr>
        </p:nvSpPr>
        <p:spPr bwMode="auto"/>
        <p:txBody>
          <a:bodyPr/>
          <a:lstStyle/>
          <a:p>
            <a:pPr>
              <a:defRPr/>
            </a:pPr>
            <a:fld id="{92ECA78F-B296-4015-A430-BF24425B4116}" type="datetimeFigureOut">
              <a:rPr lang="ru-RU"/>
              <a:t>10.10.2024</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9F4A794E-68A1-4FB3-B2EF-894FFD5411AA}" type="slidenum">
              <a:rPr lang="ru-RU"/>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365125"/>
            <a:ext cx="10515600" cy="1325563"/>
          </a:xfrm>
        </p:spPr>
        <p:txBody>
          <a:bodyPr/>
          <a:lstStyle/>
          <a:p>
            <a:pPr>
              <a:defRPr/>
            </a:pPr>
            <a:r>
              <a:rPr lang="ru-RU"/>
              <a:t>Образец заголовка</a:t>
            </a:r>
          </a:p>
        </p:txBody>
      </p:sp>
      <p:sp>
        <p:nvSpPr>
          <p:cNvPr id="3" name="Текст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Объект 3"/>
          <p:cNvSpPr>
            <a:spLocks noGrp="1"/>
          </p:cNvSpPr>
          <p:nvPr>
            <p:ph sz="half" idx="2"/>
          </p:nvPr>
        </p:nvSpPr>
        <p:spPr bwMode="auto">
          <a:xfrm>
            <a:off x="839788" y="2505074"/>
            <a:ext cx="5157787"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Текст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5"/>
          <p:cNvSpPr>
            <a:spLocks noGrp="1"/>
          </p:cNvSpPr>
          <p:nvPr>
            <p:ph sz="quarter" idx="4"/>
          </p:nvPr>
        </p:nvSpPr>
        <p:spPr bwMode="auto">
          <a:xfrm>
            <a:off x="6172200" y="2505074"/>
            <a:ext cx="5183188"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Дата 6"/>
          <p:cNvSpPr>
            <a:spLocks noGrp="1"/>
          </p:cNvSpPr>
          <p:nvPr>
            <p:ph type="dt" sz="half" idx="10"/>
          </p:nvPr>
        </p:nvSpPr>
        <p:spPr bwMode="auto"/>
        <p:txBody>
          <a:bodyPr/>
          <a:lstStyle/>
          <a:p>
            <a:pPr>
              <a:defRPr/>
            </a:pPr>
            <a:fld id="{92ECA78F-B296-4015-A430-BF24425B4116}" type="datetimeFigureOut">
              <a:rPr lang="ru-RU"/>
              <a:t>10.10.2024</a:t>
            </a:fld>
            <a:endParaRPr lang="ru-RU"/>
          </a:p>
        </p:txBody>
      </p:sp>
      <p:sp>
        <p:nvSpPr>
          <p:cNvPr id="8" name="Нижний колонтитул 7"/>
          <p:cNvSpPr>
            <a:spLocks noGrp="1"/>
          </p:cNvSpPr>
          <p:nvPr>
            <p:ph type="ftr" sz="quarter" idx="11"/>
          </p:nvPr>
        </p:nvSpPr>
        <p:spPr bwMode="auto"/>
        <p:txBody>
          <a:bodyPr/>
          <a:lstStyle/>
          <a:p>
            <a:pPr>
              <a:defRPr/>
            </a:pPr>
            <a:endParaRPr lang="ru-RU"/>
          </a:p>
        </p:txBody>
      </p:sp>
      <p:sp>
        <p:nvSpPr>
          <p:cNvPr id="9" name="Номер слайда 8"/>
          <p:cNvSpPr>
            <a:spLocks noGrp="1"/>
          </p:cNvSpPr>
          <p:nvPr>
            <p:ph type="sldNum" sz="quarter" idx="12"/>
          </p:nvPr>
        </p:nvSpPr>
        <p:spPr bwMode="auto"/>
        <p:txBody>
          <a:bodyPr/>
          <a:lstStyle/>
          <a:p>
            <a:pPr>
              <a:defRPr/>
            </a:pPr>
            <a:fld id="{9F4A794E-68A1-4FB3-B2EF-894FFD5411AA}" type="slidenum">
              <a:rPr lang="ru-RU"/>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p>
        </p:txBody>
      </p:sp>
      <p:sp>
        <p:nvSpPr>
          <p:cNvPr id="3" name="Дата 2"/>
          <p:cNvSpPr>
            <a:spLocks noGrp="1"/>
          </p:cNvSpPr>
          <p:nvPr>
            <p:ph type="dt" sz="half" idx="10"/>
          </p:nvPr>
        </p:nvSpPr>
        <p:spPr bwMode="auto"/>
        <p:txBody>
          <a:bodyPr/>
          <a:lstStyle/>
          <a:p>
            <a:pPr>
              <a:defRPr/>
            </a:pPr>
            <a:fld id="{92ECA78F-B296-4015-A430-BF24425B4116}" type="datetimeFigureOut">
              <a:rPr lang="ru-RU"/>
              <a:t>10.10.2024</a:t>
            </a:fld>
            <a:endParaRPr lang="ru-RU"/>
          </a:p>
        </p:txBody>
      </p:sp>
      <p:sp>
        <p:nvSpPr>
          <p:cNvPr id="4" name="Нижний колонтитул 3"/>
          <p:cNvSpPr>
            <a:spLocks noGrp="1"/>
          </p:cNvSpPr>
          <p:nvPr>
            <p:ph type="ftr" sz="quarter" idx="11"/>
          </p:nvPr>
        </p:nvSpPr>
        <p:spPr bwMode="auto"/>
        <p:txBody>
          <a:bodyPr/>
          <a:lstStyle/>
          <a:p>
            <a:pPr>
              <a:defRPr/>
            </a:pPr>
            <a:endParaRPr lang="ru-RU"/>
          </a:p>
        </p:txBody>
      </p:sp>
      <p:sp>
        <p:nvSpPr>
          <p:cNvPr id="5" name="Номер слайда 4"/>
          <p:cNvSpPr>
            <a:spLocks noGrp="1"/>
          </p:cNvSpPr>
          <p:nvPr>
            <p:ph type="sldNum" sz="quarter" idx="12"/>
          </p:nvPr>
        </p:nvSpPr>
        <p:spPr bwMode="auto"/>
        <p:txBody>
          <a:bodyPr/>
          <a:lstStyle/>
          <a:p>
            <a:pPr>
              <a:defRPr/>
            </a:pPr>
            <a:fld id="{9F4A794E-68A1-4FB3-B2EF-894FFD5411AA}" type="slidenum">
              <a:rPr lang="ru-RU"/>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92ECA78F-B296-4015-A430-BF24425B4116}" type="datetimeFigureOut">
              <a:rPr lang="ru-RU"/>
              <a:t>10.10.2024</a:t>
            </a:fld>
            <a:endParaRPr lang="ru-RU"/>
          </a:p>
        </p:txBody>
      </p:sp>
      <p:sp>
        <p:nvSpPr>
          <p:cNvPr id="3" name="Нижний колонтитул 2"/>
          <p:cNvSpPr>
            <a:spLocks noGrp="1"/>
          </p:cNvSpPr>
          <p:nvPr>
            <p:ph type="ftr" sz="quarter" idx="11"/>
          </p:nvPr>
        </p:nvSpPr>
        <p:spPr bwMode="auto"/>
        <p:txBody>
          <a:bodyPr/>
          <a:lstStyle/>
          <a:p>
            <a:pPr>
              <a:defRPr/>
            </a:pPr>
            <a:endParaRPr lang="ru-RU"/>
          </a:p>
        </p:txBody>
      </p:sp>
      <p:sp>
        <p:nvSpPr>
          <p:cNvPr id="4" name="Номер слайда 3"/>
          <p:cNvSpPr>
            <a:spLocks noGrp="1"/>
          </p:cNvSpPr>
          <p:nvPr>
            <p:ph type="sldNum" sz="quarter" idx="12"/>
          </p:nvPr>
        </p:nvSpPr>
        <p:spPr bwMode="auto"/>
        <p:txBody>
          <a:bodyPr/>
          <a:lstStyle/>
          <a:p>
            <a:pPr>
              <a:defRPr/>
            </a:pPr>
            <a:fld id="{9F4A794E-68A1-4FB3-B2EF-894FFD5411AA}"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p>
        </p:txBody>
      </p:sp>
      <p:sp>
        <p:nvSpPr>
          <p:cNvPr id="3" name="Объект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92ECA78F-B296-4015-A430-BF24425B4116}" type="datetimeFigureOut">
              <a:rPr lang="ru-RU"/>
              <a:t>10.10.2024</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9F4A794E-68A1-4FB3-B2EF-894FFD5411AA}" type="slidenum">
              <a:rPr lang="ru-RU"/>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Рисунок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p>
        </p:txBody>
      </p:sp>
      <p:sp>
        <p:nvSpPr>
          <p:cNvPr id="3" name="Рисунок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92ECA78F-B296-4015-A430-BF24425B4116}" type="datetimeFigureOut">
              <a:rPr lang="ru-RU"/>
              <a:t>10.10.2024</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9F4A794E-68A1-4FB3-B2EF-894FFD5411AA}" type="slidenum">
              <a:rPr lang="ru-RU"/>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p>
        </p:txBody>
      </p:sp>
      <p:sp>
        <p:nvSpPr>
          <p:cNvPr id="3"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Дата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2ECA78F-B296-4015-A430-BF24425B4116}" type="datetimeFigureOut">
              <a:rPr lang="ru-RU"/>
              <a:t>10.10.2024</a:t>
            </a:fld>
            <a:endParaRPr lang="ru-RU"/>
          </a:p>
        </p:txBody>
      </p:sp>
      <p:sp>
        <p:nvSpPr>
          <p:cNvPr id="5" name="Нижний колонтитул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F4A794E-68A1-4FB3-B2EF-894FFD5411AA}"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shabal25@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tretch/>
        </a:blipFill>
        <a:effectLst/>
      </p:bgPr>
    </p:bg>
    <p:spTree>
      <p:nvGrpSpPr>
        <p:cNvPr id="1" name=""/>
        <p:cNvGrpSpPr/>
        <p:nvPr/>
      </p:nvGrpSpPr>
      <p:grpSpPr bwMode="auto">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1">
                    <a:lumMod val="75000"/>
                  </a:schemeClr>
                </a:solidFill>
                <a:latin typeface="Verdana"/>
                <a:ea typeface="Verdana"/>
                <a:cs typeface="Verdana"/>
              </a:rPr>
              <a:t>Руководство</a:t>
            </a:r>
            <a:endParaRPr lang="ru-RU" sz="3200" b="1" dirty="0">
              <a:solidFill>
                <a:schemeClr val="accent1">
                  <a:lumMod val="75000"/>
                </a:schemeClr>
              </a:solidFill>
              <a:latin typeface="Verdana"/>
              <a:ea typeface="Verdana"/>
              <a:cs typeface="Verdana"/>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225077926"/>
              </p:ext>
            </p:extLst>
          </p:nvPr>
        </p:nvGraphicFramePr>
        <p:xfrm>
          <a:off x="1030398" y="1832084"/>
          <a:ext cx="9833760" cy="1097280"/>
        </p:xfrm>
        <a:graphic>
          <a:graphicData uri="http://schemas.openxmlformats.org/drawingml/2006/table">
            <a:tbl>
              <a:tblPr/>
              <a:tblGrid>
                <a:gridCol w="9833760"/>
              </a:tblGrid>
              <a:tr h="361950">
                <a:tc>
                  <a:txBody>
                    <a:bodyPr/>
                    <a:lstStyle/>
                    <a:p>
                      <a:pPr marL="285750" indent="-285750" algn="l" fontAlgn="t">
                        <a:buFont typeface="Arial" panose="020B0604020202020204" pitchFamily="34" charset="0"/>
                        <a:buChar char="•"/>
                      </a:pPr>
                      <a:r>
                        <a:rPr lang="ru-RU" dirty="0">
                          <a:effectLst/>
                        </a:rPr>
                        <a:t>Руководитель образовательной </a:t>
                      </a:r>
                      <a:r>
                        <a:rPr lang="ru-RU" dirty="0" smtClean="0">
                          <a:effectLst/>
                        </a:rPr>
                        <a:t>организации (фамилия, </a:t>
                      </a:r>
                      <a:r>
                        <a:rPr lang="ru-RU" dirty="0">
                          <a:effectLst/>
                        </a:rPr>
                        <a:t>имя, отчество (при наличии), контактные телефоны, адреса электронной </a:t>
                      </a:r>
                      <a:r>
                        <a:rPr lang="ru-RU" dirty="0" smtClean="0">
                          <a:effectLst/>
                        </a:rPr>
                        <a:t>почты)</a:t>
                      </a:r>
                      <a:endParaRPr lang="ru-RU" dirty="0">
                        <a:effectLst/>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61950">
                <a:tc>
                  <a:txBody>
                    <a:bodyPr/>
                    <a:lstStyle/>
                    <a:p>
                      <a:pPr marL="285750" indent="-285750" algn="l" fontAlgn="t">
                        <a:buFont typeface="Arial" panose="020B0604020202020204" pitchFamily="34" charset="0"/>
                        <a:buChar char="•"/>
                      </a:pPr>
                      <a:r>
                        <a:rPr lang="ru-RU" dirty="0">
                          <a:effectLst/>
                        </a:rPr>
                        <a:t>Заместители </a:t>
                      </a:r>
                      <a:r>
                        <a:rPr lang="ru-RU" dirty="0" smtClean="0">
                          <a:effectLst/>
                        </a:rPr>
                        <a:t>руководителя</a:t>
                      </a:r>
                      <a:r>
                        <a:rPr lang="ru-RU" baseline="0" dirty="0" smtClean="0">
                          <a:effectLst/>
                        </a:rPr>
                        <a:t> (</a:t>
                      </a:r>
                      <a:r>
                        <a:rPr lang="ru-RU" dirty="0" smtClean="0">
                          <a:effectLst/>
                        </a:rPr>
                        <a:t>фамилия, </a:t>
                      </a:r>
                      <a:r>
                        <a:rPr lang="ru-RU" dirty="0">
                          <a:effectLst/>
                        </a:rPr>
                        <a:t>имя, отчество (при наличии), контактные телефоны, адреса электронной </a:t>
                      </a:r>
                      <a:r>
                        <a:rPr lang="ru-RU" dirty="0" smtClean="0">
                          <a:effectLst/>
                        </a:rPr>
                        <a:t>почты)</a:t>
                      </a:r>
                      <a:endParaRPr lang="ru-RU" dirty="0">
                        <a:effectLst/>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210605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71605"/>
            <a:ext cx="10515600" cy="805758"/>
          </a:xfrm>
        </p:spPr>
        <p:txBody>
          <a:bodyPr>
            <a:normAutofit/>
          </a:bodyPr>
          <a:lstStyle/>
          <a:p>
            <a:r>
              <a:rPr lang="ru-RU" sz="2800" b="1" dirty="0" smtClean="0">
                <a:solidFill>
                  <a:schemeClr val="accent1">
                    <a:lumMod val="75000"/>
                  </a:schemeClr>
                </a:solidFill>
                <a:latin typeface="Verdana"/>
                <a:ea typeface="Verdana"/>
                <a:cs typeface="Verdana"/>
              </a:rPr>
              <a:t>Педагогический </a:t>
            </a:r>
            <a:r>
              <a:rPr lang="ru-RU" sz="2800" b="1" dirty="0">
                <a:solidFill>
                  <a:schemeClr val="accent1">
                    <a:lumMod val="75000"/>
                  </a:schemeClr>
                </a:solidFill>
                <a:latin typeface="Verdana"/>
                <a:ea typeface="Verdana"/>
                <a:cs typeface="Verdana"/>
              </a:rPr>
              <a:t>(научно-педагогический) состав</a:t>
            </a:r>
          </a:p>
        </p:txBody>
      </p:sp>
      <p:graphicFrame>
        <p:nvGraphicFramePr>
          <p:cNvPr id="5" name="Объект 4"/>
          <p:cNvGraphicFramePr>
            <a:graphicFrameLocks noGrp="1"/>
          </p:cNvGraphicFramePr>
          <p:nvPr>
            <p:ph idx="1"/>
            <p:extLst>
              <p:ext uri="{D42A27DB-BD31-4B8C-83A1-F6EECF244321}">
                <p14:modId xmlns:p14="http://schemas.microsoft.com/office/powerpoint/2010/main" val="450370371"/>
              </p:ext>
            </p:extLst>
          </p:nvPr>
        </p:nvGraphicFramePr>
        <p:xfrm>
          <a:off x="964950" y="1210854"/>
          <a:ext cx="10388850" cy="5212080"/>
        </p:xfrm>
        <a:graphic>
          <a:graphicData uri="http://schemas.openxmlformats.org/drawingml/2006/table">
            <a:tbl>
              <a:tblPr/>
              <a:tblGrid>
                <a:gridCol w="10388850"/>
              </a:tblGrid>
              <a:tr h="458036">
                <a:tc>
                  <a:txBody>
                    <a:bodyPr/>
                    <a:lstStyle/>
                    <a:p>
                      <a:pPr marL="285750" indent="-285750" algn="l" fontAlgn="t">
                        <a:buFont typeface="Arial" panose="020B0604020202020204" pitchFamily="34" charset="0"/>
                        <a:buChar char="•"/>
                      </a:pPr>
                      <a:r>
                        <a:rPr lang="ru-RU" sz="1800" dirty="0">
                          <a:effectLst/>
                          <a:latin typeface="Verdana" panose="020B0604030504040204" pitchFamily="34" charset="0"/>
                          <a:ea typeface="Verdana" panose="020B0604030504040204" pitchFamily="34" charset="0"/>
                        </a:rPr>
                        <a:t>Персональный состав педагогических </a:t>
                      </a:r>
                      <a:r>
                        <a:rPr lang="ru-RU" sz="1800" dirty="0" smtClean="0">
                          <a:effectLst/>
                          <a:latin typeface="Verdana" panose="020B0604030504040204" pitchFamily="34" charset="0"/>
                          <a:ea typeface="Verdana" panose="020B0604030504040204" pitchFamily="34" charset="0"/>
                        </a:rPr>
                        <a:t>работников по </a:t>
                      </a:r>
                      <a:r>
                        <a:rPr lang="ru-RU" sz="1800" dirty="0">
                          <a:effectLst/>
                          <a:latin typeface="Verdana" panose="020B0604030504040204" pitchFamily="34" charset="0"/>
                          <a:ea typeface="Verdana" panose="020B0604030504040204" pitchFamily="34" charset="0"/>
                        </a:rPr>
                        <a:t>каждой реализуемой образовательной </a:t>
                      </a:r>
                      <a:r>
                        <a:rPr lang="ru-RU" sz="1800" dirty="0" smtClean="0">
                          <a:effectLst/>
                          <a:latin typeface="Verdana" panose="020B0604030504040204" pitchFamily="34" charset="0"/>
                          <a:ea typeface="Verdana" panose="020B0604030504040204" pitchFamily="34" charset="0"/>
                        </a:rPr>
                        <a:t>программе</a:t>
                      </a:r>
                      <a:endParaRPr lang="ru-RU" sz="1800" dirty="0">
                        <a:effectLst/>
                        <a:latin typeface="Verdana" panose="020B0604030504040204" pitchFamily="34" charset="0"/>
                        <a:ea typeface="Verdana" panose="020B0604030504040204" pitchFamily="34"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893302">
                <a:tc>
                  <a:txBody>
                    <a:bodyPr/>
                    <a:lstStyle/>
                    <a:p>
                      <a:pPr marL="285750" indent="-285750" algn="l" fontAlgn="t">
                        <a:buFont typeface="Arial" panose="020B0604020202020204" pitchFamily="34" charset="0"/>
                        <a:buChar char="•"/>
                      </a:pPr>
                      <a:r>
                        <a:rPr lang="ru-RU" sz="1800" dirty="0">
                          <a:effectLst/>
                          <a:latin typeface="Verdana" panose="020B0604030504040204" pitchFamily="34" charset="0"/>
                          <a:ea typeface="Verdana" panose="020B0604030504040204" pitchFamily="34" charset="0"/>
                        </a:rPr>
                        <a:t>Сведения о педагогах: </a:t>
                      </a:r>
                      <a:br>
                        <a:rPr lang="ru-RU" sz="1800" dirty="0">
                          <a:effectLst/>
                          <a:latin typeface="Verdana" panose="020B0604030504040204" pitchFamily="34" charset="0"/>
                          <a:ea typeface="Verdana" panose="020B0604030504040204" pitchFamily="34" charset="0"/>
                        </a:rPr>
                      </a:br>
                      <a:r>
                        <a:rPr lang="ru-RU" sz="1800" dirty="0">
                          <a:effectLst/>
                          <a:latin typeface="Verdana" panose="020B0604030504040204" pitchFamily="34" charset="0"/>
                          <a:ea typeface="Verdana" panose="020B0604030504040204" pitchFamily="34" charset="0"/>
                        </a:rPr>
                        <a:t>- фамилия, имя, отчество (при наличии), </a:t>
                      </a:r>
                      <a:br>
                        <a:rPr lang="ru-RU" sz="1800" dirty="0">
                          <a:effectLst/>
                          <a:latin typeface="Verdana" panose="020B0604030504040204" pitchFamily="34" charset="0"/>
                          <a:ea typeface="Verdana" panose="020B0604030504040204" pitchFamily="34" charset="0"/>
                        </a:rPr>
                      </a:br>
                      <a:r>
                        <a:rPr lang="ru-RU" sz="1800" dirty="0">
                          <a:effectLst/>
                          <a:latin typeface="Verdana" panose="020B0604030504040204" pitchFamily="34" charset="0"/>
                          <a:ea typeface="Verdana" panose="020B0604030504040204" pitchFamily="34" charset="0"/>
                        </a:rPr>
                        <a:t>- занимаемая должность (должности),</a:t>
                      </a:r>
                      <a:br>
                        <a:rPr lang="ru-RU" sz="1800" dirty="0">
                          <a:effectLst/>
                          <a:latin typeface="Verdana" panose="020B0604030504040204" pitchFamily="34" charset="0"/>
                          <a:ea typeface="Verdana" panose="020B0604030504040204" pitchFamily="34" charset="0"/>
                        </a:rPr>
                      </a:br>
                      <a:r>
                        <a:rPr lang="ru-RU" sz="1800" dirty="0">
                          <a:effectLst/>
                          <a:latin typeface="Verdana" panose="020B0604030504040204" pitchFamily="34" charset="0"/>
                          <a:ea typeface="Verdana" panose="020B0604030504040204" pitchFamily="34" charset="0"/>
                        </a:rPr>
                        <a:t>- преподаваемые учебные предметы, курсы, дисциплины (модули),</a:t>
                      </a:r>
                      <a:br>
                        <a:rPr lang="ru-RU" sz="1800" dirty="0">
                          <a:effectLst/>
                          <a:latin typeface="Verdana" panose="020B0604030504040204" pitchFamily="34" charset="0"/>
                          <a:ea typeface="Verdana" panose="020B0604030504040204" pitchFamily="34" charset="0"/>
                        </a:rPr>
                      </a:br>
                      <a:r>
                        <a:rPr lang="ru-RU" sz="1800" dirty="0">
                          <a:effectLst/>
                          <a:latin typeface="Verdana" panose="020B0604030504040204" pitchFamily="34" charset="0"/>
                          <a:ea typeface="Verdana" panose="020B0604030504040204" pitchFamily="34" charset="0"/>
                        </a:rPr>
                        <a:t>- уровень (уровни) профессионального образования с указанием наименования направления подготовки и (или) специальности, в том числе научной, и квалификации,</a:t>
                      </a:r>
                      <a:br>
                        <a:rPr lang="ru-RU" sz="1800" dirty="0">
                          <a:effectLst/>
                          <a:latin typeface="Verdana" panose="020B0604030504040204" pitchFamily="34" charset="0"/>
                          <a:ea typeface="Verdana" panose="020B0604030504040204" pitchFamily="34" charset="0"/>
                        </a:rPr>
                      </a:br>
                      <a:r>
                        <a:rPr lang="ru-RU" sz="1800" dirty="0">
                          <a:effectLst/>
                          <a:latin typeface="Verdana" panose="020B0604030504040204" pitchFamily="34" charset="0"/>
                          <a:ea typeface="Verdana" panose="020B0604030504040204" pitchFamily="34" charset="0"/>
                        </a:rPr>
                        <a:t>- наименование направления подготовки и (или) специальности, в том числе научной,</a:t>
                      </a:r>
                      <a:br>
                        <a:rPr lang="ru-RU" sz="1800" dirty="0">
                          <a:effectLst/>
                          <a:latin typeface="Verdana" panose="020B0604030504040204" pitchFamily="34" charset="0"/>
                          <a:ea typeface="Verdana" panose="020B0604030504040204" pitchFamily="34" charset="0"/>
                        </a:rPr>
                      </a:br>
                      <a:r>
                        <a:rPr lang="ru-RU" sz="1800" dirty="0">
                          <a:effectLst/>
                          <a:latin typeface="Verdana" panose="020B0604030504040204" pitchFamily="34" charset="0"/>
                          <a:ea typeface="Verdana" panose="020B0604030504040204" pitchFamily="34" charset="0"/>
                        </a:rPr>
                        <a:t>- квалификация и опыт работы, </a:t>
                      </a:r>
                      <a:br>
                        <a:rPr lang="ru-RU" sz="1800" dirty="0">
                          <a:effectLst/>
                          <a:latin typeface="Verdana" panose="020B0604030504040204" pitchFamily="34" charset="0"/>
                          <a:ea typeface="Verdana" panose="020B0604030504040204" pitchFamily="34" charset="0"/>
                        </a:rPr>
                      </a:br>
                      <a:r>
                        <a:rPr lang="ru-RU" sz="1800" dirty="0">
                          <a:effectLst/>
                          <a:latin typeface="Verdana" panose="020B0604030504040204" pitchFamily="34" charset="0"/>
                          <a:ea typeface="Verdana" panose="020B0604030504040204" pitchFamily="34" charset="0"/>
                        </a:rPr>
                        <a:t>- преподаваемые учебные предметы, курсы, дисциплины (модули), </a:t>
                      </a:r>
                      <a:br>
                        <a:rPr lang="ru-RU" sz="1800" dirty="0">
                          <a:effectLst/>
                          <a:latin typeface="Verdana" panose="020B0604030504040204" pitchFamily="34" charset="0"/>
                          <a:ea typeface="Verdana" panose="020B0604030504040204" pitchFamily="34" charset="0"/>
                        </a:rPr>
                      </a:br>
                      <a:r>
                        <a:rPr lang="ru-RU" sz="1800" dirty="0">
                          <a:effectLst/>
                          <a:latin typeface="Verdana" panose="020B0604030504040204" pitchFamily="34" charset="0"/>
                          <a:ea typeface="Verdana" panose="020B0604030504040204" pitchFamily="34" charset="0"/>
                        </a:rPr>
                        <a:t>- ученая степень и ученое звание (при наличии), </a:t>
                      </a:r>
                      <a:br>
                        <a:rPr lang="ru-RU" sz="1800" dirty="0">
                          <a:effectLst/>
                          <a:latin typeface="Verdana" panose="020B0604030504040204" pitchFamily="34" charset="0"/>
                          <a:ea typeface="Verdana" panose="020B0604030504040204" pitchFamily="34" charset="0"/>
                        </a:rPr>
                      </a:br>
                      <a:r>
                        <a:rPr lang="ru-RU" sz="1800" dirty="0">
                          <a:effectLst/>
                          <a:latin typeface="Verdana" panose="020B0604030504040204" pitchFamily="34" charset="0"/>
                          <a:ea typeface="Verdana" panose="020B0604030504040204" pitchFamily="34" charset="0"/>
                        </a:rPr>
                        <a:t>- повышение квалификации (за последние 3 года) и профессиональная переподготовка (при наличии), </a:t>
                      </a:r>
                      <a:br>
                        <a:rPr lang="ru-RU" sz="1800" dirty="0">
                          <a:effectLst/>
                          <a:latin typeface="Verdana" panose="020B0604030504040204" pitchFamily="34" charset="0"/>
                          <a:ea typeface="Verdana" panose="020B0604030504040204" pitchFamily="34" charset="0"/>
                        </a:rPr>
                      </a:br>
                      <a:r>
                        <a:rPr lang="ru-RU" sz="1800" dirty="0">
                          <a:effectLst/>
                          <a:latin typeface="Verdana" panose="020B0604030504040204" pitchFamily="34" charset="0"/>
                          <a:ea typeface="Verdana" panose="020B0604030504040204" pitchFamily="34" charset="0"/>
                        </a:rPr>
                        <a:t>- стаж работы по специальности,</a:t>
                      </a:r>
                      <a:br>
                        <a:rPr lang="ru-RU" sz="1800" dirty="0">
                          <a:effectLst/>
                          <a:latin typeface="Verdana" panose="020B0604030504040204" pitchFamily="34" charset="0"/>
                          <a:ea typeface="Verdana" panose="020B0604030504040204" pitchFamily="34" charset="0"/>
                        </a:rPr>
                      </a:br>
                      <a:r>
                        <a:rPr lang="ru-RU" sz="1800" dirty="0">
                          <a:effectLst/>
                          <a:latin typeface="Verdana" panose="020B0604030504040204" pitchFamily="34" charset="0"/>
                          <a:ea typeface="Verdana" panose="020B0604030504040204" pitchFamily="34" charset="0"/>
                        </a:rPr>
                        <a:t>- наименование общеобразовательной программы (общеобразовательных программ), в реализации которых участвует педагогический работник.</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2406050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155857"/>
          </a:xfrm>
        </p:spPr>
        <p:txBody>
          <a:bodyPr>
            <a:normAutofit fontScale="90000"/>
          </a:bodyPr>
          <a:lstStyle/>
          <a:p>
            <a:r>
              <a:rPr lang="ru-RU" sz="2800" b="1" dirty="0">
                <a:solidFill>
                  <a:schemeClr val="accent1">
                    <a:lumMod val="75000"/>
                  </a:schemeClr>
                </a:solidFill>
                <a:latin typeface="Verdana"/>
                <a:ea typeface="Verdana"/>
                <a:cs typeface="Verdana"/>
              </a:rPr>
              <a:t>Материально-техническое обеспечение и оснащенность образовательного процесса. Доступная среда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316816432"/>
              </p:ext>
            </p:extLst>
          </p:nvPr>
        </p:nvGraphicFramePr>
        <p:xfrm>
          <a:off x="552262" y="1806734"/>
          <a:ext cx="10900372" cy="4784188"/>
        </p:xfrm>
        <a:graphic>
          <a:graphicData uri="http://schemas.openxmlformats.org/drawingml/2006/table">
            <a:tbl>
              <a:tblPr/>
              <a:tblGrid>
                <a:gridCol w="10900372"/>
              </a:tblGrid>
              <a:tr h="589526">
                <a:tc>
                  <a:txBody>
                    <a:bodyPr/>
                    <a:lstStyle/>
                    <a:p>
                      <a:pPr marL="171450" indent="-171450" algn="l" fontAlgn="t">
                        <a:buFont typeface="Arial" panose="020B0604020202020204" pitchFamily="34" charset="0"/>
                        <a:buChar char="•"/>
                      </a:pPr>
                      <a:r>
                        <a:rPr lang="ru-RU" sz="1200" dirty="0">
                          <a:effectLst/>
                          <a:latin typeface="Verdana" panose="020B0604030504040204" pitchFamily="34" charset="0"/>
                          <a:ea typeface="Verdana" panose="020B0604030504040204" pitchFamily="34" charset="0"/>
                        </a:rPr>
                        <a:t>Сведения об оборудованных учебных кабинетах: адрес места нахождения, наименование оборудованного учебного кабинета, оснащенность оборудованного учебного кабинета, приспособленность для использования инвалидами и лицами с ОВЗ.</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89526">
                <a:tc>
                  <a:txBody>
                    <a:bodyPr/>
                    <a:lstStyle/>
                    <a:p>
                      <a:pPr marL="171450" indent="-171450" algn="l" fontAlgn="t">
                        <a:buFont typeface="Arial" panose="020B0604020202020204" pitchFamily="34" charset="0"/>
                        <a:buChar char="•"/>
                      </a:pPr>
                      <a:r>
                        <a:rPr lang="ru-RU" sz="1200" dirty="0">
                          <a:effectLst/>
                          <a:latin typeface="Verdana" panose="020B0604030504040204" pitchFamily="34" charset="0"/>
                          <a:ea typeface="Verdana" panose="020B0604030504040204" pitchFamily="34" charset="0"/>
                        </a:rPr>
                        <a:t>Сведения об объектах для проведения практических занятий</a:t>
                      </a:r>
                      <a:r>
                        <a:rPr lang="ru-RU" sz="1200" dirty="0" smtClean="0">
                          <a:effectLst/>
                          <a:latin typeface="Verdana" panose="020B0604030504040204" pitchFamily="34" charset="0"/>
                          <a:ea typeface="Verdana" panose="020B0604030504040204" pitchFamily="34" charset="0"/>
                        </a:rPr>
                        <a:t>: адрес </a:t>
                      </a:r>
                      <a:r>
                        <a:rPr lang="ru-RU" sz="1200" dirty="0">
                          <a:effectLst/>
                          <a:latin typeface="Verdana" panose="020B0604030504040204" pitchFamily="34" charset="0"/>
                          <a:ea typeface="Verdana" panose="020B0604030504040204" pitchFamily="34" charset="0"/>
                        </a:rPr>
                        <a:t>места нахождения, наименование оборудованного учебного кабинета, оснащенность оборудованного учебного кабинета, приспособленность для использования инвалидами и лицами с ОВЗ.</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89526">
                <a:tc>
                  <a:txBody>
                    <a:bodyPr/>
                    <a:lstStyle/>
                    <a:p>
                      <a:pPr marL="171450" indent="-171450" algn="l" fontAlgn="t">
                        <a:buFont typeface="Arial" panose="020B0604020202020204" pitchFamily="34" charset="0"/>
                        <a:buChar char="•"/>
                      </a:pPr>
                      <a:r>
                        <a:rPr lang="ru-RU" sz="1200" dirty="0">
                          <a:effectLst/>
                          <a:latin typeface="Verdana" panose="020B0604030504040204" pitchFamily="34" charset="0"/>
                          <a:ea typeface="Verdana" panose="020B0604030504040204" pitchFamily="34" charset="0"/>
                        </a:rPr>
                        <a:t>Сведения о библиотеке(ах): адрес места нахождения, наименование оборудованного учебного кабинета, оснащенность оборудованного учебного кабинета, приспособленность для использования инвалидами и лицами с ОВЗ.</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89526">
                <a:tc>
                  <a:txBody>
                    <a:bodyPr/>
                    <a:lstStyle/>
                    <a:p>
                      <a:pPr marL="171450" indent="-171450" algn="l" fontAlgn="t">
                        <a:buFont typeface="Arial" panose="020B0604020202020204" pitchFamily="34" charset="0"/>
                        <a:buChar char="•"/>
                      </a:pPr>
                      <a:r>
                        <a:rPr lang="ru-RU" sz="1200" dirty="0">
                          <a:effectLst/>
                          <a:latin typeface="Verdana" panose="020B0604030504040204" pitchFamily="34" charset="0"/>
                          <a:ea typeface="Verdana" panose="020B0604030504040204" pitchFamily="34" charset="0"/>
                        </a:rPr>
                        <a:t>Сведения об объектах спорта: адрес места нахождения, наименование оборудованного учебного кабинета, оснащенность оборудованного учебного кабинета, приспособленность для использования инвалидами и лицами с ОВЗ.</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19169">
                <a:tc>
                  <a:txBody>
                    <a:bodyPr/>
                    <a:lstStyle/>
                    <a:p>
                      <a:pPr marL="171450" indent="-171450" algn="l" fontAlgn="t">
                        <a:buFont typeface="Arial" panose="020B0604020202020204" pitchFamily="34" charset="0"/>
                        <a:buChar char="•"/>
                      </a:pPr>
                      <a:r>
                        <a:rPr lang="ru-RU" sz="1200" dirty="0">
                          <a:effectLst/>
                          <a:latin typeface="Verdana" panose="020B0604030504040204" pitchFamily="34" charset="0"/>
                          <a:ea typeface="Verdana" panose="020B0604030504040204" pitchFamily="34" charset="0"/>
                        </a:rPr>
                        <a:t>Информация об обеспечении беспрепятственного доступа в здания образовательной организации</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19169">
                <a:tc>
                  <a:txBody>
                    <a:bodyPr/>
                    <a:lstStyle/>
                    <a:p>
                      <a:pPr marL="171450" indent="-171450" algn="l" fontAlgn="t">
                        <a:buFont typeface="Arial" panose="020B0604020202020204" pitchFamily="34" charset="0"/>
                        <a:buChar char="•"/>
                      </a:pPr>
                      <a:r>
                        <a:rPr lang="ru-RU" sz="1200" dirty="0">
                          <a:effectLst/>
                          <a:latin typeface="Verdana" panose="020B0604030504040204" pitchFamily="34" charset="0"/>
                          <a:ea typeface="Verdana" panose="020B0604030504040204" pitchFamily="34" charset="0"/>
                        </a:rPr>
                        <a:t>Доступ к информационным системам и информационно-телекоммуникационным сетям</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93017">
                <a:tc>
                  <a:txBody>
                    <a:bodyPr/>
                    <a:lstStyle/>
                    <a:p>
                      <a:pPr marL="171450" indent="-171450" algn="l" fontAlgn="t">
                        <a:buFont typeface="Arial" panose="020B0604020202020204" pitchFamily="34" charset="0"/>
                        <a:buChar char="•"/>
                      </a:pPr>
                      <a:r>
                        <a:rPr lang="ru-RU" sz="1200" dirty="0">
                          <a:effectLst/>
                          <a:latin typeface="Verdana" panose="020B0604030504040204" pitchFamily="34" charset="0"/>
                          <a:ea typeface="Verdana" panose="020B0604030504040204" pitchFamily="34" charset="0"/>
                        </a:rPr>
                        <a:t>Информация о доступе к приспособленным информационным системам и информационно-телекоммуникационным сетям</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19169">
                <a:tc>
                  <a:txBody>
                    <a:bodyPr/>
                    <a:lstStyle/>
                    <a:p>
                      <a:pPr marL="171450" indent="-171450" algn="l" fontAlgn="t">
                        <a:buFont typeface="Arial" panose="020B0604020202020204" pitchFamily="34" charset="0"/>
                        <a:buChar char="•"/>
                      </a:pPr>
                      <a:r>
                        <a:rPr lang="ru-RU" sz="1200" dirty="0">
                          <a:effectLst/>
                          <a:latin typeface="Verdana" panose="020B0604030504040204" pitchFamily="34" charset="0"/>
                          <a:ea typeface="Verdana" panose="020B0604030504040204" pitchFamily="34" charset="0"/>
                        </a:rPr>
                        <a:t>Наличие в образовательной организации электронной информационно-образовательной среды</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93017">
                <a:tc>
                  <a:txBody>
                    <a:bodyPr/>
                    <a:lstStyle/>
                    <a:p>
                      <a:pPr marL="171450" indent="-171450" algn="l" fontAlgn="t">
                        <a:buFont typeface="Arial" panose="020B0604020202020204" pitchFamily="34" charset="0"/>
                        <a:buChar char="•"/>
                      </a:pPr>
                      <a:r>
                        <a:rPr lang="ru-RU" sz="1200" dirty="0">
                          <a:effectLst/>
                          <a:latin typeface="Verdana" panose="020B0604030504040204" pitchFamily="34" charset="0"/>
                          <a:ea typeface="Verdana" panose="020B0604030504040204" pitchFamily="34" charset="0"/>
                        </a:rPr>
                        <a:t>Сведения об электронных образовательных ресурсах, к которым обеспечивается доступ обучающихся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982543">
                <a:tc>
                  <a:txBody>
                    <a:bodyPr/>
                    <a:lstStyle/>
                    <a:p>
                      <a:pPr marL="171450" indent="-171450" algn="l" fontAlgn="t">
                        <a:buFont typeface="Arial" panose="020B0604020202020204" pitchFamily="34" charset="0"/>
                        <a:buChar char="•"/>
                      </a:pPr>
                      <a:r>
                        <a:rPr lang="ru-RU" sz="1200" dirty="0">
                          <a:effectLst/>
                          <a:latin typeface="Verdana" panose="020B0604030504040204" pitchFamily="34" charset="0"/>
                          <a:ea typeface="Verdana" panose="020B0604030504040204" pitchFamily="34" charset="0"/>
                        </a:rPr>
                        <a:t>Сведения о специальных условиях для получения образования инвалидами и лицами с ограниченными возможностями здоровья: а) об обеспечении доступа в здания образовательной организации, в том числе в общежитие, интернат, приспособленных для использования инвалидами и лицами с ОВЗ; б) о наличии специальных технических средств обучения коллективного и индивидуального пользования инвалидов и лиц с ОВЗ.</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252485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chemeClr val="accent1">
                    <a:lumMod val="75000"/>
                  </a:schemeClr>
                </a:solidFill>
                <a:latin typeface="Verdana"/>
                <a:ea typeface="Verdana"/>
                <a:cs typeface="Verdana"/>
              </a:rPr>
              <a:t>Платные </a:t>
            </a:r>
            <a:r>
              <a:rPr lang="ru-RU" sz="2800" b="1" dirty="0">
                <a:solidFill>
                  <a:schemeClr val="accent1">
                    <a:lumMod val="75000"/>
                  </a:schemeClr>
                </a:solidFill>
                <a:latin typeface="Verdana"/>
                <a:ea typeface="Verdana"/>
                <a:cs typeface="Verdana"/>
              </a:rPr>
              <a:t>образовательные услуги</a:t>
            </a:r>
          </a:p>
        </p:txBody>
      </p:sp>
      <p:graphicFrame>
        <p:nvGraphicFramePr>
          <p:cNvPr id="5" name="Объект 4"/>
          <p:cNvGraphicFramePr>
            <a:graphicFrameLocks noGrp="1"/>
          </p:cNvGraphicFramePr>
          <p:nvPr>
            <p:ph idx="1"/>
            <p:extLst>
              <p:ext uri="{D42A27DB-BD31-4B8C-83A1-F6EECF244321}">
                <p14:modId xmlns:p14="http://schemas.microsoft.com/office/powerpoint/2010/main" val="838540767"/>
              </p:ext>
            </p:extLst>
          </p:nvPr>
        </p:nvGraphicFramePr>
        <p:xfrm>
          <a:off x="912701" y="1690688"/>
          <a:ext cx="10521825" cy="4267200"/>
        </p:xfrm>
        <a:graphic>
          <a:graphicData uri="http://schemas.openxmlformats.org/drawingml/2006/table">
            <a:tbl>
              <a:tblPr/>
              <a:tblGrid>
                <a:gridCol w="10521825"/>
              </a:tblGrid>
              <a:tr h="1628775">
                <a:tc>
                  <a:txBody>
                    <a:bodyPr/>
                    <a:lstStyle/>
                    <a:p>
                      <a:pPr algn="l" fontAlgn="t"/>
                      <a:r>
                        <a:rPr lang="ru-RU" sz="2000" dirty="0">
                          <a:effectLst/>
                          <a:latin typeface="Verdana" panose="020B0604030504040204" pitchFamily="34" charset="0"/>
                          <a:ea typeface="Verdana" panose="020B0604030504040204" pitchFamily="34" charset="0"/>
                        </a:rPr>
                        <a:t>Информация о порядке оказания платных образовательных услуг, в том числе образец договора об оказании платных образовательных услуг; </a:t>
                      </a:r>
                      <a:endParaRPr lang="ru-RU" sz="2000" dirty="0" smtClean="0">
                        <a:effectLst/>
                        <a:latin typeface="Verdana" panose="020B0604030504040204" pitchFamily="34" charset="0"/>
                        <a:ea typeface="Verdana" panose="020B0604030504040204" pitchFamily="34" charset="0"/>
                      </a:endParaRPr>
                    </a:p>
                    <a:p>
                      <a:pPr algn="l" fontAlgn="t"/>
                      <a:r>
                        <a:rPr lang="ru-RU" sz="2000" dirty="0" smtClean="0">
                          <a:effectLst/>
                          <a:latin typeface="Verdana" panose="020B0604030504040204" pitchFamily="34" charset="0"/>
                          <a:ea typeface="Verdana" panose="020B0604030504040204" pitchFamily="34" charset="0"/>
                        </a:rPr>
                        <a:t>об </a:t>
                      </a:r>
                      <a:r>
                        <a:rPr lang="ru-RU" sz="2000" dirty="0">
                          <a:effectLst/>
                          <a:latin typeface="Verdana" panose="020B0604030504040204" pitchFamily="34" charset="0"/>
                          <a:ea typeface="Verdana" panose="020B0604030504040204" pitchFamily="34" charset="0"/>
                        </a:rPr>
                        <a:t>утверждении стоимости обучения по каждой образовательной программе; </a:t>
                      </a:r>
                      <a:endParaRPr lang="ru-RU" sz="2000" dirty="0" smtClean="0">
                        <a:effectLst/>
                        <a:latin typeface="Verdana" panose="020B0604030504040204" pitchFamily="34" charset="0"/>
                        <a:ea typeface="Verdana" panose="020B0604030504040204" pitchFamily="34" charset="0"/>
                      </a:endParaRPr>
                    </a:p>
                    <a:p>
                      <a:pPr algn="l" fontAlgn="t"/>
                      <a:r>
                        <a:rPr lang="ru-RU" sz="2000" dirty="0" smtClean="0">
                          <a:effectLst/>
                          <a:latin typeface="Verdana" panose="020B0604030504040204" pitchFamily="34" charset="0"/>
                          <a:ea typeface="Verdana" panose="020B0604030504040204" pitchFamily="34" charset="0"/>
                        </a:rPr>
                        <a:t>об </a:t>
                      </a:r>
                      <a:r>
                        <a:rPr lang="ru-RU" sz="2000" dirty="0">
                          <a:effectLst/>
                          <a:latin typeface="Verdana" panose="020B0604030504040204" pitchFamily="34" charset="0"/>
                          <a:ea typeface="Verdana" panose="020B0604030504040204" pitchFamily="34" charset="0"/>
                        </a:rPr>
                        <a:t>установлении размера платы, взимаемой с родителей (законных представителей) за присмотр и уход за детьми, осваивающими образовательные программы дошкольного образования в организациях, осуществляющих образовательную деятельность, за содержание детей в образовательной организации, реализующей образовательные программы начального общего, основного общего или среднего общего образования, если в такой образовательной организации созданы условия для проживания обучающихся в интернате, либо за осуществление присмотра и ухода за детьми в группах продленного дня в образовательной организации, реализующей образовательные программы начального общего, основного общего или среднего общего образования.</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3090900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chemeClr val="accent1">
                    <a:lumMod val="75000"/>
                  </a:schemeClr>
                </a:solidFill>
                <a:latin typeface="Verdana"/>
                <a:ea typeface="Verdana"/>
                <a:cs typeface="Verdana"/>
              </a:rPr>
              <a:t>Финансово-хозяйственная </a:t>
            </a:r>
            <a:r>
              <a:rPr lang="ru-RU" sz="2800" b="1" dirty="0">
                <a:solidFill>
                  <a:schemeClr val="accent1">
                    <a:lumMod val="75000"/>
                  </a:schemeClr>
                </a:solidFill>
                <a:latin typeface="Verdana"/>
                <a:ea typeface="Verdana"/>
                <a:cs typeface="Verdana"/>
              </a:rPr>
              <a:t>деятельность</a:t>
            </a:r>
          </a:p>
        </p:txBody>
      </p:sp>
      <p:graphicFrame>
        <p:nvGraphicFramePr>
          <p:cNvPr id="4" name="Объект 3"/>
          <p:cNvGraphicFramePr>
            <a:graphicFrameLocks noGrp="1"/>
          </p:cNvGraphicFramePr>
          <p:nvPr>
            <p:ph idx="1"/>
            <p:extLst>
              <p:ext uri="{D42A27DB-BD31-4B8C-83A1-F6EECF244321}">
                <p14:modId xmlns:p14="http://schemas.microsoft.com/office/powerpoint/2010/main" val="512999770"/>
              </p:ext>
            </p:extLst>
          </p:nvPr>
        </p:nvGraphicFramePr>
        <p:xfrm>
          <a:off x="994184" y="1466776"/>
          <a:ext cx="9815654" cy="4267200"/>
        </p:xfrm>
        <a:graphic>
          <a:graphicData uri="http://schemas.openxmlformats.org/drawingml/2006/table">
            <a:tbl>
              <a:tblPr/>
              <a:tblGrid>
                <a:gridCol w="9815654"/>
              </a:tblGrid>
              <a:tr h="542925">
                <a:tc>
                  <a:txBody>
                    <a:bodyPr/>
                    <a:lstStyle/>
                    <a:p>
                      <a:pPr marL="342900" indent="-342900" algn="l" fontAlgn="t">
                        <a:buFont typeface="Arial" panose="020B0604020202020204" pitchFamily="34" charset="0"/>
                        <a:buChar char="•"/>
                      </a:pPr>
                      <a:r>
                        <a:rPr lang="ru-RU" sz="2000" dirty="0">
                          <a:effectLst/>
                          <a:latin typeface="Verdana" panose="020B0604030504040204" pitchFamily="34" charset="0"/>
                          <a:ea typeface="Verdana" panose="020B0604030504040204" pitchFamily="34" charset="0"/>
                        </a:rPr>
                        <a:t>Объем образовательной деятельности, финансовое обеспечение которой осуществляется за счет бюджетных ассигнований федерального бюджета, бюджетов субъектов Российской Федерации, местных бюджетов, по договорам об оказании платных образовательных услуг</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80975">
                <a:tc>
                  <a:txBody>
                    <a:bodyPr/>
                    <a:lstStyle/>
                    <a:p>
                      <a:pPr marL="342900" indent="-342900" algn="l" fontAlgn="t">
                        <a:buFont typeface="Arial" panose="020B0604020202020204" pitchFamily="34" charset="0"/>
                        <a:buChar char="•"/>
                      </a:pPr>
                      <a:r>
                        <a:rPr lang="ru-RU" sz="2000" dirty="0">
                          <a:effectLst/>
                          <a:latin typeface="Verdana" panose="020B0604030504040204" pitchFamily="34" charset="0"/>
                          <a:ea typeface="Verdana" panose="020B0604030504040204" pitchFamily="34" charset="0"/>
                        </a:rPr>
                        <a:t>Информация о поступлении и расходовании финансовых и материальных средств по итогам финансового года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361950">
                <a:tc>
                  <a:txBody>
                    <a:bodyPr/>
                    <a:lstStyle/>
                    <a:p>
                      <a:pPr marL="342900" indent="-342900" algn="l" fontAlgn="t">
                        <a:buFont typeface="Arial" panose="020B0604020202020204" pitchFamily="34" charset="0"/>
                        <a:buChar char="•"/>
                      </a:pPr>
                      <a:r>
                        <a:rPr lang="ru-RU" sz="2000" dirty="0">
                          <a:effectLst/>
                          <a:latin typeface="Verdana" panose="020B0604030504040204" pitchFamily="34" charset="0"/>
                          <a:ea typeface="Verdana" panose="020B0604030504040204" pitchFamily="34" charset="0"/>
                        </a:rPr>
                        <a:t>Копия муниципального задания, утвержденного в установленном законодательством Российской Федерации порядке в форме электронного документа</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361950">
                <a:tc>
                  <a:txBody>
                    <a:bodyPr/>
                    <a:lstStyle/>
                    <a:p>
                      <a:pPr marL="342900" indent="-342900" algn="l" fontAlgn="t">
                        <a:buFont typeface="Arial" panose="020B0604020202020204" pitchFamily="34" charset="0"/>
                        <a:buChar char="•"/>
                      </a:pPr>
                      <a:r>
                        <a:rPr lang="ru-RU" sz="2000" dirty="0">
                          <a:effectLst/>
                          <a:latin typeface="Verdana" panose="020B0604030504040204" pitchFamily="34" charset="0"/>
                          <a:ea typeface="Verdana" panose="020B0604030504040204" pitchFamily="34" charset="0"/>
                        </a:rPr>
                        <a:t>Копии плана финансово-хозяйственной деятельности (или бюджетной сметы) образовательной организации и утвержденные в установленном законодательством Российской Федерации порядке в форме электронного документа</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5007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chemeClr val="accent1">
                    <a:lumMod val="75000"/>
                  </a:schemeClr>
                </a:solidFill>
                <a:latin typeface="Verdana"/>
                <a:ea typeface="Verdana"/>
                <a:cs typeface="Verdana"/>
              </a:rPr>
              <a:t>Вакантные </a:t>
            </a:r>
            <a:r>
              <a:rPr lang="ru-RU" sz="2800" b="1" dirty="0">
                <a:solidFill>
                  <a:schemeClr val="accent1">
                    <a:lumMod val="75000"/>
                  </a:schemeClr>
                </a:solidFill>
                <a:latin typeface="Verdana"/>
                <a:ea typeface="Verdana"/>
                <a:cs typeface="Verdana"/>
              </a:rPr>
              <a:t>места для приема (перевода)</a:t>
            </a:r>
          </a:p>
        </p:txBody>
      </p:sp>
      <p:graphicFrame>
        <p:nvGraphicFramePr>
          <p:cNvPr id="5" name="Объект 4"/>
          <p:cNvGraphicFramePr>
            <a:graphicFrameLocks noGrp="1"/>
          </p:cNvGraphicFramePr>
          <p:nvPr>
            <p:ph idx="1"/>
            <p:extLst>
              <p:ext uri="{D42A27DB-BD31-4B8C-83A1-F6EECF244321}">
                <p14:modId xmlns:p14="http://schemas.microsoft.com/office/powerpoint/2010/main" val="4244239474"/>
              </p:ext>
            </p:extLst>
          </p:nvPr>
        </p:nvGraphicFramePr>
        <p:xfrm>
          <a:off x="1084718" y="2437307"/>
          <a:ext cx="8466688" cy="2133600"/>
        </p:xfrm>
        <a:graphic>
          <a:graphicData uri="http://schemas.openxmlformats.org/drawingml/2006/table">
            <a:tbl>
              <a:tblPr/>
              <a:tblGrid>
                <a:gridCol w="8466688"/>
              </a:tblGrid>
              <a:tr h="723900">
                <a:tc>
                  <a:txBody>
                    <a:bodyPr/>
                    <a:lstStyle/>
                    <a:p>
                      <a:pPr algn="l" fontAlgn="t"/>
                      <a:r>
                        <a:rPr lang="ru-RU" sz="2000" dirty="0">
                          <a:effectLst/>
                          <a:latin typeface="Verdana" panose="020B0604030504040204" pitchFamily="34" charset="0"/>
                          <a:ea typeface="Verdana" panose="020B0604030504040204" pitchFamily="34" charset="0"/>
                        </a:rPr>
                        <a:t>Информация о количестве вакантных мест для приема перевода обучающихся по каждой реализуемой образовательной программе финансируемые за счет бюджетных ассигнований федерального бюджета,</a:t>
                      </a:r>
                      <a:br>
                        <a:rPr lang="ru-RU" sz="2000" dirty="0">
                          <a:effectLst/>
                          <a:latin typeface="Verdana" panose="020B0604030504040204" pitchFamily="34" charset="0"/>
                          <a:ea typeface="Verdana" panose="020B0604030504040204" pitchFamily="34" charset="0"/>
                        </a:rPr>
                      </a:br>
                      <a:r>
                        <a:rPr lang="ru-RU" sz="2000" dirty="0">
                          <a:effectLst/>
                          <a:latin typeface="Verdana" panose="020B0604030504040204" pitchFamily="34" charset="0"/>
                          <a:ea typeface="Verdana" panose="020B0604030504040204" pitchFamily="34" charset="0"/>
                        </a:rPr>
                        <a:t>бюджетов субъектов РФ, местных бюджетов; финансируемые по договорам об образовании за счет средств физических и (или) юридических лиц</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1838717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chemeClr val="accent1">
                    <a:lumMod val="75000"/>
                  </a:schemeClr>
                </a:solidFill>
                <a:latin typeface="Verdana"/>
                <a:ea typeface="Verdana"/>
                <a:cs typeface="Verdana"/>
              </a:rPr>
              <a:t>Стипендии </a:t>
            </a:r>
            <a:r>
              <a:rPr lang="ru-RU" sz="2800" b="1" dirty="0">
                <a:solidFill>
                  <a:schemeClr val="accent1">
                    <a:lumMod val="75000"/>
                  </a:schemeClr>
                </a:solidFill>
                <a:latin typeface="Verdana"/>
                <a:ea typeface="Verdana"/>
                <a:cs typeface="Verdana"/>
              </a:rPr>
              <a:t>и иные виды материальной </a:t>
            </a:r>
            <a:r>
              <a:rPr lang="ru-RU" sz="2800" b="1" dirty="0" smtClean="0">
                <a:solidFill>
                  <a:schemeClr val="accent1">
                    <a:lumMod val="75000"/>
                  </a:schemeClr>
                </a:solidFill>
                <a:latin typeface="Verdana"/>
                <a:ea typeface="Verdana"/>
                <a:cs typeface="Verdana"/>
              </a:rPr>
              <a:t>поддержки</a:t>
            </a:r>
            <a:endParaRPr lang="ru-RU" sz="2800" b="1" dirty="0">
              <a:solidFill>
                <a:schemeClr val="accent1">
                  <a:lumMod val="75000"/>
                </a:schemeClr>
              </a:solidFill>
              <a:latin typeface="Verdana"/>
              <a:ea typeface="Verdana"/>
              <a:cs typeface="Verdana"/>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518719795"/>
              </p:ext>
            </p:extLst>
          </p:nvPr>
        </p:nvGraphicFramePr>
        <p:xfrm>
          <a:off x="976076" y="1973656"/>
          <a:ext cx="9154751" cy="1998214"/>
        </p:xfrm>
        <a:graphic>
          <a:graphicData uri="http://schemas.openxmlformats.org/drawingml/2006/table">
            <a:tbl>
              <a:tblPr/>
              <a:tblGrid>
                <a:gridCol w="9154751"/>
              </a:tblGrid>
              <a:tr h="1998214">
                <a:tc>
                  <a:txBody>
                    <a:bodyPr/>
                    <a:lstStyle/>
                    <a:p>
                      <a:pPr algn="l" fontAlgn="t"/>
                      <a:r>
                        <a:rPr lang="ru-RU" sz="2000" dirty="0">
                          <a:effectLst/>
                          <a:latin typeface="Verdana" panose="020B0604030504040204" pitchFamily="34" charset="0"/>
                          <a:ea typeface="Verdana" panose="020B0604030504040204" pitchFamily="34" charset="0"/>
                        </a:rPr>
                        <a:t>Информация о количестве вакантных мест для приема перевода обучающихся по каждой реализуемой образовательной программе финансируемые за счет бюджетных ассигнований федерального бюджета</a:t>
                      </a:r>
                      <a:r>
                        <a:rPr lang="ru-RU" sz="2000" dirty="0" smtClean="0">
                          <a:effectLst/>
                          <a:latin typeface="Verdana" panose="020B0604030504040204" pitchFamily="34" charset="0"/>
                          <a:ea typeface="Verdana" panose="020B0604030504040204" pitchFamily="34" charset="0"/>
                        </a:rPr>
                        <a:t>, бюджетов </a:t>
                      </a:r>
                      <a:r>
                        <a:rPr lang="ru-RU" sz="2000" dirty="0">
                          <a:effectLst/>
                          <a:latin typeface="Verdana" panose="020B0604030504040204" pitchFamily="34" charset="0"/>
                          <a:ea typeface="Verdana" panose="020B0604030504040204" pitchFamily="34" charset="0"/>
                        </a:rPr>
                        <a:t>субъектов РФ, местных бюджетов; финансируемые по договорам об образовании за счет средств физических и (или) юридических лиц</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722579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chemeClr val="accent1">
                    <a:lumMod val="75000"/>
                  </a:schemeClr>
                </a:solidFill>
                <a:latin typeface="Verdana"/>
                <a:ea typeface="Verdana"/>
                <a:cs typeface="Verdana"/>
              </a:rPr>
              <a:t>Международное сотрудничество</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44667890"/>
              </p:ext>
            </p:extLst>
          </p:nvPr>
        </p:nvGraphicFramePr>
        <p:xfrm>
          <a:off x="983054" y="1896816"/>
          <a:ext cx="9745301" cy="914400"/>
        </p:xfrm>
        <a:graphic>
          <a:graphicData uri="http://schemas.openxmlformats.org/drawingml/2006/table">
            <a:tbl>
              <a:tblPr/>
              <a:tblGrid>
                <a:gridCol w="9745301"/>
              </a:tblGrid>
              <a:tr h="361950">
                <a:tc>
                  <a:txBody>
                    <a:bodyPr/>
                    <a:lstStyle/>
                    <a:p>
                      <a:pPr algn="l" fontAlgn="t"/>
                      <a:r>
                        <a:rPr lang="ru-RU" sz="2000" dirty="0">
                          <a:effectLst/>
                          <a:latin typeface="Verdana" panose="020B0604030504040204" pitchFamily="34" charset="0"/>
                          <a:ea typeface="Verdana" panose="020B0604030504040204" pitchFamily="34" charset="0"/>
                        </a:rPr>
                        <a:t>Заключенные и планируемые к заключению договора с иностранными и (или) международными организациями по вопросам образования и науки (при наличии).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3820678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chemeClr val="accent1">
                    <a:lumMod val="75000"/>
                  </a:schemeClr>
                </a:solidFill>
                <a:latin typeface="Verdana"/>
                <a:ea typeface="Verdana"/>
                <a:cs typeface="Verdana"/>
              </a:rPr>
              <a:t>Организация питания в образовательной организации</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29795677"/>
              </p:ext>
            </p:extLst>
          </p:nvPr>
        </p:nvGraphicFramePr>
        <p:xfrm>
          <a:off x="838200" y="2201464"/>
          <a:ext cx="10585198" cy="3185347"/>
        </p:xfrm>
        <a:graphic>
          <a:graphicData uri="http://schemas.openxmlformats.org/drawingml/2006/table">
            <a:tbl>
              <a:tblPr/>
              <a:tblGrid>
                <a:gridCol w="10585198"/>
              </a:tblGrid>
              <a:tr h="318535">
                <a:tc>
                  <a:txBody>
                    <a:bodyPr/>
                    <a:lstStyle/>
                    <a:p>
                      <a:pPr marL="285750" indent="-285750" algn="l" fontAlgn="t">
                        <a:buFont typeface="Arial" panose="020B0604020202020204" pitchFamily="34" charset="0"/>
                        <a:buChar char="•"/>
                      </a:pPr>
                      <a:r>
                        <a:rPr lang="ru-RU" dirty="0">
                          <a:effectLst/>
                          <a:latin typeface="Verdana" panose="020B0604030504040204" pitchFamily="34" charset="0"/>
                          <a:ea typeface="Verdana" panose="020B0604030504040204" pitchFamily="34" charset="0"/>
                        </a:rPr>
                        <a:t>Условия питания и охраны здоровья </a:t>
                      </a:r>
                      <a:r>
                        <a:rPr lang="ru-RU" dirty="0" smtClean="0">
                          <a:effectLst/>
                          <a:latin typeface="Verdana" panose="020B0604030504040204" pitchFamily="34" charset="0"/>
                          <a:ea typeface="Verdana" panose="020B0604030504040204" pitchFamily="34" charset="0"/>
                        </a:rPr>
                        <a:t>обучающихся</a:t>
                      </a:r>
                      <a:endParaRPr lang="ru-RU" dirty="0">
                        <a:effectLst/>
                        <a:latin typeface="Verdana" panose="020B0604030504040204" pitchFamily="34" charset="0"/>
                        <a:ea typeface="Verdana" panose="020B0604030504040204" pitchFamily="34"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8535">
                <a:tc>
                  <a:txBody>
                    <a:bodyPr/>
                    <a:lstStyle/>
                    <a:p>
                      <a:pPr marL="285750" indent="-285750" algn="l" fontAlgn="t">
                        <a:buFont typeface="Arial" panose="020B0604020202020204" pitchFamily="34" charset="0"/>
                        <a:buChar char="•"/>
                      </a:pPr>
                      <a:r>
                        <a:rPr lang="ru-RU">
                          <a:effectLst/>
                          <a:latin typeface="Verdana" panose="020B0604030504040204" pitchFamily="34" charset="0"/>
                          <a:ea typeface="Verdana" panose="020B0604030504040204" pitchFamily="34" charset="0"/>
                        </a:rPr>
                        <a:t>Меню ежедневного горячего питания</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8535">
                <a:tc>
                  <a:txBody>
                    <a:bodyPr/>
                    <a:lstStyle/>
                    <a:p>
                      <a:pPr marL="285750" indent="-285750" algn="l" fontAlgn="t">
                        <a:buFont typeface="Arial" panose="020B0604020202020204" pitchFamily="34" charset="0"/>
                        <a:buChar char="•"/>
                      </a:pPr>
                      <a:r>
                        <a:rPr lang="ru-RU">
                          <a:effectLst/>
                          <a:latin typeface="Verdana" panose="020B0604030504040204" pitchFamily="34" charset="0"/>
                          <a:ea typeface="Verdana" panose="020B0604030504040204" pitchFamily="34" charset="0"/>
                        </a:rPr>
                        <a:t>Информация о наличии диетического меню в общеобразовательной организации</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37069">
                <a:tc>
                  <a:txBody>
                    <a:bodyPr/>
                    <a:lstStyle/>
                    <a:p>
                      <a:pPr marL="285750" indent="-285750" algn="l" fontAlgn="t">
                        <a:buFont typeface="Arial" panose="020B0604020202020204" pitchFamily="34" charset="0"/>
                        <a:buChar char="•"/>
                      </a:pPr>
                      <a:r>
                        <a:rPr lang="ru-RU">
                          <a:effectLst/>
                          <a:latin typeface="Verdana" panose="020B0604030504040204" pitchFamily="34" charset="0"/>
                          <a:ea typeface="Verdana" panose="020B0604030504040204" pitchFamily="34" charset="0"/>
                        </a:rPr>
                        <a:t>Перечень юридических лиц и индивидуальных предпринимателей, оказывающих услуги по организации питания в общеобразовательной организации</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955604">
                <a:tc>
                  <a:txBody>
                    <a:bodyPr/>
                    <a:lstStyle/>
                    <a:p>
                      <a:pPr marL="285750" indent="-285750" algn="l" fontAlgn="t">
                        <a:buFont typeface="Arial" panose="020B0604020202020204" pitchFamily="34" charset="0"/>
                        <a:buChar char="•"/>
                      </a:pPr>
                      <a:r>
                        <a:rPr lang="ru-RU" dirty="0">
                          <a:effectLst/>
                          <a:latin typeface="Verdana" panose="020B0604030504040204" pitchFamily="34" charset="0"/>
                          <a:ea typeface="Verdana" panose="020B0604030504040204" pitchFamily="34" charset="0"/>
                        </a:rPr>
                        <a:t>Перечень юридических лиц и индивидуальных предпринимателей, поставляющих (реализующих) пищевые продукты и продовольственное сырье в общеобразовательную организацию</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37069">
                <a:tc>
                  <a:txBody>
                    <a:bodyPr/>
                    <a:lstStyle/>
                    <a:p>
                      <a:pPr marL="285750" indent="-285750" algn="l" fontAlgn="t">
                        <a:buFont typeface="Arial" panose="020B0604020202020204" pitchFamily="34" charset="0"/>
                        <a:buChar char="•"/>
                      </a:pPr>
                      <a:r>
                        <a:rPr lang="ru-RU" dirty="0" smtClean="0">
                          <a:effectLst/>
                          <a:latin typeface="Verdana" panose="020B0604030504040204" pitchFamily="34" charset="0"/>
                          <a:ea typeface="Verdana" panose="020B0604030504040204" pitchFamily="34" charset="0"/>
                        </a:rPr>
                        <a:t>Форма </a:t>
                      </a:r>
                      <a:r>
                        <a:rPr lang="ru-RU" dirty="0">
                          <a:effectLst/>
                          <a:latin typeface="Verdana" panose="020B0604030504040204" pitchFamily="34" charset="0"/>
                          <a:ea typeface="Verdana" panose="020B0604030504040204" pitchFamily="34" charset="0"/>
                        </a:rPr>
                        <a:t>обратной связи для родителей обучающихся и ответы на вопросы родителей по питанию</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2003765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chemeClr val="accent1">
                    <a:lumMod val="75000"/>
                  </a:schemeClr>
                </a:solidFill>
                <a:latin typeface="Verdana"/>
                <a:ea typeface="Verdana"/>
                <a:cs typeface="Verdana"/>
              </a:rPr>
              <a:t>Образовательные стандарты</a:t>
            </a:r>
          </a:p>
        </p:txBody>
      </p:sp>
      <p:sp>
        <p:nvSpPr>
          <p:cNvPr id="3" name="Объект 2"/>
          <p:cNvSpPr>
            <a:spLocks noGrp="1"/>
          </p:cNvSpPr>
          <p:nvPr>
            <p:ph idx="1"/>
          </p:nvPr>
        </p:nvSpPr>
        <p:spPr/>
        <p:txBody>
          <a:bodyPr>
            <a:normAutofit/>
          </a:bodyPr>
          <a:lstStyle/>
          <a:p>
            <a:r>
              <a:rPr lang="ru-RU" sz="2000" dirty="0">
                <a:latin typeface="Verdana" panose="020B0604030504040204" pitchFamily="34" charset="0"/>
                <a:ea typeface="Verdana" panose="020B0604030504040204" pitchFamily="34" charset="0"/>
              </a:rPr>
              <a:t>Информация о применяемых федеральных государственных образовательных стандартах с размещением их копий, Информация о самостоятельно устанавливаемых требованиях, с размещением их в форме электронного документа, подписанного электронной подписью</a:t>
            </a:r>
          </a:p>
        </p:txBody>
      </p:sp>
    </p:spTree>
    <p:extLst>
      <p:ext uri="{BB962C8B-B14F-4D97-AF65-F5344CB8AC3E}">
        <p14:creationId xmlns:p14="http://schemas.microsoft.com/office/powerpoint/2010/main" val="183722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p:cNvSpPr>
          <p:nvPr>
            <p:ph type="ctrTitle"/>
          </p:nvPr>
        </p:nvSpPr>
        <p:spPr bwMode="auto">
          <a:xfrm>
            <a:off x="1361038" y="1303433"/>
            <a:ext cx="9144000" cy="2387600"/>
          </a:xfrm>
        </p:spPr>
        <p:txBody>
          <a:bodyPr>
            <a:noAutofit/>
          </a:bodyPr>
          <a:lstStyle/>
          <a:p>
            <a:pPr>
              <a:defRPr/>
            </a:pPr>
            <a:r>
              <a:rPr lang="ru-RU" sz="4400" b="1" dirty="0" smtClean="0">
                <a:solidFill>
                  <a:srgbClr val="1C6294"/>
                </a:solidFill>
                <a:latin typeface="Verdana" panose="020B0604030504040204" pitchFamily="34" charset="0"/>
                <a:ea typeface="Verdana" panose="020B0604030504040204" pitchFamily="34" charset="0"/>
                <a:cs typeface="Calibri"/>
              </a:rPr>
              <a:t>Изменения </a:t>
            </a:r>
            <a:r>
              <a:rPr lang="ru-RU" sz="4400" b="1" dirty="0">
                <a:solidFill>
                  <a:srgbClr val="1C6294"/>
                </a:solidFill>
                <a:latin typeface="Verdana" panose="020B0604030504040204" pitchFamily="34" charset="0"/>
                <a:ea typeface="Verdana" panose="020B0604030504040204" pitchFamily="34" charset="0"/>
                <a:cs typeface="Calibri"/>
              </a:rPr>
              <a:t>в структуре </a:t>
            </a:r>
            <a:r>
              <a:rPr lang="ru-RU" sz="4400" b="1" dirty="0" smtClean="0">
                <a:solidFill>
                  <a:srgbClr val="1C6294"/>
                </a:solidFill>
                <a:latin typeface="Verdana" panose="020B0604030504040204" pitchFamily="34" charset="0"/>
                <a:ea typeface="Verdana" panose="020B0604030504040204" pitchFamily="34" charset="0"/>
                <a:cs typeface="Calibri"/>
              </a:rPr>
              <a:t>официальных </a:t>
            </a:r>
            <a:r>
              <a:rPr lang="ru-RU" sz="4400" b="1" dirty="0">
                <a:solidFill>
                  <a:srgbClr val="1C6294"/>
                </a:solidFill>
                <a:latin typeface="Verdana" panose="020B0604030504040204" pitchFamily="34" charset="0"/>
                <a:ea typeface="Verdana" panose="020B0604030504040204" pitchFamily="34" charset="0"/>
                <a:cs typeface="Calibri"/>
              </a:rPr>
              <a:t>сайтов </a:t>
            </a:r>
            <a:r>
              <a:rPr lang="ru-RU" sz="4400" b="1" dirty="0" smtClean="0">
                <a:solidFill>
                  <a:srgbClr val="1C6294"/>
                </a:solidFill>
                <a:latin typeface="Verdana" panose="020B0604030504040204" pitchFamily="34" charset="0"/>
                <a:ea typeface="Verdana" panose="020B0604030504040204" pitchFamily="34" charset="0"/>
                <a:cs typeface="Calibri"/>
              </a:rPr>
              <a:t>ОО</a:t>
            </a:r>
            <a:endParaRPr sz="6600" dirty="0">
              <a:latin typeface="Verdana" panose="020B0604030504040204" pitchFamily="34" charset="0"/>
              <a:ea typeface="Verdana" panose="020B0604030504040204" pitchFamily="34" charset="0"/>
              <a:cs typeface="Calibri"/>
            </a:endParaRPr>
          </a:p>
        </p:txBody>
      </p:sp>
      <p:sp>
        <p:nvSpPr>
          <p:cNvPr id="5" name="Подзаголовок 4"/>
          <p:cNvSpPr>
            <a:spLocks noGrp="1"/>
          </p:cNvSpPr>
          <p:nvPr>
            <p:ph type="subTitle" idx="1"/>
          </p:nvPr>
        </p:nvSpPr>
        <p:spPr bwMode="auto">
          <a:xfrm>
            <a:off x="1608841" y="4591852"/>
            <a:ext cx="9144000" cy="1655762"/>
          </a:xfrm>
        </p:spPr>
        <p:txBody>
          <a:bodyPr>
            <a:normAutofit/>
          </a:bodyPr>
          <a:lstStyle/>
          <a:p>
            <a:pPr algn="r">
              <a:defRPr/>
            </a:pPr>
            <a:r>
              <a:rPr lang="ru-RU" sz="2000" dirty="0">
                <a:solidFill>
                  <a:srgbClr val="002060"/>
                </a:solidFill>
                <a:latin typeface="Verdana" panose="020B0604030504040204" pitchFamily="34" charset="0"/>
                <a:ea typeface="Verdana" panose="020B0604030504040204" pitchFamily="34" charset="0"/>
              </a:rPr>
              <a:t>Шабалина Татьяна Анатольевна</a:t>
            </a:r>
            <a:endParaRPr sz="2000" dirty="0">
              <a:latin typeface="Verdana" panose="020B0604030504040204" pitchFamily="34" charset="0"/>
              <a:ea typeface="Verdana" panose="020B0604030504040204" pitchFamily="34" charset="0"/>
            </a:endParaRPr>
          </a:p>
          <a:p>
            <a:pPr algn="r">
              <a:defRPr/>
            </a:pPr>
            <a:r>
              <a:rPr lang="ru-RU" sz="2000" dirty="0">
                <a:solidFill>
                  <a:srgbClr val="002060"/>
                </a:solidFill>
                <a:latin typeface="Verdana" panose="020B0604030504040204" pitchFamily="34" charset="0"/>
                <a:ea typeface="Verdana" panose="020B0604030504040204" pitchFamily="34" charset="0"/>
              </a:rPr>
              <a:t>старший методист МАУ ДПО «НИСО»</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9" name="Google Shape;169;g29c61baa79c_1_71"/>
          <p:cNvSpPr txBox="1">
            <a:spLocks noGrp="1"/>
          </p:cNvSpPr>
          <p:nvPr>
            <p:ph type="title"/>
          </p:nvPr>
        </p:nvSpPr>
        <p:spPr bwMode="auto">
          <a:xfrm>
            <a:off x="838200" y="365125"/>
            <a:ext cx="10515600" cy="972608"/>
          </a:xfrm>
          <a:prstGeom prst="rect">
            <a:avLst/>
          </a:prstGeom>
        </p:spPr>
        <p:txBody>
          <a:bodyPr spcFirstLastPara="1" wrap="square" lIns="91425" tIns="45700" rIns="91425" bIns="45700" anchor="ctr" anchorCtr="0">
            <a:normAutofit/>
          </a:bodyPr>
          <a:lstStyle/>
          <a:p>
            <a:pPr marL="0" lvl="0" indent="0" algn="l">
              <a:spcBef>
                <a:spcPts val="0"/>
              </a:spcBef>
              <a:spcAft>
                <a:spcPts val="0"/>
              </a:spcAft>
              <a:buNone/>
              <a:defRPr/>
            </a:pPr>
            <a:r>
              <a:rPr lang="ru-RU" sz="3600" b="1" dirty="0" smtClean="0">
                <a:solidFill>
                  <a:schemeClr val="accent1">
                    <a:lumMod val="75000"/>
                  </a:schemeClr>
                </a:solidFill>
                <a:latin typeface="Verdana"/>
                <a:ea typeface="Verdana"/>
              </a:rPr>
              <a:t>Выписки </a:t>
            </a:r>
            <a:r>
              <a:rPr lang="ru-RU" sz="3600" b="1" dirty="0">
                <a:solidFill>
                  <a:schemeClr val="accent1">
                    <a:lumMod val="75000"/>
                  </a:schemeClr>
                </a:solidFill>
                <a:latin typeface="Verdana"/>
                <a:ea typeface="Verdana"/>
              </a:rPr>
              <a:t>из реестра </a:t>
            </a:r>
            <a:endParaRPr sz="3600" b="1" dirty="0">
              <a:solidFill>
                <a:schemeClr val="accent1">
                  <a:lumMod val="75000"/>
                </a:schemeClr>
              </a:solidFill>
              <a:latin typeface="Verdana"/>
              <a:ea typeface="Verdana"/>
            </a:endParaRPr>
          </a:p>
        </p:txBody>
      </p:sp>
      <p:sp>
        <p:nvSpPr>
          <p:cNvPr id="170" name="Google Shape;170;g29c61baa79c_1_71"/>
          <p:cNvSpPr txBox="1">
            <a:spLocks noGrp="1"/>
          </p:cNvSpPr>
          <p:nvPr>
            <p:ph type="body" idx="1"/>
          </p:nvPr>
        </p:nvSpPr>
        <p:spPr bwMode="auto">
          <a:xfrm>
            <a:off x="871763" y="1690825"/>
            <a:ext cx="10515600" cy="4351200"/>
          </a:xfrm>
          <a:prstGeom prst="rect">
            <a:avLst/>
          </a:prstGeom>
        </p:spPr>
        <p:txBody>
          <a:bodyPr spcFirstLastPara="1" wrap="square" lIns="91425" tIns="45700" rIns="91425" bIns="45700" anchor="t" anchorCtr="0">
            <a:noAutofit/>
          </a:bodyPr>
          <a:lstStyle/>
          <a:p>
            <a:pPr marL="0" lvl="0" indent="0" algn="l">
              <a:spcBef>
                <a:spcPts val="1000"/>
              </a:spcBef>
              <a:spcAft>
                <a:spcPts val="0"/>
              </a:spcAft>
              <a:buNone/>
              <a:defRPr/>
            </a:pPr>
            <a:r>
              <a:rPr lang="ru-RU" sz="2600" b="1" dirty="0">
                <a:solidFill>
                  <a:schemeClr val="hlink"/>
                </a:solidFill>
              </a:rPr>
              <a:t>ФЕДЕРАЛЬНАЯ СЛУЖБА ПО НАДЗОРУ В СФЕРЕ ОБРАЗОВАНИЯ И НАУКИ</a:t>
            </a:r>
            <a:r>
              <a:rPr lang="ru-RU" sz="2600" b="1" dirty="0"/>
              <a:t> </a:t>
            </a:r>
            <a:r>
              <a:rPr lang="ru-RU" sz="2600" dirty="0"/>
              <a:t> </a:t>
            </a:r>
            <a:r>
              <a:rPr lang="ru-RU" sz="2600" u="sng" dirty="0" smtClean="0">
                <a:solidFill>
                  <a:schemeClr val="hlink"/>
                </a:solidFill>
              </a:rPr>
              <a:t>obrnadzor.gov.ru</a:t>
            </a:r>
            <a:r>
              <a:rPr lang="ru-RU" sz="2600" u="sng" dirty="0">
                <a:solidFill>
                  <a:schemeClr val="hlink"/>
                </a:solidFill>
              </a:rPr>
              <a:t>/</a:t>
            </a:r>
            <a:r>
              <a:rPr lang="ru-RU" sz="2600" dirty="0"/>
              <a:t> </a:t>
            </a:r>
            <a:endParaRPr sz="2600" dirty="0"/>
          </a:p>
          <a:p>
            <a:pPr marL="457200" lvl="0" indent="-393700" algn="l">
              <a:spcBef>
                <a:spcPts val="1000"/>
              </a:spcBef>
              <a:spcAft>
                <a:spcPts val="0"/>
              </a:spcAft>
              <a:buSzPts val="2600"/>
              <a:buChar char="•"/>
              <a:defRPr/>
            </a:pPr>
            <a:r>
              <a:rPr lang="ru-RU" sz="2600" dirty="0"/>
              <a:t>Государственные услуги и функции </a:t>
            </a:r>
            <a:endParaRPr sz="2600" dirty="0"/>
          </a:p>
          <a:p>
            <a:pPr marL="457200" lvl="0" indent="-393700" algn="l">
              <a:spcBef>
                <a:spcPts val="0"/>
              </a:spcBef>
              <a:spcAft>
                <a:spcPts val="0"/>
              </a:spcAft>
              <a:buSzPts val="2600"/>
              <a:buChar char="•"/>
              <a:defRPr/>
            </a:pPr>
            <a:r>
              <a:rPr lang="ru-RU" sz="2600" dirty="0"/>
              <a:t>Государственные услуги</a:t>
            </a:r>
            <a:endParaRPr sz="2600" dirty="0"/>
          </a:p>
          <a:p>
            <a:pPr lvl="1"/>
            <a:r>
              <a:rPr lang="ru-RU" dirty="0"/>
              <a:t>Лицензирование образовательной деятельности</a:t>
            </a:r>
          </a:p>
          <a:p>
            <a:pPr lvl="1"/>
            <a:r>
              <a:rPr lang="ru-RU" dirty="0"/>
              <a:t>Государственная аккредитация</a:t>
            </a:r>
          </a:p>
          <a:p>
            <a:pPr marL="914400" lvl="1" indent="-393700">
              <a:spcBef>
                <a:spcPts val="0"/>
              </a:spcBef>
              <a:buSzPts val="2600"/>
              <a:defRPr/>
            </a:pPr>
            <a:endParaRPr lang="ru-RU" sz="2200" dirty="0" smtClean="0"/>
          </a:p>
          <a:p>
            <a:pPr marL="914400" lvl="1" indent="-393700">
              <a:spcBef>
                <a:spcPts val="0"/>
              </a:spcBef>
              <a:buSzPts val="2600"/>
              <a:defRPr/>
            </a:pPr>
            <a:endParaRPr sz="2200" dirty="0"/>
          </a:p>
          <a:p>
            <a:pPr marL="0" lvl="0" indent="0" algn="l">
              <a:spcBef>
                <a:spcPts val="1000"/>
              </a:spcBef>
              <a:spcAft>
                <a:spcPts val="0"/>
              </a:spcAft>
              <a:buNone/>
              <a:defRPr/>
            </a:pPr>
            <a:endParaRPr sz="2600" dirty="0"/>
          </a:p>
          <a:p>
            <a:pPr marL="0" lvl="0" indent="0" algn="l">
              <a:spcBef>
                <a:spcPts val="1000"/>
              </a:spcBef>
              <a:spcAft>
                <a:spcPts val="0"/>
              </a:spcAft>
              <a:buNone/>
              <a:defRPr/>
            </a:pPr>
            <a:endParaRPr sz="2600" dirty="0"/>
          </a:p>
          <a:p>
            <a:pPr marL="0" lvl="0" indent="0" algn="l">
              <a:spcBef>
                <a:spcPts val="1000"/>
              </a:spcBef>
              <a:spcAft>
                <a:spcPts val="0"/>
              </a:spcAft>
              <a:buNone/>
              <a:defRPr/>
            </a:pPr>
            <a:endParaRPr sz="2600" dirty="0"/>
          </a:p>
        </p:txBody>
      </p:sp>
      <p:pic>
        <p:nvPicPr>
          <p:cNvPr id="2" name="Рисунок 1"/>
          <p:cNvPicPr>
            <a:picLocks noChangeAspect="1"/>
          </p:cNvPicPr>
          <p:nvPr/>
        </p:nvPicPr>
        <p:blipFill rotWithShape="1">
          <a:blip r:embed="rId2"/>
          <a:srcRect l="24420" t="4358" r="9967" b="4378"/>
          <a:stretch/>
        </p:blipFill>
        <p:spPr>
          <a:xfrm>
            <a:off x="7016435" y="2525915"/>
            <a:ext cx="4807392" cy="37613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982590" y="737151"/>
            <a:ext cx="7625494" cy="5693309"/>
          </a:xfrm>
          <a:prstGeom prst="rect">
            <a:avLst/>
          </a:prstGeom>
        </p:spPr>
      </p:pic>
      <p:sp>
        <p:nvSpPr>
          <p:cNvPr id="2" name="Заголовок 1"/>
          <p:cNvSpPr>
            <a:spLocks noGrp="1"/>
          </p:cNvSpPr>
          <p:nvPr>
            <p:ph type="title" idx="4294967295"/>
          </p:nvPr>
        </p:nvSpPr>
        <p:spPr>
          <a:xfrm>
            <a:off x="769545" y="-295778"/>
            <a:ext cx="10515600" cy="1325563"/>
          </a:xfrm>
        </p:spPr>
        <p:txBody>
          <a:bodyPr/>
          <a:lstStyle/>
          <a:p>
            <a:r>
              <a:rPr lang="en-US" sz="3600" b="1" dirty="0">
                <a:solidFill>
                  <a:schemeClr val="accent1">
                    <a:lumMod val="75000"/>
                  </a:schemeClr>
                </a:solidFill>
                <a:latin typeface="Verdana"/>
                <a:ea typeface="Verdana"/>
              </a:rPr>
              <a:t>Edusite.ru</a:t>
            </a:r>
            <a:endParaRPr lang="ru-RU" sz="3600" b="1" dirty="0">
              <a:solidFill>
                <a:schemeClr val="accent1">
                  <a:lumMod val="75000"/>
                </a:schemeClr>
              </a:solidFill>
              <a:latin typeface="Verdana"/>
              <a:ea typeface="Verdana"/>
            </a:endParaRPr>
          </a:p>
        </p:txBody>
      </p:sp>
    </p:spTree>
    <p:extLst>
      <p:ext uri="{BB962C8B-B14F-4D97-AF65-F5344CB8AC3E}">
        <p14:creationId xmlns:p14="http://schemas.microsoft.com/office/powerpoint/2010/main" val="843074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24697" t="27954" r="10413" b="5699"/>
          <a:stretch/>
        </p:blipFill>
        <p:spPr>
          <a:xfrm>
            <a:off x="830179" y="108283"/>
            <a:ext cx="10418199" cy="5991727"/>
          </a:xfrm>
          <a:prstGeom prst="rect">
            <a:avLst/>
          </a:prstGeom>
        </p:spPr>
      </p:pic>
    </p:spTree>
    <p:extLst>
      <p:ext uri="{BB962C8B-B14F-4D97-AF65-F5344CB8AC3E}">
        <p14:creationId xmlns:p14="http://schemas.microsoft.com/office/powerpoint/2010/main" val="253888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05732" y="451182"/>
            <a:ext cx="3643057" cy="5381625"/>
          </a:xfrm>
          <a:prstGeom prst="rect">
            <a:avLst/>
          </a:prstGeom>
        </p:spPr>
      </p:pic>
      <p:pic>
        <p:nvPicPr>
          <p:cNvPr id="3" name="Рисунок 2"/>
          <p:cNvPicPr>
            <a:picLocks noChangeAspect="1"/>
          </p:cNvPicPr>
          <p:nvPr/>
        </p:nvPicPr>
        <p:blipFill>
          <a:blip r:embed="rId3"/>
          <a:stretch>
            <a:fillRect/>
          </a:stretch>
        </p:blipFill>
        <p:spPr>
          <a:xfrm>
            <a:off x="7269079" y="451182"/>
            <a:ext cx="2514600" cy="6067425"/>
          </a:xfrm>
          <a:prstGeom prst="rect">
            <a:avLst/>
          </a:prstGeom>
        </p:spPr>
      </p:pic>
    </p:spTree>
    <p:extLst>
      <p:ext uri="{BB962C8B-B14F-4D97-AF65-F5344CB8AC3E}">
        <p14:creationId xmlns:p14="http://schemas.microsoft.com/office/powerpoint/2010/main" val="2077175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27636" y="461726"/>
            <a:ext cx="10777184" cy="5724761"/>
          </a:xfrm>
          <a:prstGeom prst="rect">
            <a:avLst/>
          </a:prstGeom>
        </p:spPr>
      </p:pic>
      <p:sp>
        <p:nvSpPr>
          <p:cNvPr id="5" name="Заголовок 1"/>
          <p:cNvSpPr txBox="1">
            <a:spLocks/>
          </p:cNvSpPr>
          <p:nvPr/>
        </p:nvSpPr>
        <p:spPr>
          <a:xfrm>
            <a:off x="838200" y="365125"/>
            <a:ext cx="10515600" cy="1325563"/>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r>
              <a:rPr lang="en-US" sz="3600" b="1" smtClean="0">
                <a:solidFill>
                  <a:schemeClr val="accent1">
                    <a:lumMod val="75000"/>
                  </a:schemeClr>
                </a:solidFill>
                <a:latin typeface="Verdana"/>
                <a:ea typeface="Verdana"/>
              </a:rPr>
              <a:t>Edusite.ru</a:t>
            </a:r>
            <a:endParaRPr lang="ru-RU" sz="3600" b="1" dirty="0">
              <a:solidFill>
                <a:schemeClr val="accent1">
                  <a:lumMod val="75000"/>
                </a:schemeClr>
              </a:solidFill>
              <a:latin typeface="Verdana"/>
              <a:ea typeface="Verdana"/>
            </a:endParaRPr>
          </a:p>
        </p:txBody>
      </p:sp>
    </p:spTree>
    <p:extLst>
      <p:ext uri="{BB962C8B-B14F-4D97-AF65-F5344CB8AC3E}">
        <p14:creationId xmlns:p14="http://schemas.microsoft.com/office/powerpoint/2010/main" val="1022072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10873" y="373974"/>
            <a:ext cx="10372725" cy="4733925"/>
          </a:xfrm>
          <a:prstGeom prst="rect">
            <a:avLst/>
          </a:prstGeom>
        </p:spPr>
      </p:pic>
      <p:sp>
        <p:nvSpPr>
          <p:cNvPr id="3" name="Заголовок 1"/>
          <p:cNvSpPr txBox="1">
            <a:spLocks/>
          </p:cNvSpPr>
          <p:nvPr/>
        </p:nvSpPr>
        <p:spPr>
          <a:xfrm>
            <a:off x="838200" y="365125"/>
            <a:ext cx="10515600" cy="1325563"/>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r>
              <a:rPr lang="en-US" sz="3600" b="1" smtClean="0">
                <a:solidFill>
                  <a:schemeClr val="accent1">
                    <a:lumMod val="75000"/>
                  </a:schemeClr>
                </a:solidFill>
                <a:latin typeface="Verdana"/>
                <a:ea typeface="Verdana"/>
              </a:rPr>
              <a:t>Edusite.ru</a:t>
            </a:r>
            <a:endParaRPr lang="ru-RU" sz="3600" b="1" dirty="0">
              <a:solidFill>
                <a:schemeClr val="accent1">
                  <a:lumMod val="75000"/>
                </a:schemeClr>
              </a:solidFill>
              <a:latin typeface="Verdana"/>
              <a:ea typeface="Verdana"/>
            </a:endParaRPr>
          </a:p>
        </p:txBody>
      </p:sp>
    </p:spTree>
    <p:extLst>
      <p:ext uri="{BB962C8B-B14F-4D97-AF65-F5344CB8AC3E}">
        <p14:creationId xmlns:p14="http://schemas.microsoft.com/office/powerpoint/2010/main" val="1185600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33450" y="590550"/>
            <a:ext cx="10325100" cy="5676900"/>
          </a:xfrm>
          <a:prstGeom prst="rect">
            <a:avLst/>
          </a:prstGeom>
        </p:spPr>
      </p:pic>
      <p:sp>
        <p:nvSpPr>
          <p:cNvPr id="3" name="Заголовок 1"/>
          <p:cNvSpPr txBox="1">
            <a:spLocks/>
          </p:cNvSpPr>
          <p:nvPr/>
        </p:nvSpPr>
        <p:spPr>
          <a:xfrm>
            <a:off x="838200" y="365125"/>
            <a:ext cx="10515600" cy="1325563"/>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r>
              <a:rPr lang="en-US" sz="3600" b="1" smtClean="0">
                <a:solidFill>
                  <a:schemeClr val="accent1">
                    <a:lumMod val="75000"/>
                  </a:schemeClr>
                </a:solidFill>
                <a:latin typeface="Verdana"/>
                <a:ea typeface="Verdana"/>
              </a:rPr>
              <a:t>Edusite.ru</a:t>
            </a:r>
            <a:endParaRPr lang="ru-RU" sz="3600" b="1" dirty="0">
              <a:solidFill>
                <a:schemeClr val="accent1">
                  <a:lumMod val="75000"/>
                </a:schemeClr>
              </a:solidFill>
              <a:latin typeface="Verdana"/>
              <a:ea typeface="Verdana"/>
            </a:endParaRPr>
          </a:p>
        </p:txBody>
      </p:sp>
    </p:spTree>
    <p:extLst>
      <p:ext uri="{BB962C8B-B14F-4D97-AF65-F5344CB8AC3E}">
        <p14:creationId xmlns:p14="http://schemas.microsoft.com/office/powerpoint/2010/main" val="2040680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30090" y="471959"/>
            <a:ext cx="10477500" cy="5895975"/>
          </a:xfrm>
          <a:prstGeom prst="rect">
            <a:avLst/>
          </a:prstGeom>
        </p:spPr>
      </p:pic>
      <p:sp>
        <p:nvSpPr>
          <p:cNvPr id="3" name="Заголовок 1"/>
          <p:cNvSpPr txBox="1">
            <a:spLocks/>
          </p:cNvSpPr>
          <p:nvPr/>
        </p:nvSpPr>
        <p:spPr>
          <a:xfrm>
            <a:off x="838200" y="365125"/>
            <a:ext cx="10515600" cy="1325563"/>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r>
              <a:rPr lang="en-US" sz="3600" b="1" smtClean="0">
                <a:solidFill>
                  <a:schemeClr val="accent1">
                    <a:lumMod val="75000"/>
                  </a:schemeClr>
                </a:solidFill>
                <a:latin typeface="Verdana"/>
                <a:ea typeface="Verdana"/>
              </a:rPr>
              <a:t>Edusite.ru</a:t>
            </a:r>
            <a:endParaRPr lang="ru-RU" sz="3600" b="1" dirty="0">
              <a:solidFill>
                <a:schemeClr val="accent1">
                  <a:lumMod val="75000"/>
                </a:schemeClr>
              </a:solidFill>
              <a:latin typeface="Verdana"/>
              <a:ea typeface="Verdana"/>
            </a:endParaRPr>
          </a:p>
        </p:txBody>
      </p:sp>
    </p:spTree>
    <p:extLst>
      <p:ext uri="{BB962C8B-B14F-4D97-AF65-F5344CB8AC3E}">
        <p14:creationId xmlns:p14="http://schemas.microsoft.com/office/powerpoint/2010/main" val="523774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85825" y="762000"/>
            <a:ext cx="10420350" cy="5334000"/>
          </a:xfrm>
          <a:prstGeom prst="rect">
            <a:avLst/>
          </a:prstGeom>
        </p:spPr>
      </p:pic>
      <p:sp>
        <p:nvSpPr>
          <p:cNvPr id="3" name="Заголовок 1"/>
          <p:cNvSpPr txBox="1">
            <a:spLocks/>
          </p:cNvSpPr>
          <p:nvPr/>
        </p:nvSpPr>
        <p:spPr>
          <a:xfrm>
            <a:off x="838200" y="365125"/>
            <a:ext cx="10515600" cy="1325563"/>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r>
              <a:rPr lang="en-US" sz="3600" b="1" smtClean="0">
                <a:solidFill>
                  <a:schemeClr val="accent1">
                    <a:lumMod val="75000"/>
                  </a:schemeClr>
                </a:solidFill>
                <a:latin typeface="Verdana"/>
                <a:ea typeface="Verdana"/>
              </a:rPr>
              <a:t>Edusite.ru</a:t>
            </a:r>
            <a:endParaRPr lang="ru-RU" sz="3600" b="1" dirty="0">
              <a:solidFill>
                <a:schemeClr val="accent1">
                  <a:lumMod val="75000"/>
                </a:schemeClr>
              </a:solidFill>
              <a:latin typeface="Verdana"/>
              <a:ea typeface="Verdana"/>
            </a:endParaRPr>
          </a:p>
        </p:txBody>
      </p:sp>
    </p:spTree>
    <p:extLst>
      <p:ext uri="{BB962C8B-B14F-4D97-AF65-F5344CB8AC3E}">
        <p14:creationId xmlns:p14="http://schemas.microsoft.com/office/powerpoint/2010/main" val="2919578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67896" y="244057"/>
            <a:ext cx="9928634" cy="6415285"/>
          </a:xfrm>
          <a:prstGeom prst="rect">
            <a:avLst/>
          </a:prstGeom>
        </p:spPr>
      </p:pic>
      <p:sp>
        <p:nvSpPr>
          <p:cNvPr id="3" name="Заголовок 1"/>
          <p:cNvSpPr txBox="1">
            <a:spLocks/>
          </p:cNvSpPr>
          <p:nvPr/>
        </p:nvSpPr>
        <p:spPr>
          <a:xfrm>
            <a:off x="838200" y="365125"/>
            <a:ext cx="10515600" cy="1325563"/>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r>
              <a:rPr lang="en-US" sz="3600" b="1" smtClean="0">
                <a:solidFill>
                  <a:schemeClr val="accent1">
                    <a:lumMod val="75000"/>
                  </a:schemeClr>
                </a:solidFill>
                <a:latin typeface="Verdana"/>
                <a:ea typeface="Verdana"/>
              </a:rPr>
              <a:t>Edusite.ru</a:t>
            </a:r>
            <a:endParaRPr lang="ru-RU" sz="3600" b="1" dirty="0">
              <a:solidFill>
                <a:schemeClr val="accent1">
                  <a:lumMod val="75000"/>
                </a:schemeClr>
              </a:solidFill>
              <a:latin typeface="Verdana"/>
              <a:ea typeface="Verdana"/>
            </a:endParaRPr>
          </a:p>
        </p:txBody>
      </p:sp>
    </p:spTree>
    <p:extLst>
      <p:ext uri="{BB962C8B-B14F-4D97-AF65-F5344CB8AC3E}">
        <p14:creationId xmlns:p14="http://schemas.microsoft.com/office/powerpoint/2010/main" val="174867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p:cNvSpPr>
          <p:nvPr>
            <p:ph type="title"/>
          </p:nvPr>
        </p:nvSpPr>
        <p:spPr>
          <a:xfrm>
            <a:off x="606582" y="292697"/>
            <a:ext cx="10641455" cy="1325563"/>
          </a:xfrm>
        </p:spPr>
        <p:txBody>
          <a:bodyPr>
            <a:noAutofit/>
          </a:bodyPr>
          <a:lstStyle/>
          <a:p>
            <a:r>
              <a:rPr lang="ru-RU" sz="2000" b="1" dirty="0">
                <a:solidFill>
                  <a:schemeClr val="accent1">
                    <a:lumMod val="75000"/>
                  </a:schemeClr>
                </a:solidFill>
                <a:latin typeface="Verdana" panose="020B0604030504040204" pitchFamily="34" charset="0"/>
                <a:ea typeface="Verdana" panose="020B0604030504040204" pitchFamily="34" charset="0"/>
              </a:rPr>
              <a:t>Приказ </a:t>
            </a:r>
            <a:r>
              <a:rPr lang="ru-RU" sz="2000" b="1" dirty="0" err="1">
                <a:solidFill>
                  <a:schemeClr val="accent1">
                    <a:lumMod val="75000"/>
                  </a:schemeClr>
                </a:solidFill>
                <a:latin typeface="Verdana" panose="020B0604030504040204" pitchFamily="34" charset="0"/>
                <a:ea typeface="Verdana" panose="020B0604030504040204" pitchFamily="34" charset="0"/>
              </a:rPr>
              <a:t>Рособрнадзора</a:t>
            </a:r>
            <a:r>
              <a:rPr lang="ru-RU" sz="2000" b="1" dirty="0">
                <a:solidFill>
                  <a:schemeClr val="accent1">
                    <a:lumMod val="75000"/>
                  </a:schemeClr>
                </a:solidFill>
                <a:latin typeface="Verdana" panose="020B0604030504040204" pitchFamily="34" charset="0"/>
                <a:ea typeface="Verdana" panose="020B0604030504040204" pitchFamily="34" charset="0"/>
              </a:rPr>
              <a:t> от 04.08.2023 N 1493 «Об утверждении Требований к структуре официального сайта образовательной организации в информационно телекоммуникационной сети «Интернет» и формату представления информации</a:t>
            </a:r>
            <a:r>
              <a:rPr lang="ru-RU" sz="2000" b="1" dirty="0" smtClean="0">
                <a:solidFill>
                  <a:schemeClr val="accent1">
                    <a:lumMod val="75000"/>
                  </a:schemeClr>
                </a:solidFill>
                <a:latin typeface="Verdana" panose="020B0604030504040204" pitchFamily="34" charset="0"/>
                <a:ea typeface="Verdana" panose="020B0604030504040204" pitchFamily="34" charset="0"/>
              </a:rPr>
              <a:t>»</a:t>
            </a:r>
            <a:br>
              <a:rPr lang="ru-RU" sz="2000" b="1" dirty="0" smtClean="0">
                <a:solidFill>
                  <a:schemeClr val="accent1">
                    <a:lumMod val="75000"/>
                  </a:schemeClr>
                </a:solidFill>
                <a:latin typeface="Verdana" panose="020B0604030504040204" pitchFamily="34" charset="0"/>
                <a:ea typeface="Verdana" panose="020B0604030504040204" pitchFamily="34" charset="0"/>
              </a:rPr>
            </a:br>
            <a:r>
              <a:rPr lang="ru-RU" sz="2000" dirty="0">
                <a:solidFill>
                  <a:srgbClr val="0070C0"/>
                </a:solidFill>
                <a:latin typeface="Verdana" panose="020B0604030504040204" pitchFamily="34" charset="0"/>
                <a:ea typeface="Verdana" panose="020B0604030504040204" pitchFamily="34" charset="0"/>
              </a:rPr>
              <a:t>с 1 сентября 2024 г</a:t>
            </a:r>
            <a:endParaRPr lang="ru-RU" sz="2000" b="1" dirty="0">
              <a:solidFill>
                <a:srgbClr val="0070C0"/>
              </a:solidFill>
              <a:latin typeface="Verdana" panose="020B0604030504040204" pitchFamily="34" charset="0"/>
              <a:ea typeface="Verdana" panose="020B0604030504040204" pitchFamily="34" charset="0"/>
            </a:endParaRPr>
          </a:p>
        </p:txBody>
      </p:sp>
      <p:pic>
        <p:nvPicPr>
          <p:cNvPr id="6" name="Рисунок 5"/>
          <p:cNvPicPr>
            <a:picLocks noChangeAspect="1"/>
          </p:cNvPicPr>
          <p:nvPr/>
        </p:nvPicPr>
        <p:blipFill rotWithShape="1">
          <a:blip r:embed="rId2"/>
          <a:srcRect l="41072" t="8201" r="27250" b="9257"/>
          <a:stretch/>
        </p:blipFill>
        <p:spPr>
          <a:xfrm>
            <a:off x="3982016" y="1618260"/>
            <a:ext cx="4227968" cy="5095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72637504" name="Заголовок 1"/>
          <p:cNvSpPr>
            <a:spLocks noGrp="1"/>
          </p:cNvSpPr>
          <p:nvPr>
            <p:ph type="title"/>
          </p:nvPr>
        </p:nvSpPr>
        <p:spPr bwMode="auto"/>
        <p:txBody>
          <a:bodyPr/>
          <a:lstStyle/>
          <a:p>
            <a:pPr marL="0" marR="0" indent="0" algn="l">
              <a:lnSpc>
                <a:spcPct val="90000"/>
              </a:lnSpc>
              <a:spcBef>
                <a:spcPts val="0"/>
              </a:spcBef>
              <a:spcAft>
                <a:spcPts val="0"/>
              </a:spcAft>
              <a:buNone/>
              <a:defRPr/>
            </a:pPr>
            <a:r>
              <a:rPr lang="ru-RU" sz="2600" b="1" i="0" u="none" strike="noStrike" cap="none" spc="0" dirty="0" smtClean="0">
                <a:solidFill>
                  <a:schemeClr val="accent1">
                    <a:lumMod val="75000"/>
                  </a:schemeClr>
                </a:solidFill>
                <a:latin typeface="Verdana"/>
                <a:ea typeface="Verdana"/>
                <a:cs typeface="Verdana"/>
              </a:rPr>
              <a:t>Мониторинг </a:t>
            </a:r>
            <a:r>
              <a:rPr lang="ru-RU" sz="2600" b="1" i="0" u="none" strike="noStrike" cap="none" spc="0" dirty="0">
                <a:solidFill>
                  <a:schemeClr val="accent1">
                    <a:lumMod val="75000"/>
                  </a:schemeClr>
                </a:solidFill>
                <a:latin typeface="Verdana"/>
                <a:ea typeface="Verdana"/>
                <a:cs typeface="Verdana"/>
              </a:rPr>
              <a:t>сайтов образовательных</a:t>
            </a:r>
            <a:r>
              <a:rPr sz="3600" dirty="0"/>
              <a:t> </a:t>
            </a:r>
            <a:r>
              <a:rPr lang="ru-RU" sz="2600" b="1" i="0" u="none" strike="noStrike" cap="none" spc="0" dirty="0">
                <a:solidFill>
                  <a:schemeClr val="accent1">
                    <a:lumMod val="75000"/>
                  </a:schemeClr>
                </a:solidFill>
                <a:latin typeface="Verdana"/>
                <a:ea typeface="Verdana"/>
                <a:cs typeface="Verdana"/>
              </a:rPr>
              <a:t>организаций</a:t>
            </a:r>
            <a:endParaRPr sz="3600" dirty="0"/>
          </a:p>
        </p:txBody>
      </p:sp>
      <p:sp>
        <p:nvSpPr>
          <p:cNvPr id="678175086" name="Объект 2"/>
          <p:cNvSpPr>
            <a:spLocks noGrp="1"/>
          </p:cNvSpPr>
          <p:nvPr>
            <p:ph idx="1"/>
          </p:nvPr>
        </p:nvSpPr>
        <p:spPr bwMode="auto"/>
        <p:txBody>
          <a:bodyPr>
            <a:normAutofit/>
          </a:bodyPr>
          <a:lstStyle/>
          <a:p>
            <a:pPr fontAlgn="t"/>
            <a:r>
              <a:rPr lang="ru-RU" sz="2000" dirty="0" smtClean="0">
                <a:latin typeface="Verdana" panose="020B0604030504040204" pitchFamily="34" charset="0"/>
                <a:ea typeface="Verdana" panose="020B0604030504040204" pitchFamily="34" charset="0"/>
              </a:rPr>
              <a:t>соответствие </a:t>
            </a:r>
            <a:r>
              <a:rPr lang="ru-RU" sz="2000" dirty="0">
                <a:latin typeface="Verdana" panose="020B0604030504040204" pitchFamily="34" charset="0"/>
                <a:ea typeface="Verdana" panose="020B0604030504040204" pitchFamily="34" charset="0"/>
              </a:rPr>
              <a:t>структуры специального раздела «Сведения об образовательной организации» требованиям приказа № 1493</a:t>
            </a:r>
          </a:p>
          <a:p>
            <a:pPr>
              <a:defRPr/>
            </a:pPr>
            <a:r>
              <a:rPr lang="ru-RU" sz="2000" dirty="0" smtClean="0">
                <a:latin typeface="Verdana" panose="020B0604030504040204" pitchFamily="34" charset="0"/>
                <a:ea typeface="Verdana" panose="020B0604030504040204" pitchFamily="34" charset="0"/>
              </a:rPr>
              <a:t>наличие в</a:t>
            </a:r>
            <a:r>
              <a:rPr sz="2000" dirty="0" err="1" smtClean="0">
                <a:latin typeface="Verdana" panose="020B0604030504040204" pitchFamily="34" charset="0"/>
                <a:ea typeface="Verdana" panose="020B0604030504040204" pitchFamily="34" charset="0"/>
              </a:rPr>
              <a:t>иджет</a:t>
            </a:r>
            <a:r>
              <a:rPr lang="ru-RU" sz="2000" dirty="0" smtClean="0">
                <a:latin typeface="Verdana" panose="020B0604030504040204" pitchFamily="34" charset="0"/>
                <a:ea typeface="Verdana" panose="020B0604030504040204" pitchFamily="34" charset="0"/>
              </a:rPr>
              <a:t>а</a:t>
            </a:r>
            <a:r>
              <a:rPr sz="2000" dirty="0" smtClean="0">
                <a:latin typeface="Verdana" panose="020B0604030504040204" pitchFamily="34" charset="0"/>
                <a:ea typeface="Verdana" panose="020B0604030504040204" pitchFamily="34" charset="0"/>
              </a:rPr>
              <a:t> </a:t>
            </a:r>
            <a:r>
              <a:rPr sz="2000" dirty="0">
                <a:latin typeface="Verdana" panose="020B0604030504040204" pitchFamily="34" charset="0"/>
                <a:ea typeface="Verdana" panose="020B0604030504040204" pitchFamily="34" charset="0"/>
              </a:rPr>
              <a:t>ПОС </a:t>
            </a:r>
            <a:r>
              <a:rPr sz="2000" dirty="0" err="1">
                <a:latin typeface="Verdana" panose="020B0604030504040204" pitchFamily="34" charset="0"/>
                <a:ea typeface="Verdana" panose="020B0604030504040204" pitchFamily="34" charset="0"/>
              </a:rPr>
              <a:t>Госулуги</a:t>
            </a:r>
            <a:endParaRPr sz="2000" dirty="0">
              <a:latin typeface="Verdana" panose="020B0604030504040204" pitchFamily="34" charset="0"/>
              <a:ea typeface="Verdana" panose="020B0604030504040204" pitchFamily="34" charset="0"/>
            </a:endParaRPr>
          </a:p>
          <a:p>
            <a:pPr>
              <a:defRPr/>
            </a:pPr>
            <a:r>
              <a:rPr lang="ru-RU" sz="2000" dirty="0" smtClean="0">
                <a:latin typeface="Verdana" panose="020B0604030504040204" pitchFamily="34" charset="0"/>
                <a:ea typeface="Verdana" panose="020B0604030504040204" pitchFamily="34" charset="0"/>
              </a:rPr>
              <a:t>наличие версии сайта для слабовидящих</a:t>
            </a:r>
          </a:p>
          <a:p>
            <a:pPr>
              <a:defRPr/>
            </a:pPr>
            <a:endParaRPr lang="ru-RU" sz="2000" dirty="0">
              <a:latin typeface="Verdana" panose="020B0604030504040204" pitchFamily="34" charset="0"/>
              <a:ea typeface="Verdana" panose="020B0604030504040204" pitchFamily="34" charset="0"/>
            </a:endParaRPr>
          </a:p>
          <a:p>
            <a:pPr>
              <a:defRPr/>
            </a:pPr>
            <a:r>
              <a:rPr lang="ru-RU" sz="2000" dirty="0" smtClean="0">
                <a:latin typeface="Verdana" panose="020B0604030504040204" pitchFamily="34" charset="0"/>
                <a:ea typeface="Verdana" panose="020B0604030504040204" pitchFamily="34" charset="0"/>
              </a:rPr>
              <a:t>начало мониторинга 7 октября 2024 года</a:t>
            </a:r>
            <a:endParaRPr sz="2000" dirty="0">
              <a:latin typeface="Verdana" panose="020B0604030504040204" pitchFamily="34" charset="0"/>
              <a:ea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198" y="3283238"/>
            <a:ext cx="10515600" cy="1325563"/>
          </a:xfrm>
        </p:spPr>
        <p:txBody>
          <a:bodyPr>
            <a:normAutofit/>
          </a:bodyPr>
          <a:lstStyle/>
          <a:p>
            <a:pPr>
              <a:defRPr/>
            </a:pPr>
            <a:r>
              <a:rPr lang="ru-RU" sz="3200" dirty="0">
                <a:solidFill>
                  <a:schemeClr val="accent1">
                    <a:lumMod val="75000"/>
                  </a:schemeClr>
                </a:solidFill>
                <a:latin typeface="Verdana"/>
                <a:ea typeface="Verdana"/>
              </a:rPr>
              <a:t>Спасибо за внимание!</a:t>
            </a:r>
          </a:p>
        </p:txBody>
      </p:sp>
      <p:sp>
        <p:nvSpPr>
          <p:cNvPr id="3" name="Объект 2"/>
          <p:cNvSpPr>
            <a:spLocks noGrp="1"/>
          </p:cNvSpPr>
          <p:nvPr>
            <p:ph idx="1"/>
          </p:nvPr>
        </p:nvSpPr>
        <p:spPr bwMode="auto"/>
        <p:txBody>
          <a:bodyPr/>
          <a:lstStyle/>
          <a:p>
            <a:pPr marL="91440" lvl="0" indent="-91440">
              <a:spcBef>
                <a:spcPts val="0"/>
              </a:spcBef>
              <a:buSzPts val="2000"/>
              <a:buChar char=" "/>
              <a:defRPr/>
            </a:pPr>
            <a:r>
              <a:rPr lang="ru-RU" dirty="0" smtClean="0"/>
              <a:t>т. </a:t>
            </a:r>
            <a:r>
              <a:rPr lang="ru-RU" dirty="0"/>
              <a:t>314-03-04</a:t>
            </a:r>
            <a:endParaRPr dirty="0"/>
          </a:p>
          <a:p>
            <a:pPr marL="91440" lvl="0" indent="-91440">
              <a:spcBef>
                <a:spcPts val="1400"/>
              </a:spcBef>
              <a:buSzPts val="2000"/>
              <a:buChar char=" "/>
              <a:defRPr/>
            </a:pPr>
            <a:r>
              <a:rPr lang="en-US" u="sng" dirty="0">
                <a:solidFill>
                  <a:schemeClr val="hlink"/>
                </a:solidFill>
                <a:hlinkClick r:id="rId2" tooltip="mailto:shabal25@gmail.com"/>
              </a:rPr>
              <a:t>email</a:t>
            </a:r>
            <a:r>
              <a:rPr lang="ru-RU" u="sng" dirty="0">
                <a:solidFill>
                  <a:schemeClr val="hlink"/>
                </a:solidFill>
                <a:hlinkClick r:id="rId2" tooltip="mailto:shabal25@gmail.com"/>
              </a:rPr>
              <a:t>: shabal25@</a:t>
            </a:r>
            <a:r>
              <a:rPr lang="en-US" u="sng" dirty="0">
                <a:solidFill>
                  <a:schemeClr val="hlink"/>
                </a:solidFill>
              </a:rPr>
              <a:t>yandex.ru</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p:cNvSpPr>
          <p:nvPr>
            <p:ph type="title"/>
          </p:nvPr>
        </p:nvSpPr>
        <p:spPr>
          <a:xfrm>
            <a:off x="765773" y="220269"/>
            <a:ext cx="10515600" cy="1325563"/>
          </a:xfrm>
        </p:spPr>
        <p:txBody>
          <a:bodyPr>
            <a:noAutofit/>
          </a:bodyPr>
          <a:lstStyle/>
          <a:p>
            <a:r>
              <a:rPr lang="ru-RU" sz="2400" b="1" dirty="0">
                <a:solidFill>
                  <a:schemeClr val="accent1">
                    <a:lumMod val="75000"/>
                  </a:schemeClr>
                </a:solidFill>
                <a:latin typeface="Verdana"/>
                <a:ea typeface="Verdana"/>
              </a:rPr>
              <a:t>Требования к </a:t>
            </a:r>
            <a:r>
              <a:rPr lang="ru-RU" sz="2400" b="1" dirty="0" smtClean="0">
                <a:solidFill>
                  <a:schemeClr val="accent1">
                    <a:lumMod val="75000"/>
                  </a:schemeClr>
                </a:solidFill>
                <a:latin typeface="Verdana"/>
                <a:ea typeface="Verdana"/>
              </a:rPr>
              <a:t>структуре официального </a:t>
            </a:r>
            <a:r>
              <a:rPr lang="ru-RU" sz="2400" b="1" dirty="0">
                <a:solidFill>
                  <a:schemeClr val="accent1">
                    <a:lumMod val="75000"/>
                  </a:schemeClr>
                </a:solidFill>
                <a:latin typeface="Verdana"/>
                <a:ea typeface="Verdana"/>
              </a:rPr>
              <a:t>сайта образовательной </a:t>
            </a:r>
            <a:r>
              <a:rPr lang="ru-RU" sz="2400" b="1" dirty="0" smtClean="0">
                <a:solidFill>
                  <a:schemeClr val="accent1">
                    <a:lumMod val="75000"/>
                  </a:schemeClr>
                </a:solidFill>
                <a:latin typeface="Verdana"/>
                <a:ea typeface="Verdana"/>
              </a:rPr>
              <a:t>организации в </a:t>
            </a:r>
            <a:r>
              <a:rPr lang="ru-RU" sz="2400" b="1" dirty="0">
                <a:solidFill>
                  <a:schemeClr val="accent1">
                    <a:lumMod val="75000"/>
                  </a:schemeClr>
                </a:solidFill>
                <a:latin typeface="Verdana"/>
                <a:ea typeface="Verdana"/>
              </a:rPr>
              <a:t>информационно-телекоммуникационной сети «Интернет</a:t>
            </a:r>
            <a:r>
              <a:rPr lang="ru-RU" sz="2400" b="1" dirty="0" smtClean="0">
                <a:solidFill>
                  <a:schemeClr val="accent1">
                    <a:lumMod val="75000"/>
                  </a:schemeClr>
                </a:solidFill>
                <a:latin typeface="Verdana"/>
                <a:ea typeface="Verdana"/>
              </a:rPr>
              <a:t>» и </a:t>
            </a:r>
            <a:r>
              <a:rPr lang="ru-RU" sz="2400" b="1" dirty="0">
                <a:solidFill>
                  <a:schemeClr val="accent1">
                    <a:lumMod val="75000"/>
                  </a:schemeClr>
                </a:solidFill>
                <a:latin typeface="Verdana"/>
                <a:ea typeface="Verdana"/>
              </a:rPr>
              <a:t>формату представления </a:t>
            </a:r>
            <a:r>
              <a:rPr lang="ru-RU" sz="2400" b="1" dirty="0" smtClean="0">
                <a:solidFill>
                  <a:schemeClr val="accent1">
                    <a:lumMod val="75000"/>
                  </a:schemeClr>
                </a:solidFill>
                <a:latin typeface="Verdana"/>
                <a:ea typeface="Verdana"/>
              </a:rPr>
              <a:t>информации</a:t>
            </a:r>
            <a:endParaRPr lang="ru-RU" sz="2400" b="1" dirty="0">
              <a:solidFill>
                <a:srgbClr val="0070C0"/>
              </a:solidFill>
              <a:latin typeface="Verdana"/>
              <a:ea typeface="Verdana"/>
            </a:endParaRPr>
          </a:p>
        </p:txBody>
      </p:sp>
      <p:sp>
        <p:nvSpPr>
          <p:cNvPr id="2" name="Объект 1"/>
          <p:cNvSpPr>
            <a:spLocks noGrp="1"/>
          </p:cNvSpPr>
          <p:nvPr>
            <p:ph idx="1"/>
          </p:nvPr>
        </p:nvSpPr>
        <p:spPr>
          <a:xfrm>
            <a:off x="838200" y="1825624"/>
            <a:ext cx="10515600" cy="4674763"/>
          </a:xfrm>
        </p:spPr>
        <p:txBody>
          <a:bodyPr>
            <a:noAutofit/>
          </a:bodyPr>
          <a:lstStyle/>
          <a:p>
            <a:pPr marL="0" indent="0">
              <a:buNone/>
            </a:pPr>
            <a:r>
              <a:rPr lang="ru-RU" sz="1600" dirty="0">
                <a:latin typeface="Verdana" panose="020B0604030504040204" pitchFamily="34" charset="0"/>
                <a:ea typeface="Verdana" panose="020B0604030504040204" pitchFamily="34" charset="0"/>
              </a:rPr>
              <a:t>1. </a:t>
            </a:r>
            <a:r>
              <a:rPr lang="ru-RU" sz="1600" dirty="0" smtClean="0">
                <a:latin typeface="Verdana" panose="020B0604030504040204" pitchFamily="34" charset="0"/>
                <a:ea typeface="Verdana" panose="020B0604030504040204" pitchFamily="34" charset="0"/>
              </a:rPr>
              <a:t>Образовательная организация </a:t>
            </a:r>
            <a:r>
              <a:rPr lang="ru-RU" sz="1600" dirty="0">
                <a:latin typeface="Verdana" panose="020B0604030504040204" pitchFamily="34" charset="0"/>
                <a:ea typeface="Verdana" panose="020B0604030504040204" pitchFamily="34" charset="0"/>
              </a:rPr>
              <a:t>создает на своем официальном сайте </a:t>
            </a:r>
            <a:r>
              <a:rPr lang="ru-RU" sz="1600" dirty="0" smtClean="0">
                <a:latin typeface="Verdana" panose="020B0604030504040204" pitchFamily="34" charset="0"/>
                <a:ea typeface="Verdana" panose="020B0604030504040204" pitchFamily="34" charset="0"/>
              </a:rPr>
              <a:t>раздел </a:t>
            </a:r>
            <a:r>
              <a:rPr lang="ru-RU" sz="1600" dirty="0">
                <a:latin typeface="Verdana" panose="020B0604030504040204" pitchFamily="34" charset="0"/>
                <a:ea typeface="Verdana" panose="020B0604030504040204" pitchFamily="34" charset="0"/>
              </a:rPr>
              <a:t>«</a:t>
            </a:r>
            <a:r>
              <a:rPr lang="ru-RU" sz="1600" b="1" dirty="0">
                <a:latin typeface="Verdana" panose="020B0604030504040204" pitchFamily="34" charset="0"/>
                <a:ea typeface="Verdana" panose="020B0604030504040204" pitchFamily="34" charset="0"/>
              </a:rPr>
              <a:t>Сведения об образовательной организации</a:t>
            </a:r>
            <a:r>
              <a:rPr lang="ru-RU" sz="1600" dirty="0">
                <a:latin typeface="Verdana" panose="020B0604030504040204" pitchFamily="34" charset="0"/>
                <a:ea typeface="Verdana" panose="020B0604030504040204" pitchFamily="34" charset="0"/>
              </a:rPr>
              <a:t>» (далее - раздел).</a:t>
            </a:r>
          </a:p>
          <a:p>
            <a:pPr marL="0" indent="0">
              <a:buNone/>
            </a:pPr>
            <a:r>
              <a:rPr lang="ru-RU" sz="1600" dirty="0">
                <a:latin typeface="Verdana" panose="020B0604030504040204" pitchFamily="34" charset="0"/>
                <a:ea typeface="Verdana" panose="020B0604030504040204" pitchFamily="34" charset="0"/>
              </a:rPr>
              <a:t>2. Информация в разделе представляется в виде набора страниц, и (или</a:t>
            </a:r>
            <a:r>
              <a:rPr lang="ru-RU" sz="1600" dirty="0" smtClean="0">
                <a:latin typeface="Verdana" panose="020B0604030504040204" pitchFamily="34" charset="0"/>
                <a:ea typeface="Verdana" panose="020B0604030504040204" pitchFamily="34" charset="0"/>
              </a:rPr>
              <a:t>) иерархического </a:t>
            </a:r>
            <a:r>
              <a:rPr lang="ru-RU" sz="1600" dirty="0">
                <a:latin typeface="Verdana" panose="020B0604030504040204" pitchFamily="34" charset="0"/>
                <a:ea typeface="Verdana" panose="020B0604030504040204" pitchFamily="34" charset="0"/>
              </a:rPr>
              <a:t>списка, и (или) ссылок на другие разделы Сайта. </a:t>
            </a:r>
            <a:r>
              <a:rPr lang="ru-RU" sz="1600" dirty="0" smtClean="0">
                <a:latin typeface="Verdana" panose="020B0604030504040204" pitchFamily="34" charset="0"/>
                <a:ea typeface="Verdana" panose="020B0604030504040204" pitchFamily="34" charset="0"/>
              </a:rPr>
              <a:t>Информация должна </a:t>
            </a:r>
            <a:r>
              <a:rPr lang="ru-RU" sz="1600" dirty="0">
                <a:latin typeface="Verdana" panose="020B0604030504040204" pitchFamily="34" charset="0"/>
                <a:ea typeface="Verdana" panose="020B0604030504040204" pitchFamily="34" charset="0"/>
              </a:rPr>
              <a:t>иметь общий механизм навигации по всем страницам раздела. </a:t>
            </a:r>
            <a:r>
              <a:rPr lang="ru-RU" sz="1600" dirty="0" smtClean="0">
                <a:latin typeface="Verdana" panose="020B0604030504040204" pitchFamily="34" charset="0"/>
                <a:ea typeface="Verdana" panose="020B0604030504040204" pitchFamily="34" charset="0"/>
              </a:rPr>
              <a:t>Механизм навигации </a:t>
            </a:r>
            <a:r>
              <a:rPr lang="ru-RU" sz="1600" dirty="0">
                <a:latin typeface="Verdana" panose="020B0604030504040204" pitchFamily="34" charset="0"/>
                <a:ea typeface="Verdana" panose="020B0604030504040204" pitchFamily="34" charset="0"/>
              </a:rPr>
              <a:t>должен быть представлен на каждой странице раздела.</a:t>
            </a:r>
          </a:p>
          <a:p>
            <a:pPr marL="0" indent="0">
              <a:buNone/>
            </a:pPr>
            <a:r>
              <a:rPr lang="ru-RU" sz="1600" dirty="0">
                <a:latin typeface="Verdana" panose="020B0604030504040204" pitchFamily="34" charset="0"/>
                <a:ea typeface="Verdana" panose="020B0604030504040204" pitchFamily="34" charset="0"/>
              </a:rPr>
              <a:t>3. Доступ к разделу должен осуществляться с главной (основной) </a:t>
            </a:r>
            <a:r>
              <a:rPr lang="ru-RU" sz="1600" dirty="0" smtClean="0">
                <a:latin typeface="Verdana" panose="020B0604030504040204" pitchFamily="34" charset="0"/>
                <a:ea typeface="Verdana" panose="020B0604030504040204" pitchFamily="34" charset="0"/>
              </a:rPr>
              <a:t>страницы Сайта</a:t>
            </a:r>
            <a:r>
              <a:rPr lang="ru-RU" sz="1600" dirty="0">
                <a:latin typeface="Verdana" panose="020B0604030504040204" pitchFamily="34" charset="0"/>
                <a:ea typeface="Verdana" panose="020B0604030504040204" pitchFamily="34" charset="0"/>
              </a:rPr>
              <a:t>, а также из основного навигационного меню Сайта.</a:t>
            </a:r>
          </a:p>
          <a:p>
            <a:pPr marL="0" indent="0">
              <a:buNone/>
            </a:pPr>
            <a:r>
              <a:rPr lang="ru-RU" sz="1600" dirty="0">
                <a:latin typeface="Verdana" panose="020B0604030504040204" pitchFamily="34" charset="0"/>
                <a:ea typeface="Verdana" panose="020B0604030504040204" pitchFamily="34" charset="0"/>
              </a:rPr>
              <a:t>4. Страницы раздела должны быть доступны в сети «Интернет</a:t>
            </a:r>
            <a:r>
              <a:rPr lang="ru-RU" sz="1600" dirty="0" smtClean="0">
                <a:latin typeface="Verdana" panose="020B0604030504040204" pitchFamily="34" charset="0"/>
                <a:ea typeface="Verdana" panose="020B0604030504040204" pitchFamily="34" charset="0"/>
              </a:rPr>
              <a:t>» без </a:t>
            </a:r>
            <a:r>
              <a:rPr lang="ru-RU" sz="1600" dirty="0">
                <a:latin typeface="Verdana" panose="020B0604030504040204" pitchFamily="34" charset="0"/>
                <a:ea typeface="Verdana" panose="020B0604030504040204" pitchFamily="34" charset="0"/>
              </a:rPr>
              <a:t>дополнительной регистрации, содержать информацию и копии документов</a:t>
            </a:r>
            <a:r>
              <a:rPr lang="ru-RU" sz="1600" dirty="0" smtClean="0">
                <a:latin typeface="Verdana" panose="020B0604030504040204" pitchFamily="34" charset="0"/>
                <a:ea typeface="Verdana" panose="020B0604030504040204" pitchFamily="34" charset="0"/>
              </a:rPr>
              <a:t>, а </a:t>
            </a:r>
            <a:r>
              <a:rPr lang="ru-RU" sz="1600" dirty="0">
                <a:latin typeface="Verdana" panose="020B0604030504040204" pitchFamily="34" charset="0"/>
                <a:ea typeface="Verdana" panose="020B0604030504040204" pitchFamily="34" charset="0"/>
              </a:rPr>
              <a:t>также доступные </a:t>
            </a:r>
            <a:r>
              <a:rPr lang="ru-RU" sz="1600" dirty="0" smtClean="0">
                <a:latin typeface="Verdana" panose="020B0604030504040204" pitchFamily="34" charset="0"/>
                <a:ea typeface="Verdana" panose="020B0604030504040204" pitchFamily="34" charset="0"/>
              </a:rPr>
              <a:t>для посетителей </a:t>
            </a:r>
            <a:r>
              <a:rPr lang="ru-RU" sz="1600" dirty="0">
                <a:latin typeface="Verdana" panose="020B0604030504040204" pitchFamily="34" charset="0"/>
                <a:ea typeface="Verdana" panose="020B0604030504040204" pitchFamily="34" charset="0"/>
              </a:rPr>
              <a:t>Сайта ссылки на файлы, содержащие информацию о </a:t>
            </a:r>
            <a:r>
              <a:rPr lang="ru-RU" sz="1600" dirty="0" smtClean="0">
                <a:latin typeface="Verdana" panose="020B0604030504040204" pitchFamily="34" charset="0"/>
                <a:ea typeface="Verdana" panose="020B0604030504040204" pitchFamily="34" charset="0"/>
              </a:rPr>
              <a:t>назначении данных </a:t>
            </a:r>
            <a:r>
              <a:rPr lang="ru-RU" sz="1600" dirty="0">
                <a:latin typeface="Verdana" panose="020B0604030504040204" pitchFamily="34" charset="0"/>
                <a:ea typeface="Verdana" panose="020B0604030504040204" pitchFamily="34" charset="0"/>
              </a:rPr>
              <a:t>файлов.</a:t>
            </a:r>
          </a:p>
          <a:p>
            <a:pPr marL="0" indent="0">
              <a:buNone/>
            </a:pPr>
            <a:r>
              <a:rPr lang="ru-RU" sz="1600" dirty="0">
                <a:latin typeface="Verdana" panose="020B0604030504040204" pitchFamily="34" charset="0"/>
                <a:ea typeface="Verdana" panose="020B0604030504040204" pitchFamily="34" charset="0"/>
              </a:rPr>
              <a:t>5. В разделе допускается публикация иной информации, которая размещается</a:t>
            </a:r>
            <a:r>
              <a:rPr lang="ru-RU" sz="1600" dirty="0" smtClean="0">
                <a:latin typeface="Verdana" panose="020B0604030504040204" pitchFamily="34" charset="0"/>
                <a:ea typeface="Verdana" panose="020B0604030504040204" pitchFamily="34" charset="0"/>
              </a:rPr>
              <a:t>, опубликовывается </a:t>
            </a:r>
            <a:r>
              <a:rPr lang="ru-RU" sz="1600" dirty="0">
                <a:latin typeface="Verdana" panose="020B0604030504040204" pitchFamily="34" charset="0"/>
                <a:ea typeface="Verdana" panose="020B0604030504040204" pitchFamily="34" charset="0"/>
              </a:rPr>
              <a:t>по решению образовательной организации и (или) размещение</a:t>
            </a:r>
            <a:r>
              <a:rPr lang="ru-RU" sz="1600" dirty="0" smtClean="0">
                <a:latin typeface="Verdana" panose="020B0604030504040204" pitchFamily="34" charset="0"/>
                <a:ea typeface="Verdana" panose="020B0604030504040204" pitchFamily="34" charset="0"/>
              </a:rPr>
              <a:t>, опубликование </a:t>
            </a:r>
            <a:r>
              <a:rPr lang="ru-RU" sz="1600" dirty="0">
                <a:latin typeface="Verdana" panose="020B0604030504040204" pitchFamily="34" charset="0"/>
                <a:ea typeface="Verdana" panose="020B0604030504040204" pitchFamily="34" charset="0"/>
              </a:rPr>
              <a:t>которой является обязательным в соответствии с </a:t>
            </a:r>
            <a:r>
              <a:rPr lang="ru-RU" sz="1600" dirty="0" smtClean="0">
                <a:latin typeface="Verdana" panose="020B0604030504040204" pitchFamily="34" charset="0"/>
                <a:ea typeface="Verdana" panose="020B0604030504040204" pitchFamily="34" charset="0"/>
              </a:rPr>
              <a:t>законодательством Российской Федерации.</a:t>
            </a:r>
            <a:endParaRPr lang="ru-RU"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1104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p:cNvSpPr>
          <p:nvPr>
            <p:ph type="title"/>
          </p:nvPr>
        </p:nvSpPr>
        <p:spPr>
          <a:xfrm>
            <a:off x="425514" y="184056"/>
            <a:ext cx="10515600" cy="676023"/>
          </a:xfrm>
        </p:spPr>
        <p:txBody>
          <a:bodyPr>
            <a:noAutofit/>
          </a:bodyPr>
          <a:lstStyle/>
          <a:p>
            <a:r>
              <a:rPr lang="ru-RU" sz="2400" b="1" dirty="0" smtClean="0">
                <a:solidFill>
                  <a:schemeClr val="accent1">
                    <a:lumMod val="75000"/>
                  </a:schemeClr>
                </a:solidFill>
                <a:latin typeface="Verdana"/>
                <a:ea typeface="Verdana"/>
              </a:rPr>
              <a:t>Раздел </a:t>
            </a:r>
            <a:r>
              <a:rPr lang="ru-RU" sz="2400" b="1" dirty="0">
                <a:solidFill>
                  <a:schemeClr val="accent1">
                    <a:lumMod val="75000"/>
                  </a:schemeClr>
                </a:solidFill>
                <a:latin typeface="Verdana"/>
                <a:ea typeface="Verdana"/>
              </a:rPr>
              <a:t>«Сведения об образовательной организации» </a:t>
            </a:r>
          </a:p>
        </p:txBody>
      </p:sp>
      <p:sp>
        <p:nvSpPr>
          <p:cNvPr id="2" name="Объект 1"/>
          <p:cNvSpPr>
            <a:spLocks noGrp="1"/>
          </p:cNvSpPr>
          <p:nvPr>
            <p:ph idx="1"/>
          </p:nvPr>
        </p:nvSpPr>
        <p:spPr>
          <a:xfrm>
            <a:off x="425514" y="860079"/>
            <a:ext cx="11262510" cy="4674763"/>
          </a:xfrm>
        </p:spPr>
        <p:txBody>
          <a:bodyPr>
            <a:noAutofit/>
          </a:bodyPr>
          <a:lstStyle/>
          <a:p>
            <a:pPr marL="342900" indent="-342900">
              <a:buFont typeface="+mj-lt"/>
              <a:buAutoNum type="arabicPeriod"/>
            </a:pPr>
            <a:r>
              <a:rPr lang="ru-RU" sz="1600" dirty="0">
                <a:latin typeface="Verdana" panose="020B0604030504040204" pitchFamily="34" charset="0"/>
                <a:ea typeface="Verdana" panose="020B0604030504040204" pitchFamily="34" charset="0"/>
              </a:rPr>
              <a:t>«Основные сведения</a:t>
            </a:r>
            <a:r>
              <a:rPr lang="ru-RU" sz="1600" dirty="0" smtClean="0">
                <a:latin typeface="Verdana" panose="020B0604030504040204" pitchFamily="34" charset="0"/>
                <a:ea typeface="Verdana" panose="020B0604030504040204" pitchFamily="34" charset="0"/>
              </a:rPr>
              <a:t>»</a:t>
            </a:r>
            <a:endParaRPr lang="ru-RU" sz="1600" dirty="0">
              <a:latin typeface="Verdana" panose="020B0604030504040204" pitchFamily="34" charset="0"/>
              <a:ea typeface="Verdana" panose="020B0604030504040204" pitchFamily="34" charset="0"/>
            </a:endParaRPr>
          </a:p>
          <a:p>
            <a:pPr marL="342900" indent="-342900">
              <a:buFont typeface="+mj-lt"/>
              <a:buAutoNum type="arabicPeriod"/>
            </a:pPr>
            <a:r>
              <a:rPr lang="ru-RU" sz="1600" dirty="0">
                <a:latin typeface="Verdana" panose="020B0604030504040204" pitchFamily="34" charset="0"/>
                <a:ea typeface="Verdana" panose="020B0604030504040204" pitchFamily="34" charset="0"/>
              </a:rPr>
              <a:t>«Структура и органы управления образовательной организацией</a:t>
            </a:r>
            <a:r>
              <a:rPr lang="ru-RU" sz="1600" dirty="0" smtClean="0">
                <a:latin typeface="Verdana" panose="020B0604030504040204" pitchFamily="34" charset="0"/>
                <a:ea typeface="Verdana" panose="020B0604030504040204" pitchFamily="34" charset="0"/>
              </a:rPr>
              <a:t>»</a:t>
            </a:r>
            <a:endParaRPr lang="ru-RU" sz="1600" dirty="0">
              <a:latin typeface="Verdana" panose="020B0604030504040204" pitchFamily="34" charset="0"/>
              <a:ea typeface="Verdana" panose="020B0604030504040204" pitchFamily="34" charset="0"/>
            </a:endParaRPr>
          </a:p>
          <a:p>
            <a:pPr marL="342900" indent="-342900">
              <a:buFont typeface="+mj-lt"/>
              <a:buAutoNum type="arabicPeriod"/>
            </a:pPr>
            <a:r>
              <a:rPr lang="ru-RU" sz="1600" dirty="0">
                <a:latin typeface="Verdana" panose="020B0604030504040204" pitchFamily="34" charset="0"/>
                <a:ea typeface="Verdana" panose="020B0604030504040204" pitchFamily="34" charset="0"/>
              </a:rPr>
              <a:t>«Документы</a:t>
            </a:r>
            <a:r>
              <a:rPr lang="ru-RU" sz="1600" dirty="0" smtClean="0">
                <a:latin typeface="Verdana" panose="020B0604030504040204" pitchFamily="34" charset="0"/>
                <a:ea typeface="Verdana" panose="020B0604030504040204" pitchFamily="34" charset="0"/>
              </a:rPr>
              <a:t>»</a:t>
            </a:r>
            <a:endParaRPr lang="ru-RU" sz="1600" dirty="0">
              <a:latin typeface="Verdana" panose="020B0604030504040204" pitchFamily="34" charset="0"/>
              <a:ea typeface="Verdana" panose="020B0604030504040204" pitchFamily="34" charset="0"/>
            </a:endParaRPr>
          </a:p>
          <a:p>
            <a:pPr marL="342900" indent="-342900">
              <a:buFont typeface="+mj-lt"/>
              <a:buAutoNum type="arabicPeriod"/>
            </a:pPr>
            <a:r>
              <a:rPr lang="ru-RU" sz="1600" dirty="0">
                <a:latin typeface="Verdana" panose="020B0604030504040204" pitchFamily="34" charset="0"/>
                <a:ea typeface="Verdana" panose="020B0604030504040204" pitchFamily="34" charset="0"/>
              </a:rPr>
              <a:t>«Образование</a:t>
            </a:r>
            <a:r>
              <a:rPr lang="ru-RU" sz="1600" dirty="0" smtClean="0">
                <a:latin typeface="Verdana" panose="020B0604030504040204" pitchFamily="34" charset="0"/>
                <a:ea typeface="Verdana" panose="020B0604030504040204" pitchFamily="34" charset="0"/>
              </a:rPr>
              <a:t>»</a:t>
            </a:r>
            <a:endParaRPr lang="ru-RU" sz="1600" dirty="0">
              <a:latin typeface="Verdana" panose="020B0604030504040204" pitchFamily="34" charset="0"/>
              <a:ea typeface="Verdana" panose="020B0604030504040204" pitchFamily="34" charset="0"/>
            </a:endParaRPr>
          </a:p>
          <a:p>
            <a:pPr marL="342900" indent="-342900">
              <a:buFont typeface="+mj-lt"/>
              <a:buAutoNum type="arabicPeriod"/>
            </a:pPr>
            <a:r>
              <a:rPr lang="ru-RU" sz="1600" dirty="0">
                <a:latin typeface="Verdana" panose="020B0604030504040204" pitchFamily="34" charset="0"/>
                <a:ea typeface="Verdana" panose="020B0604030504040204" pitchFamily="34" charset="0"/>
              </a:rPr>
              <a:t>«Руководство</a:t>
            </a:r>
            <a:r>
              <a:rPr lang="ru-RU" sz="1600" dirty="0" smtClean="0">
                <a:latin typeface="Verdana" panose="020B0604030504040204" pitchFamily="34" charset="0"/>
                <a:ea typeface="Verdana" panose="020B0604030504040204" pitchFamily="34" charset="0"/>
              </a:rPr>
              <a:t>»</a:t>
            </a:r>
          </a:p>
          <a:p>
            <a:pPr marL="342900" indent="-342900">
              <a:buFont typeface="+mj-lt"/>
              <a:buAutoNum type="arabicPeriod"/>
            </a:pPr>
            <a:r>
              <a:rPr lang="ru-RU" sz="1600" dirty="0">
                <a:latin typeface="Verdana" panose="020B0604030504040204" pitchFamily="34" charset="0"/>
                <a:ea typeface="Verdana" panose="020B0604030504040204" pitchFamily="34" charset="0"/>
              </a:rPr>
              <a:t>«Педагогический состав</a:t>
            </a:r>
            <a:r>
              <a:rPr lang="ru-RU" sz="1600" dirty="0" smtClean="0">
                <a:latin typeface="Verdana" panose="020B0604030504040204" pitchFamily="34" charset="0"/>
                <a:ea typeface="Verdana" panose="020B0604030504040204" pitchFamily="34" charset="0"/>
              </a:rPr>
              <a:t>»</a:t>
            </a:r>
            <a:endParaRPr lang="ru-RU" sz="1600" dirty="0">
              <a:latin typeface="Verdana" panose="020B0604030504040204" pitchFamily="34" charset="0"/>
              <a:ea typeface="Verdana" panose="020B0604030504040204" pitchFamily="34" charset="0"/>
            </a:endParaRPr>
          </a:p>
          <a:p>
            <a:pPr marL="342900" indent="-342900">
              <a:buFont typeface="+mj-lt"/>
              <a:buAutoNum type="arabicPeriod"/>
            </a:pPr>
            <a:r>
              <a:rPr lang="ru-RU" sz="1600" dirty="0">
                <a:latin typeface="Verdana" panose="020B0604030504040204" pitchFamily="34" charset="0"/>
                <a:ea typeface="Verdana" panose="020B0604030504040204" pitchFamily="34" charset="0"/>
              </a:rPr>
              <a:t>«Материально-техническое обеспечение и оснащенность </a:t>
            </a:r>
            <a:r>
              <a:rPr lang="ru-RU" sz="1600" dirty="0" smtClean="0">
                <a:latin typeface="Verdana" panose="020B0604030504040204" pitchFamily="34" charset="0"/>
                <a:ea typeface="Verdana" panose="020B0604030504040204" pitchFamily="34" charset="0"/>
              </a:rPr>
              <a:t>образовательного процесса</a:t>
            </a:r>
            <a:r>
              <a:rPr lang="ru-RU" sz="1600" dirty="0">
                <a:latin typeface="Verdana" panose="020B0604030504040204" pitchFamily="34" charset="0"/>
                <a:ea typeface="Verdana" panose="020B0604030504040204" pitchFamily="34" charset="0"/>
              </a:rPr>
              <a:t>. Доступная среда</a:t>
            </a:r>
            <a:r>
              <a:rPr lang="ru-RU" sz="1600" dirty="0" smtClean="0">
                <a:latin typeface="Verdana" panose="020B0604030504040204" pitchFamily="34" charset="0"/>
                <a:ea typeface="Verdana" panose="020B0604030504040204" pitchFamily="34" charset="0"/>
              </a:rPr>
              <a:t>»</a:t>
            </a:r>
            <a:endParaRPr lang="ru-RU" sz="1600" dirty="0">
              <a:latin typeface="Verdana" panose="020B0604030504040204" pitchFamily="34" charset="0"/>
              <a:ea typeface="Verdana" panose="020B0604030504040204" pitchFamily="34" charset="0"/>
            </a:endParaRPr>
          </a:p>
          <a:p>
            <a:pPr marL="342900" indent="-342900">
              <a:buFont typeface="+mj-lt"/>
              <a:buAutoNum type="arabicPeriod"/>
            </a:pPr>
            <a:r>
              <a:rPr lang="ru-RU" sz="1600" dirty="0">
                <a:latin typeface="Verdana" panose="020B0604030504040204" pitchFamily="34" charset="0"/>
                <a:ea typeface="Verdana" panose="020B0604030504040204" pitchFamily="34" charset="0"/>
              </a:rPr>
              <a:t>«Платные образовательные услуги</a:t>
            </a:r>
            <a:r>
              <a:rPr lang="ru-RU" sz="1600" dirty="0" smtClean="0">
                <a:latin typeface="Verdana" panose="020B0604030504040204" pitchFamily="34" charset="0"/>
                <a:ea typeface="Verdana" panose="020B0604030504040204" pitchFamily="34" charset="0"/>
              </a:rPr>
              <a:t>»</a:t>
            </a:r>
            <a:endParaRPr lang="ru-RU" sz="1600" dirty="0">
              <a:latin typeface="Verdana" panose="020B0604030504040204" pitchFamily="34" charset="0"/>
              <a:ea typeface="Verdana" panose="020B0604030504040204" pitchFamily="34" charset="0"/>
            </a:endParaRPr>
          </a:p>
          <a:p>
            <a:pPr marL="342900" indent="-342900">
              <a:buFont typeface="+mj-lt"/>
              <a:buAutoNum type="arabicPeriod"/>
            </a:pPr>
            <a:r>
              <a:rPr lang="ru-RU" sz="1600" dirty="0">
                <a:latin typeface="Verdana" panose="020B0604030504040204" pitchFamily="34" charset="0"/>
                <a:ea typeface="Verdana" panose="020B0604030504040204" pitchFamily="34" charset="0"/>
              </a:rPr>
              <a:t>«Финансово-хозяйственная деятельность</a:t>
            </a:r>
            <a:r>
              <a:rPr lang="ru-RU" sz="1600" dirty="0" smtClean="0">
                <a:latin typeface="Verdana" panose="020B0604030504040204" pitchFamily="34" charset="0"/>
                <a:ea typeface="Verdana" panose="020B0604030504040204" pitchFamily="34" charset="0"/>
              </a:rPr>
              <a:t>»</a:t>
            </a:r>
            <a:endParaRPr lang="ru-RU" sz="1600" dirty="0">
              <a:latin typeface="Verdana" panose="020B0604030504040204" pitchFamily="34" charset="0"/>
              <a:ea typeface="Verdana" panose="020B0604030504040204" pitchFamily="34" charset="0"/>
            </a:endParaRPr>
          </a:p>
          <a:p>
            <a:pPr marL="342900" indent="-342900">
              <a:buFont typeface="+mj-lt"/>
              <a:buAutoNum type="arabicPeriod"/>
            </a:pPr>
            <a:r>
              <a:rPr lang="ru-RU" sz="1600" dirty="0">
                <a:latin typeface="Verdana" panose="020B0604030504040204" pitchFamily="34" charset="0"/>
                <a:ea typeface="Verdana" panose="020B0604030504040204" pitchFamily="34" charset="0"/>
              </a:rPr>
              <a:t>«Вакантные места для приема (перевода) обучающихся</a:t>
            </a:r>
            <a:r>
              <a:rPr lang="ru-RU" sz="1600" dirty="0" smtClean="0">
                <a:latin typeface="Verdana" panose="020B0604030504040204" pitchFamily="34" charset="0"/>
                <a:ea typeface="Verdana" panose="020B0604030504040204" pitchFamily="34" charset="0"/>
              </a:rPr>
              <a:t>»</a:t>
            </a:r>
            <a:endParaRPr lang="ru-RU" sz="1600" dirty="0">
              <a:latin typeface="Verdana" panose="020B0604030504040204" pitchFamily="34" charset="0"/>
              <a:ea typeface="Verdana" panose="020B0604030504040204" pitchFamily="34" charset="0"/>
            </a:endParaRPr>
          </a:p>
          <a:p>
            <a:pPr marL="342900" indent="-342900">
              <a:buFont typeface="+mj-lt"/>
              <a:buAutoNum type="arabicPeriod"/>
            </a:pPr>
            <a:r>
              <a:rPr lang="ru-RU" sz="1600" dirty="0">
                <a:latin typeface="Verdana" panose="020B0604030504040204" pitchFamily="34" charset="0"/>
                <a:ea typeface="Verdana" panose="020B0604030504040204" pitchFamily="34" charset="0"/>
              </a:rPr>
              <a:t>«Стипендии и меры поддержки обучающихся</a:t>
            </a:r>
            <a:r>
              <a:rPr lang="ru-RU" sz="1600" dirty="0" smtClean="0">
                <a:latin typeface="Verdana" panose="020B0604030504040204" pitchFamily="34" charset="0"/>
                <a:ea typeface="Verdana" panose="020B0604030504040204" pitchFamily="34" charset="0"/>
              </a:rPr>
              <a:t>»</a:t>
            </a:r>
            <a:endParaRPr lang="ru-RU" sz="1600" dirty="0">
              <a:latin typeface="Verdana" panose="020B0604030504040204" pitchFamily="34" charset="0"/>
              <a:ea typeface="Verdana" panose="020B0604030504040204" pitchFamily="34" charset="0"/>
            </a:endParaRPr>
          </a:p>
          <a:p>
            <a:pPr marL="342900" indent="-342900">
              <a:buFont typeface="+mj-lt"/>
              <a:buAutoNum type="arabicPeriod"/>
            </a:pPr>
            <a:r>
              <a:rPr lang="ru-RU" sz="1600" dirty="0">
                <a:latin typeface="Verdana" panose="020B0604030504040204" pitchFamily="34" charset="0"/>
                <a:ea typeface="Verdana" panose="020B0604030504040204" pitchFamily="34" charset="0"/>
              </a:rPr>
              <a:t>«Международное сотрудничество</a:t>
            </a:r>
            <a:r>
              <a:rPr lang="ru-RU" sz="1600" dirty="0" smtClean="0">
                <a:latin typeface="Verdana" panose="020B0604030504040204" pitchFamily="34" charset="0"/>
                <a:ea typeface="Verdana" panose="020B0604030504040204" pitchFamily="34" charset="0"/>
              </a:rPr>
              <a:t>»</a:t>
            </a:r>
            <a:endParaRPr lang="ru-RU" sz="1600" dirty="0">
              <a:latin typeface="Verdana" panose="020B0604030504040204" pitchFamily="34" charset="0"/>
              <a:ea typeface="Verdana" panose="020B0604030504040204" pitchFamily="34" charset="0"/>
            </a:endParaRPr>
          </a:p>
          <a:p>
            <a:pPr marL="342900" indent="-342900">
              <a:buFont typeface="+mj-lt"/>
              <a:buAutoNum type="arabicPeriod"/>
            </a:pPr>
            <a:r>
              <a:rPr lang="ru-RU" sz="1600" dirty="0">
                <a:latin typeface="Verdana" panose="020B0604030504040204" pitchFamily="34" charset="0"/>
                <a:ea typeface="Verdana" panose="020B0604030504040204" pitchFamily="34" charset="0"/>
              </a:rPr>
              <a:t>«Организация питания в образовательной организации</a:t>
            </a:r>
            <a:r>
              <a:rPr lang="ru-RU" sz="1600" dirty="0" smtClean="0">
                <a:latin typeface="Verdana" panose="020B0604030504040204" pitchFamily="34" charset="0"/>
                <a:ea typeface="Verdana" panose="020B0604030504040204" pitchFamily="34" charset="0"/>
              </a:rPr>
              <a:t>»</a:t>
            </a:r>
            <a:endParaRPr lang="ru-RU" sz="1600" dirty="0">
              <a:latin typeface="Verdana" panose="020B0604030504040204" pitchFamily="34" charset="0"/>
              <a:ea typeface="Verdana" panose="020B0604030504040204" pitchFamily="34" charset="0"/>
            </a:endParaRPr>
          </a:p>
          <a:p>
            <a:pPr marL="342900" indent="-342900">
              <a:buFont typeface="+mj-lt"/>
              <a:buAutoNum type="arabicPeriod"/>
            </a:pPr>
            <a:r>
              <a:rPr lang="ru-RU" sz="1600" dirty="0">
                <a:latin typeface="Verdana" panose="020B0604030504040204" pitchFamily="34" charset="0"/>
                <a:ea typeface="Verdana" panose="020B0604030504040204" pitchFamily="34" charset="0"/>
              </a:rPr>
              <a:t>«Образовательные стандарты и требования</a:t>
            </a:r>
            <a:r>
              <a:rPr lang="ru-RU" sz="1600" dirty="0" smtClean="0">
                <a:latin typeface="Verdana" panose="020B0604030504040204" pitchFamily="34" charset="0"/>
                <a:ea typeface="Verdana" panose="020B0604030504040204" pitchFamily="34" charset="0"/>
              </a:rPr>
              <a:t>» </a:t>
            </a:r>
            <a:r>
              <a:rPr lang="ru-RU" sz="1600" i="1" dirty="0" smtClean="0">
                <a:latin typeface="Verdana" panose="020B0604030504040204" pitchFamily="34" charset="0"/>
                <a:ea typeface="Verdana" panose="020B0604030504040204" pitchFamily="34" charset="0"/>
              </a:rPr>
              <a:t>(при </a:t>
            </a:r>
            <a:r>
              <a:rPr lang="ru-RU" sz="1600" i="1" dirty="0">
                <a:latin typeface="Verdana" panose="020B0604030504040204" pitchFamily="34" charset="0"/>
                <a:ea typeface="Verdana" panose="020B0604030504040204" pitchFamily="34" charset="0"/>
              </a:rPr>
              <a:t>использовании федеральных государственных </a:t>
            </a:r>
            <a:r>
              <a:rPr lang="ru-RU" sz="1600" i="1" dirty="0" smtClean="0">
                <a:latin typeface="Verdana" panose="020B0604030504040204" pitchFamily="34" charset="0"/>
                <a:ea typeface="Verdana" panose="020B0604030504040204" pitchFamily="34" charset="0"/>
              </a:rPr>
              <a:t>образовательных стандартов</a:t>
            </a:r>
            <a:r>
              <a:rPr lang="ru-RU" sz="1600" i="1" dirty="0">
                <a:latin typeface="Verdana" panose="020B0604030504040204" pitchFamily="34" charset="0"/>
                <a:ea typeface="Verdana" panose="020B0604030504040204" pitchFamily="34" charset="0"/>
              </a:rPr>
              <a:t>, федеральных государственных требований или </a:t>
            </a:r>
            <a:r>
              <a:rPr lang="ru-RU" sz="1600" i="1" dirty="0" smtClean="0">
                <a:latin typeface="Verdana" panose="020B0604030504040204" pitchFamily="34" charset="0"/>
                <a:ea typeface="Verdana" panose="020B0604030504040204" pitchFamily="34" charset="0"/>
              </a:rPr>
              <a:t>образовательных стандартов</a:t>
            </a:r>
            <a:r>
              <a:rPr lang="ru-RU" sz="1600" i="1" dirty="0">
                <a:latin typeface="Verdana" panose="020B0604030504040204" pitchFamily="34" charset="0"/>
                <a:ea typeface="Verdana" panose="020B0604030504040204" pitchFamily="34" charset="0"/>
              </a:rPr>
              <a:t>, разработанных и утвержденных образовательной </a:t>
            </a:r>
            <a:r>
              <a:rPr lang="ru-RU" sz="1600" i="1" dirty="0" smtClean="0">
                <a:latin typeface="Verdana" panose="020B0604030504040204" pitchFamily="34" charset="0"/>
                <a:ea typeface="Verdana" panose="020B0604030504040204" pitchFamily="34" charset="0"/>
              </a:rPr>
              <a:t>организацией самостоятельно</a:t>
            </a:r>
            <a:r>
              <a:rPr lang="ru-RU" sz="1600" i="1" dirty="0">
                <a:latin typeface="Verdana" panose="020B0604030504040204" pitchFamily="34" charset="0"/>
                <a:ea typeface="Verdana" panose="020B0604030504040204" pitchFamily="34" charset="0"/>
              </a:rPr>
              <a:t>, самостоятельно устанавливаемых требований (при наличии</a:t>
            </a:r>
            <a:r>
              <a:rPr lang="ru-RU" sz="1600" i="1" dirty="0" smtClean="0">
                <a:latin typeface="Verdana" panose="020B0604030504040204" pitchFamily="34" charset="0"/>
                <a:ea typeface="Verdana" panose="020B0604030504040204" pitchFamily="34" charset="0"/>
              </a:rPr>
              <a:t>)</a:t>
            </a:r>
            <a:endParaRPr lang="ru-RU" sz="1600"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2994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33761388" name="Заголовок 1"/>
          <p:cNvSpPr>
            <a:spLocks noGrp="1"/>
          </p:cNvSpPr>
          <p:nvPr>
            <p:ph type="title"/>
          </p:nvPr>
        </p:nvSpPr>
        <p:spPr bwMode="auto">
          <a:xfrm>
            <a:off x="708733" y="365124"/>
            <a:ext cx="10515600" cy="596622"/>
          </a:xfrm>
        </p:spPr>
        <p:txBody>
          <a:bodyPr vertOverflow="overflow" horzOverflow="overflow" vert="horz" wrap="square" lIns="91440" tIns="45720" rIns="91440" bIns="45720" numCol="1" spcCol="0" rtlCol="0" fromWordArt="0" anchor="ctr" anchorCtr="0" forceAA="0" compatLnSpc="0">
            <a:normAutofit/>
          </a:bodyPr>
          <a:lstStyle/>
          <a:p>
            <a:pPr marL="0" marR="0" indent="0" algn="l">
              <a:lnSpc>
                <a:spcPct val="90000"/>
              </a:lnSpc>
              <a:spcBef>
                <a:spcPts val="0"/>
              </a:spcBef>
              <a:spcAft>
                <a:spcPts val="0"/>
              </a:spcAft>
              <a:buNone/>
              <a:defRPr/>
            </a:pPr>
            <a:r>
              <a:rPr lang="ru-RU" sz="3200" b="1" i="0" u="none" strike="noStrike" cap="none" spc="0" dirty="0" smtClean="0">
                <a:solidFill>
                  <a:schemeClr val="accent1">
                    <a:lumMod val="75000"/>
                  </a:schemeClr>
                </a:solidFill>
                <a:latin typeface="Verdana"/>
                <a:ea typeface="Verdana"/>
                <a:cs typeface="Verdana"/>
              </a:rPr>
              <a:t>Основные </a:t>
            </a:r>
            <a:r>
              <a:rPr lang="ru-RU" sz="3200" b="1" i="0" u="none" strike="noStrike" cap="none" spc="0" dirty="0">
                <a:solidFill>
                  <a:schemeClr val="accent1">
                    <a:lumMod val="75000"/>
                  </a:schemeClr>
                </a:solidFill>
                <a:latin typeface="Verdana"/>
                <a:ea typeface="Verdana"/>
                <a:cs typeface="Verdana"/>
              </a:rPr>
              <a:t>сведения</a:t>
            </a:r>
            <a:endParaRPr sz="3200" dirty="0"/>
          </a:p>
        </p:txBody>
      </p:sp>
      <p:graphicFrame>
        <p:nvGraphicFramePr>
          <p:cNvPr id="2" name="Объект 1"/>
          <p:cNvGraphicFramePr>
            <a:graphicFrameLocks noGrp="1"/>
          </p:cNvGraphicFramePr>
          <p:nvPr>
            <p:ph idx="1"/>
            <p:extLst>
              <p:ext uri="{D42A27DB-BD31-4B8C-83A1-F6EECF244321}">
                <p14:modId xmlns:p14="http://schemas.microsoft.com/office/powerpoint/2010/main" val="1884381622"/>
              </p:ext>
            </p:extLst>
          </p:nvPr>
        </p:nvGraphicFramePr>
        <p:xfrm>
          <a:off x="606582" y="1201771"/>
          <a:ext cx="11072389" cy="4986956"/>
        </p:xfrm>
        <a:graphic>
          <a:graphicData uri="http://schemas.openxmlformats.org/drawingml/2006/table">
            <a:tbl>
              <a:tblPr/>
              <a:tblGrid>
                <a:gridCol w="11072389"/>
              </a:tblGrid>
              <a:tr h="282998">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Полное и сокращённое (при наличии) наименование образовательной организации</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71604">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Дата создания образовательной организации</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10917">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Информация об учредителе (учредителях) образовательной организации (наименование учредителя, юридический адрес, контактный телефон, адрес электронной почты, адресе сайта учредителя)</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76734">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Место нахождения образовательной организации</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2551">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Режим и график работы образовательной организации</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9711">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Контактный телефон образовательной организации</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9711">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Адрес электронной почты образовательной организации</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044321">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Места осуществления образовательной деятельности, сведения о которых в соответствии с Федеральным законом № 273-ФЗ2 не включаются в соответствующую запись в реестре лицензий на осуществление образовательной деятельности, перечисленных в Правилах размещения на официальном сайте ОО и обновление информации об ОО в виде адреса места нахождения</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40035">
                <a:tc>
                  <a:txBody>
                    <a:bodyPr/>
                    <a:lstStyle/>
                    <a:p>
                      <a:pPr marL="285750" indent="-285750" algn="l" fontAlgn="t">
                        <a:buFont typeface="Arial" panose="020B0604020202020204" pitchFamily="34" charset="0"/>
                        <a:buChar char="•"/>
                      </a:pPr>
                      <a:r>
                        <a:rPr lang="ru-RU" sz="1400" b="1" dirty="0">
                          <a:effectLst/>
                          <a:latin typeface="Verdana" panose="020B0604030504040204" pitchFamily="34" charset="0"/>
                          <a:ea typeface="Verdana" panose="020B0604030504040204" pitchFamily="34" charset="0"/>
                        </a:rPr>
                        <a:t>Лицензия на </a:t>
                      </a:r>
                      <a:r>
                        <a:rPr lang="ru-RU" sz="1400" b="1" dirty="0" smtClean="0">
                          <a:effectLst/>
                          <a:latin typeface="Verdana" panose="020B0604030504040204" pitchFamily="34" charset="0"/>
                          <a:ea typeface="Verdana" panose="020B0604030504040204" pitchFamily="34" charset="0"/>
                        </a:rPr>
                        <a:t>осуществление </a:t>
                      </a:r>
                      <a:r>
                        <a:rPr lang="ru-RU" sz="1400" b="1" dirty="0">
                          <a:effectLst/>
                          <a:latin typeface="Verdana" panose="020B0604030504040204" pitchFamily="34" charset="0"/>
                          <a:ea typeface="Verdana" panose="020B0604030504040204" pitchFamily="34" charset="0"/>
                        </a:rPr>
                        <a:t>образовательной деятельности (выписка из реестра лицензий на осуществление образовательной деятельности)</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18374">
                <a:tc>
                  <a:txBody>
                    <a:bodyPr/>
                    <a:lstStyle/>
                    <a:p>
                      <a:pPr marL="285750" indent="-285750" algn="l" fontAlgn="t">
                        <a:buFont typeface="Arial" panose="020B0604020202020204" pitchFamily="34" charset="0"/>
                        <a:buChar char="•"/>
                      </a:pPr>
                      <a:r>
                        <a:rPr lang="ru-RU" sz="1400" b="1" dirty="0" smtClean="0">
                          <a:effectLst/>
                          <a:latin typeface="Verdana" panose="020B0604030504040204" pitchFamily="34" charset="0"/>
                          <a:ea typeface="Verdana" panose="020B0604030504040204" pitchFamily="34" charset="0"/>
                        </a:rPr>
                        <a:t>Информация о наличии или отсутствии</a:t>
                      </a:r>
                      <a:r>
                        <a:rPr lang="ru-RU" sz="1400" b="1" baseline="0" dirty="0" smtClean="0">
                          <a:effectLst/>
                          <a:latin typeface="Verdana" panose="020B0604030504040204" pitchFamily="34" charset="0"/>
                          <a:ea typeface="Verdana" panose="020B0604030504040204" pitchFamily="34" charset="0"/>
                        </a:rPr>
                        <a:t> г</a:t>
                      </a:r>
                      <a:r>
                        <a:rPr lang="ru-RU" sz="1400" b="1" dirty="0" smtClean="0">
                          <a:effectLst/>
                          <a:latin typeface="Verdana" panose="020B0604030504040204" pitchFamily="34" charset="0"/>
                          <a:ea typeface="Verdana" panose="020B0604030504040204" pitchFamily="34" charset="0"/>
                        </a:rPr>
                        <a:t>осударственной аккредитации </a:t>
                      </a:r>
                      <a:r>
                        <a:rPr lang="ru-RU" sz="1400" b="1" dirty="0">
                          <a:effectLst/>
                          <a:latin typeface="Verdana" panose="020B0604030504040204" pitchFamily="34" charset="0"/>
                          <a:ea typeface="Verdana" panose="020B0604030504040204" pitchFamily="34" charset="0"/>
                        </a:rPr>
                        <a:t>образовательной деятельности по реализуемым образовательным программам, за исключением образовательных программ дошкольного образования, дополнительных образовательных программ (выписка из государственной информационной системы «Реестр организаций, осуществляющих образовательную деятельность по имеющим государственную аккредитацию образовательным программам»)</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chemeClr val="accent1">
                    <a:lumMod val="75000"/>
                  </a:schemeClr>
                </a:solidFill>
                <a:latin typeface="Verdana"/>
                <a:ea typeface="Verdana"/>
                <a:cs typeface="Verdana"/>
              </a:rPr>
              <a:t>Структура и органы управления образовательной организацией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153712005"/>
              </p:ext>
            </p:extLst>
          </p:nvPr>
        </p:nvGraphicFramePr>
        <p:xfrm>
          <a:off x="985130" y="1883236"/>
          <a:ext cx="9915242" cy="2499360"/>
        </p:xfrm>
        <a:graphic>
          <a:graphicData uri="http://schemas.openxmlformats.org/drawingml/2006/table">
            <a:tbl>
              <a:tblPr/>
              <a:tblGrid>
                <a:gridCol w="9915242"/>
              </a:tblGrid>
              <a:tr h="904875">
                <a:tc>
                  <a:txBody>
                    <a:bodyPr/>
                    <a:lstStyle/>
                    <a:p>
                      <a:pPr algn="l" fontAlgn="t"/>
                      <a:r>
                        <a:rPr lang="ru-RU" dirty="0">
                          <a:effectLst/>
                        </a:rPr>
                        <a:t>Информация о наименовании структурного подразделения (органа управления): </a:t>
                      </a:r>
                      <a:br>
                        <a:rPr lang="ru-RU" dirty="0">
                          <a:effectLst/>
                        </a:rPr>
                      </a:br>
                      <a:r>
                        <a:rPr lang="ru-RU" dirty="0">
                          <a:effectLst/>
                        </a:rPr>
                        <a:t>- фамилии, имена, отчества (при наличии) и должности руководителей структурных подразделений; </a:t>
                      </a:r>
                      <a:br>
                        <a:rPr lang="ru-RU" dirty="0">
                          <a:effectLst/>
                        </a:rPr>
                      </a:br>
                      <a:r>
                        <a:rPr lang="ru-RU" dirty="0">
                          <a:effectLst/>
                        </a:rPr>
                        <a:t>- места нахождения структурных подразделений;</a:t>
                      </a:r>
                      <a:br>
                        <a:rPr lang="ru-RU" dirty="0">
                          <a:effectLst/>
                        </a:rPr>
                      </a:br>
                      <a:r>
                        <a:rPr lang="ru-RU" dirty="0">
                          <a:effectLst/>
                        </a:rPr>
                        <a:t>- адреса официальных сайтов в сети «Интернет» структурных подразделений (при наличии); </a:t>
                      </a:r>
                      <a:br>
                        <a:rPr lang="ru-RU" dirty="0">
                          <a:effectLst/>
                        </a:rPr>
                      </a:br>
                      <a:r>
                        <a:rPr lang="ru-RU" dirty="0">
                          <a:effectLst/>
                        </a:rPr>
                        <a:t>- адреса электронной почты структурных подразделений (при наличии).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542925">
                <a:tc>
                  <a:txBody>
                    <a:bodyPr/>
                    <a:lstStyle/>
                    <a:p>
                      <a:pPr algn="l" fontAlgn="t"/>
                      <a:r>
                        <a:rPr lang="ru-RU" dirty="0">
                          <a:effectLst/>
                        </a:rPr>
                        <a:t>Наличие </a:t>
                      </a:r>
                      <a:r>
                        <a:rPr lang="ru-RU" sz="2000" dirty="0">
                          <a:effectLst/>
                          <a:latin typeface="Verdana" panose="020B0604030504040204" pitchFamily="34" charset="0"/>
                          <a:ea typeface="Verdana" panose="020B0604030504040204" pitchFamily="34" charset="0"/>
                        </a:rPr>
                        <a:t>положений</a:t>
                      </a:r>
                      <a:r>
                        <a:rPr lang="ru-RU" dirty="0">
                          <a:effectLst/>
                        </a:rPr>
                        <a:t> о структурных подразделениях (об органах управления) с приложением копий указанных положений (при их наличии) в виде электронных документов, подписанных простой электронной подписью в соответствии с Федеральным законом «Об электронной подписи</a:t>
                      </a:r>
                      <a:r>
                        <a:rPr lang="ru-RU" dirty="0" smtClean="0">
                          <a:effectLst/>
                        </a:rPr>
                        <a:t>»</a:t>
                      </a:r>
                    </a:p>
                    <a:p>
                      <a:pPr algn="l" fontAlgn="t"/>
                      <a:endParaRPr lang="ru-RU" dirty="0">
                        <a:effectLst/>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69458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1">
                    <a:lumMod val="75000"/>
                  </a:schemeClr>
                </a:solidFill>
                <a:latin typeface="Verdana"/>
                <a:ea typeface="Verdana"/>
                <a:cs typeface="Verdana"/>
              </a:rPr>
              <a:t>Документы</a:t>
            </a:r>
            <a:endParaRPr lang="ru-RU" sz="3200" b="1" dirty="0">
              <a:solidFill>
                <a:schemeClr val="accent1">
                  <a:lumMod val="75000"/>
                </a:schemeClr>
              </a:solidFill>
              <a:latin typeface="Verdana"/>
              <a:ea typeface="Verdana"/>
              <a:cs typeface="Verdana"/>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278242561"/>
              </p:ext>
            </p:extLst>
          </p:nvPr>
        </p:nvGraphicFramePr>
        <p:xfrm>
          <a:off x="534154" y="1559423"/>
          <a:ext cx="10574448" cy="4872305"/>
        </p:xfrm>
        <a:graphic>
          <a:graphicData uri="http://schemas.openxmlformats.org/drawingml/2006/table">
            <a:tbl>
              <a:tblPr/>
              <a:tblGrid>
                <a:gridCol w="10574448"/>
              </a:tblGrid>
              <a:tr h="167359">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Устав образовательной организации</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4718">
                <a:tc>
                  <a:txBody>
                    <a:bodyPr/>
                    <a:lstStyle/>
                    <a:p>
                      <a:pPr marL="285750" indent="-285750" algn="l" fontAlgn="t">
                        <a:buFont typeface="Arial" panose="020B0604020202020204" pitchFamily="34" charset="0"/>
                        <a:buChar char="•"/>
                      </a:pPr>
                      <a:r>
                        <a:rPr lang="ru-RU" sz="1400">
                          <a:effectLst/>
                          <a:latin typeface="Verdana" panose="020B0604030504040204" pitchFamily="34" charset="0"/>
                          <a:ea typeface="Verdana" panose="020B0604030504040204" pitchFamily="34" charset="0"/>
                        </a:rPr>
                        <a:t>Правила внутреннего распорядка обучающихся в виде электронного документа, подписанного электронной подписью</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4718">
                <a:tc>
                  <a:txBody>
                    <a:bodyPr/>
                    <a:lstStyle/>
                    <a:p>
                      <a:pPr marL="285750" indent="-285750" algn="l" fontAlgn="t">
                        <a:buFont typeface="Arial" panose="020B0604020202020204" pitchFamily="34" charset="0"/>
                        <a:buChar char="•"/>
                      </a:pPr>
                      <a:r>
                        <a:rPr lang="ru-RU" sz="1400">
                          <a:effectLst/>
                          <a:latin typeface="Verdana" panose="020B0604030504040204" pitchFamily="34" charset="0"/>
                          <a:ea typeface="Verdana" panose="020B0604030504040204" pitchFamily="34" charset="0"/>
                        </a:rPr>
                        <a:t>Правила внутреннего трудового распорядка в виде электронного документа, подписанного электронной подписью</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4718">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Коллективный договор (при наличии) в виде электронного документа, подписанного электронной подписью</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02077">
                <a:tc>
                  <a:txBody>
                    <a:bodyPr/>
                    <a:lstStyle/>
                    <a:p>
                      <a:pPr marL="285750" indent="-285750" algn="l" fontAlgn="t">
                        <a:buFont typeface="Arial" panose="020B0604020202020204" pitchFamily="34" charset="0"/>
                        <a:buChar char="•"/>
                      </a:pPr>
                      <a:r>
                        <a:rPr lang="ru-RU" sz="1400">
                          <a:effectLst/>
                          <a:latin typeface="Verdana" panose="020B0604030504040204" pitchFamily="34" charset="0"/>
                          <a:ea typeface="Verdana" panose="020B0604030504040204" pitchFamily="34" charset="0"/>
                        </a:rPr>
                        <a:t>Отчёт о результатах самообследования в виде электронного документа, подписанного электронной подписью (аналичтиеский отчет и таблица с показателями)</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02077">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Предписания органов, осуществляющих государственный контроль (надзор) в сфере образования, копии отчетов об исполнении таких предписаний (при наличии)</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4718">
                <a:tc>
                  <a:txBody>
                    <a:bodyPr/>
                    <a:lstStyle/>
                    <a:p>
                      <a:pPr marL="285750" indent="-285750" algn="l" fontAlgn="t">
                        <a:buFont typeface="Arial" panose="020B0604020202020204" pitchFamily="34" charset="0"/>
                        <a:buChar char="•"/>
                      </a:pPr>
                      <a:r>
                        <a:rPr lang="ru-RU" sz="1800" b="0" i="0" dirty="0" smtClean="0">
                          <a:solidFill>
                            <a:schemeClr val="tx1"/>
                          </a:solidFill>
                          <a:effectLst/>
                          <a:latin typeface="+mn-lt"/>
                          <a:ea typeface="+mn-ea"/>
                          <a:cs typeface="+mn-cs"/>
                        </a:rPr>
                        <a:t>Режим занятий обучающихся</a:t>
                      </a:r>
                    </a:p>
                    <a:p>
                      <a:pPr marL="285750" indent="-285750" algn="l" fontAlgn="t">
                        <a:buFont typeface="Arial" panose="020B0604020202020204" pitchFamily="34" charset="0"/>
                        <a:buChar char="•"/>
                      </a:pPr>
                      <a:r>
                        <a:rPr lang="ru-RU" sz="1400" dirty="0" smtClean="0">
                          <a:effectLst/>
                          <a:latin typeface="Verdana" panose="020B0604030504040204" pitchFamily="34" charset="0"/>
                          <a:ea typeface="Verdana" panose="020B0604030504040204" pitchFamily="34" charset="0"/>
                        </a:rPr>
                        <a:t>Правила </a:t>
                      </a:r>
                      <a:r>
                        <a:rPr lang="ru-RU" sz="1400" dirty="0">
                          <a:effectLst/>
                          <a:latin typeface="Verdana" panose="020B0604030504040204" pitchFamily="34" charset="0"/>
                          <a:ea typeface="Verdana" panose="020B0604030504040204" pitchFamily="34" charset="0"/>
                        </a:rPr>
                        <a:t>приема обучающихся в виде электронного документа, подписанного электронной подписью</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7359">
                <a:tc>
                  <a:txBody>
                    <a:bodyPr/>
                    <a:lstStyle/>
                    <a:p>
                      <a:pPr marL="0" indent="0" algn="l" fontAlgn="t">
                        <a:buFont typeface="Arial" panose="020B0604020202020204" pitchFamily="34" charset="0"/>
                        <a:buNone/>
                      </a:pPr>
                      <a:r>
                        <a:rPr lang="ru-RU" sz="1400" dirty="0" smtClean="0">
                          <a:effectLst/>
                          <a:latin typeface="Verdana" panose="020B0604030504040204" pitchFamily="34" charset="0"/>
                          <a:ea typeface="Verdana" panose="020B0604030504040204" pitchFamily="34" charset="0"/>
                        </a:rPr>
                        <a:t>виде </a:t>
                      </a:r>
                      <a:r>
                        <a:rPr lang="ru-RU" sz="1400" dirty="0">
                          <a:effectLst/>
                          <a:latin typeface="Verdana" panose="020B0604030504040204" pitchFamily="34" charset="0"/>
                          <a:ea typeface="Verdana" panose="020B0604030504040204" pitchFamily="34" charset="0"/>
                        </a:rPr>
                        <a:t>электронного документа, подписанного электронной подписью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02077">
                <a:tc>
                  <a:txBody>
                    <a:bodyPr/>
                    <a:lstStyle/>
                    <a:p>
                      <a:pPr marL="285750" indent="-285750" algn="l" fontAlgn="t">
                        <a:buFont typeface="Arial" panose="020B0604020202020204" pitchFamily="34" charset="0"/>
                        <a:buChar char="•"/>
                      </a:pPr>
                      <a:r>
                        <a:rPr lang="ru-RU" sz="1400">
                          <a:effectLst/>
                          <a:latin typeface="Verdana" panose="020B0604030504040204" pitchFamily="34" charset="0"/>
                          <a:ea typeface="Verdana" panose="020B0604030504040204" pitchFamily="34" charset="0"/>
                        </a:rPr>
                        <a:t>Формы, периодичность и порядок текущего контроля успеваемости и промежуточной аттестации обучающихся в виде электронного документа, подписанного электронной подписью</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4718">
                <a:tc>
                  <a:txBody>
                    <a:bodyPr/>
                    <a:lstStyle/>
                    <a:p>
                      <a:pPr marL="285750" indent="-285750" algn="l" fontAlgn="t">
                        <a:buFont typeface="Arial" panose="020B0604020202020204" pitchFamily="34" charset="0"/>
                        <a:buChar char="•"/>
                      </a:pPr>
                      <a:r>
                        <a:rPr lang="ru-RU" sz="1400">
                          <a:effectLst/>
                          <a:latin typeface="Verdana" panose="020B0604030504040204" pitchFamily="34" charset="0"/>
                          <a:ea typeface="Verdana" panose="020B0604030504040204" pitchFamily="34" charset="0"/>
                        </a:rPr>
                        <a:t>Порядок и основания перевода, отчисления и восстановления обучающихся в виде электронного документа, подписанного электронной подписью</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836796">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Порядок оформления возникновения, приостановления и прекращения отношений между образовательной организацией и обучающимися и (или) родителями (законными представителями) несовершеннолетних обучающихся в виде электронного документа, подписанного электронной подписью</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60801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58328"/>
          </a:xfrm>
        </p:spPr>
        <p:txBody>
          <a:bodyPr>
            <a:normAutofit/>
          </a:bodyPr>
          <a:lstStyle/>
          <a:p>
            <a:r>
              <a:rPr lang="ru-RU" sz="3200" b="1" dirty="0" smtClean="0">
                <a:solidFill>
                  <a:schemeClr val="accent1">
                    <a:lumMod val="75000"/>
                  </a:schemeClr>
                </a:solidFill>
                <a:latin typeface="Verdana"/>
                <a:ea typeface="Verdana"/>
                <a:cs typeface="Verdana"/>
              </a:rPr>
              <a:t>Образование</a:t>
            </a:r>
            <a:endParaRPr lang="ru-RU" sz="3200" b="1" dirty="0">
              <a:solidFill>
                <a:schemeClr val="accent1">
                  <a:lumMod val="75000"/>
                </a:schemeClr>
              </a:solidFill>
              <a:latin typeface="Verdana"/>
              <a:ea typeface="Verdana"/>
              <a:cs typeface="Verdana"/>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64756004"/>
              </p:ext>
            </p:extLst>
          </p:nvPr>
        </p:nvGraphicFramePr>
        <p:xfrm>
          <a:off x="838200" y="1068725"/>
          <a:ext cx="10655928" cy="5078578"/>
        </p:xfrm>
        <a:graphic>
          <a:graphicData uri="http://schemas.openxmlformats.org/drawingml/2006/table">
            <a:tbl>
              <a:tblPr/>
              <a:tblGrid>
                <a:gridCol w="10655928"/>
              </a:tblGrid>
              <a:tr h="787646">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Информация об образовательных программах (описание образовательной программы с приложением ее</a:t>
                      </a:r>
                      <a:br>
                        <a:rPr lang="ru-RU" sz="1400" dirty="0">
                          <a:effectLst/>
                          <a:latin typeface="Verdana" panose="020B0604030504040204" pitchFamily="34" charset="0"/>
                          <a:ea typeface="Verdana" panose="020B0604030504040204" pitchFamily="34" charset="0"/>
                        </a:rPr>
                      </a:br>
                      <a:r>
                        <a:rPr lang="ru-RU" sz="1400" dirty="0">
                          <a:effectLst/>
                          <a:latin typeface="Verdana" panose="020B0604030504040204" pitchFamily="34" charset="0"/>
                          <a:ea typeface="Verdana" panose="020B0604030504040204" pitchFamily="34" charset="0"/>
                        </a:rPr>
                        <a:t>копии в виде электронного документа, подписанного электронной подписью), </a:t>
                      </a:r>
                      <a:r>
                        <a:rPr lang="ru-RU" sz="1400" dirty="0" smtClean="0">
                          <a:effectLst/>
                          <a:latin typeface="Verdana" panose="020B0604030504040204" pitchFamily="34" charset="0"/>
                          <a:ea typeface="Verdana" panose="020B0604030504040204" pitchFamily="34" charset="0"/>
                        </a:rPr>
                        <a:t>информация </a:t>
                      </a:r>
                      <a:r>
                        <a:rPr lang="ru-RU" sz="1400" dirty="0">
                          <a:effectLst/>
                          <a:latin typeface="Verdana" panose="020B0604030504040204" pitchFamily="34" charset="0"/>
                          <a:ea typeface="Verdana" panose="020B0604030504040204" pitchFamily="34" charset="0"/>
                        </a:rPr>
                        <a:t>об адаптированной образовательной программе (при наличии)</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1725">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Уровень образования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5058">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Форма обучения (за исключением образовательных программ дошкольного образования)</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1725">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Нормативный срок обучения</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63450">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Срок действия государственной аккредитации образовательной программы (при наличии государственной аккредитации)</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5058">
                <a:tc>
                  <a:txBody>
                    <a:bodyPr/>
                    <a:lstStyle/>
                    <a:p>
                      <a:pPr marL="285750" indent="-285750" algn="l" fontAlgn="t">
                        <a:buFont typeface="Arial" panose="020B0604020202020204" pitchFamily="34" charset="0"/>
                        <a:buChar char="•"/>
                      </a:pPr>
                      <a:r>
                        <a:rPr lang="ru-RU" sz="1400" i="1" dirty="0">
                          <a:effectLst/>
                          <a:latin typeface="Verdana" panose="020B0604030504040204" pitchFamily="34" charset="0"/>
                          <a:ea typeface="Verdana" panose="020B0604030504040204" pitchFamily="34" charset="0"/>
                        </a:rPr>
                        <a:t>Учебный план в виде электронного документа, подписанного электронной подписью</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5058">
                <a:tc>
                  <a:txBody>
                    <a:bodyPr/>
                    <a:lstStyle/>
                    <a:p>
                      <a:pPr marL="285750" indent="-285750" algn="l" fontAlgn="t">
                        <a:buFont typeface="Arial" panose="020B0604020202020204" pitchFamily="34" charset="0"/>
                        <a:buChar char="•"/>
                      </a:pPr>
                      <a:r>
                        <a:rPr lang="ru-RU" sz="1400" i="1" dirty="0">
                          <a:effectLst/>
                          <a:latin typeface="Verdana" panose="020B0604030504040204" pitchFamily="34" charset="0"/>
                          <a:ea typeface="Verdana" panose="020B0604030504040204" pitchFamily="34" charset="0"/>
                        </a:rPr>
                        <a:t>Календарный учебный график в виде электронного документа, подписанного электронной подписью</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87646">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Методические и иные документы, разработанные образовательной организацией для обеспечения образовательного процесса, а также рабочие программы воспитания и календарные планы воспитательной работы, включаемых в ООП в виде электронного документа, подписанного электронной подписью</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72588">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Информация о языках, на которых осуществляется образование (обучение), размещенная в форме электронного документа, подписанного электронной подписью</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58624">
                <a:tc>
                  <a:txBody>
                    <a:bodyPr/>
                    <a:lstStyle/>
                    <a:p>
                      <a:pPr marL="285750" indent="-285750" algn="l" fontAlgn="t">
                        <a:buFont typeface="Arial" panose="020B0604020202020204" pitchFamily="34" charset="0"/>
                        <a:buChar char="•"/>
                      </a:pPr>
                      <a:r>
                        <a:rPr lang="ru-RU" sz="1400" dirty="0">
                          <a:effectLst/>
                          <a:latin typeface="Verdana" panose="020B0604030504040204" pitchFamily="34" charset="0"/>
                          <a:ea typeface="Verdana" panose="020B0604030504040204" pitchFamily="34" charset="0"/>
                        </a:rPr>
                        <a:t>Численность обучающихся по реализуемым образовательным программам за счет бюджетных ассигнований федерального бюджета, бюджетов субъектов Российской Федерации, местных бюджетов и по договорам об образовании за счет средств физических и (или) юридических лиц </a:t>
                      </a:r>
                      <a:r>
                        <a:rPr lang="ru-RU" sz="1400" b="1" dirty="0">
                          <a:effectLst/>
                          <a:latin typeface="Verdana" panose="020B0604030504040204" pitchFamily="34" charset="0"/>
                          <a:ea typeface="Verdana" panose="020B0604030504040204" pitchFamily="34" charset="0"/>
                        </a:rPr>
                        <a:t>размещается в форме электронного документа, подписанного простой электронной подписью в соответствии с Федеральным законом «Об электронной подписи», с приложением образовательной программы.</a:t>
                      </a:r>
                      <a:endParaRPr lang="ru-RU" sz="1400" dirty="0">
                        <a:effectLst/>
                        <a:latin typeface="Verdana" panose="020B0604030504040204" pitchFamily="34" charset="0"/>
                        <a:ea typeface="Verdana" panose="020B0604030504040204" pitchFamily="34"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41649787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TotalTime>
  <Words>1688</Words>
  <Application>Microsoft Office PowerPoint</Application>
  <DocSecurity>0</DocSecurity>
  <PresentationFormat>Произвольный</PresentationFormat>
  <Paragraphs>129</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Презентация PowerPoint</vt:lpstr>
      <vt:lpstr>Изменения в структуре официальных сайтов ОО</vt:lpstr>
      <vt:lpstr>Приказ Рособрнадзора от 04.08.2023 N 1493 «Об утверждении Требований к структуре официального сайта образовательной организации в информационно телекоммуникационной сети «Интернет» и формату представления информации» с 1 сентября 2024 г</vt:lpstr>
      <vt:lpstr>Требования к структуре официального сайта образовательной организации в информационно-телекоммуникационной сети «Интернет» и формату представления информации</vt:lpstr>
      <vt:lpstr>Раздел «Сведения об образовательной организации» </vt:lpstr>
      <vt:lpstr>Основные сведения</vt:lpstr>
      <vt:lpstr>Структура и органы управления образовательной организацией</vt:lpstr>
      <vt:lpstr>Документы</vt:lpstr>
      <vt:lpstr>Образование</vt:lpstr>
      <vt:lpstr>Руководство</vt:lpstr>
      <vt:lpstr>Педагогический (научно-педагогический) состав</vt:lpstr>
      <vt:lpstr>Материально-техническое обеспечение и оснащенность образовательного процесса. Доступная среда</vt:lpstr>
      <vt:lpstr>Платные образовательные услуги</vt:lpstr>
      <vt:lpstr>Финансово-хозяйственная деятельность</vt:lpstr>
      <vt:lpstr>Вакантные места для приема (перевода)</vt:lpstr>
      <vt:lpstr>Стипендии и иные виды материальной поддержки</vt:lpstr>
      <vt:lpstr>Международное сотрудничество</vt:lpstr>
      <vt:lpstr>Организация питания в образовательной организации</vt:lpstr>
      <vt:lpstr>Образовательные стандарты</vt:lpstr>
      <vt:lpstr>Выписки из реестра </vt:lpstr>
      <vt:lpstr>Edusite.ru</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Мониторинг сайтов образовательных организаций</vt:lpstr>
      <vt:lpstr>Спасибо за внимание!</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TAShabalina</dc:creator>
  <cp:lastModifiedBy>Богомолов Иван Сергеевич</cp:lastModifiedBy>
  <cp:revision>76</cp:revision>
  <dcterms:created xsi:type="dcterms:W3CDTF">2023-11-16T03:12:03Z</dcterms:created>
  <dcterms:modified xsi:type="dcterms:W3CDTF">2024-10-10T05:23:36Z</dcterms:modified>
  <dc:identifier/>
  <dc:language/>
  <cp:version/>
</cp:coreProperties>
</file>