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4.jpg" ContentType="image/jpg"/>
  <Override PartName="/ppt/media/image35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71" r:id="rId6"/>
    <p:sldId id="272" r:id="rId7"/>
    <p:sldId id="266" r:id="rId8"/>
    <p:sldId id="270" r:id="rId9"/>
    <p:sldId id="284" r:id="rId10"/>
    <p:sldId id="264" r:id="rId11"/>
    <p:sldId id="263" r:id="rId12"/>
    <p:sldId id="287" r:id="rId13"/>
    <p:sldId id="288" r:id="rId14"/>
    <p:sldId id="290" r:id="rId15"/>
    <p:sldId id="273" r:id="rId16"/>
    <p:sldId id="291" r:id="rId17"/>
    <p:sldId id="295" r:id="rId18"/>
    <p:sldId id="292" r:id="rId19"/>
    <p:sldId id="296" r:id="rId20"/>
    <p:sldId id="293" r:id="rId21"/>
    <p:sldId id="294" r:id="rId22"/>
    <p:sldId id="277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шкова Наталья Александровна" initials="ЮНА" lastIdx="1" clrIdx="0">
    <p:extLst>
      <p:ext uri="{19B8F6BF-5375-455C-9EA6-DF929625EA0E}">
        <p15:presenceInfo xmlns:p15="http://schemas.microsoft.com/office/powerpoint/2012/main" userId="S-1-5-21-4005223980-504532067-3637423987-637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F4F9"/>
    <a:srgbClr val="CA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howGuides="1">
      <p:cViewPr varScale="1">
        <p:scale>
          <a:sx n="111" d="100"/>
          <a:sy n="111" d="100"/>
        </p:scale>
        <p:origin x="456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ОО-участников проекта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85024154589349E-2"/>
                  <c:y val="-4.0861004330393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854-4C48-816D-3FD35D2C4627}"/>
                </c:ext>
              </c:extLst>
            </c:dLbl>
            <c:dLbl>
              <c:idx val="1"/>
              <c:layout>
                <c:manualLayout>
                  <c:x val="1.3285024154589327E-2"/>
                  <c:y val="-3.5023717997479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854-4C48-816D-3FD35D2C4627}"/>
                </c:ext>
              </c:extLst>
            </c:dLbl>
            <c:dLbl>
              <c:idx val="2"/>
              <c:layout>
                <c:manualLayout>
                  <c:x val="1.0869565217391304E-2"/>
                  <c:y val="-3.7942361163936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854-4C48-816D-3FD35D2C4627}"/>
                </c:ext>
              </c:extLst>
            </c:dLbl>
            <c:dLbl>
              <c:idx val="3"/>
              <c:layout>
                <c:manualLayout>
                  <c:x val="1.4492753623188318E-2"/>
                  <c:y val="-3.7942361163936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854-4C48-816D-3FD35D2C4627}"/>
                </c:ext>
              </c:extLst>
            </c:dLbl>
            <c:dLbl>
              <c:idx val="4"/>
              <c:layout>
                <c:manualLayout>
                  <c:x val="9.6618357487922701E-3"/>
                  <c:y val="-2.9186431664566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854-4C48-816D-3FD35D2C46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</c:v>
                </c:pt>
                <c:pt idx="1">
                  <c:v>ноябрь 2023</c:v>
                </c:pt>
                <c:pt idx="2">
                  <c:v>июнь 2024</c:v>
                </c:pt>
                <c:pt idx="3">
                  <c:v>ноябрь 2024</c:v>
                </c:pt>
                <c:pt idx="4">
                  <c:v>ноябрь 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</c:v>
                </c:pt>
                <c:pt idx="1">
                  <c:v>174</c:v>
                </c:pt>
                <c:pt idx="2">
                  <c:v>190</c:v>
                </c:pt>
                <c:pt idx="3">
                  <c:v>190</c:v>
                </c:pt>
                <c:pt idx="4">
                  <c:v>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54-4C48-816D-3FD35D2C46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3645776"/>
        <c:axId val="553636208"/>
        <c:axId val="0"/>
      </c:bar3DChart>
      <c:catAx>
        <c:axId val="55364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3636208"/>
        <c:crosses val="autoZero"/>
        <c:auto val="1"/>
        <c:lblAlgn val="ctr"/>
        <c:lblOffset val="100"/>
        <c:noMultiLvlLbl val="0"/>
      </c:catAx>
      <c:valAx>
        <c:axId val="55363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364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ниже базового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933414805762301E-2"/>
                  <c:y val="-2.9923462423210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854-4C48-816D-3FD35D2C4627}"/>
                </c:ext>
              </c:extLst>
            </c:dLbl>
            <c:dLbl>
              <c:idx val="1"/>
              <c:layout>
                <c:manualLayout>
                  <c:x val="1.3285024154589327E-2"/>
                  <c:y val="-3.5023717997479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854-4C48-816D-3FD35D2C4627}"/>
                </c:ext>
              </c:extLst>
            </c:dLbl>
            <c:dLbl>
              <c:idx val="2"/>
              <c:layout>
                <c:manualLayout>
                  <c:x val="1.0869565217391304E-2"/>
                  <c:y val="-3.7942361163936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854-4C48-816D-3FD35D2C4627}"/>
                </c:ext>
              </c:extLst>
            </c:dLbl>
            <c:dLbl>
              <c:idx val="3"/>
              <c:layout>
                <c:manualLayout>
                  <c:x val="1.4492753623188318E-2"/>
                  <c:y val="-3.7942361163936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854-4C48-816D-3FD35D2C4627}"/>
                </c:ext>
              </c:extLst>
            </c:dLbl>
            <c:dLbl>
              <c:idx val="4"/>
              <c:layout>
                <c:manualLayout>
                  <c:x val="9.6618357487922701E-3"/>
                  <c:y val="-2.9186431664566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854-4C48-816D-3FD35D2C46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ноябрь 2023</c:v>
                </c:pt>
                <c:pt idx="1">
                  <c:v>июнь 2024</c:v>
                </c:pt>
                <c:pt idx="2">
                  <c:v>ноябрь 2024</c:v>
                </c:pt>
                <c:pt idx="3">
                  <c:v>ноябрь 2025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11</c:v>
                </c:pt>
                <c:pt idx="2">
                  <c:v>10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54-4C48-816D-3FD35D2C46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базовый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5273858460171306E-3"/>
                  <c:y val="-1.0937630530285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E3A-45EA-A0CB-0D3304A33F6E}"/>
                </c:ext>
              </c:extLst>
            </c:dLbl>
            <c:dLbl>
              <c:idx val="1"/>
              <c:layout>
                <c:manualLayout>
                  <c:x val="4.7031811280227693E-3"/>
                  <c:y val="-2.7344076325714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E3A-45EA-A0CB-0D3304A33F6E}"/>
                </c:ext>
              </c:extLst>
            </c:dLbl>
            <c:dLbl>
              <c:idx val="2"/>
              <c:layout>
                <c:manualLayout>
                  <c:x val="5.8789764100284289E-3"/>
                  <c:y val="-2.1875261060571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E3A-45EA-A0CB-0D3304A33F6E}"/>
                </c:ext>
              </c:extLst>
            </c:dLbl>
            <c:dLbl>
              <c:idx val="3"/>
              <c:layout>
                <c:manualLayout>
                  <c:x val="1.1757952820057032E-3"/>
                  <c:y val="-2.1875261060571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E3A-45EA-A0CB-0D3304A33F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ноябрь 2023</c:v>
                </c:pt>
                <c:pt idx="1">
                  <c:v>июнь 2024</c:v>
                </c:pt>
                <c:pt idx="2">
                  <c:v>ноябрь 2024</c:v>
                </c:pt>
                <c:pt idx="3">
                  <c:v>ноябрь 2025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27</c:v>
                </c:pt>
                <c:pt idx="1">
                  <c:v>16</c:v>
                </c:pt>
                <c:pt idx="2">
                  <c:v>14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3B-4BFE-BCA4-A797852594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582157538051327E-2"/>
                  <c:y val="-2.1875261060571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E3A-45EA-A0CB-0D3304A33F6E}"/>
                </c:ext>
              </c:extLst>
            </c:dLbl>
            <c:dLbl>
              <c:idx val="1"/>
              <c:layout>
                <c:manualLayout>
                  <c:x val="2.3515905640114063E-3"/>
                  <c:y val="-1.9140853427999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E3A-45EA-A0CB-0D3304A33F6E}"/>
                </c:ext>
              </c:extLst>
            </c:dLbl>
            <c:dLbl>
              <c:idx val="2"/>
              <c:layout>
                <c:manualLayout>
                  <c:x val="7.0547716920341319E-3"/>
                  <c:y val="-2.1875261060571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E3A-45EA-A0CB-0D3304A33F6E}"/>
                </c:ext>
              </c:extLst>
            </c:dLbl>
            <c:dLbl>
              <c:idx val="3"/>
              <c:layout>
                <c:manualLayout>
                  <c:x val="1.1757952820056858E-2"/>
                  <c:y val="-3.2812891590856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8E3A-45EA-A0CB-0D3304A33F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ноябрь 2023</c:v>
                </c:pt>
                <c:pt idx="1">
                  <c:v>июнь 2024</c:v>
                </c:pt>
                <c:pt idx="2">
                  <c:v>ноябрь 2024</c:v>
                </c:pt>
                <c:pt idx="3">
                  <c:v>ноябрь 2025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93</c:v>
                </c:pt>
                <c:pt idx="1">
                  <c:v>115</c:v>
                </c:pt>
                <c:pt idx="2">
                  <c:v>93</c:v>
                </c:pt>
                <c:pt idx="3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3B-4BFE-BCA4-A7978525946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757952820056988E-2"/>
                  <c:y val="-3.0078483958285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E3A-45EA-A0CB-0D3304A33F6E}"/>
                </c:ext>
              </c:extLst>
            </c:dLbl>
            <c:dLbl>
              <c:idx val="1"/>
              <c:layout>
                <c:manualLayout>
                  <c:x val="1.2933748102062733E-2"/>
                  <c:y val="-2.187526106057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E3A-45EA-A0CB-0D3304A33F6E}"/>
                </c:ext>
              </c:extLst>
            </c:dLbl>
            <c:dLbl>
              <c:idx val="2"/>
              <c:layout>
                <c:manualLayout>
                  <c:x val="1.1757952820056945E-2"/>
                  <c:y val="-3.0078483958285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E3A-45EA-A0CB-0D3304A33F6E}"/>
                </c:ext>
              </c:extLst>
            </c:dLbl>
            <c:dLbl>
              <c:idx val="3"/>
              <c:layout>
                <c:manualLayout>
                  <c:x val="1.2933748102062733E-2"/>
                  <c:y val="-1.9140853427999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E3A-45EA-A0CB-0D3304A33F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ноябрь 2023</c:v>
                </c:pt>
                <c:pt idx="1">
                  <c:v>июнь 2024</c:v>
                </c:pt>
                <c:pt idx="2">
                  <c:v>ноябрь 2024</c:v>
                </c:pt>
                <c:pt idx="3">
                  <c:v>ноябрь 2025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28</c:v>
                </c:pt>
                <c:pt idx="1">
                  <c:v>48</c:v>
                </c:pt>
                <c:pt idx="2">
                  <c:v>73</c:v>
                </c:pt>
                <c:pt idx="3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3B-4BFE-BCA4-A797852594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3645776"/>
        <c:axId val="553636208"/>
        <c:axId val="0"/>
      </c:bar3DChart>
      <c:catAx>
        <c:axId val="55364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3636208"/>
        <c:crosses val="autoZero"/>
        <c:auto val="1"/>
        <c:lblAlgn val="ctr"/>
        <c:lblOffset val="100"/>
        <c:noMultiLvlLbl val="0"/>
      </c:catAx>
      <c:valAx>
        <c:axId val="55363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364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800" b="1" baseline="0" dirty="0" smtClean="0">
                <a:solidFill>
                  <a:srgbClr val="002060"/>
                </a:solidFill>
              </a:rPr>
              <a:t>Информация о наличии Программ развития ОО-участников проекта на 30.01.2026г.</a:t>
            </a:r>
            <a:endParaRPr lang="en-US" sz="1800" b="1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11700588156559245"/>
          <c:y val="1.68287378728295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8948766941414195E-2"/>
                  <c:y val="-3.7897533882828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613-45CA-B8B8-B8B8AD759B6B}"/>
                </c:ext>
              </c:extLst>
            </c:dLbl>
            <c:dLbl>
              <c:idx val="1"/>
              <c:layout>
                <c:manualLayout>
                  <c:x val="2.186396185547795E-2"/>
                  <c:y val="-4.9558313539083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613-45CA-B8B8-B8B8AD759B6B}"/>
                </c:ext>
              </c:extLst>
            </c:dLbl>
            <c:dLbl>
              <c:idx val="2"/>
              <c:layout>
                <c:manualLayout>
                  <c:x val="1.4575974570318633E-2"/>
                  <c:y val="-3.7897533882828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613-45CA-B8B8-B8B8AD759B6B}"/>
                </c:ext>
              </c:extLst>
            </c:dLbl>
            <c:dLbl>
              <c:idx val="3"/>
              <c:layout>
                <c:manualLayout>
                  <c:x val="2.0406364398446085E-2"/>
                  <c:y val="-3.7897533882828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613-45CA-B8B8-B8B8AD759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согласованные программы развития</c:v>
                </c:pt>
                <c:pt idx="1">
                  <c:v>на согласовании</c:v>
                </c:pt>
                <c:pt idx="2">
                  <c:v>в работе</c:v>
                </c:pt>
                <c:pt idx="3">
                  <c:v>не сданы в срок по графику 2025 года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123</c:v>
                </c:pt>
                <c:pt idx="1">
                  <c:v>1</c:v>
                </c:pt>
                <c:pt idx="2">
                  <c:v>3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13-45CA-B8B8-B8B8AD759B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28379760"/>
        <c:axId val="628357296"/>
        <c:axId val="0"/>
      </c:bar3DChart>
      <c:catAx>
        <c:axId val="62837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8357296"/>
        <c:crosses val="autoZero"/>
        <c:auto val="1"/>
        <c:lblAlgn val="ctr"/>
        <c:lblOffset val="100"/>
        <c:noMultiLvlLbl val="0"/>
      </c:catAx>
      <c:valAx>
        <c:axId val="62835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8379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66DC2-D86B-4ED5-B966-55A630B85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6339DE-D2E8-4C93-9C63-5D8BB2122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7FA35-5003-419F-831D-9EC6C5AF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3B96A2-F386-4A90-990E-AF036900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E7D715-CD7E-48BC-AFA8-63DBD7FD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88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6E415-1D5C-43FB-83BC-4AAF1642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97C411-BEA8-4A1E-B60B-999197D1B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AD21E2-01EB-47AD-9EB3-A9945C02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F7EAE5-8170-44A7-BD47-BFBAE12ED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7B27D-2F4D-4B1D-BBC5-44910A33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79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45B4B58-D0CF-4684-9B66-363D86221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C8991C-C5CD-48A1-BAB4-E60BF4C78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19DC17-0FF4-4CC6-BF33-E67820169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8498C-566C-4B02-8B46-81DB7140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92A43C-CF39-446D-8695-4A2FD7E07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93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40B4A-26A8-42F5-AFE4-EC8AA2A41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02A89F-0551-48B2-8CD1-5774C7FB8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3AABD-CBC9-4283-A3AE-118807CD7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747C6E-91C4-410C-9A67-687815BBA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9A19DD-E6BF-43A0-BA1C-EA531D41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05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C8B5A-144A-49AF-B9E0-FCD708CA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FF5B9C-5E14-47B6-9E97-E18DA010F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070625-E4F5-45E9-BE15-2064AE047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E48AF3-446A-48CE-8AD4-D9C1D6CB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21B5FE-E79F-4A96-B4EF-35AA4F48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10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DD6119-0AD2-4BCD-8A33-91F305E0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1A682B-858D-47C7-A641-4D40B38FC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64886F-9E43-439E-835E-47106DB8E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D54DA6-DB91-4FC0-AA86-971014F6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0437DE-B141-4BEE-B4DD-06331A359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81EF77-3B54-4927-B5D6-0200002AB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43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078DB-1B0D-44E4-99CD-73B222E5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7D6E75-E86D-4E2C-816B-80ACDE802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787F62-1884-40EF-A555-B6FDDF99D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9AEC22-4D3D-4A87-A125-B5C46F55F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EC2CE3-0822-4734-97A9-35D755282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0A75EED-6569-409C-AC43-59873A25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EB06C0-D8EC-4B0D-A2BA-0C7399FC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FF6C11-42DC-49AC-B237-94AC9CDD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04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A0A8D-29FE-4D8C-9F12-BC77CC02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F27AB6-96A3-4503-B6C3-2E307B5AD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7EF832-D4B2-44B6-87BD-E29E4582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B4D231-5D82-4869-857E-5F9C8DEE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60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DD0BDC-F9E7-4F9A-A0C3-C6A7AD7F2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D1722F-A8E6-4B64-94A9-76B29FD9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9D1176-29A2-45A9-99A1-3E4E5F85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85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EEA1F-8027-44A7-8FCC-CD0FEF8B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BBE6BF-469C-4CD0-AB69-18A319DDF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21D40-B36A-4312-B632-C1DE4508B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DA1416-1783-4752-8EDD-873BDFEEA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6C7B51-8926-4F28-82F3-5329DAC8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01703-FD69-417A-86C7-D00E14CE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7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AA1E4-BCFF-4136-AD6F-E0D488BE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23F0B3-3DE6-425B-9127-EAACCA192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B43348-162E-4A86-B608-21D813940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870BBA-C616-43BD-BC45-C9D8BD8B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4433-D2C1-4621-BA1E-BEF6CCE94761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81BC76-960A-4FA1-B302-8F8569EF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C9CC04-44C7-4181-95AE-AD3FE1E1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15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1F1BE-E44A-449D-A799-7EB96E32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9EEB84-975F-448C-9C3F-A58F730B3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B346F5-1348-40C7-83DF-1CE0CCB75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C4433-D2C1-4621-BA1E-BEF6CCE94761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B1AB63-788D-42DA-9217-F40287F3C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725B62-BDF8-4B99-9F88-FEED06716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BD6E0-73B9-43AF-A265-7AF64C45F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7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NGluhoedova@admnsk.ru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hyperlink" Target="mailto:evvladshes@yandex.r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vvladshes@yandex.ru" TargetMode="External"/><Relationship Id="rId5" Type="http://schemas.openxmlformats.org/officeDocument/2006/relationships/hyperlink" Target="mailto:NGluhoedova@admnsk.ru" TargetMode="External"/><Relationship Id="rId4" Type="http://schemas.openxmlformats.org/officeDocument/2006/relationships/hyperlink" Target="mailto:ISuvorova@admnsk.ru" TargetMode="Externa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jp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8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https://niso54.ru/proekty/shkola-minprosvescheniya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iso54.ru/node/222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4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2B475D0-B01B-4906-BC64-412EC0B9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6" y="152636"/>
            <a:ext cx="10873208" cy="720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За время реализации проекта МАУ ДПО «НИСО»</a:t>
            </a:r>
          </a:p>
        </p:txBody>
      </p:sp>
      <p:sp>
        <p:nvSpPr>
          <p:cNvPr id="5" name="Объект 6">
            <a:extLst>
              <a:ext uri="{FF2B5EF4-FFF2-40B4-BE49-F238E27FC236}">
                <a16:creationId xmlns:a16="http://schemas.microsoft.com/office/drawing/2014/main" id="{E44EC7C1-04D7-4E87-AB5A-5CE05D265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872636"/>
            <a:ext cx="11737304" cy="4547963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Подготовлены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направлены в ОО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информационные письма ДО мэрии города Новосибирска (9 шт.);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МАУ ДПО «НИСО»: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федерального проекта «Школа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 (14.06.2023 г.),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участии ОО города Новосибирска в семинарах проекта «Школа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России»» (июль 2023 г.),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назначении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координатров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 проекта «Школа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 из числа сотрудников МАУ ДПО «НИСО»» (27.10.2023 г.),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прохождении стартовой самодиагностики образовательными организациями-участниками проекта «Школа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 (03.11.2023 г.),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предоставлении информации» (07.02.2024 г.),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предоставлении информации по срокам действия программ развития в образовательных организациях» (02.05.2024 г.),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формировании/корректировки базы данных школьных кураторов реализации проекта «Школа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 (19.09.2024 г.),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разработке и утверждении программ развития образовательных организаций-участников проекта «Школа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 в 2025 году» (февраль 2025 г.),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разработке и утверждении программ развития образовательных организаций-участников проекта «Школа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 в 2025 году» (апрель 2025 г.),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проведении самодиагностики в рамках проекта «Школа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России»» (06.11.2025 г.).</a:t>
            </a:r>
          </a:p>
          <a:p>
            <a:pPr marL="0" indent="0">
              <a:buNone/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6">
            <a:extLst>
              <a:ext uri="{FF2B5EF4-FFF2-40B4-BE49-F238E27FC236}">
                <a16:creationId xmlns:a16="http://schemas.microsoft.com/office/drawing/2014/main" id="{E44EC7C1-04D7-4E87-AB5A-5CE05D265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348" y="1016732"/>
            <a:ext cx="11485276" cy="4547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Проведено: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часов: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проекта «Школа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в общеобразовательных организациях города Новосибирска» (июнь 2023 г.);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вопросы разработки/корректировки Программы развития образовательной организации»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12.12.2023 г.);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общеобразовательных организаций г. Новосибирска в проекте «Школа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России»: актуальные вопросы» (14.05.2024 г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проекта «Школа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 в помощь руководителям и педагогам ОО» (07.11.2024 г.),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самодиагностики ОО в рамках проекта «Школа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России». Загрузка программ развития в конструктор информационной платформы проекта» (09.12.2024 г.);</a:t>
            </a:r>
          </a:p>
          <a:p>
            <a:pPr marL="0" indent="0">
              <a:buNone/>
            </a:pP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2B475D0-B01B-4906-BC64-412EC0B9BB14}"/>
              </a:ext>
            </a:extLst>
          </p:cNvPr>
          <p:cNvSpPr txBox="1">
            <a:spLocks/>
          </p:cNvSpPr>
          <p:nvPr/>
        </p:nvSpPr>
        <p:spPr>
          <a:xfrm>
            <a:off x="299356" y="152636"/>
            <a:ext cx="10873208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За время реализации проекта МАУ ДПО «НИСО»</a:t>
            </a:r>
            <a:endParaRPr lang="ru-RU" sz="3600" b="1" dirty="0">
              <a:solidFill>
                <a:srgbClr val="00206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75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6">
            <a:extLst>
              <a:ext uri="{FF2B5EF4-FFF2-40B4-BE49-F238E27FC236}">
                <a16:creationId xmlns:a16="http://schemas.microsoft.com/office/drawing/2014/main" id="{E44EC7C1-04D7-4E87-AB5A-5CE05D265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728700"/>
            <a:ext cx="11485276" cy="4547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иных методических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информационно-аналитические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результатах самодиагностики (22.11.2023 г., 13.06.2024 г., 14.06.2024 г.),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совет – секция «Школа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России»: новые возможности для повышения эффективности деятельности руководителя ОО» (август 2024 г.),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заместителями руководителей образовательных организаций (15.11.2024 г.),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семинар-практикум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«Самодиагностика: важные моменты» (04.05.2025 г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действующих семинара «Успешная школа» в рамках проекта «Школа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 по магистральным направлениям (04.03.2025 г., 25.03.2025 г. 29.04.2025 г., 04.05.2025 г.),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установочный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по процедуре прохождения самодиагностики и реализации проекта на уровне образовательной организации для ОО муниципалитета, которые вступают в реализацию проекта в 2025 году (07.11.2025 г.).</a:t>
            </a:r>
          </a:p>
          <a:p>
            <a:pPr marL="0" indent="0">
              <a:buNone/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2B475D0-B01B-4906-BC64-412EC0B9BB14}"/>
              </a:ext>
            </a:extLst>
          </p:cNvPr>
          <p:cNvSpPr txBox="1">
            <a:spLocks/>
          </p:cNvSpPr>
          <p:nvPr/>
        </p:nvSpPr>
        <p:spPr>
          <a:xfrm>
            <a:off x="223557" y="80628"/>
            <a:ext cx="10873208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За время реализации проекта МАУ ДПО «НИСО»</a:t>
            </a:r>
            <a:endParaRPr lang="ru-RU" sz="3600" b="1" dirty="0">
              <a:solidFill>
                <a:srgbClr val="00206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7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6">
            <a:extLst>
              <a:ext uri="{FF2B5EF4-FFF2-40B4-BE49-F238E27FC236}">
                <a16:creationId xmlns:a16="http://schemas.microsoft.com/office/drawing/2014/main" id="{E44EC7C1-04D7-4E87-AB5A-5CE05D265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340" y="872636"/>
            <a:ext cx="11737304" cy="4547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Обеспечено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процесса обучения управленческих команд ОО на курсах повышения квалификации по программе «Школа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России: новые возможности для повышения качества образования» (октябрь-декабрь 2024 г.).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Проведены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мониторинги: сайтов ОО (ноябрь-декабрь 2024 г.), состояния Программ развития ОО (май 2024 г.).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Подготовлен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сборник успешных практик реализации проекта в городе Новосибирске «Муниципальные лидеры» (июнь 2025 г.).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Организована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муниципальной Наставнической лиги: определены кураторы; разработан, утвержден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план-график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 ОО; организовано участие Наставников ОО в мероприятиях региональной Наставнической лиги; обеспечено организационно-методическое сопровождение участия ОО 35 образовательных событиях (10 городских мероприятий по трансляции эффективных управленческих практик для участников проекта). Всего в мероприятиях приняли участие 95 ОО, с каждым ОО было проведено от 2 до 5 консультаций.</a:t>
            </a:r>
          </a:p>
          <a:p>
            <a:pPr marL="0" indent="0" algn="just">
              <a:buNone/>
            </a:pPr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2B475D0-B01B-4906-BC64-412EC0B9BB14}"/>
              </a:ext>
            </a:extLst>
          </p:cNvPr>
          <p:cNvSpPr txBox="1">
            <a:spLocks/>
          </p:cNvSpPr>
          <p:nvPr/>
        </p:nvSpPr>
        <p:spPr>
          <a:xfrm>
            <a:off x="299356" y="152636"/>
            <a:ext cx="10873208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За время реализации проекта МАУ ДПО «НИСО»</a:t>
            </a:r>
            <a:endParaRPr lang="ru-RU" sz="3600" b="1" dirty="0">
              <a:solidFill>
                <a:srgbClr val="00206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9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75523" y="225139"/>
            <a:ext cx="11845316" cy="71913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В РАМКАХ РЕАЛИЗАЦИИ </a:t>
            </a:r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ПРОЕКТА В 2026 ГОДУ планируется:</a:t>
            </a:r>
            <a:endParaRPr 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D00CDD0B-4B61-4296-892F-E5C2988D980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8898" y="1056669"/>
            <a:ext cx="11574284" cy="5546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ru-RU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Информационная, консультационная, методическая поддержка ОО.</a:t>
            </a:r>
          </a:p>
          <a:p>
            <a:pPr marL="342900" indent="-342900" algn="just"/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Актуализация </a:t>
            </a:r>
            <a:r>
              <a:rPr lang="ru-RU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базы кураторов реализации Проекта в </a:t>
            </a:r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ОО: </a:t>
            </a:r>
            <a:r>
              <a:rPr lang="ru-RU" sz="2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подали информацию:</a:t>
            </a:r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</a:t>
            </a:r>
            <a:r>
              <a:rPr lang="ru-RU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СОШ № </a:t>
            </a:r>
            <a:r>
              <a:rPr lang="ru-RU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72, МБОУ С(К)ШИ № 39, МБОУ СОШ  № 11, МБОУ СОШ № 199, МБОУ СОШ № </a:t>
            </a:r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183; </a:t>
            </a:r>
            <a:r>
              <a:rPr lang="ru-RU" sz="235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подали по </a:t>
            </a:r>
            <a:r>
              <a:rPr lang="ru-RU" sz="235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куратора: </a:t>
            </a:r>
            <a:r>
              <a:rPr lang="ru-RU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МАОУ СОШ № 211 им. Л. И. Сидоренко, МБОУ СОШ № 91, МБОУ СОШ № 135, МАОУ ОЦ «Горностай</a:t>
            </a:r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ru-RU" sz="235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/>
            <a:r>
              <a:rPr lang="ru-RU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 процедуры самодиагностики в 2026 году.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Актуализация </a:t>
            </a:r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Муниципальной «Дорожной карты».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Разработка/актуализация </a:t>
            </a:r>
            <a:r>
              <a:rPr lang="ru-RU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«Дорожных карт» ОО.</a:t>
            </a:r>
          </a:p>
          <a:p>
            <a:pPr marL="342900" indent="-342900" algn="just"/>
            <a:r>
              <a:rPr lang="ru-RU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«Лиги наставников» </a:t>
            </a:r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направлениям реализации </a:t>
            </a:r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(мероприятия по </a:t>
            </a:r>
            <a:r>
              <a:rPr lang="ru-RU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«Лиги наставников» планируются </a:t>
            </a:r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марте).</a:t>
            </a:r>
            <a:endParaRPr lang="ru-RU" sz="23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Обмен опытом участия в </a:t>
            </a:r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Проекте (семинар 05.02.2026 в МБОУ гимназия № 9). </a:t>
            </a:r>
            <a:endParaRPr lang="ru-RU" sz="23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/>
            <a:r>
              <a:rPr lang="ru-RU" sz="2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 разработки и согласования Программ развития ОО-участников Проекта</a:t>
            </a:r>
            <a:r>
              <a:rPr lang="ru-RU" sz="2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3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432" y="2960948"/>
            <a:ext cx="1530760" cy="1530760"/>
          </a:xfrm>
          <a:prstGeom prst="rect">
            <a:avLst/>
          </a:prstGeom>
        </p:spPr>
      </p:pic>
      <p:sp>
        <p:nvSpPr>
          <p:cNvPr id="3" name="Выгнутая вверх стрелка 2"/>
          <p:cNvSpPr/>
          <p:nvPr/>
        </p:nvSpPr>
        <p:spPr>
          <a:xfrm rot="5400000">
            <a:off x="11305088" y="2255030"/>
            <a:ext cx="1251674" cy="35548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51384" y="78792"/>
            <a:ext cx="10515600" cy="65995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РАЗРАБОТКА ПРОГРАММ РАЗВИТИЯ</a:t>
            </a: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614846"/>
              </p:ext>
            </p:extLst>
          </p:nvPr>
        </p:nvGraphicFramePr>
        <p:xfrm>
          <a:off x="839416" y="2672916"/>
          <a:ext cx="9734421" cy="3852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9CC8EB5-8991-4F23-A20A-3E081E3A448A}"/>
              </a:ext>
            </a:extLst>
          </p:cNvPr>
          <p:cNvSpPr txBox="1"/>
          <p:nvPr/>
        </p:nvSpPr>
        <p:spPr>
          <a:xfrm>
            <a:off x="9048328" y="4833156"/>
            <a:ext cx="50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sp>
        <p:nvSpPr>
          <p:cNvPr id="7" name="Объект 7">
            <a:extLst>
              <a:ext uri="{FF2B5EF4-FFF2-40B4-BE49-F238E27FC236}">
                <a16:creationId xmlns:a16="http://schemas.microsoft.com/office/drawing/2014/main" id="{D00CDD0B-4B61-4296-892F-E5C2988D9802}"/>
              </a:ext>
            </a:extLst>
          </p:cNvPr>
          <p:cNvSpPr txBox="1">
            <a:spLocks/>
          </p:cNvSpPr>
          <p:nvPr/>
        </p:nvSpPr>
        <p:spPr>
          <a:xfrm>
            <a:off x="83332" y="1038180"/>
            <a:ext cx="11906606" cy="151220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Письмо департамента образования мэрии города Новосибирска №14/15/01137 от 30.01.2024 «Об особенностях разработки и утверждении программ развития образовательных организаций-участников проекта «Школа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России» в 2024 году»</a:t>
            </a: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Письмо департамента образования мэрии города Новосибирска №14/15/01598 от 11.02.2025 «О разработке и утверждении программ развития образовательных организаций-участников проекта «Школа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России» в 2025 году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Письмо департамента образования мэрии города Новосибирска 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О разработке и утверждении программ развития образовательных организаций-участников проекта «Школа </a:t>
            </a:r>
            <a:r>
              <a:rPr lang="ru-R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 России» в 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7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43372" y="81458"/>
            <a:ext cx="10515600" cy="93687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РАЗРАБОТКА ПРОГРАММ РАЗВИТИЯ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CC8EB5-8991-4F23-A20A-3E081E3A448A}"/>
              </a:ext>
            </a:extLst>
          </p:cNvPr>
          <p:cNvSpPr txBox="1"/>
          <p:nvPr/>
        </p:nvSpPr>
        <p:spPr>
          <a:xfrm flipH="1">
            <a:off x="10727855" y="5243996"/>
            <a:ext cx="462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AE4D1-B3F9-4D03-87ED-E7492F4F093C}"/>
              </a:ext>
            </a:extLst>
          </p:cNvPr>
          <p:cNvSpPr txBox="1"/>
          <p:nvPr/>
        </p:nvSpPr>
        <p:spPr>
          <a:xfrm>
            <a:off x="280876" y="1256687"/>
            <a:ext cx="110172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риём </a:t>
            </a:r>
            <a:r>
              <a:rPr lang="ru-RU" sz="24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Программ развития на экспертизу и дальнейшее согласование с 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Учредителем </a:t>
            </a:r>
            <a:r>
              <a:rPr lang="ru-RU" sz="24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будет осуществляться в соответствии с графиком:  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C288D1-0C3B-4D5A-9DC5-B771B6B50645}"/>
              </a:ext>
            </a:extLst>
          </p:cNvPr>
          <p:cNvSpPr txBox="1"/>
          <p:nvPr/>
        </p:nvSpPr>
        <p:spPr>
          <a:xfrm>
            <a:off x="443372" y="2650176"/>
            <a:ext cx="116837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с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10.03.2026 </a:t>
            </a:r>
            <a:r>
              <a:rPr lang="ru-RU" sz="24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по </a:t>
            </a:r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27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.03.2026 </a:t>
            </a:r>
            <a:r>
              <a:rPr lang="ru-RU" sz="24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–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первая группа ОО в три потока</a:t>
            </a:r>
            <a:endParaRPr lang="ru-RU" sz="9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с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17.08.2026 </a:t>
            </a:r>
            <a:r>
              <a:rPr lang="ru-RU" sz="24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по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31.08.2026 </a:t>
            </a:r>
            <a:r>
              <a:rPr lang="ru-RU" sz="24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–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вторая группа ОО</a:t>
            </a:r>
            <a:endParaRPr lang="ru-RU" sz="9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с </a:t>
            </a:r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18.01.2027 </a:t>
            </a: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по </a:t>
            </a:r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29.01.2027 </a:t>
            </a: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– </a:t>
            </a:r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третья группа ОО</a:t>
            </a:r>
            <a:endParaRPr lang="ru-RU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89E36B-2846-400C-AEE3-02686FBD0776}"/>
              </a:ext>
            </a:extLst>
          </p:cNvPr>
          <p:cNvSpPr/>
          <p:nvPr/>
        </p:nvSpPr>
        <p:spPr>
          <a:xfrm>
            <a:off x="280876" y="5661248"/>
            <a:ext cx="11547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Список ОО, участвующих в разработке Программ развития, определен в письме ДО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876" y="4206127"/>
            <a:ext cx="11341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 график включены ОО-участники проекта, у которых срок реализации Программы развития завершается в 2026 году и в первой половине 2027 года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4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43372" y="81458"/>
            <a:ext cx="10515600" cy="93687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РАЗРАБОТКА</a:t>
            </a:r>
            <a:r>
              <a:rPr lang="ru-RU" sz="3600" dirty="0">
                <a:solidFill>
                  <a:srgbClr val="002060"/>
                </a:solidFill>
                <a:latin typeface="Arial Black" panose="020B0A04020102020204" pitchFamily="34" charset="0"/>
              </a:rPr>
              <a:t> ПРОГРАММ РАЗВИТИЯ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C288D1-0C3B-4D5A-9DC5-B771B6B50645}"/>
              </a:ext>
            </a:extLst>
          </p:cNvPr>
          <p:cNvSpPr txBox="1"/>
          <p:nvPr/>
        </p:nvSpPr>
        <p:spPr>
          <a:xfrm>
            <a:off x="430998" y="944724"/>
            <a:ext cx="11229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с 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10.03.2026 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по </a:t>
            </a: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13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.03.2026 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– 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первая группа ОО 1 поток</a:t>
            </a:r>
            <a:endParaRPr lang="ru-RU" sz="10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9E36B-2846-400C-AEE3-02686FBD0776}"/>
              </a:ext>
            </a:extLst>
          </p:cNvPr>
          <p:cNvSpPr/>
          <p:nvPr/>
        </p:nvSpPr>
        <p:spPr>
          <a:xfrm>
            <a:off x="287049" y="5942248"/>
            <a:ext cx="11517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Первая группа разрабатывает Программу развития по результатам самодиагностики ноября 2025 года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755209"/>
              </p:ext>
            </p:extLst>
          </p:nvPr>
        </p:nvGraphicFramePr>
        <p:xfrm>
          <a:off x="1667508" y="1656980"/>
          <a:ext cx="8189694" cy="4101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5430">
                  <a:extLst>
                    <a:ext uri="{9D8B030D-6E8A-4147-A177-3AD203B41FA5}">
                      <a16:colId xmlns:a16="http://schemas.microsoft.com/office/drawing/2014/main" val="1619390844"/>
                    </a:ext>
                  </a:extLst>
                </a:gridCol>
                <a:gridCol w="3434264">
                  <a:extLst>
                    <a:ext uri="{9D8B030D-6E8A-4147-A177-3AD203B41FA5}">
                      <a16:colId xmlns:a16="http://schemas.microsoft.com/office/drawing/2014/main" val="1113875011"/>
                    </a:ext>
                  </a:extLst>
                </a:gridCol>
              </a:tblGrid>
              <a:tr h="25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169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Дзержинский район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542560"/>
                  </a:ext>
                </a:extLst>
              </a:tr>
              <a:tr h="25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МАОУ СОШ № 111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Дзержинский район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602654"/>
                  </a:ext>
                </a:extLst>
              </a:tr>
              <a:tr h="25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mtClean="0">
                          <a:solidFill>
                            <a:srgbClr val="002060"/>
                          </a:solidFill>
                          <a:effectLst/>
                        </a:rPr>
                        <a:t>МАОУ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СОШ № 57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Дзержинский район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331234"/>
                  </a:ext>
                </a:extLst>
              </a:tr>
              <a:tr h="25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МБОУ СОШ № 46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Калининский район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661259"/>
                  </a:ext>
                </a:extLst>
              </a:tr>
              <a:tr h="25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МБОУ С(К)ШИ № 116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Калининский район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930219"/>
                  </a:ext>
                </a:extLst>
              </a:tr>
              <a:tr h="25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МБОУ СОШ № 34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Калининский район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05504"/>
                  </a:ext>
                </a:extLst>
              </a:tr>
              <a:tr h="25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МБОУ СОШ № 143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Калининский район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085032"/>
                  </a:ext>
                </a:extLst>
              </a:tr>
              <a:tr h="25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МБОУ СОШ № 207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Калининский район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716305"/>
                  </a:ext>
                </a:extLst>
              </a:tr>
              <a:tr h="25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МБОУ СОШ № 63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Кировский район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153360"/>
                  </a:ext>
                </a:extLst>
              </a:tr>
              <a:tr h="25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МАОУ СОШ № 109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Кировский район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638654"/>
                  </a:ext>
                </a:extLst>
              </a:tr>
              <a:tr h="25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МБОУ СОШ № 198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Кировский район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912060"/>
                  </a:ext>
                </a:extLst>
              </a:tr>
              <a:tr h="25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МАОУ «Гимназия № 7 «Сибирская»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Кировский район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243244"/>
                  </a:ext>
                </a:extLst>
              </a:tr>
              <a:tr h="254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МАОУ СОШ № 128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Кировский район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962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5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43372" y="81458"/>
            <a:ext cx="10515600" cy="93687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РАЗРАБОТКА</a:t>
            </a:r>
            <a:r>
              <a:rPr lang="ru-RU" sz="3600" dirty="0">
                <a:solidFill>
                  <a:srgbClr val="002060"/>
                </a:solidFill>
                <a:latin typeface="Arial Black" panose="020B0A04020102020204" pitchFamily="34" charset="0"/>
              </a:rPr>
              <a:t> ПРОГРАММ РАЗВИТИЯ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C288D1-0C3B-4D5A-9DC5-B771B6B50645}"/>
              </a:ext>
            </a:extLst>
          </p:cNvPr>
          <p:cNvSpPr txBox="1"/>
          <p:nvPr/>
        </p:nvSpPr>
        <p:spPr>
          <a:xfrm>
            <a:off x="430998" y="944724"/>
            <a:ext cx="11229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с 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16.03.2026 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по </a:t>
            </a: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20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.03.2026 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– 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первая группа ОО 2 поток</a:t>
            </a:r>
            <a:endParaRPr lang="ru-RU" sz="10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9E36B-2846-400C-AEE3-02686FBD0776}"/>
              </a:ext>
            </a:extLst>
          </p:cNvPr>
          <p:cNvSpPr/>
          <p:nvPr/>
        </p:nvSpPr>
        <p:spPr>
          <a:xfrm>
            <a:off x="287049" y="5875357"/>
            <a:ext cx="11517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Первая группа разрабатывает Программу развития по результатам самодиагностики ноября 2025 года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930441"/>
              </p:ext>
            </p:extLst>
          </p:nvPr>
        </p:nvGraphicFramePr>
        <p:xfrm>
          <a:off x="1235460" y="1592796"/>
          <a:ext cx="9325036" cy="41711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14678">
                  <a:extLst>
                    <a:ext uri="{9D8B030D-6E8A-4147-A177-3AD203B41FA5}">
                      <a16:colId xmlns:a16="http://schemas.microsoft.com/office/drawing/2014/main" val="131946014"/>
                    </a:ext>
                  </a:extLst>
                </a:gridCol>
                <a:gridCol w="3910358">
                  <a:extLst>
                    <a:ext uri="{9D8B030D-6E8A-4147-A177-3AD203B41FA5}">
                      <a16:colId xmlns:a16="http://schemas.microsoft.com/office/drawing/2014/main" val="6508915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187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Ленинский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715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МБОУ С(К)ШИ № 39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Ленинский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855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МБОУ С(К)Ш № 14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Ленинский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457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МБОУ СОШ № 92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Ленинский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465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МБОУ ШИ № 133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Ленинский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524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160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Ленинский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125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МБОУ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«СОШ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№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175»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Ленинский район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497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МАОУ Вторая гимназия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Ленинский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273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15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Ленинский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173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МБОУ СОШ № 75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Октябрьский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76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МБОУ СОШ № 206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Октябрьский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770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199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Октябрьский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264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МАОУ Лицей № 185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Октябрьский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732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МБОУ СОШ № 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Октябрьский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073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МАОУ СОШ № 216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Октябрьский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746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МАОУ Гимназия № 11 «Гармония»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Октябрьский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368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МАОУ СОШ № 32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Октябрьский район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36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23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43372" y="81458"/>
            <a:ext cx="10515600" cy="93687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РАЗРАБОТКА</a:t>
            </a:r>
            <a:r>
              <a:rPr lang="ru-RU" sz="3600" dirty="0">
                <a:solidFill>
                  <a:srgbClr val="002060"/>
                </a:solidFill>
                <a:latin typeface="Arial Black" panose="020B0A04020102020204" pitchFamily="34" charset="0"/>
              </a:rPr>
              <a:t> ПРОГРАММ РАЗВИТИЯ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C288D1-0C3B-4D5A-9DC5-B771B6B50645}"/>
              </a:ext>
            </a:extLst>
          </p:cNvPr>
          <p:cNvSpPr txBox="1"/>
          <p:nvPr/>
        </p:nvSpPr>
        <p:spPr>
          <a:xfrm>
            <a:off x="430998" y="944724"/>
            <a:ext cx="11229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с 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23.03.2026 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по </a:t>
            </a: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27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.03.2026 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– 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первая группа ОО 3 поток</a:t>
            </a:r>
            <a:endParaRPr lang="ru-RU" sz="10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9E36B-2846-400C-AEE3-02686FBD0776}"/>
              </a:ext>
            </a:extLst>
          </p:cNvPr>
          <p:cNvSpPr/>
          <p:nvPr/>
        </p:nvSpPr>
        <p:spPr>
          <a:xfrm>
            <a:off x="287049" y="5875357"/>
            <a:ext cx="11517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Первая группа разрабатывает Программу развития по результатам самодиагностики ноября 2025 года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939787"/>
              </p:ext>
            </p:extLst>
          </p:nvPr>
        </p:nvGraphicFramePr>
        <p:xfrm>
          <a:off x="2135561" y="1685966"/>
          <a:ext cx="8208912" cy="3831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66589">
                  <a:extLst>
                    <a:ext uri="{9D8B030D-6E8A-4147-A177-3AD203B41FA5}">
                      <a16:colId xmlns:a16="http://schemas.microsoft.com/office/drawing/2014/main" val="2359940105"/>
                    </a:ext>
                  </a:extLst>
                </a:gridCol>
                <a:gridCol w="3442323">
                  <a:extLst>
                    <a:ext uri="{9D8B030D-6E8A-4147-A177-3AD203B41FA5}">
                      <a16:colId xmlns:a16="http://schemas.microsoft.com/office/drawing/2014/main" val="1337996168"/>
                    </a:ext>
                  </a:extLst>
                </a:gridCol>
              </a:tblGrid>
              <a:tr h="348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МАОУ Технический лицей № 128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</a:rPr>
                        <a:t>Первомайский район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155005"/>
                  </a:ext>
                </a:extLst>
              </a:tr>
              <a:tr h="348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МАОУ Гимназия № 8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</a:rPr>
                        <a:t>Первомайский район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450136"/>
                  </a:ext>
                </a:extLst>
              </a:tr>
              <a:tr h="348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МАОУ СОШ № 213 «Открытие»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</a:rPr>
                        <a:t>Первомайский район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718285"/>
                  </a:ext>
                </a:extLst>
              </a:tr>
              <a:tr h="348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117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</a:rPr>
                        <a:t>Первомайский район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425071"/>
                  </a:ext>
                </a:extLst>
              </a:tr>
              <a:tr h="348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102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</a:rPr>
                        <a:t>Советский район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009216"/>
                  </a:ext>
                </a:extLst>
              </a:tr>
              <a:tr h="348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МБОУ СОШ № 43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Центральный округ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048214"/>
                  </a:ext>
                </a:extLst>
              </a:tr>
              <a:tr h="348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МАОУ «Лицей № 200»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</a:rPr>
                        <a:t>Центральный округ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56019"/>
                  </a:ext>
                </a:extLst>
              </a:tr>
              <a:tr h="348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МБОУ СОШ № 3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</a:rPr>
                        <a:t>Центральный округ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720414"/>
                  </a:ext>
                </a:extLst>
              </a:tr>
              <a:tr h="348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</a:rPr>
                        <a:t>Центральный округ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10426"/>
                  </a:ext>
                </a:extLst>
              </a:tr>
              <a:tr h="348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</a:rPr>
                        <a:t>Центральный округ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74554"/>
                  </a:ext>
                </a:extLst>
              </a:tr>
              <a:tr h="348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МАОУ СОШ «Диалог»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Центральный округ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548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42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DD08C5F-6D1E-4158-93D0-EA47CA017BAE}"/>
              </a:ext>
            </a:extLst>
          </p:cNvPr>
          <p:cNvSpPr txBox="1">
            <a:spLocks/>
          </p:cNvSpPr>
          <p:nvPr/>
        </p:nvSpPr>
        <p:spPr>
          <a:xfrm>
            <a:off x="6470973" y="3825044"/>
            <a:ext cx="5400600" cy="15121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28D9C07-FD85-41FC-90AD-23644229A551}"/>
              </a:ext>
            </a:extLst>
          </p:cNvPr>
          <p:cNvSpPr txBox="1">
            <a:spLocks/>
          </p:cNvSpPr>
          <p:nvPr/>
        </p:nvSpPr>
        <p:spPr>
          <a:xfrm>
            <a:off x="6352425" y="5733256"/>
            <a:ext cx="5637695" cy="765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Глухоедова Н. Н., 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начальник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отдела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МСОО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3BE4AA5-9171-4D70-BD40-C2CDDAFCABD1}"/>
              </a:ext>
            </a:extLst>
          </p:cNvPr>
          <p:cNvSpPr txBox="1">
            <a:spLocks/>
          </p:cNvSpPr>
          <p:nvPr/>
        </p:nvSpPr>
        <p:spPr>
          <a:xfrm>
            <a:off x="6385353" y="3140968"/>
            <a:ext cx="5724636" cy="15121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Организационно-методическое 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сопровождение реализации проекта «Школа </a:t>
            </a:r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Минпросвещения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4682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43372" y="81458"/>
            <a:ext cx="10515600" cy="93687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РАЗРАБОТКА ПРОГРАММ РАЗВИТИЯ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C288D1-0C3B-4D5A-9DC5-B771B6B50645}"/>
              </a:ext>
            </a:extLst>
          </p:cNvPr>
          <p:cNvSpPr txBox="1"/>
          <p:nvPr/>
        </p:nvSpPr>
        <p:spPr>
          <a:xfrm>
            <a:off x="430998" y="944724"/>
            <a:ext cx="11229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с 17.08.2026 по 31.08.2026 – вторая группа ОО</a:t>
            </a:r>
            <a:endParaRPr lang="ru-RU" sz="1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9E36B-2846-400C-AEE3-02686FBD0776}"/>
              </a:ext>
            </a:extLst>
          </p:cNvPr>
          <p:cNvSpPr/>
          <p:nvPr/>
        </p:nvSpPr>
        <p:spPr>
          <a:xfrm>
            <a:off x="287049" y="5942290"/>
            <a:ext cx="11517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Вторая группа разрабатывает Программу развития по результатам самодиагностики ноября 2025 года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789163"/>
              </p:ext>
            </p:extLst>
          </p:nvPr>
        </p:nvGraphicFramePr>
        <p:xfrm>
          <a:off x="2531604" y="1619523"/>
          <a:ext cx="7236804" cy="41711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2125">
                  <a:extLst>
                    <a:ext uri="{9D8B030D-6E8A-4147-A177-3AD203B41FA5}">
                      <a16:colId xmlns:a16="http://schemas.microsoft.com/office/drawing/2014/main" val="3185881579"/>
                    </a:ext>
                  </a:extLst>
                </a:gridCol>
                <a:gridCol w="3034679">
                  <a:extLst>
                    <a:ext uri="{9D8B030D-6E8A-4147-A177-3AD203B41FA5}">
                      <a16:colId xmlns:a16="http://schemas.microsoft.com/office/drawing/2014/main" val="9466344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МАОУ ЦО «Развитие»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Дзержинский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878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МБОУ СОШ № 71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Дзержинский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5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МАОУ «Лицей № 126»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Калининский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022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МАОУ СОШ № 211 им. Л. И. Сидоренко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Калининский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540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МБОУ СОШ № 23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Калининский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062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МБОУ СОШ № 173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Калининский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5966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МБОУ СОШ № 49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Кировский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439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МБОУ СОШ № 48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Ленинский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64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МБОУ СОШ № 52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Октябрьский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859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МБОУ СОШ № 76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Октябрьский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835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МБОУ СОШ № 202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Октябрьский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666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МБОУ С(К)Ш № 1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Октябрьский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25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МБОУ СОШ № 80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Советский район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191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МАОУ «Лицей № 9»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Центральный округ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332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МБОУ НЭЛ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Центральный округ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180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МБОУ СОШ № 156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Центральный округ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797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МБОУ С(К)ШИ № 37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Центральный округ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751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8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43372" y="81458"/>
            <a:ext cx="10515600" cy="93687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РАЗРАБОТКА ПРОГРАММ РАЗВИТИЯ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C288D1-0C3B-4D5A-9DC5-B771B6B50645}"/>
              </a:ext>
            </a:extLst>
          </p:cNvPr>
          <p:cNvSpPr txBox="1"/>
          <p:nvPr/>
        </p:nvSpPr>
        <p:spPr>
          <a:xfrm>
            <a:off x="430998" y="944724"/>
            <a:ext cx="11229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с 18.01.2027 по 29.01.2027 – третья группа ОО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9E36B-2846-400C-AEE3-02686FBD0776}"/>
              </a:ext>
            </a:extLst>
          </p:cNvPr>
          <p:cNvSpPr/>
          <p:nvPr/>
        </p:nvSpPr>
        <p:spPr>
          <a:xfrm>
            <a:off x="247382" y="5265204"/>
            <a:ext cx="11517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Третья группа разрабатывает </a:t>
            </a:r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Программу </a:t>
            </a: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развития по результатам самодиагностики 2026 </a:t>
            </a:r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года (при наличии), </a:t>
            </a:r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при </a:t>
            </a:r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отсутствии – по результатам самодиагностики 2025 года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235215"/>
              </p:ext>
            </p:extLst>
          </p:nvPr>
        </p:nvGraphicFramePr>
        <p:xfrm>
          <a:off x="1667508" y="1881595"/>
          <a:ext cx="8316924" cy="280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9308">
                  <a:extLst>
                    <a:ext uri="{9D8B030D-6E8A-4147-A177-3AD203B41FA5}">
                      <a16:colId xmlns:a16="http://schemas.microsoft.com/office/drawing/2014/main" val="765822939"/>
                    </a:ext>
                  </a:extLst>
                </a:gridCol>
                <a:gridCol w="3487616">
                  <a:extLst>
                    <a:ext uri="{9D8B030D-6E8A-4147-A177-3AD203B41FA5}">
                      <a16:colId xmlns:a16="http://schemas.microsoft.com/office/drawing/2014/main" val="34298870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197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</a:rPr>
                        <a:t>Дзержинский район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177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16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</a:rPr>
                        <a:t>Октябрьский район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663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142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</a:rPr>
                        <a:t>Первомайский район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363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</a:rPr>
                        <a:t>МАОУ СОШ № 77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</a:rPr>
                        <a:t>Центральный округ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654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</a:rPr>
                        <a:t>МАОУ «Лицей № 12»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</a:rPr>
                        <a:t>Центральный округ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649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168 с УИП ХЭЦ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</a:rPr>
                        <a:t>Центральный округ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995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</a:rPr>
                        <a:t>МБОУ СОШ № 203 ХЭЦ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</a:rPr>
                        <a:t>Калининский район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36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</a:rPr>
                        <a:t>МБОУ СОШ № 134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</a:rPr>
                        <a:t>Кировский район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405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1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9A07F-7A6D-483C-993B-9934A148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9000"/>
            <a:ext cx="10801200" cy="8637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РЕСУРСЫ ПРОЕКТА В ПОМОЩЬ ОБРАЗОВАТЕЛЬНЫМ ОРГАНИЗАЦИЯМ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468" y="1071581"/>
            <a:ext cx="9543717" cy="53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9A07F-7A6D-483C-993B-9934A148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9000"/>
            <a:ext cx="10801200" cy="8637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РЕСУРСЫ ПРОЕКТА В ПОМОЩЬ ОБРАЗОВАТЕЛЬНЫМ ОРГАНИЗАЦИЯМ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73E5184D-FF36-4937-AD4C-85E6477B0DE5}"/>
              </a:ext>
            </a:extLst>
          </p:cNvPr>
          <p:cNvSpPr txBox="1">
            <a:spLocks/>
          </p:cNvSpPr>
          <p:nvPr/>
        </p:nvSpPr>
        <p:spPr bwMode="auto">
          <a:xfrm>
            <a:off x="407368" y="1268760"/>
            <a:ext cx="3456384" cy="4716524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Микрокурс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, посвященный проекту «Школа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Минпросвещения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 России».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Микрокурс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поможет лучше понять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 Проект,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познакомиться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 с его концепцией, магистральными направлениями и ключевыми условиями.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В конце каждого раздела предлагаются вопросы для самопроверки и закрепления.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Не более 20 минут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потребуется для того, чтобы познакомиться с Проектом.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cs typeface="Roboto"/>
              </a:rPr>
              <a:t>Обучение бесплатное, регистрация не требуется.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1F83ED-6A68-496A-AB51-6EE45705D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67808" y="1268760"/>
            <a:ext cx="5050871" cy="31062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F5CF59-8978-408D-BA2F-639BC0405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392144" y="4374979"/>
            <a:ext cx="2304256" cy="220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7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9A07F-7A6D-483C-993B-9934A148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9000"/>
            <a:ext cx="10801200" cy="8637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РЕСУРСЫ ПРОЕКТА В ПОМОЩЬ ОБРАЗОВАТЕЛЬНЫМ ОРГАНИЗАЦИЯМ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47B7C2-88A5-422C-8F95-C477BDA9B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054948"/>
            <a:ext cx="10009112" cy="580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A9A-FC39-49E0-8EEB-DEF2D0C3F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365125"/>
            <a:ext cx="11236052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ИНФОРМАЦИОННАЯ ПОДДЕРЖКА ПРОЕКТА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E78F45B-64FA-4901-93E2-9D26130C44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3023963" cy="8239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Федеральная страница проекта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7BEBF2B-73E9-4FA7-8C79-C37151ACD4CD}"/>
              </a:ext>
            </a:extLst>
          </p:cNvPr>
          <p:cNvSpPr txBox="1">
            <a:spLocks/>
          </p:cNvSpPr>
          <p:nvPr/>
        </p:nvSpPr>
        <p:spPr>
          <a:xfrm>
            <a:off x="5591944" y="1757174"/>
            <a:ext cx="2380521" cy="8239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Региональная страница проекта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249F8F6-62DE-473A-8036-C1148646A3FB}"/>
              </a:ext>
            </a:extLst>
          </p:cNvPr>
          <p:cNvSpPr txBox="1">
            <a:spLocks/>
          </p:cNvSpPr>
          <p:nvPr/>
        </p:nvSpPr>
        <p:spPr>
          <a:xfrm>
            <a:off x="9188085" y="1694103"/>
            <a:ext cx="2520280" cy="8239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Муниципальная страница проекта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B285ED5-3308-49B5-BB75-C267B091E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944" y="2927875"/>
            <a:ext cx="2475158" cy="240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102" y="3104497"/>
            <a:ext cx="2214246" cy="2214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364" y="2651681"/>
            <a:ext cx="1953824" cy="3940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69" y="3233701"/>
            <a:ext cx="2009260" cy="20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A9A-FC39-49E0-8EEB-DEF2D0C3F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854"/>
            <a:ext cx="11236052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ИНФОРМАЦИОННАЯ ПОДДЕРЖКА ПРОЕКТА</a:t>
            </a:r>
            <a:endParaRPr lang="ru-RU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29973E-816D-449B-8BF4-34890B92397C}"/>
              </a:ext>
            </a:extLst>
          </p:cNvPr>
          <p:cNvSpPr txBox="1"/>
          <p:nvPr/>
        </p:nvSpPr>
        <p:spPr>
          <a:xfrm>
            <a:off x="307975" y="1308210"/>
            <a:ext cx="1152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Муниципальные координаторы Проекта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B805076-029B-4AD3-ABE0-9CDCBA882434}"/>
              </a:ext>
            </a:extLst>
          </p:cNvPr>
          <p:cNvSpPr/>
          <p:nvPr/>
        </p:nvSpPr>
        <p:spPr>
          <a:xfrm>
            <a:off x="659649" y="2031662"/>
            <a:ext cx="4176464" cy="2592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Глухоедова Надежда Николаевна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т.: </a:t>
            </a: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311-09-90</a:t>
            </a:r>
            <a:endParaRPr kumimoji="0" lang="ru-RU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эл. почта: </a:t>
            </a:r>
            <a:r>
              <a:rPr lang="en-US" sz="2800" b="1" dirty="0" smtClean="0">
                <a:solidFill>
                  <a:prstClr val="black"/>
                </a:solidFill>
                <a:hlinkClick r:id="rId3"/>
              </a:rPr>
              <a:t>NGluhoedova@admnsk.ru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5A494CF-290B-4C27-BE07-5E957B1FE62A}"/>
              </a:ext>
            </a:extLst>
          </p:cNvPr>
          <p:cNvSpPr/>
          <p:nvPr/>
        </p:nvSpPr>
        <p:spPr>
          <a:xfrm>
            <a:off x="7363408" y="2045780"/>
            <a:ext cx="4428492" cy="27723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Шестакова Евгения Владимировна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р. т.: </a:t>
            </a: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311-09-90</a:t>
            </a:r>
            <a:endParaRPr kumimoji="0" lang="ru-RU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эл. почта: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ctr"/>
            <a:r>
              <a:rPr lang="en-US" sz="2800" b="1" dirty="0" smtClean="0">
                <a:solidFill>
                  <a:prstClr val="black"/>
                </a:solidFill>
                <a:hlinkClick r:id="rId4"/>
              </a:rPr>
              <a:t>evvladshes@yandex.ru</a:t>
            </a: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135FC3-4247-4E28-B1CD-FD6AD1DD732D}"/>
              </a:ext>
            </a:extLst>
          </p:cNvPr>
          <p:cNvSpPr txBox="1"/>
          <p:nvPr/>
        </p:nvSpPr>
        <p:spPr>
          <a:xfrm>
            <a:off x="263352" y="5193196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Муниципальный информационный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чат в МАХ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AutoShape 2" descr="data:image/png;base64,iVBORw0KGgoAAAANSUhEUgAAAbgAAAG4CAYAAAA3yvKzAAAQAElEQVR4AeydC1oby66Fqz0RzEhojwQzEuyRGEZieySEkeSwdo7zxNbqRv3+7xdtEkq9JP0qt3K4X1VWpZTv2C8Gu93uu/N/dV1/d7g5Wsfj0dJy4jXxeXt7c9KzfA6Hg1VDNt8m9Ua+bm7b7daqNZOv1YQPJ9UQ1an148ee+3APf8k3Mn0WQqEGDpl81YMo/ybr4tuglNDVie3yVW6O3pJ8NOA+6uUXBCAAAQhAYF4EGHDz6me/1RANAhCAwIgJMOBG3BxSgwAEIACB9gQYcO3Z8SQEINCeAE9CoHMCDLjOERMAAhCAAASGIMCAG4I6MSEAAQhAoD0B80kGnAkKNwhAAAIQmBYBBty0+kW2EIAABCBgErAHXF3XpZ6wrddrE4nnJj2Hh6fmebkx5econk6ncvrUTo2/r3i1sT/u7u7kGppqcPRCoQ4c3NxOSWyl8+3btw4q6VdSNaiWyOTnZBbpXNYdrWwf1XCJf+urs8flk5mfu38Vd6ymGhwm1oBTkcfjsUzZnp+fHR62z+FwsHjYgobjdru1YtYfg8aQK09PT2Wz2aTY+Xy2clMNTm5D8HXyko/2kvNZ2O/3KWzVI2kp9pTt9fXV4qGB4NTp7F/5OFrZPoqrvkXm7CPtt8z8pOfEHbNP6oDLhIsWBCAwbwJUB4GxELD+F9xYkiUPCEAAAhCAgEuAAeeSwg8CEIAABDomkCvPgMvliRoEIAABCIyEAANuJI0gDQhAAAIQyCXAgMvlOXY18oMABCCwGAIMuMW0mkIhAAEILIsAA25Z/aZaCLQnwJMQmBiB1AGnA5o6kNq3jZm5w0IHYJ0aXL66RcHRy/Rxc3N4NPHZ7XZll2QPDw+ZSAbRUg0OD/egrFOE9pvTM2ll5uZoZfuIr+pYgjk9zfbReySTbeqAO5/PaS8bd2O+vLxk8kjXcupwazidThZf+aUXEgjqJbfb7az8dol+upUhy9wbYAIUgy6rBodH9oBzeiowTm6qQb6RPT4+Fkcv06eu6yit2azrveT01fQpjp9mSCbA1AGXmRhaEIAABCAAga8QYMB9hR7PQgACEIDAaAkw4EbbmmaJ4Q0BCEAAAn8SYMD9yYM/QQACEIDATAgw4GbSSMqAQHsCPAmBeRJgwM2zr1QFAQhAYPEEGHCL3wIAgAAEINCewJifZMCNuTvkBgEIQAACrQkw4Fqi0yHIp6enEpkjr0O3h8OhRLbdbh25Ir9IS+vr9drSG7NTxF/r+/3eKkEH5OUfmfwcQR0wFufIHC3FjPLqYt3JTfsoqlHrOpjt6MlP/pEprqM3Zh+nZ+7+HXOdQ+XGgGtJXtdrachF5sjrg6qh9Kltt2X7f1uv145c0XVCl2dufbXERu4U8de6hoNThm5RkH9kurXF0bvF/rJW17UjVRQzyquLdSc57ctLPbe+ys/RE5NbOpc1R2vsPk7P3P079lqHyI8BNwR1YkIAAhCAQOcEGHCdIyYABAYjQGAILJoAA27R7ad4CEAAAvMlwICbb2+pDAIQgEB7AjN4kgE3gyZSAgQgAAEI/EuAAfcvE74DAQhAAAIzIMCAG6yJBIYABCAAgS4JMOC6pIs2BCAAAQgMRoAB1xK9bll4e3srGSat+/v7Epn+yXcnXd18EGlpXXEz8h9Sw+GR7ePyFWPH2uR37Rkdgu67H8fj8Vo6f3xfh5odHtk+fyRx5Q86TJ0ZV3pXQvHtHgkw4FrC1q0MWaZbKhxzU3W05JOV/5A6LpNMP7HLssy8pDVELxTXsff39/9uZMli5+g4ecnH0WriI01seAIMuOF7QAYQgAAEeiSwnFAMuOX0mkohAAEILIoAA25R7aZYCEAAAsshwIDL7zWKEIAABCAwAgIMuBE0gRQgAAEIQCCfAAMunymKEGhPgCchAIE0Agy4NJQIQQACEIDAmAikDri7u7sy5nM4YwLfJheXravd5FxPlq+b25j93D5k+mXzyOrnRSczP5dbZkxXy80t28/ML9UtuwZHL7WAD7HUATfmWxQ+ap38L5ev/JxiN5tNeHtK5u0O0tItIE5uY/Z5fn5OucGmyY0junUmk8nT01Na76WVmZvLVy/MzLiOlj5bTfqW4Zvde6dO+eiGmoz8m2io94qdZakDLispdCAAAQhAAAJfJcCAa0AQVwhAAAIQmA4BBtx0ekWmEIAABCDQgAADrgEsXCHQngBPQgACfRNgwPVNnHgQgAAEINALAQZcL5gJAgEIQKA9AZ5sR4AB144bT0EAAhCAwMgJMOBG3iDSgwAEIACBdgTsAad/bn7Kdj6frxNqsXI6nYrDo4V0b49st9uyNcxJaL1eF0dLt9043L59++aEHbWPU6d8xlyE09PHx8eiOiJTT7fGfnt/fy+Rlta3hpZ85BuZYso3suz9G+V1Wc/cI3oXXnSn+lV7yWFiDTi9zHVbwZRNjXSAuD77/b44PFy9Ifx0a4BuSbhl8nFyq+u63NK5rOlF4nBzN7CT21A+zh6Rz1D5OXEvfbv1df3xlxunp/K7pXNZU+8dPQ3WyzPXvsrH0VLMaxq/fz97/zq5vb6+Oq2yffQudOKO2Uf9cgq2BpwjhA8EFkqAsiEAgZESYMCNtDGkBQEIQAACXyPAgPsaP56GAAQg0J4AT3ZKgAHXKV7EIQABCEBgKAIMuKHIExcCEIAABDolMPMB1yk7xCEAAQhAYMQEGHAjbg6pQQACEIBAewIMuPbseHLmBCgPAhCYNoHVbrcrO+wng4eHB6ujOkDqcNNB3sjO5/PP+Lc0ldh+vy+RuYcgpefYrZwua9KJ8tK6Lg2Qb2Q63Cr/yCIdrYtHpKN1NzdpOqZD8hc+177Kx9FyfVSDaolMTFzNyE8HuK/V9/v3pRPlpfXM3BRzzPY7n2u/17vGqUHvrmsaS/3+Sh8w7LlcGOhGDmcz6UqfyzO3vjobSy+lWxqXNeXl6sk3w/TyusS/9dX9cKlWJy/dtuDU6mjpheloubk5MeXj7BH5yDfLVINTq5hkxXT3iOI5uakG+U7bvOxvfaYua+4e0bvr8gxff7zT+RGltw/xggAEIACBiRFgwE2sYaQLAQhAAAIegakOOK86vCAAAQhAYLEEGHCLbT2FQwACEJg3AQbcvPtLdZ8R4HsQgMAiCDDgFtFmioQABCCwPAIMuOX1nIohAIH2BHhyQgQYcBNqFqlCAAIQgIBPIHXA6XDuZrMpkbkHOZ+enkKtjRGviY9qcPDpxgVH19FyfXSjwfF4LJHpwKej6fJ1tLJ9dCA4qjN73T1Q6/be2R+uj2I6jFWDw8XdI25+jp/yd3JzfcTEjavYt0zvJFfLyU+3E7l6t/LSmg7lO1ruu0uamebkpl5lxpSeEzd1wL2/vxdtlMjUsGvF/v79SKeLddXwew7Xfu/GvvZ8m+/rxoi6rksdmPwcfacGt1dOvCY+uhklqjN73eUmJg67TB/FdPipBoeLoyWfzBqk5+Tm+ji5udzk5+i5NTha8pFeZG5u7rsritdk3c1Nfk10I1+xcyx1wEVJsQ4BCEAAAhDoiwADri/SxOmBACEgAAEI/CLAgPvFgt9BAAIQgMCMCDDgZtRMSoEABNoT4Mn5EWDAza+nVAQBCEAAAh8EGHAfEPgFAQhAAALzI9DfgJsfOyqCAAQgAIERE2DAjbg5pAYBCEAAAu0JrKqqKlV123Ri3Amhfyb9+/fvJTKd8q+q2zGrqvrvxo5IK3tddVZVnJsOGco3Mic/3YwQ6TRZPxwOYQ+cvOTz9vZmhdYNGvKPTDeUWIJ/On3pT+pVVcU9dXMbM1+Bqqq4VjGRb4bpYHbUd63r/ZARr4mGDr4rdmTqaRPdyFef6Sim1iMdrWfz1Q1GVRXvkaqKfe7v75ViaLplpapivaryfNz9y/+CC1uDAwQgAAEITJEAA26KXSNnCEDAJ4DnYgkw4BbbegqHAAQgMG8CDLh595fqIAABCCyWQMKAWyw7CocABCAAgRETYMCNuDmkBgEIQAAC7Qkw4Nqz48kEAkhAAAIQ6IoAA64rsuhCAAIQgMCgBFY6ROiYDtZFlv2vtmaSUW5R/lpXTIeH6yM9xxS7b3Pykk9mXuqDNCOTnxM30hly3clfPs5eUh3yjUzc5JtlTm7yceIptyh/rcvP0avrutR1HZqjpQPhtaF1d3fnyBXVoFois8RMJzem/BxJh4d8HC3Xx+2D/BzNlU7cR/bw8FB0m0lkr6+vTsxBfLTRovy1ruQiHk3WpReZm5vyyzRno8snM6ZuNIh4aF23LThx5TtWc2rY7/f/3dgT7Sn3M+jydZlFeWndvaFE7wenp/o8OPnp9hHFv2XycbT0or6lc1nTjT2OntN7sXC0XJ8x83VrEN8L61tf7QHnBsYPAhCAAAQgMCUCt/5/cFOqg1whAAEIQAACfxBgwP2Bgz9AAAIQgMBcCDDg5tLJsdVBPhCAAAQGJsCAG7gBhIcABCAAgW4IMOC64YoqBCDQngBPQiCFAAMuBSMiEIAABCAwNgIMuLF1hHwgAAEIQKA9gd+eXOmgaWQ6QPjbM739Nsrrsu4kpIOcu92u7AKT1kX31lcdgJZvhunQYpSX1lVDRrwpaOjAp2qOzKnF5RvFuqxLz4nr+tzaZ5c1aV3iZ3x1a7jEv/U1+3C5anXsVk6/rzlaro8Oof+ufe33me8HaV2L8/v3VUPG3rhoSC/L9O666N76qgsNnJiPj4/hu1xxVvpPZENtYMXNyk0faN24EJngRjG1rk0n3wxzc9MmyYg3BQ1t4KhXWndqcflKz7HMPmgfaT9Fdj6fi5Ob6yMmDrsoL60P9RfgzPeDw0I+6oNqjkx9lX+GSSuKp3XFcvvv+Ll7RHEjk5YT0/1s6S/Ajh4/oow6w/pfBPgjBCAAgWkQYMBNo09kCQEIQAACDQkw4BoCwx0CEGhPgCch0CcBBlyftIkFAQhAAAK9EWDA9YaaQBCAAAQg0J5A8ycZcM2Z8QQEIAABCEyAAANuAk0iRQhAAAIQaE6AAdec2VyfoC4IQAACsyKwOhwOJcvu7u7K09NTaLoNoG+KiunkpsOjmbk5MV0fHfh0euUeltzv92GvlJsTUwcvHW7KzdFTrYqdYarTyS3bRwdRnVodHx18z87P0XNzc/qU/dly8pePk5vro33pMHF9nLg6SO/oue9fJ2YTHzEeq630Ysqy9/f3ok0cmTZJ30AUM8pL6/LLzE2aWabbALbbbdkGtl6vrRKcvMQjiqd194qduq6L/CPTh9rJz/HRX24sIMlOUY1N1sUtOT1LzslxvV6Xl5eX8hKY9pIVNNFJMaO8mqyr1u12W7ZJ5sRWDU489/3rxHR9TqdTYrfypfgRZT5TFCEAAQhAYAQEGHAjaAIpQAACEFgwgc5KZ8B1hhZhCEAAAhAYkgADbkj6xIYABCAAgc4IMOA6QzseYTKBAAQgsEQCDLgldp2aIQABCCyAAANuAU2mRAi0J8CTEJguAQbcdHtHrHV18AAAEABJREFU5hCAAAQgcIPA6v7+vkS22WxuSPxa0m0Lb29vJTIdWvz11PXfHY/HUEuxriv8Wqnr2tLa7Xa/Hkr4nfLLMt2MkZDSoBI6QBrtN627e8kpRgdlpRmZe+OJ/CKtJutODTpQ20Qz8s3k6+QvH33unc+C/OQf2RDvh+zPoMNDdUYstO72tE++ykuWvX+j/X1ZX+nDH5kSdGy9Xpe1YY6WfPrWUjzFzTRpZllmXkNpRXvtsu4yc+q4aEZfHS35RDpN1qXnWBNNxzeTr5O/fLJjOnqK65ijJR9Hq4mPNCNz9SKdy3qmnqvl7MkufPgRpdsh/CAAAQhAYFIEGHCTatdfyfJHCEAAAhC4SoABdxUNCxCAAAQgMGUCDLgpd4/cIdCeAE9CYPYEGHCzbzEFQgACEFgmAQbcMvtO1RCAAATaE5jIkwy4iTSKNCEAAQhAoBmB1eVsRPS1mez4vN0zFm7mQ+i5uQ3hF+2fpuvZfDOZNK0l8ndqzcxfWk7MJj5RjVpXXMfcuI6W6zNETDc3+Tn5yc8x9cIxR0s+mVrSy7SVc5L+cDhkxhxEyz1J795k8vT0FN4Ao9P0TrH/5vb57TK6QcPRG8LHvSnG2W/yeX19TeObzUO3WSjHDNNnS/skMu23zDqkF8V019Urh4W4OTVonzux9dJ39ByfMX8Gs3NTH5x+aXBF7OTjaGmfR1pdrPMjyi6oogkBCEAAAoMTYMAN3gISgEAuAdQgAIEfBBhwPzjwXwhAAAIQmBkBBtzMGko5EIAABNoTmNeTDLh59ZNqIAABCEDg/wQYcP8HwRcIQAACEJgXAQZcv/0kGgQgAAEI9ESAAdcTaMJAAAIQgEC/BFYvLy/lxbB+0/oRTQdIs3LTgcTtdlu2gdV1/SP4hP/78PAQ1ikObolOD06nkytn+akPyjEyS2wgJ4eb9nhUo9bFoxh1rNfrIv/I1h9+hlyJdLT++PjoSBUdzHaYyM8SnIGTw8PdI3d3d8XRc30y8a4/9tt2uy3bnm2lGw0iE+DMYl2t3W5Xotx064GjV9d10Wn6yOTn6I3ZR5soqlPr649NF9Whl03UA61n7xHdtqAcI4vyH3Jde1NsbpleNlGNWneHSGbvxU6xI1NM+UamPXKLxWUt+y9LUV5Drl9qvvVVn8GoB1p/f38P35e34vy9prhZbPReVY59Gz+izOogOhCAAATGS2CRmTHgFtl2ioYABCAwfwIMuPn3mAohAAEILJIAAy6p7chAAAIQgMC4CDDgxtUPsoEABCAAgSQCDLgkkMhAoD0BnoQABLogwIDrgiqaEIAABCAwOAEG3OAtIAEIQAAC7Qnw5HUCKx2mjkyH9HRoNcsyDxBeL+3PFR0edfKX359Pfv4nHW6NuGndiXk+n4t8I9MNJZ9n0+67OkwdxXTXlcF+vy+RuXyl55ibn+OXzdfJXz4RM61rj8g3MvGVf2T6TDtMonhdrLufrS5i963p9EC9ivqpdeXu6DkXPEhLmlmmfSnNLNMFCU5uK73kItMH3wHn+mQX60DTUHXyc3PTzRIRN627MeUbmTa6U6vroxdJFNNdd/eI+6J2a3Dzc/yy+To1uPtSH2hHT/vX2XPql8PEiZnt4+bmvqiz88vUc3ogHk5PlZej5+5z7TknruOjW2yUX5ZJz4nLjygj4qxDAAIQgMAkCTDgJtk2koYABCAAgYgAAy4ixDoE2hPgSQhAYEACDLgB4RMaAhCAAAS6I8CA644tyhCAAATaE+DJLxNgwH0ZIQIQgAAEIDBGAgy4MXaFnCAAAQhA4MsEFjzgvswOAQhAAAIQGDGB1WazKZHpxPjxeCyR6eDwELVG+WtdB4yj/Jusu4clM3no4KVqiUyHfTPjOlri4fDTAXlHz/WJWHSxns3X4aZDrQ4TfQYdPfXL0XP4PT09OVKD+Tg8XB93/+qduTHerQ4UHWh38nNzc2LK53A4hO98Jy/56AC6NPu2lT6skSkpfSAiUyPk26fpJogof60rpyj/JuvS69ve39+LaolMTPrOTb2v67rUgckvM7eIRRfr4ptVg3hEzLR+d3dnhXT1LLEPJ4dfJo+PkKm/XB5i7Jj0nAQdbvJxtBQzMzcnpnycmK6PapBm38aPKPsmTjwIQAACEOiFAAOuF8wEgQAEIHAhwNe+CDDg+iJNHAhAAAIQ6JUAA65X3ASDAAQgAIG+CMxxwPXFjjgQgAAEIDBiAgy4ETeH1CAAAQhAoD0BBlx7djw5RwLUBAEIzIYAA242raQQCEAAAhD4ncDq+/fvJTKdRP/9oa/+Xifko5jZ6w8PD6Wqqt7NqUOn/Ksqzm23230V/R/P39/fp/Fwb7PQDQ9VFdfqHoL9o6Arf9BhVKcPLl/VWlVxDfrcRHHf3t6uZP3nt3VDSaSldT1VVXFuLl9pRqY6FTcy7fNIS+u6daiq4hqqKs9HPY3yN9Z/uoiJaons5wMj/E3m+6Gq8npVVVVx9y//C26EG4uUIAABCEDg6wQYcF9niAIEIAABCIyQwKQG3Aj5kRIEIAABCIyUAANupI0hLQhAAAIQ+BoBBtzX+PH0ZAiQKAQgsDQCDLildZx6IQABCCyEAANuIY2mTAhAoD0BnpwmAQbcNPtG1hCAAAQgEBBY6cBclilWXdelDkx+Tkz5OeZqRXl1se7kpoOtmbHdfz13iJhOP+WjfyXaYSdfx1wth4nL14np+oiHU6f+5W+nBmm5sR0/6fVtTp3y6TuvJvEctq6Pu0ea5Jflq8+MehGZ/LJiSme12WxKlklQJ/gj0wv9j5hXcnAaJh9HSzGjvLpYd3LTBs6MrU2kXkSmG2Wy4uqWiihek3XdLOGwczTF19VyeLh83Rqc3HQDjFOrbjxxapCeE9fxkZaTW7aPs3/lkx03U8/h6/q8vr5mppaqpc+Msy+1fzMD8yPKTJpoQQACEIDAaAgw4EbTChJpSYDHIAABCHxKgAH3KRa+CQEIQAACUyfAgJt6B8kfAhBoT4AnZ02AATfr9lIcBCAAgeUSYMAtt/dUDgEIQGDWBDoecLNmR3EQgAAEIDBiAgy4ETeH1CAAAQhAoD2B1AGnA7U69BmZDmc7KUc6l3VHy83topn11clNPJx4qsHRe3l5KY6eoyUfR8v1kd5utys7wxwf6UWm2xFcLacO9SuKmb1+Op2snjr5y2eIGlwmj4+P1v5QHY65cafu5+6R7N7vdruwXw8PDxZe+e0MPX2mHcH0Aeckp0Y4yelFHenJx9FSUyOtLtYzczufz45ckZ9Ti5hEgvJxtFwfxdOtJ1kmvcj0YXDiScepw92/0suy7D5ILyu3bB3deuH0S32I+uW+H7JrGELP4SFe8svKz/1suTeUuL1XXKeG1AHnBMQHAhCAQPcEiACBUhhw7AIIQAACEJglAQbcLNtKURCAAAQg0HbAQQ4CEIAABCAwagIMuFG3h+QgAAEIQKAtAQZcW3I8154AT0IAAhDogQADrgfIhIAABCAAgf4JMOD6Z05ECECgPQGehIBNYHU4HEpkOhxoKw7gGOXfxboOJDqlOrFdvjqg+fT0VCKTn5PbED7KLcq/ybrDV4eGM2vVoVUnbqaPYjo1aF9mxnW0svnqcLazB8TEyc/x0cFhJ6Zyc/qQ6aPcnBqyfRQ3q47sz730nNxW2iSR6foUR2wIHzUhyr+LdbdWJ7bLV03VByyyMd9S4dYQ1XhZd/jqpe/2y/FTv5y4mT6K6eSmWjPjOlqK6eTm+ugmnkt/b33VlV5Ofo7P3d1duRXrsvb+/u6WkeY39necU6jeSReGGV+dmPL550eU+iYGAQhAAAIQmDoBBtzUO0j+EIAABCDwKQEG3KdY+GY7AjwFAQhAYDwEGHDj6QWZQAACEIBAIgEGXCJMpCAAgfYEeBIC2QQYcNlE0YMABCAAgVEQYMCNog0kAQEIQAAC7Ql8/iQD7nMufBcCEIAABCZOYHV/f18i0wn/t7e3Epl7I4f8Ii2t64BjFl8dMI7q1Pp+v88KaeuoTtWbZdvt1o7tOGblJR313ompWxnkH5mjpUOm6m1kbm5OTPlsNpvws6Wc5Nu36TOt2H3aEJ8tcXVqFA/5Ttl0gNqpVX6ZdToxh+K70oc/Mr2AHXOh6daATD0nblTjZd3RyvZxWDTxyczv/3FL1lc3Nzeeo3fpbfTV0WriE8XTehO9TF/F7tsy83e13BpdvTH76ZYVp97MGpx48smM2USLH1E2oYUvBCAAAQhMhgADbjKtIlEITJQAaUNgIAIMuIHAExYCEIAABLolwIDrli/qEIAABCDQnsCXnmTAfQkfD0MAAhCAwFgJMODG2hnyggAEIACBLxFgwH0J3/QfpgIIQAACcyWwcs8b6SxDZO75tiHOa7h1Zjc6YtbFenatTo7Z3Oagl90Hh4nTK/lk5+boKa5jjpZ8HC35yDfLnB7IR3Edk2+Wue/frHgXnSy2TXQusaOvq+imCK0/Pj5aNzJocMk/MjXeOf0uv6gAd72u6/AmFuX9/PzsSlp+Tp3ZPtroqiUybaioCPXAyW+omwqi/IdcPx6P4Z6TT2aOuqXC6Zc+09H+0Prt3H6sup8t7TcnN3f/as9FevJRHVnmvh8UN8pN6z8I5vxXNxg5dcovJ2Ip6qkTM9tHe86pgR9ROpTwgQAEIACByRFgwE2uZSQMAQhAYPoE+qiAAdcHZWJAAAIQgEDvBBhwvSMnIAQgAAEI9EGAAdcH5SFiEBMCEIDAwgkw4Ba+ASgfAhCAwFwJMODm2lnqgkB7AjwJgVkQYMDNoo0UAQEIQAACfxNY6WBoZK+vr0WHAyPTAc1IS+vr9bpEWlr/O9lrf5Zm36YD0NfyafN91RuZe7ixTfxbz0R5af3h4eGWRGdrTt/d/evyPZ/PxYmb6aOYDsS1+dnS/nXy2263ZRuYDo07uen9EGlpff1Rg6Pn+jh1nk4nS87lphpUS2RW0A8np4Zsn4+w1q9/4r68lJeOzeW70on7yNTUw+FQItNNJpGW1rXRIy2tq4iIsHKTZt+muFFu7npd1yFb8ZCfq5nlpx4odmTb7TYrZCMdp+/qVZS/1uuPPjjB9eF14mb6KKaTm/qgWiLT0Hfyi3S0rpiZubl9cGKq906d4uHoyc/R09AXm8icmKfTqTgxs33ELspPPtlxHT2XLz+ijDrIOgQgAAEITJIAA25ybSNhCEAAAhBwCDDgHEr4QAACEIDA5Agw4CbXMhKGQHsCPAmBJRFgwC2p29QKAQhAYEEEGHALajalQgACEGhPYHpPMuCm1zMyhgAEIAABgwADzoCECwQgAAEITI/AarfblV1gOni53+9LZDqQOASCKP8m66o1swYntg4tllLSwuowatSrJutpiTUQcmtwJHUY1anX3b862Oz0NdMne19qzzn5DcHXiSmf5+fn8N3l1Cgf6Tl7RH7yj0wXJMg3skhnLuvu/pWfU7PLd6VNEpmuYXKCui+IqOlN1lVolJnxbjAAABAASURBVH+TdQFuEj/ydWLrhRnpNFlXH5x+OT4vLy9NQqf5Kq6TnxNQA87ROp1OjlzR58Hpa6aPBpKVnOmkPefk58i5fN3rxpyY8nFrcOpUT3fBX/S1rriOnt5L8o3M0ZqDj7t/9f516nX58iPKaAeyDoEpECBHCEDgHwIMuH+Q8A0IQAACEJgDAQbcHLpIDRCAAATaE5jtkwy42baWwiAAAQgsmwADbtn9p3oIQAACsyXAgOuhtYSAAAQgAIH+CTDg+mdORAhAAAIQ6IEAA64HyISAQHsCPAkBCLQlsNpsNiUynfA/Ho8ly3TgM4qpdR0gbVvY38/pEK80I9NzWXVKJ4qn9aenJ4UNTYclpRmZDkuGYg0cNsYecX0UNsp/7OsuX/XV5RL56TPjcBHfSCt7XXUq7ljNqVfvuMz8pefEdWLqPehouT56FzpxXR8nrng4errgwdFzfVYqNjIlpg91lkkviql1+WWZNok0I1O8rDqlE8XTunJT3Mh0el+akckv0nLXlZtyzDLFjfIf+7rLN4uZdFxu8pN/n6Y9orhjNOXmsJBfZv5OTPk4MZWbfNvYZ89Iz4nr+Ejrsxh/f09+mXp/61/7Mz+idKjjAwEIQAACkyPAgJtcy0gYAhCAAAQcAgw4h9I1H74PAQhAAAKjJcCAG21rSAwCEIAABL5CgAH3FXo8C4H2BHgSAhDomAADrmPAyEMAAhCAwDAEGHDDcCcqBCAAgfYEeNIiwICzMOEEAQhAAAJTI7D6/v17iez5+blUVZVmDw8PJYrprut2h6qKc9NNEI6mGlhVsV5VeT5OzDHzfXt7E5LRWlXFfdCtB6MtIDkx7SVnzw3ho1KrKu5XVXk+7uFhxY1su91a7yTpVFWcn9sH6WXZbrezatC7sKriGqoq9tFna4i95Mbkf8F9urv4JgQgAAEITJ0AA27qHSR/CEAAAhD4lAAD7lMsfBMC7QnwJAQgMA4CDLhx9IEsIAABCEAgmQADLhkochCAAATaE+DJTAIMuEyaaEEAAhCAwGgIMOBG0woSgQAEIACBTAJLG3CZ7NCCAAQgAIERE0gdcOv1utR1HVr5+L9r/wJrm+/XiTE/UgvzVzzVKt/InHp08FKaWebmFuU+hXWXmdMH9+Cw/Bw9NzeHsxtTfo6e6+PU6foopsvE8WsSV7Fvmbg5etJwcnM/g05M9/2g3Bw91SrfyJw65ePEdH3c3OTnaKYOON0GoJtFIlPDdAI+w/b7fYniaV23pzjx1HT5R+ZuYCemGhXFa7KuTac6lmAOF7f3r6+vt5H9f1V7zumrbrOI8jscDv9Xvf1Fe8SJ6dZwO9qvVSem6yPViEeTdacPT09PChuay1dCTo5DvB+U22azKZGpVvlGpr0Z1ao9HsVrsu7uX/XV0U0dcBEw1iEAAQhAAAJ9EWDA9UWaOBCAwJIJUPsABBhwA0AnJAQgAAEIdE+AAdc9YyJAAAIQgMAABGYz4AZgR0gIQAACEBgxAQbciJtDahCAAAQg0J4AA649O56cDQEKgQAE5kiAATfHrlITBCAAAQiUlQ5LRnY+n8tutwtNPPf7fYlMB293hp7jo4OGUTytKzdHT7nJt0/TqXzlOFZzuGUfLn95eQn3kctrqP2buYfE1+mDu39dvk4NOtQ81tyc/OXzFb56vq053B4fH9vKf/qcLuRw4n768MS+uXIKPZ1ORYMkMtW+MwaX/CItd93dmHrJOZrSU359mgacw20IH7f32R9C3WiQVa9bg3ruxJSfs5f04pdvhknLienuX5evk3t2bvqsOn3Q58bJz/HJrsGJKR+npxpI8s0y/SXIiSsmWTGH0uFHlEORJy4EIAABCHRKYPwDrtPyEYcABCAAgbkSYMDNtbPUBQEIQGDhBBhwC98AMy+f8iAAgQUTYMAtuPmUDgEIQGDOBBhwc+4utUEAAu0J8OTkCTDgJt9CCoAABCAAgc8IMOA+o8L3IAABCEBg8gSsAacDlfonwiPT7Qg+kX49ddg3yr/Jug5BHg6HEplTpasVxbqsu4d9dZj28sytrw6X9/f3kIVi3N3dFUdP/XLYSTMyHWp1tIbyifLXuvaIw831cfkOxWTqcfUudHrh1DnU+1c3BWXV4NTZhY894NSwyNSILpLM0FRuUf5N1nVzh24YiMzJXS+vSKfJuvScuE4N0nK4iK+Towaho+fkLx8npjvwpde3ia9Tg/5i4HBzffquc2nxdFOM0wuHiz5bjpb8HD3Xx4k59r8oWQPOBYIfBPoiQBwIQAACEQEGXESIdQhAAAIQmCQBBtwk20bSEIBAewI8uRQCDLildJo6IQABCCyMAANuYQ2nXAhAAAJLIdDFgFsKO+qEAAQgAIERE2DAjbg5pAYBCEAAAu0JMODas+PJLgigCQEIQCCJwOrt7a1EdjwerXA6sBppaV1+lmCikw77KnZkut3DCasT/vf39yUyR8v10cHLKJ7WdXg4qlPr8nNjZ/npcLliR6Z+OTFVb5bpoGyUl9bd/bvZbML94eaug8OKHZm7f3U7SqTlrkvLqUM3Yzg91c0zbmzHz4mpA8tODa6P9Jy4jp7eNU6dbu+dvOSj974TN9NHvVfsyLTnnLgrveQii4Jd1iOdy/rFv8+vl9jRVzcnvQwdc/UcP90C4sTUrRdRnVp3Ymb7KK5jblyHh+vj5CWfOeSmOrLM5ety+0Je5e9n3ZhuDa5fZty/a7r2Zzem63ctTpffz86NH1G6RPGDAAQgAIFJEWDATapdJAsBCEAAAi6BRgPOFcUPAhCAAAQgMDQBBtzQHSA+BCAAAQh0QoAB1wlWRP8lwHcgAAEI9EuAAdcvb6JBAAIQgEBPBBhwPYEmDAQg0J4AT0KgDYFRD7jMMyeuVvYZMvfMSJvmXXvGPS937fk5ft/pg7tHXD5OTNcnOze3BtfPqcPVGnutTh0OD/k4WvJxmMgv05yY8smM6WoprmOjHnDOTRDycaDoZgHn1gANB+eEvHvThqOlU/lODa6PbjRwatUGcTWn7KdeOX3QC8fhphtlHB6ZN0HoBhgnN/XeyS3Tx+Xr3lKhG0+cWse8f/WZdvac0wf33ZXde71boz7Ix6kh20e3u0S5af3HgMuOjh4EIAABCEBgYAIMuIEbQHgIQAACEOiGAAOuG65LUqVWCEAAAqMkwIAbZVtICgIQgAAEvkqAAfdVgjwPAQi0J8CTEOiQAAOuQ7hIQwACEIDAcAQYcMOxJzIEIAABCLQnED7JgAsR4QABCEAAAlMksNKh1cheX18HqW273ZatYU5y6/W6OFq6ySTiofW1qefkNgcfHboVl8h0aNWpt67r4vTL0XJ91Hsnpi4DiOrUuhvX8Vub+83JXz7Sc+KqDsccLXePyM/R03spyk0+jpZ4iEuWSc+Jm+mjmE7+8nPiOlrycbSG8lnpRHhk2kRDJKibD3QjwC2Tj5ObXpi3dC5renlFPLSumyUuz9z66uQ2Vp8meWlwiUtk5/PZklVfb3G9rFlippM+rBfdW1/1Ao7q1Lr8zNChm7t/b+X9+5r7klMdkblDRH6Rlta1l0IgHw66uUP+t0w+H67hr6H4hok1cHD3r2p1ZJ3PoHwcraF8+BHlUOSJCwEIQAACnRJgwHWKF3EILJUAdUNgeAIMuOF7QAYQgAAEINABAQZcB1CRhAAEIACB9gSynmTAZZFEBwIQgAAERkWAATeqdpAMBCAAAQhkEWDAZZGckg65QgACEFgAAQbcAppMiRCAAASWSGClg5BZ9vDwkMpwv98Xx5z8lZijJT9Hzz0oK72xmsNDPg4P10cspJll0ssyHTB28tI+d+rNyks6bm5O/vL5wiF0pbNYc/swBF83N/XfscwmZ+fm8l3pJHqWuSfkXXC6QSV6kQick3+Tl5KjN4cBl8nXYSYf9T7qaZN16WWZbllxYiueaoksc4/oA+3k5vpIT3VgzQi4e2QIvnoXuv13/DJrkJYT0/WRntM5fkTpUMIHAhCAAAS+TqBnBQZcz8AJBwEIQAAC/RBgwPXDmSgQgAAEINAzAQZcz8C7DYc6BCAAAQhcCDDgLiT4CgEIQAACsyLAgJtVOykGAu0J8CQE5kaAATe3jlIPBCAAAQj8R4AB9x8G/gMBCEAAAu0JjPNJa8DpUN1msyl9m+JmYdMh9OPxWCJ7fHy0QuomgL55KLEof62rVvlGdjgcivwji3SarItvFE/rbg1ObO0jp1c6+O7ojdlnu91aPa3rOq2MbL673c6qwT1Ir/0UmQ7tO0CG2L9OXvJxex+xuKy77zjFjkz77aJ766tqiLS07u4Re8DplHzfpkKyTB8GQY5Mfk7MvlkonvKK8te6W4N8I3O1lJtj0otiat3Rcn30Aha/yOTnao7Vbw587+7uivZAZE4PXB7yy9RztLJ9VEPErMl69HnRuvuZcXOTn8NFN1M5tVgDzgmIT6cEEIcABCAAgYYEGHANgeEOAQhAAALTIMCAm0afyBIC7QnwJAQWSoABt9DGUzYEIACBuRNgwM29w9QHAQhAoD2BST/JgJt0+0geAhCAAASuEWDAXSPD9yEAAQhAYNIEGHADt4/wEIAABCDQDYFVVVWlqm6bTrR///69ZJl7Wj2zZN1SUVW366yqqqjWzLhDaOmGEqdXzqFKHeSsqphbVXk+Ll/dduDU4PDVgVBHS7cjOHpPT0/hZ6aqPB5V5fkpppNbto/DLdsn8/3g7t+h+Gb2S/u3qrz9VFWxn9hF+cmnqmKtofjyv+CiDrIOgdESIDEIQOAWAQbcLTqsQQACEIDAZAkw4CbbOhKHAAQg0J7AEp5kwC2hy9QIAQhAYIEEGHALbDolQwACEFgCAQZcV11GFwIQgAAEBiXAgBsUP8EhAAEIQKArAgy4rsiiC4H2BHgSAhBIILDSIVjHEmL9lNABYyem6/NT+MZv3Jh3d3c3VLpbcmp1c9Phy9PpVE5J5lTt8pWWk5dqkO8Yza21rutSJ5liDsHC6ZV8nNzUU/lGJj9HL4utdLL5qoaoTq07dcpHOfZtiuuYk5d0VG9k8svUW+nGiMien58VN82kF8V013Vrh5OYoDmambcoOHnJJzs33Ray2WxKhrk3ELg1qF4nL70g5DtGy9y/zp6Uj2IOwcLplfabk9vr66u1J/USdPT02RebDMvmq8+Nw86p0/1s/eRwPJaM3ztDXz5OrIeHB6v34uHoac85fPkRpYhiEIAABCAwOwIMuNm1lIIgAAEIQEAEGHCi0MhwhgAEIACBKRBgwE2hS+QIAQhAAAKNCTDgGiPjAQi0J8CTEIBAfwQYcP2xJhIEIAABCPRIgAHXI2xCQQACEGhPgCebEmDANSWGPwQgAAEITILASgfmsH25MHAPmT4+Ppbdbheaswt0qPkS/9ZXNzcnZhOfnVGnDnI20czydXLTQdlbXC9r2XwvutHXLBbSUQ1RvCbr0oxs7Pu3Sb2Rr/hGPIZaV25R/lpXvzJdA8mbAAAINUlEQVRzlGZkiud8VuUXaWndrWHlBF2Iz3/D6nw+i3FouvFEtx9EFgp9OKhZDmM3tw/JtF+6qSCqUevikRa0gZBiR6bh6/DVC6JB6ND15eXlvz11K7Z8QqEGDqfTKYy52+1sHye0u3+Vm6OX6ePmtjOZDPEZdHkoN6eOzD64fJVb9DnVump1alBc+UbGjygjQqxDAAIQgMAkCTDgJtk2kh4dARKCAARGR4ABN7qWkBAEIAABCGQQYMBlUEQDAhCAQHsCPNkRAQZcR2CRhQAEIACBYQkw4IblT3QIQAACEOiIwCIGXEfskIUABCAAgRETYMCNuDmkBgEIQAAC7QlYA06HfQ+HQ5myZR9E1gHdp6enEpnTGpfv3d1dGE/5uHpuP6UZmXg4tWb7RHlpfb/ffyFs+0d1cNVh3D7Cv0/q1hYnpvz+fbrdd9z95n4GX19frX2u3jrmVCUeDjfdYOToDeGjCw2cGlRrZn5OzKG42QNOm3PKpuZnNlUfQr3UI3Ni6gXhsH1/fy9RPK1rEG6327JNsPV6XaQZ2fns3QDj8GjiE+Wl9cybG5rktjX413XdRDL0lZ4TNxRq4KA94sSUnyOrfqlvGSYtJ6Zyy6zBiZnt4/ZetWbFlpbDTbllxWyiYw24JoL4QgACEIDADwL8d1gCDLhh+RMdAhCAAAQ6IsCA6wgsshCAAAQgMCyBaQ+4YdkRHQIQgAAERkyAATfi5pAaBCAAAQi0J8CAa8+OJ6dNgOwhAIGZE2DAzbzBlAcBCEBgqQQYcEvtPHVDAALtCfDkJAikDjgdzLy/vy992yRIJySp2wDe3t5KZDoQ7vTg27dvCVk1k3Br0EF6p4Zm0XO89/t973tcN3bkZJ+von3k9Gq321nB5Rftca3rkLElaDjpQLhTg3pvyP1365NyjMzRcvk6+TfxUVwnvyF8dHtKxFbrqQNOL1ZB6dOGgDtUTH2gHXP5D1GHk798xlyDm1um3xC9cmO6dbp6uolHeyAyV8/xy64hyv2ynpmbW4Pr5+Q2lM+FX/Q1dcDlFYsSBCAAAQhA4GsEGHBf48fTEIAABCAwUgIMuJE2hrTaE+BJCEAAAiLAgBMFDAIQgAAEZkeAATe7llIQBCDQngBPzokAA25O3aQWCEAAAhD4SYAB9xMFv4EABCAAgTkR6HvAzYZddP7isp5ZsHt+5RI7+urqOTVkailelHvTdWn2bU1zzPB3a3RjuXqOnxvTPU/r6mX6OXXKJ/vzIM3IMuuUVhSvi3X3DKTLlwHXskvuSfqW8p8+5t7uoU2iU/yR6XaM6GaDzWbzaS5/f3OomyCiGrWuXv2dbx9/Ph6P4a0zyi/Tnp+frdLExIlriZlO2+3W4qGXV7Qvte7W4NTp+rh8nc+WajDRWW4uX7fWIYacW4P7LmTAWVsHp1EQIAkIQAACDQgw4BrAwhUCEIAABKZDgAE3nV6RKQQg0J4ATy6QAANugU2nZAhAAAJLIMCAW0KXqRECEIDAAgmkDbgFsqNkCEAAAhAYMQEG3IibQ2oQgAAEINCeAAOuPTueTCOAEAQgAIF8Agy4lkx1sPnl5aW8BNZSflSPbbfbsk2yh4cHq7bT6VQitu66DoVuk/KXznq9tmpQXDfHLD9xs5IznVSvY6ac5aY94sR0+VpBTadv374Vp1fyMyV7d9MecWroPbEOAjLgWkLd7/dFtxVE1lJ+NI/pZa4bI7KsrmurNpdvxF/retlk5S8dt4bdbmftEeWYZefz2eLrOqneyB4fH105y2+73ZYoptb1kha3W7b/+JxaQU0nDdVb8S5r2nOmZO9uc6jBhcaAc0nhBwEIQAACkyLAgJtUu0gWAhCAAARcAvGAc5XwgwAEIAABCIyIAANuRM0gFQhAAAIQyCPAgMtjidK/BPgOBCAAgcEIMOAGQ09gCEAAAhDokgADrku6aEMAAu0J8CQEvkiAAfdFgDwOAQhAAALjJJA64HQDgQ639mnPz8+DkNXh1qw667ouOpAaWfn4PyemDvtGWloXu0hPPvKNTLcjfKSX9iuTr7TSEvsQkl7ETesfrtYv+WaZPoNOUB2Sjnrqrmu/Ofln56a9GcWVj1uH4ye2UczsdR18V9wlmN4jTh/0zgw4F62nDjgF1Ybq04ZqvuJm1akPvpoRmTa4E1N+kZbWnX7JR76R6XYExc2yTL7SyspLOmLi9EG3wMj/lsnH0XJ9lNuteJc19Svqqbuul5KTn5ubOzClF8WVj1uH4yd+Uczsdf2FSnGXYG7v9c50OKcOuCU0gBohAAEIQGAaBBhw0+jT6LIkIQhAAAJjJ8CAG3uHyA8CEIAABFoRYMC1wsZDEIBAewI8CYF+CDDg+uFMFAhAAAIQ6JkAA65n4ISDAAQgAIH2BJo8yYBrQgtfCEAAAhCYDAEG3GRaRaIQgAAEINCEgDXg9M+vbzabMmXT6fgmYLJ8HWbK7Xg8lsh6OfD5SeFRXlrXoctPHuVbBgF3jxhStov6pb5F5ghmvx90cNyJO4SPboBx+jXmGtze6xICh7HDw/URXyem3pmOpj3g1LApmz6EDrhsH4eZYurGhcjcDSe9LFPMKC+tyy8r5pJ0tC+dPSK/TC7qmWNOTOXm1OD6SM+JO4SPcnPqGCI3N6Y+q1PvvdMD+VgDzgWHHwQgsGgCFA+BURFgwI2qHSQDAQhAAAJZBBhwWSTRgQAEIACB9gQ6eJIB1wFUJCEAAQhAYHgCDLjhe0AGEIAABCDQAQEGXAdQxylJVhCAAASWRYABt6x+Uy0EIACBxRBgwC2m1RQKgfYEeBICUyTwPwAAAP//Do43PwAAAAZJREFUAwBMZvznrZ3i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382" y="4623950"/>
            <a:ext cx="2056734" cy="205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6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EB42EA61-562F-4248-998E-F4AB24F62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1074102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56CE444-2517-45C8-930E-6F14BDDA23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5917" y="3032956"/>
            <a:ext cx="9720262" cy="719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Arial Black" panose="020B0A04020102020204" pitchFamily="34" charset="0"/>
              </a:rPr>
              <a:t>Благодарим за внимание!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80D31-5D97-4AB7-B6D8-C79FFAF5DEC5}"/>
              </a:ext>
            </a:extLst>
          </p:cNvPr>
          <p:cNvSpPr txBox="1"/>
          <p:nvPr/>
        </p:nvSpPr>
        <p:spPr>
          <a:xfrm>
            <a:off x="5791752" y="4581128"/>
            <a:ext cx="640024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Контактная информация: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р. т.: </a:t>
            </a: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229-10-19</a:t>
            </a:r>
            <a:r>
              <a:rPr lang="ru-RU" sz="24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,</a:t>
            </a: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311-09-90</a:t>
            </a: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эл. почта: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hlinkClick r:id="rId4"/>
              </a:rPr>
              <a:t>ISuvorova@admnsk.ru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lvl="0" algn="ctr"/>
            <a:r>
              <a:rPr lang="en-US" sz="2400" u="sng" dirty="0" smtClean="0">
                <a:solidFill>
                  <a:srgbClr val="0070C0"/>
                </a:solidFill>
                <a:latin typeface="Arial Black" panose="020B0A04020102020204" pitchFamily="34" charset="0"/>
                <a:hlinkClick r:id="rId5"/>
              </a:rPr>
              <a:t>NGluhoedova@admnsk.ru</a:t>
            </a:r>
            <a:endParaRPr lang="ru-RU" sz="2400" u="sng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u="sng" dirty="0">
                <a:solidFill>
                  <a:srgbClr val="0070C0"/>
                </a:solidFill>
                <a:latin typeface="Arial Black" panose="020B0A04020102020204" pitchFamily="34" charset="0"/>
                <a:hlinkClick r:id="rId6"/>
              </a:rPr>
              <a:t>evvladshes@yandex.ru</a:t>
            </a:r>
            <a:r>
              <a:rPr lang="ru-RU" sz="2400" u="sng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</a:p>
          <a:p>
            <a:pPr lvl="0" algn="ctr"/>
            <a:r>
              <a:rPr lang="ru-RU" sz="24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endParaRPr kumimoji="0" lang="ru-RU" sz="24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140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1213" y="3429127"/>
            <a:ext cx="3964304" cy="1101725"/>
            <a:chOff x="511213" y="3429127"/>
            <a:chExt cx="3964304" cy="1101725"/>
          </a:xfrm>
        </p:grpSpPr>
        <p:sp>
          <p:nvSpPr>
            <p:cNvPr id="3" name="object 3"/>
            <p:cNvSpPr/>
            <p:nvPr/>
          </p:nvSpPr>
          <p:spPr>
            <a:xfrm>
              <a:off x="2108453" y="3624554"/>
              <a:ext cx="100965" cy="906780"/>
            </a:xfrm>
            <a:custGeom>
              <a:avLst/>
              <a:gdLst/>
              <a:ahLst/>
              <a:cxnLst/>
              <a:rect l="l" t="t" r="r" b="b"/>
              <a:pathLst>
                <a:path w="100964" h="906779">
                  <a:moveTo>
                    <a:pt x="100797" y="0"/>
                  </a:moveTo>
                  <a:lnTo>
                    <a:pt x="0" y="0"/>
                  </a:lnTo>
                  <a:lnTo>
                    <a:pt x="0" y="906297"/>
                  </a:lnTo>
                  <a:lnTo>
                    <a:pt x="100797" y="906297"/>
                  </a:lnTo>
                  <a:lnTo>
                    <a:pt x="100797" y="0"/>
                  </a:lnTo>
                  <a:close/>
                </a:path>
              </a:pathLst>
            </a:custGeom>
            <a:solidFill>
              <a:srgbClr val="AFB3B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11213" y="3429127"/>
              <a:ext cx="3964304" cy="731520"/>
            </a:xfrm>
            <a:custGeom>
              <a:avLst/>
              <a:gdLst/>
              <a:ahLst/>
              <a:cxnLst/>
              <a:rect l="l" t="t" r="r" b="b"/>
              <a:pathLst>
                <a:path w="3964304" h="731520">
                  <a:moveTo>
                    <a:pt x="3890733" y="0"/>
                  </a:moveTo>
                  <a:lnTo>
                    <a:pt x="73113" y="0"/>
                  </a:lnTo>
                  <a:lnTo>
                    <a:pt x="44657" y="5730"/>
                  </a:lnTo>
                  <a:lnTo>
                    <a:pt x="21416" y="21367"/>
                  </a:lnTo>
                  <a:lnTo>
                    <a:pt x="5746" y="44576"/>
                  </a:lnTo>
                  <a:lnTo>
                    <a:pt x="0" y="73025"/>
                  </a:lnTo>
                  <a:lnTo>
                    <a:pt x="0" y="657860"/>
                  </a:lnTo>
                  <a:lnTo>
                    <a:pt x="5746" y="686327"/>
                  </a:lnTo>
                  <a:lnTo>
                    <a:pt x="21416" y="709580"/>
                  </a:lnTo>
                  <a:lnTo>
                    <a:pt x="44657" y="725261"/>
                  </a:lnTo>
                  <a:lnTo>
                    <a:pt x="73113" y="731012"/>
                  </a:lnTo>
                  <a:lnTo>
                    <a:pt x="3890733" y="731012"/>
                  </a:lnTo>
                  <a:lnTo>
                    <a:pt x="3919181" y="725261"/>
                  </a:lnTo>
                  <a:lnTo>
                    <a:pt x="3942391" y="709580"/>
                  </a:lnTo>
                  <a:lnTo>
                    <a:pt x="3958028" y="686327"/>
                  </a:lnTo>
                  <a:lnTo>
                    <a:pt x="3963758" y="657860"/>
                  </a:lnTo>
                  <a:lnTo>
                    <a:pt x="3963758" y="73025"/>
                  </a:lnTo>
                  <a:lnTo>
                    <a:pt x="3958028" y="44576"/>
                  </a:lnTo>
                  <a:lnTo>
                    <a:pt x="3942391" y="21367"/>
                  </a:lnTo>
                  <a:lnTo>
                    <a:pt x="3919181" y="5730"/>
                  </a:lnTo>
                  <a:lnTo>
                    <a:pt x="3890733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89685" y="3505580"/>
            <a:ext cx="2407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Утверждение</a:t>
            </a:r>
            <a:r>
              <a:rPr kumimoji="0" sz="1200" b="1" i="0" u="none" strike="noStrike" kern="1200" cap="none" spc="-2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концепции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проекта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1225" y="3673220"/>
            <a:ext cx="37604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(Коллегия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Минпросвещения,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апрель</a:t>
            </a:r>
            <a:r>
              <a:rPr kumimoji="0" sz="1200" b="1" i="0" u="none" strike="noStrike" kern="1200" cap="none" spc="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г.)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Разработка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64944" y="3840860"/>
            <a:ext cx="2056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дорожной</a:t>
            </a:r>
            <a:r>
              <a:rPr kumimoji="0" sz="1200" b="1" i="0" u="none" strike="noStrike" kern="1200" cap="none" spc="-4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карты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(май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2022</a:t>
            </a:r>
            <a:r>
              <a:rPr kumimoji="0" sz="1200" b="1" i="0" u="none" strike="noStrike" kern="1200" cap="none" spc="-2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г.).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89153" y="4328159"/>
            <a:ext cx="4008120" cy="1161415"/>
            <a:chOff x="489153" y="4328159"/>
            <a:chExt cx="4008120" cy="116141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8255" y="4494275"/>
              <a:ext cx="220980" cy="9951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8453" y="4534750"/>
              <a:ext cx="100797" cy="87621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89153" y="4328159"/>
              <a:ext cx="4008120" cy="753110"/>
            </a:xfrm>
            <a:custGeom>
              <a:avLst/>
              <a:gdLst/>
              <a:ahLst/>
              <a:cxnLst/>
              <a:rect l="l" t="t" r="r" b="b"/>
              <a:pathLst>
                <a:path w="4008120" h="753110">
                  <a:moveTo>
                    <a:pt x="3932605" y="0"/>
                  </a:moveTo>
                  <a:lnTo>
                    <a:pt x="75311" y="0"/>
                  </a:lnTo>
                  <a:lnTo>
                    <a:pt x="45996" y="5909"/>
                  </a:lnTo>
                  <a:lnTo>
                    <a:pt x="22058" y="22034"/>
                  </a:lnTo>
                  <a:lnTo>
                    <a:pt x="5918" y="45970"/>
                  </a:lnTo>
                  <a:lnTo>
                    <a:pt x="0" y="75310"/>
                  </a:lnTo>
                  <a:lnTo>
                    <a:pt x="0" y="677798"/>
                  </a:lnTo>
                  <a:lnTo>
                    <a:pt x="5918" y="707139"/>
                  </a:lnTo>
                  <a:lnTo>
                    <a:pt x="22058" y="731075"/>
                  </a:lnTo>
                  <a:lnTo>
                    <a:pt x="45996" y="747200"/>
                  </a:lnTo>
                  <a:lnTo>
                    <a:pt x="75311" y="753109"/>
                  </a:lnTo>
                  <a:lnTo>
                    <a:pt x="3932605" y="753109"/>
                  </a:lnTo>
                  <a:lnTo>
                    <a:pt x="3961946" y="747200"/>
                  </a:lnTo>
                  <a:lnTo>
                    <a:pt x="3985882" y="731075"/>
                  </a:lnTo>
                  <a:lnTo>
                    <a:pt x="4002007" y="707139"/>
                  </a:lnTo>
                  <a:lnTo>
                    <a:pt x="4007916" y="677798"/>
                  </a:lnTo>
                  <a:lnTo>
                    <a:pt x="4007916" y="75310"/>
                  </a:lnTo>
                  <a:lnTo>
                    <a:pt x="4002007" y="45970"/>
                  </a:lnTo>
                  <a:lnTo>
                    <a:pt x="3985882" y="22034"/>
                  </a:lnTo>
                  <a:lnTo>
                    <a:pt x="3961946" y="5909"/>
                  </a:lnTo>
                  <a:lnTo>
                    <a:pt x="3932605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95934" y="4332223"/>
            <a:ext cx="3392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2.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Проведение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самодиагностики</a:t>
            </a:r>
            <a:r>
              <a:rPr kumimoji="0" sz="1200" b="1" i="0" u="none" strike="noStrike" kern="1200" cap="none" spc="-2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образовательных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6686" y="4499864"/>
            <a:ext cx="3550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организаций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(методика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ФГБНУ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«ИУО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РАО»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основе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8586" y="4667504"/>
            <a:ext cx="3629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принципов</a:t>
            </a:r>
            <a:r>
              <a:rPr kumimoji="0" sz="1200" b="1" i="0" u="none" strike="noStrike" kern="1200" cap="none" spc="26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управления</a:t>
            </a:r>
            <a:r>
              <a:rPr kumimoji="0" sz="1200" b="1" i="0" u="none" strike="noStrike" kern="1200" cap="none" spc="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качеством</a:t>
            </a:r>
            <a:r>
              <a:rPr kumimoji="0" sz="1200" b="1" i="0" u="none" strike="noStrike" kern="1200" cap="none" spc="2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образования,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май-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99869" y="4835144"/>
            <a:ext cx="98551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август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</a:t>
            </a:r>
            <a:r>
              <a:rPr kumimoji="0" sz="1200" b="1" i="0" u="none" strike="noStrike" kern="1200" cap="none" spc="-3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г.))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89153" y="5249290"/>
            <a:ext cx="5782310" cy="671195"/>
            <a:chOff x="489153" y="5249290"/>
            <a:chExt cx="5782310" cy="671195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6167" y="5321807"/>
              <a:ext cx="4165091" cy="21945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4968" y="5362361"/>
              <a:ext cx="4046854" cy="10079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89153" y="5249290"/>
              <a:ext cx="4008120" cy="671195"/>
            </a:xfrm>
            <a:custGeom>
              <a:avLst/>
              <a:gdLst/>
              <a:ahLst/>
              <a:cxnLst/>
              <a:rect l="l" t="t" r="r" b="b"/>
              <a:pathLst>
                <a:path w="4008120" h="671195">
                  <a:moveTo>
                    <a:pt x="3940860" y="0"/>
                  </a:moveTo>
                  <a:lnTo>
                    <a:pt x="67056" y="0"/>
                  </a:lnTo>
                  <a:lnTo>
                    <a:pt x="40955" y="5262"/>
                  </a:lnTo>
                  <a:lnTo>
                    <a:pt x="19640" y="19621"/>
                  </a:lnTo>
                  <a:lnTo>
                    <a:pt x="5269" y="40933"/>
                  </a:lnTo>
                  <a:lnTo>
                    <a:pt x="0" y="67056"/>
                  </a:lnTo>
                  <a:lnTo>
                    <a:pt x="0" y="603529"/>
                  </a:lnTo>
                  <a:lnTo>
                    <a:pt x="5269" y="629630"/>
                  </a:lnTo>
                  <a:lnTo>
                    <a:pt x="19640" y="650944"/>
                  </a:lnTo>
                  <a:lnTo>
                    <a:pt x="40955" y="665315"/>
                  </a:lnTo>
                  <a:lnTo>
                    <a:pt x="67056" y="670585"/>
                  </a:lnTo>
                  <a:lnTo>
                    <a:pt x="3940860" y="670585"/>
                  </a:lnTo>
                  <a:lnTo>
                    <a:pt x="3966983" y="665315"/>
                  </a:lnTo>
                  <a:lnTo>
                    <a:pt x="3988295" y="650944"/>
                  </a:lnTo>
                  <a:lnTo>
                    <a:pt x="4002654" y="629630"/>
                  </a:lnTo>
                  <a:lnTo>
                    <a:pt x="4007916" y="603529"/>
                  </a:lnTo>
                  <a:lnTo>
                    <a:pt x="4007916" y="67056"/>
                  </a:lnTo>
                  <a:lnTo>
                    <a:pt x="4002654" y="40933"/>
                  </a:lnTo>
                  <a:lnTo>
                    <a:pt x="3988295" y="19621"/>
                  </a:lnTo>
                  <a:lnTo>
                    <a:pt x="3966983" y="5262"/>
                  </a:lnTo>
                  <a:lnTo>
                    <a:pt x="3940860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68223" y="5379846"/>
            <a:ext cx="3647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3.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Формирование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настольной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книги директора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школы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14347" y="5547461"/>
            <a:ext cx="1957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(май-декабрь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2022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г.,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г.)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866640" y="4573803"/>
            <a:ext cx="3369310" cy="1346200"/>
            <a:chOff x="4866640" y="4573803"/>
            <a:chExt cx="3369310" cy="1346200"/>
          </a:xfrm>
        </p:grpSpPr>
        <p:sp>
          <p:nvSpPr>
            <p:cNvPr id="23" name="object 23"/>
            <p:cNvSpPr/>
            <p:nvPr/>
          </p:nvSpPr>
          <p:spPr>
            <a:xfrm>
              <a:off x="6166612" y="4573803"/>
              <a:ext cx="100965" cy="836930"/>
            </a:xfrm>
            <a:custGeom>
              <a:avLst/>
              <a:gdLst/>
              <a:ahLst/>
              <a:cxnLst/>
              <a:rect l="l" t="t" r="r" b="b"/>
              <a:pathLst>
                <a:path w="100964" h="836929">
                  <a:moveTo>
                    <a:pt x="100797" y="0"/>
                  </a:moveTo>
                  <a:lnTo>
                    <a:pt x="0" y="0"/>
                  </a:lnTo>
                  <a:lnTo>
                    <a:pt x="0" y="836523"/>
                  </a:lnTo>
                  <a:lnTo>
                    <a:pt x="100797" y="836523"/>
                  </a:lnTo>
                  <a:lnTo>
                    <a:pt x="100797" y="0"/>
                  </a:lnTo>
                  <a:close/>
                </a:path>
              </a:pathLst>
            </a:custGeom>
            <a:solidFill>
              <a:srgbClr val="AFB3B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866640" y="5247893"/>
              <a:ext cx="3369310" cy="672465"/>
            </a:xfrm>
            <a:custGeom>
              <a:avLst/>
              <a:gdLst/>
              <a:ahLst/>
              <a:cxnLst/>
              <a:rect l="l" t="t" r="r" b="b"/>
              <a:pathLst>
                <a:path w="3369309" h="672464">
                  <a:moveTo>
                    <a:pt x="3302127" y="0"/>
                  </a:moveTo>
                  <a:lnTo>
                    <a:pt x="67183" y="0"/>
                  </a:lnTo>
                  <a:lnTo>
                    <a:pt x="41040" y="5282"/>
                  </a:lnTo>
                  <a:lnTo>
                    <a:pt x="19685" y="19684"/>
                  </a:lnTo>
                  <a:lnTo>
                    <a:pt x="5282" y="41040"/>
                  </a:lnTo>
                  <a:lnTo>
                    <a:pt x="0" y="67182"/>
                  </a:lnTo>
                  <a:lnTo>
                    <a:pt x="0" y="604786"/>
                  </a:lnTo>
                  <a:lnTo>
                    <a:pt x="5282" y="630941"/>
                  </a:lnTo>
                  <a:lnTo>
                    <a:pt x="19685" y="652300"/>
                  </a:lnTo>
                  <a:lnTo>
                    <a:pt x="41040" y="666701"/>
                  </a:lnTo>
                  <a:lnTo>
                    <a:pt x="67183" y="671982"/>
                  </a:lnTo>
                  <a:lnTo>
                    <a:pt x="3302127" y="671982"/>
                  </a:lnTo>
                  <a:lnTo>
                    <a:pt x="3328269" y="666701"/>
                  </a:lnTo>
                  <a:lnTo>
                    <a:pt x="3349624" y="652300"/>
                  </a:lnTo>
                  <a:lnTo>
                    <a:pt x="3364027" y="630941"/>
                  </a:lnTo>
                  <a:lnTo>
                    <a:pt x="3369310" y="604786"/>
                  </a:lnTo>
                  <a:lnTo>
                    <a:pt x="3369310" y="67182"/>
                  </a:lnTo>
                  <a:lnTo>
                    <a:pt x="3364027" y="41040"/>
                  </a:lnTo>
                  <a:lnTo>
                    <a:pt x="3349625" y="19684"/>
                  </a:lnTo>
                  <a:lnTo>
                    <a:pt x="3328269" y="5282"/>
                  </a:lnTo>
                  <a:lnTo>
                    <a:pt x="3302127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38140" y="5295391"/>
            <a:ext cx="32251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4.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Формирование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БД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региональных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операторов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10353" y="5463032"/>
            <a:ext cx="2879725" cy="37592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56515" marR="5080" lvl="0" indent="-44450" algn="l" defTabSz="914400" rtl="0" eaLnBrk="1" fontAlgn="auto" latinLnBrk="0" hangingPunct="1">
              <a:lnSpc>
                <a:spcPts val="132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 внедрению проекта;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БД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пилотных 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школ </a:t>
            </a:r>
            <a:r>
              <a:rPr kumimoji="0" sz="1200" b="1" i="0" u="none" strike="noStrike" kern="1200" cap="none" spc="-26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(апробация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с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01.09.2022</a:t>
            </a:r>
            <a:r>
              <a:rPr kumimoji="0" sz="1200" b="1" i="0" u="none" strike="noStrike" kern="1200" cap="none" spc="-4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г.)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(август</a:t>
            </a:r>
            <a:r>
              <a:rPr kumimoji="0" sz="1200" b="1" i="0" u="none" strike="noStrike" kern="1200" cap="none" spc="1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г.)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880673" y="3627120"/>
            <a:ext cx="3341370" cy="1467485"/>
            <a:chOff x="4880673" y="3627120"/>
            <a:chExt cx="3341370" cy="1467485"/>
          </a:xfrm>
        </p:grpSpPr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06667" y="3627120"/>
              <a:ext cx="219456" cy="10210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66611" y="3667658"/>
              <a:ext cx="100797" cy="90269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894960" y="4407916"/>
              <a:ext cx="3312795" cy="672465"/>
            </a:xfrm>
            <a:custGeom>
              <a:avLst/>
              <a:gdLst/>
              <a:ahLst/>
              <a:cxnLst/>
              <a:rect l="l" t="t" r="r" b="b"/>
              <a:pathLst>
                <a:path w="3312795" h="672464">
                  <a:moveTo>
                    <a:pt x="3245485" y="0"/>
                  </a:moveTo>
                  <a:lnTo>
                    <a:pt x="67183" y="0"/>
                  </a:lnTo>
                  <a:lnTo>
                    <a:pt x="41040" y="5282"/>
                  </a:lnTo>
                  <a:lnTo>
                    <a:pt x="19685" y="19684"/>
                  </a:lnTo>
                  <a:lnTo>
                    <a:pt x="5282" y="41040"/>
                  </a:lnTo>
                  <a:lnTo>
                    <a:pt x="0" y="67182"/>
                  </a:lnTo>
                  <a:lnTo>
                    <a:pt x="0" y="604773"/>
                  </a:lnTo>
                  <a:lnTo>
                    <a:pt x="5282" y="630916"/>
                  </a:lnTo>
                  <a:lnTo>
                    <a:pt x="19685" y="652271"/>
                  </a:lnTo>
                  <a:lnTo>
                    <a:pt x="41040" y="666674"/>
                  </a:lnTo>
                  <a:lnTo>
                    <a:pt x="67183" y="671956"/>
                  </a:lnTo>
                  <a:lnTo>
                    <a:pt x="3245485" y="671956"/>
                  </a:lnTo>
                  <a:lnTo>
                    <a:pt x="3271627" y="666674"/>
                  </a:lnTo>
                  <a:lnTo>
                    <a:pt x="3292982" y="652271"/>
                  </a:lnTo>
                  <a:lnTo>
                    <a:pt x="3307385" y="630916"/>
                  </a:lnTo>
                  <a:lnTo>
                    <a:pt x="3312667" y="604773"/>
                  </a:lnTo>
                  <a:lnTo>
                    <a:pt x="3312667" y="67182"/>
                  </a:lnTo>
                  <a:lnTo>
                    <a:pt x="3307385" y="41040"/>
                  </a:lnTo>
                  <a:lnTo>
                    <a:pt x="3292983" y="19684"/>
                  </a:lnTo>
                  <a:lnTo>
                    <a:pt x="3271627" y="5282"/>
                  </a:lnTo>
                  <a:lnTo>
                    <a:pt x="32454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894960" y="4407916"/>
              <a:ext cx="3312795" cy="672465"/>
            </a:xfrm>
            <a:custGeom>
              <a:avLst/>
              <a:gdLst/>
              <a:ahLst/>
              <a:cxnLst/>
              <a:rect l="l" t="t" r="r" b="b"/>
              <a:pathLst>
                <a:path w="3312795" h="672464">
                  <a:moveTo>
                    <a:pt x="0" y="67182"/>
                  </a:moveTo>
                  <a:lnTo>
                    <a:pt x="5282" y="41040"/>
                  </a:lnTo>
                  <a:lnTo>
                    <a:pt x="19685" y="19684"/>
                  </a:lnTo>
                  <a:lnTo>
                    <a:pt x="41040" y="5282"/>
                  </a:lnTo>
                  <a:lnTo>
                    <a:pt x="67183" y="0"/>
                  </a:lnTo>
                  <a:lnTo>
                    <a:pt x="3245485" y="0"/>
                  </a:lnTo>
                  <a:lnTo>
                    <a:pt x="3271627" y="5282"/>
                  </a:lnTo>
                  <a:lnTo>
                    <a:pt x="3292983" y="19684"/>
                  </a:lnTo>
                  <a:lnTo>
                    <a:pt x="3307385" y="41040"/>
                  </a:lnTo>
                  <a:lnTo>
                    <a:pt x="3312667" y="67182"/>
                  </a:lnTo>
                  <a:lnTo>
                    <a:pt x="3312667" y="604773"/>
                  </a:lnTo>
                  <a:lnTo>
                    <a:pt x="3307385" y="630916"/>
                  </a:lnTo>
                  <a:lnTo>
                    <a:pt x="3292982" y="652271"/>
                  </a:lnTo>
                  <a:lnTo>
                    <a:pt x="3271627" y="666674"/>
                  </a:lnTo>
                  <a:lnTo>
                    <a:pt x="3245485" y="671956"/>
                  </a:lnTo>
                  <a:lnTo>
                    <a:pt x="67183" y="671956"/>
                  </a:lnTo>
                  <a:lnTo>
                    <a:pt x="41040" y="666674"/>
                  </a:lnTo>
                  <a:lnTo>
                    <a:pt x="19685" y="652271"/>
                  </a:lnTo>
                  <a:lnTo>
                    <a:pt x="5282" y="630916"/>
                  </a:lnTo>
                  <a:lnTo>
                    <a:pt x="0" y="604773"/>
                  </a:lnTo>
                  <a:lnTo>
                    <a:pt x="0" y="67182"/>
                  </a:lnTo>
                  <a:close/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245353" y="4506595"/>
            <a:ext cx="26117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5.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Апробация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пилотных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школах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40653" y="4701666"/>
            <a:ext cx="16224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(с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сентября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г.)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829555" y="3393947"/>
            <a:ext cx="5179060" cy="925194"/>
            <a:chOff x="4829555" y="3393947"/>
            <a:chExt cx="5179060" cy="925194"/>
          </a:xfrm>
        </p:grpSpPr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63055" y="3575303"/>
              <a:ext cx="3845052" cy="2514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21730" y="3615181"/>
              <a:ext cx="3726434" cy="13284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29555" y="3393947"/>
              <a:ext cx="3444240" cy="92506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40807" y="3566159"/>
              <a:ext cx="3253740" cy="61112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888483" y="3434968"/>
              <a:ext cx="3326129" cy="805180"/>
            </a:xfrm>
            <a:custGeom>
              <a:avLst/>
              <a:gdLst/>
              <a:ahLst/>
              <a:cxnLst/>
              <a:rect l="l" t="t" r="r" b="b"/>
              <a:pathLst>
                <a:path w="3326129" h="805179">
                  <a:moveTo>
                    <a:pt x="3245231" y="0"/>
                  </a:moveTo>
                  <a:lnTo>
                    <a:pt x="80390" y="0"/>
                  </a:lnTo>
                  <a:lnTo>
                    <a:pt x="49077" y="6310"/>
                  </a:lnTo>
                  <a:lnTo>
                    <a:pt x="23526" y="23526"/>
                  </a:lnTo>
                  <a:lnTo>
                    <a:pt x="6310" y="49077"/>
                  </a:lnTo>
                  <a:lnTo>
                    <a:pt x="0" y="80390"/>
                  </a:lnTo>
                  <a:lnTo>
                    <a:pt x="0" y="724407"/>
                  </a:lnTo>
                  <a:lnTo>
                    <a:pt x="6310" y="755741"/>
                  </a:lnTo>
                  <a:lnTo>
                    <a:pt x="23526" y="781335"/>
                  </a:lnTo>
                  <a:lnTo>
                    <a:pt x="49077" y="798595"/>
                  </a:lnTo>
                  <a:lnTo>
                    <a:pt x="80390" y="804925"/>
                  </a:lnTo>
                  <a:lnTo>
                    <a:pt x="3245231" y="804925"/>
                  </a:lnTo>
                  <a:lnTo>
                    <a:pt x="3276564" y="798595"/>
                  </a:lnTo>
                  <a:lnTo>
                    <a:pt x="3302158" y="781335"/>
                  </a:lnTo>
                  <a:lnTo>
                    <a:pt x="3319418" y="755741"/>
                  </a:lnTo>
                  <a:lnTo>
                    <a:pt x="3325748" y="724407"/>
                  </a:lnTo>
                  <a:lnTo>
                    <a:pt x="3325748" y="80390"/>
                  </a:lnTo>
                  <a:lnTo>
                    <a:pt x="3319418" y="49077"/>
                  </a:lnTo>
                  <a:lnTo>
                    <a:pt x="3302158" y="23526"/>
                  </a:lnTo>
                  <a:lnTo>
                    <a:pt x="3276564" y="6310"/>
                  </a:lnTo>
                  <a:lnTo>
                    <a:pt x="324523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5081396" y="3632072"/>
            <a:ext cx="2938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6.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Выявление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ликвидация дефицитов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для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271896" y="3799789"/>
            <a:ext cx="25603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реализации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концепции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(2022-2023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гг.)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8570976" y="3346703"/>
            <a:ext cx="3432175" cy="1576070"/>
            <a:chOff x="8570976" y="3346703"/>
            <a:chExt cx="3432175" cy="1576070"/>
          </a:xfrm>
        </p:grpSpPr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22180" y="3657599"/>
              <a:ext cx="262127" cy="126492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80981" y="3698366"/>
              <a:ext cx="143637" cy="114515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78596" y="3393947"/>
              <a:ext cx="3416807" cy="98907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70976" y="3346703"/>
              <a:ext cx="3432048" cy="111404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637905" y="3434968"/>
              <a:ext cx="3298190" cy="869315"/>
            </a:xfrm>
            <a:custGeom>
              <a:avLst/>
              <a:gdLst/>
              <a:ahLst/>
              <a:cxnLst/>
              <a:rect l="l" t="t" r="r" b="b"/>
              <a:pathLst>
                <a:path w="3298190" h="869314">
                  <a:moveTo>
                    <a:pt x="3211322" y="0"/>
                  </a:moveTo>
                  <a:lnTo>
                    <a:pt x="86995" y="0"/>
                  </a:lnTo>
                  <a:lnTo>
                    <a:pt x="53149" y="6822"/>
                  </a:lnTo>
                  <a:lnTo>
                    <a:pt x="25495" y="25431"/>
                  </a:lnTo>
                  <a:lnTo>
                    <a:pt x="6842" y="53042"/>
                  </a:lnTo>
                  <a:lnTo>
                    <a:pt x="0" y="86867"/>
                  </a:lnTo>
                  <a:lnTo>
                    <a:pt x="0" y="782065"/>
                  </a:lnTo>
                  <a:lnTo>
                    <a:pt x="6842" y="815911"/>
                  </a:lnTo>
                  <a:lnTo>
                    <a:pt x="25495" y="843565"/>
                  </a:lnTo>
                  <a:lnTo>
                    <a:pt x="53149" y="862218"/>
                  </a:lnTo>
                  <a:lnTo>
                    <a:pt x="86995" y="869060"/>
                  </a:lnTo>
                  <a:lnTo>
                    <a:pt x="3211322" y="869060"/>
                  </a:lnTo>
                  <a:lnTo>
                    <a:pt x="3245147" y="862218"/>
                  </a:lnTo>
                  <a:lnTo>
                    <a:pt x="3272758" y="843565"/>
                  </a:lnTo>
                  <a:lnTo>
                    <a:pt x="3291367" y="815911"/>
                  </a:lnTo>
                  <a:lnTo>
                    <a:pt x="3298190" y="782065"/>
                  </a:lnTo>
                  <a:lnTo>
                    <a:pt x="3298190" y="86867"/>
                  </a:lnTo>
                  <a:lnTo>
                    <a:pt x="3291367" y="53042"/>
                  </a:lnTo>
                  <a:lnTo>
                    <a:pt x="3272758" y="25431"/>
                  </a:lnTo>
                  <a:lnTo>
                    <a:pt x="3245147" y="6822"/>
                  </a:lnTo>
                  <a:lnTo>
                    <a:pt x="321132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8711310" y="3412997"/>
            <a:ext cx="3152775" cy="879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78105" marR="71120" lvl="0" indent="211454" algn="l" defTabSz="914400" rtl="0" eaLnBrk="1" fontAlgn="auto" latinLnBrk="0" hangingPunct="1">
              <a:lnSpc>
                <a:spcPts val="132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7.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Внесение изменений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нормативно-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правовые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акты,</a:t>
            </a:r>
            <a:r>
              <a:rPr kumimoji="0" sz="12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формирование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принципов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механизмов</a:t>
            </a:r>
            <a:r>
              <a:rPr kumimoji="0" sz="1200" b="1" i="0" u="none" strike="noStrike" kern="1200" cap="none" spc="2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финансирования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ctr" defTabSz="914400" rtl="0" eaLnBrk="1" fontAlgn="auto" latinLnBrk="0" hangingPunct="1">
              <a:lnSpc>
                <a:spcPts val="132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(федерация, регионы, муниципалитеты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- 2022- </a:t>
            </a:r>
            <a:r>
              <a:rPr kumimoji="0" sz="1200" b="1" i="0" u="none" strike="noStrike" kern="1200" cap="none" spc="-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2024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гг.)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8543543" y="4431791"/>
            <a:ext cx="3523615" cy="1539240"/>
            <a:chOff x="8543543" y="4431791"/>
            <a:chExt cx="3523615" cy="1539240"/>
          </a:xfrm>
        </p:grpSpPr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43515" y="4806695"/>
              <a:ext cx="219455" cy="116433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02316" y="4847602"/>
              <a:ext cx="100797" cy="104421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57259" y="4431791"/>
              <a:ext cx="3459479" cy="12085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543543" y="4578095"/>
              <a:ext cx="3523488" cy="946403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8616314" y="4472050"/>
              <a:ext cx="3342004" cy="1089660"/>
            </a:xfrm>
            <a:custGeom>
              <a:avLst/>
              <a:gdLst/>
              <a:ahLst/>
              <a:cxnLst/>
              <a:rect l="l" t="t" r="r" b="b"/>
              <a:pathLst>
                <a:path w="3342004" h="1089660">
                  <a:moveTo>
                    <a:pt x="3232530" y="0"/>
                  </a:moveTo>
                  <a:lnTo>
                    <a:pt x="108838" y="0"/>
                  </a:lnTo>
                  <a:lnTo>
                    <a:pt x="66490" y="8558"/>
                  </a:lnTo>
                  <a:lnTo>
                    <a:pt x="31892" y="31892"/>
                  </a:lnTo>
                  <a:lnTo>
                    <a:pt x="8558" y="66490"/>
                  </a:lnTo>
                  <a:lnTo>
                    <a:pt x="0" y="108838"/>
                  </a:lnTo>
                  <a:lnTo>
                    <a:pt x="0" y="980313"/>
                  </a:lnTo>
                  <a:lnTo>
                    <a:pt x="8558" y="1022734"/>
                  </a:lnTo>
                  <a:lnTo>
                    <a:pt x="31892" y="1057370"/>
                  </a:lnTo>
                  <a:lnTo>
                    <a:pt x="66490" y="1080718"/>
                  </a:lnTo>
                  <a:lnTo>
                    <a:pt x="108838" y="1089279"/>
                  </a:lnTo>
                  <a:lnTo>
                    <a:pt x="3232530" y="1089279"/>
                  </a:lnTo>
                  <a:lnTo>
                    <a:pt x="3274952" y="1080718"/>
                  </a:lnTo>
                  <a:lnTo>
                    <a:pt x="3309588" y="1057370"/>
                  </a:lnTo>
                  <a:lnTo>
                    <a:pt x="3332936" y="1022734"/>
                  </a:lnTo>
                  <a:lnTo>
                    <a:pt x="3341496" y="980313"/>
                  </a:lnTo>
                  <a:lnTo>
                    <a:pt x="3341496" y="108838"/>
                  </a:lnTo>
                  <a:lnTo>
                    <a:pt x="3332936" y="66490"/>
                  </a:lnTo>
                  <a:lnTo>
                    <a:pt x="3309588" y="31892"/>
                  </a:lnTo>
                  <a:lnTo>
                    <a:pt x="3274952" y="8558"/>
                  </a:lnTo>
                  <a:lnTo>
                    <a:pt x="323253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683879" y="4644390"/>
            <a:ext cx="32086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8.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Обеспечение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материально-технической</a:t>
            </a:r>
            <a:r>
              <a:rPr kumimoji="0" sz="12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базы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699118" y="4812029"/>
            <a:ext cx="3175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образовательных организаций,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формирование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942958" y="4979670"/>
            <a:ext cx="2689225" cy="37592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100330" algn="l" defTabSz="914400" rtl="0" eaLnBrk="1" fontAlgn="auto" latinLnBrk="0" hangingPunct="1">
              <a:lnSpc>
                <a:spcPts val="132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кадрового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резерва директоров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школ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Минпросвещения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России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(2022-2023</a:t>
            </a:r>
            <a:r>
              <a:rPr kumimoji="0" sz="12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гг.)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8546592" y="5689091"/>
            <a:ext cx="3481070" cy="791210"/>
            <a:chOff x="8546592" y="5689091"/>
            <a:chExt cx="3481070" cy="791210"/>
          </a:xfrm>
        </p:grpSpPr>
        <p:pic>
          <p:nvPicPr>
            <p:cNvPr id="59" name="object 5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46592" y="5689091"/>
              <a:ext cx="3480815" cy="79095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68740" y="5794247"/>
              <a:ext cx="2671572" cy="611123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8605520" y="5729427"/>
              <a:ext cx="3362960" cy="672465"/>
            </a:xfrm>
            <a:custGeom>
              <a:avLst/>
              <a:gdLst/>
              <a:ahLst/>
              <a:cxnLst/>
              <a:rect l="l" t="t" r="r" b="b"/>
              <a:pathLst>
                <a:path w="3362959" h="672464">
                  <a:moveTo>
                    <a:pt x="3295777" y="0"/>
                  </a:moveTo>
                  <a:lnTo>
                    <a:pt x="67182" y="0"/>
                  </a:lnTo>
                  <a:lnTo>
                    <a:pt x="41040" y="5280"/>
                  </a:lnTo>
                  <a:lnTo>
                    <a:pt x="19685" y="19681"/>
                  </a:lnTo>
                  <a:lnTo>
                    <a:pt x="5282" y="41040"/>
                  </a:lnTo>
                  <a:lnTo>
                    <a:pt x="0" y="67195"/>
                  </a:lnTo>
                  <a:lnTo>
                    <a:pt x="0" y="604786"/>
                  </a:lnTo>
                  <a:lnTo>
                    <a:pt x="5282" y="630941"/>
                  </a:lnTo>
                  <a:lnTo>
                    <a:pt x="19684" y="652300"/>
                  </a:lnTo>
                  <a:lnTo>
                    <a:pt x="41040" y="666701"/>
                  </a:lnTo>
                  <a:lnTo>
                    <a:pt x="67182" y="671982"/>
                  </a:lnTo>
                  <a:lnTo>
                    <a:pt x="3295777" y="671982"/>
                  </a:lnTo>
                  <a:lnTo>
                    <a:pt x="3321919" y="666701"/>
                  </a:lnTo>
                  <a:lnTo>
                    <a:pt x="3343274" y="652300"/>
                  </a:lnTo>
                  <a:lnTo>
                    <a:pt x="3357677" y="630941"/>
                  </a:lnTo>
                  <a:lnTo>
                    <a:pt x="3362959" y="604786"/>
                  </a:lnTo>
                  <a:lnTo>
                    <a:pt x="3362959" y="67195"/>
                  </a:lnTo>
                  <a:lnTo>
                    <a:pt x="3357677" y="41040"/>
                  </a:lnTo>
                  <a:lnTo>
                    <a:pt x="3343275" y="19681"/>
                  </a:lnTo>
                  <a:lnTo>
                    <a:pt x="3321919" y="5280"/>
                  </a:lnTo>
                  <a:lnTo>
                    <a:pt x="329577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9109075" y="5860796"/>
            <a:ext cx="2355850" cy="37592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728345" marR="5080" lvl="0" indent="-716280" algn="l" defTabSz="914400" rtl="0" eaLnBrk="1" fontAlgn="auto" latinLnBrk="0" hangingPunct="1">
              <a:lnSpc>
                <a:spcPts val="132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9.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Массовое внедрение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концепции </a:t>
            </a:r>
            <a:r>
              <a:rPr kumimoji="0" sz="1200" b="1" i="0" u="none" strike="noStrike" kern="1200" cap="none" spc="-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(2024-2025</a:t>
            </a:r>
            <a:r>
              <a:rPr kumimoji="0" sz="12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гг.)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360045" y="1964563"/>
            <a:ext cx="11737975" cy="1171575"/>
            <a:chOff x="360045" y="1964563"/>
            <a:chExt cx="11737975" cy="1171575"/>
          </a:xfrm>
        </p:grpSpPr>
        <p:sp>
          <p:nvSpPr>
            <p:cNvPr id="64" name="object 64"/>
            <p:cNvSpPr/>
            <p:nvPr/>
          </p:nvSpPr>
          <p:spPr>
            <a:xfrm>
              <a:off x="391795" y="2030349"/>
              <a:ext cx="2266315" cy="1040130"/>
            </a:xfrm>
            <a:custGeom>
              <a:avLst/>
              <a:gdLst/>
              <a:ahLst/>
              <a:cxnLst/>
              <a:rect l="l" t="t" r="r" b="b"/>
              <a:pathLst>
                <a:path w="2266315" h="1040130">
                  <a:moveTo>
                    <a:pt x="0" y="0"/>
                  </a:moveTo>
                  <a:lnTo>
                    <a:pt x="1746250" y="0"/>
                  </a:lnTo>
                  <a:lnTo>
                    <a:pt x="2266315" y="519938"/>
                  </a:lnTo>
                  <a:lnTo>
                    <a:pt x="1746250" y="1039876"/>
                  </a:lnTo>
                  <a:lnTo>
                    <a:pt x="0" y="1039876"/>
                  </a:lnTo>
                  <a:lnTo>
                    <a:pt x="519950" y="519938"/>
                  </a:lnTo>
                  <a:lnTo>
                    <a:pt x="0" y="0"/>
                  </a:lnTo>
                  <a:close/>
                </a:path>
              </a:pathLst>
            </a:custGeom>
            <a:ln w="63500">
              <a:solidFill>
                <a:srgbClr val="9DC3E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2461133" y="1996313"/>
              <a:ext cx="2132965" cy="1108075"/>
            </a:xfrm>
            <a:custGeom>
              <a:avLst/>
              <a:gdLst/>
              <a:ahLst/>
              <a:cxnLst/>
              <a:rect l="l" t="t" r="r" b="b"/>
              <a:pathLst>
                <a:path w="2132965" h="1108075">
                  <a:moveTo>
                    <a:pt x="1578609" y="0"/>
                  </a:moveTo>
                  <a:lnTo>
                    <a:pt x="0" y="0"/>
                  </a:lnTo>
                  <a:lnTo>
                    <a:pt x="553974" y="553974"/>
                  </a:lnTo>
                  <a:lnTo>
                    <a:pt x="0" y="1107948"/>
                  </a:lnTo>
                  <a:lnTo>
                    <a:pt x="1578609" y="1107948"/>
                  </a:lnTo>
                  <a:lnTo>
                    <a:pt x="2132584" y="553974"/>
                  </a:lnTo>
                  <a:lnTo>
                    <a:pt x="15786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2461133" y="1996313"/>
              <a:ext cx="2132965" cy="1108075"/>
            </a:xfrm>
            <a:custGeom>
              <a:avLst/>
              <a:gdLst/>
              <a:ahLst/>
              <a:cxnLst/>
              <a:rect l="l" t="t" r="r" b="b"/>
              <a:pathLst>
                <a:path w="2132965" h="1108075">
                  <a:moveTo>
                    <a:pt x="0" y="0"/>
                  </a:moveTo>
                  <a:lnTo>
                    <a:pt x="1578609" y="0"/>
                  </a:lnTo>
                  <a:lnTo>
                    <a:pt x="2132584" y="553974"/>
                  </a:lnTo>
                  <a:lnTo>
                    <a:pt x="1578609" y="1107948"/>
                  </a:lnTo>
                  <a:lnTo>
                    <a:pt x="0" y="1107948"/>
                  </a:lnTo>
                  <a:lnTo>
                    <a:pt x="553974" y="553974"/>
                  </a:lnTo>
                  <a:lnTo>
                    <a:pt x="0" y="0"/>
                  </a:lnTo>
                  <a:close/>
                </a:path>
              </a:pathLst>
            </a:custGeom>
            <a:ln w="63500">
              <a:solidFill>
                <a:srgbClr val="9DC3E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4355210" y="2017141"/>
              <a:ext cx="2054860" cy="1066800"/>
            </a:xfrm>
            <a:custGeom>
              <a:avLst/>
              <a:gdLst/>
              <a:ahLst/>
              <a:cxnLst/>
              <a:rect l="l" t="t" r="r" b="b"/>
              <a:pathLst>
                <a:path w="2054860" h="1066800">
                  <a:moveTo>
                    <a:pt x="1521714" y="0"/>
                  </a:moveTo>
                  <a:lnTo>
                    <a:pt x="0" y="0"/>
                  </a:lnTo>
                  <a:lnTo>
                    <a:pt x="533018" y="533146"/>
                  </a:lnTo>
                  <a:lnTo>
                    <a:pt x="0" y="1066292"/>
                  </a:lnTo>
                  <a:lnTo>
                    <a:pt x="1521714" y="1066292"/>
                  </a:lnTo>
                  <a:lnTo>
                    <a:pt x="2054860" y="533146"/>
                  </a:lnTo>
                  <a:lnTo>
                    <a:pt x="15217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4355210" y="2017141"/>
              <a:ext cx="2054860" cy="1066800"/>
            </a:xfrm>
            <a:custGeom>
              <a:avLst/>
              <a:gdLst/>
              <a:ahLst/>
              <a:cxnLst/>
              <a:rect l="l" t="t" r="r" b="b"/>
              <a:pathLst>
                <a:path w="2054860" h="1066800">
                  <a:moveTo>
                    <a:pt x="0" y="0"/>
                  </a:moveTo>
                  <a:lnTo>
                    <a:pt x="1521714" y="0"/>
                  </a:lnTo>
                  <a:lnTo>
                    <a:pt x="2054860" y="533146"/>
                  </a:lnTo>
                  <a:lnTo>
                    <a:pt x="1521714" y="1066292"/>
                  </a:lnTo>
                  <a:lnTo>
                    <a:pt x="0" y="1066292"/>
                  </a:lnTo>
                  <a:lnTo>
                    <a:pt x="533018" y="533146"/>
                  </a:lnTo>
                  <a:lnTo>
                    <a:pt x="0" y="0"/>
                  </a:lnTo>
                  <a:close/>
                </a:path>
              </a:pathLst>
            </a:custGeom>
            <a:ln w="63500">
              <a:solidFill>
                <a:srgbClr val="9DC3E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6300850" y="2017141"/>
              <a:ext cx="1925955" cy="1066800"/>
            </a:xfrm>
            <a:custGeom>
              <a:avLst/>
              <a:gdLst/>
              <a:ahLst/>
              <a:cxnLst/>
              <a:rect l="l" t="t" r="r" b="b"/>
              <a:pathLst>
                <a:path w="1925954" h="1066800">
                  <a:moveTo>
                    <a:pt x="1392427" y="0"/>
                  </a:moveTo>
                  <a:lnTo>
                    <a:pt x="0" y="0"/>
                  </a:lnTo>
                  <a:lnTo>
                    <a:pt x="533146" y="533146"/>
                  </a:lnTo>
                  <a:lnTo>
                    <a:pt x="0" y="1066292"/>
                  </a:lnTo>
                  <a:lnTo>
                    <a:pt x="1392427" y="1066292"/>
                  </a:lnTo>
                  <a:lnTo>
                    <a:pt x="1925574" y="533146"/>
                  </a:lnTo>
                  <a:lnTo>
                    <a:pt x="1392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6300850" y="2017141"/>
              <a:ext cx="1925955" cy="1066800"/>
            </a:xfrm>
            <a:custGeom>
              <a:avLst/>
              <a:gdLst/>
              <a:ahLst/>
              <a:cxnLst/>
              <a:rect l="l" t="t" r="r" b="b"/>
              <a:pathLst>
                <a:path w="1925954" h="1066800">
                  <a:moveTo>
                    <a:pt x="0" y="0"/>
                  </a:moveTo>
                  <a:lnTo>
                    <a:pt x="1392427" y="0"/>
                  </a:lnTo>
                  <a:lnTo>
                    <a:pt x="1925574" y="533146"/>
                  </a:lnTo>
                  <a:lnTo>
                    <a:pt x="1392427" y="1066292"/>
                  </a:lnTo>
                  <a:lnTo>
                    <a:pt x="0" y="1066292"/>
                  </a:lnTo>
                  <a:lnTo>
                    <a:pt x="533146" y="533146"/>
                  </a:lnTo>
                  <a:lnTo>
                    <a:pt x="0" y="0"/>
                  </a:lnTo>
                  <a:close/>
                </a:path>
              </a:pathLst>
            </a:custGeom>
            <a:ln w="635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8183752" y="2006727"/>
              <a:ext cx="2068830" cy="1087755"/>
            </a:xfrm>
            <a:custGeom>
              <a:avLst/>
              <a:gdLst/>
              <a:ahLst/>
              <a:cxnLst/>
              <a:rect l="l" t="t" r="r" b="b"/>
              <a:pathLst>
                <a:path w="2068829" h="1087755">
                  <a:moveTo>
                    <a:pt x="1524889" y="0"/>
                  </a:moveTo>
                  <a:lnTo>
                    <a:pt x="0" y="0"/>
                  </a:lnTo>
                  <a:lnTo>
                    <a:pt x="543560" y="543560"/>
                  </a:lnTo>
                  <a:lnTo>
                    <a:pt x="0" y="1087247"/>
                  </a:lnTo>
                  <a:lnTo>
                    <a:pt x="1524889" y="1087247"/>
                  </a:lnTo>
                  <a:lnTo>
                    <a:pt x="2068576" y="543560"/>
                  </a:lnTo>
                  <a:lnTo>
                    <a:pt x="15248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8183752" y="2006727"/>
              <a:ext cx="2068830" cy="1087755"/>
            </a:xfrm>
            <a:custGeom>
              <a:avLst/>
              <a:gdLst/>
              <a:ahLst/>
              <a:cxnLst/>
              <a:rect l="l" t="t" r="r" b="b"/>
              <a:pathLst>
                <a:path w="2068829" h="1087755">
                  <a:moveTo>
                    <a:pt x="0" y="0"/>
                  </a:moveTo>
                  <a:lnTo>
                    <a:pt x="1524889" y="0"/>
                  </a:lnTo>
                  <a:lnTo>
                    <a:pt x="2068576" y="543560"/>
                  </a:lnTo>
                  <a:lnTo>
                    <a:pt x="1524889" y="1087247"/>
                  </a:lnTo>
                  <a:lnTo>
                    <a:pt x="0" y="1087247"/>
                  </a:lnTo>
                  <a:lnTo>
                    <a:pt x="543560" y="543560"/>
                  </a:lnTo>
                  <a:lnTo>
                    <a:pt x="0" y="0"/>
                  </a:lnTo>
                  <a:close/>
                </a:path>
              </a:pathLst>
            </a:custGeom>
            <a:ln w="634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10097897" y="2008632"/>
              <a:ext cx="1968500" cy="1083310"/>
            </a:xfrm>
            <a:custGeom>
              <a:avLst/>
              <a:gdLst/>
              <a:ahLst/>
              <a:cxnLst/>
              <a:rect l="l" t="t" r="r" b="b"/>
              <a:pathLst>
                <a:path w="1968500" h="1083310">
                  <a:moveTo>
                    <a:pt x="1426336" y="0"/>
                  </a:moveTo>
                  <a:lnTo>
                    <a:pt x="0" y="0"/>
                  </a:lnTo>
                  <a:lnTo>
                    <a:pt x="541654" y="541654"/>
                  </a:lnTo>
                  <a:lnTo>
                    <a:pt x="0" y="1083309"/>
                  </a:lnTo>
                  <a:lnTo>
                    <a:pt x="1426336" y="1083309"/>
                  </a:lnTo>
                  <a:lnTo>
                    <a:pt x="1967992" y="541654"/>
                  </a:lnTo>
                  <a:lnTo>
                    <a:pt x="1426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10097897" y="2008632"/>
              <a:ext cx="1968500" cy="1083310"/>
            </a:xfrm>
            <a:custGeom>
              <a:avLst/>
              <a:gdLst/>
              <a:ahLst/>
              <a:cxnLst/>
              <a:rect l="l" t="t" r="r" b="b"/>
              <a:pathLst>
                <a:path w="1968500" h="1083310">
                  <a:moveTo>
                    <a:pt x="0" y="0"/>
                  </a:moveTo>
                  <a:lnTo>
                    <a:pt x="1426336" y="0"/>
                  </a:lnTo>
                  <a:lnTo>
                    <a:pt x="1967992" y="541654"/>
                  </a:lnTo>
                  <a:lnTo>
                    <a:pt x="1426336" y="1083309"/>
                  </a:lnTo>
                  <a:lnTo>
                    <a:pt x="0" y="1083309"/>
                  </a:lnTo>
                  <a:lnTo>
                    <a:pt x="541654" y="541654"/>
                  </a:lnTo>
                  <a:lnTo>
                    <a:pt x="0" y="0"/>
                  </a:lnTo>
                  <a:close/>
                </a:path>
              </a:pathLst>
            </a:custGeom>
            <a:ln w="635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350926" y="1213484"/>
            <a:ext cx="8483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9DC3E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1188065" y="1212850"/>
            <a:ext cx="8483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2025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7" name="object 7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317878" y="1455547"/>
            <a:ext cx="685800" cy="85851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260854" y="1455547"/>
            <a:ext cx="685800" cy="85725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203829" y="1455419"/>
            <a:ext cx="685799" cy="85725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146803" y="1455419"/>
            <a:ext cx="685800" cy="85725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089778" y="1455292"/>
            <a:ext cx="685800" cy="85725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032753" y="1455166"/>
            <a:ext cx="685800" cy="85851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975729" y="1455166"/>
            <a:ext cx="685800" cy="85725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918704" y="1455038"/>
            <a:ext cx="685800" cy="85851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861679" y="1455038"/>
            <a:ext cx="685800" cy="85725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804654" y="1454911"/>
            <a:ext cx="685800" cy="85851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0747629" y="1454911"/>
            <a:ext cx="360425" cy="85725"/>
          </a:xfrm>
          <a:prstGeom prst="rect">
            <a:avLst/>
          </a:prstGeom>
        </p:spPr>
      </p:pic>
      <p:sp>
        <p:nvSpPr>
          <p:cNvPr id="88" name="object 88"/>
          <p:cNvSpPr txBox="1"/>
          <p:nvPr/>
        </p:nvSpPr>
        <p:spPr>
          <a:xfrm>
            <a:off x="3078860" y="2339085"/>
            <a:ext cx="1193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Сам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диа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ности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  пилотных</a:t>
            </a:r>
            <a:r>
              <a:rPr kumimoji="0" sz="12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школ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951221" y="2265426"/>
            <a:ext cx="12020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Формирование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н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ас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</a:t>
            </a:r>
            <a:r>
              <a:rPr kumimoji="0" sz="1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л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ь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ной</a:t>
            </a:r>
            <a:r>
              <a:rPr kumimoji="0" sz="1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ни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 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директора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школы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967855" y="2302255"/>
            <a:ext cx="875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роб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ция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  пилотных 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школах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0880852" y="2454655"/>
            <a:ext cx="762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Внедрение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8844533" y="2362327"/>
            <a:ext cx="1038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тиро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 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дефицитов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3" name="object 93"/>
          <p:cNvSpPr txBox="1">
            <a:spLocks noGrp="1"/>
          </p:cNvSpPr>
          <p:nvPr>
            <p:ph type="title"/>
          </p:nvPr>
        </p:nvSpPr>
        <p:spPr>
          <a:xfrm>
            <a:off x="2658110" y="281712"/>
            <a:ext cx="912652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4010" marR="5080" indent="-1591310">
              <a:lnSpc>
                <a:spcPct val="100000"/>
              </a:lnSpc>
              <a:spcBef>
                <a:spcPts val="100"/>
              </a:spcBef>
            </a:pPr>
            <a:r>
              <a:rPr sz="2800" b="1" spc="50" dirty="0">
                <a:solidFill>
                  <a:srgbClr val="001F5F"/>
                </a:solidFill>
                <a:latin typeface="Constantia"/>
                <a:cs typeface="Constantia"/>
              </a:rPr>
              <a:t>ПРОЕКТ</a:t>
            </a:r>
            <a:r>
              <a:rPr sz="2800" b="1" spc="10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800" b="1" spc="25" dirty="0">
                <a:solidFill>
                  <a:srgbClr val="001F5F"/>
                </a:solidFill>
                <a:latin typeface="Constantia"/>
                <a:cs typeface="Constantia"/>
              </a:rPr>
              <a:t>«Школа</a:t>
            </a:r>
            <a:r>
              <a:rPr sz="2800" b="1" spc="7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800" b="1" spc="60" dirty="0">
                <a:solidFill>
                  <a:srgbClr val="001F5F"/>
                </a:solidFill>
                <a:latin typeface="Constantia"/>
                <a:cs typeface="Constantia"/>
              </a:rPr>
              <a:t>Минпросвещения</a:t>
            </a:r>
            <a:r>
              <a:rPr sz="2800" b="1" spc="6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800" b="1" spc="40" dirty="0">
                <a:solidFill>
                  <a:srgbClr val="001F5F"/>
                </a:solidFill>
                <a:latin typeface="Constantia"/>
                <a:cs typeface="Constantia"/>
              </a:rPr>
              <a:t>России»: </a:t>
            </a:r>
            <a:r>
              <a:rPr sz="2800" b="1" spc="-56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800" b="1" spc="50" dirty="0">
                <a:solidFill>
                  <a:srgbClr val="001F5F"/>
                </a:solidFill>
                <a:latin typeface="Constantia"/>
                <a:cs typeface="Constantia"/>
              </a:rPr>
              <a:t>управление</a:t>
            </a:r>
            <a:r>
              <a:rPr sz="2800" b="1" spc="3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800" b="1" spc="60" dirty="0">
                <a:solidFill>
                  <a:srgbClr val="001F5F"/>
                </a:solidFill>
                <a:latin typeface="Constantia"/>
                <a:cs typeface="Constantia"/>
              </a:rPr>
              <a:t>внедрением</a:t>
            </a:r>
          </a:p>
        </p:txBody>
      </p:sp>
      <p:sp>
        <p:nvSpPr>
          <p:cNvPr id="94" name="object 94"/>
          <p:cNvSpPr txBox="1"/>
          <p:nvPr/>
        </p:nvSpPr>
        <p:spPr>
          <a:xfrm>
            <a:off x="925474" y="2172970"/>
            <a:ext cx="1503680" cy="702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37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Утверждение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901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концепции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проекта,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р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абот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д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жной 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карты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5" name="object 9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20051" y="70988"/>
            <a:ext cx="1169987" cy="1086616"/>
          </a:xfrm>
          <a:prstGeom prst="rect">
            <a:avLst/>
          </a:prstGeom>
        </p:spPr>
      </p:pic>
      <p:sp>
        <p:nvSpPr>
          <p:cNvPr id="96" name="object 96"/>
          <p:cNvSpPr txBox="1"/>
          <p:nvPr/>
        </p:nvSpPr>
        <p:spPr>
          <a:xfrm>
            <a:off x="205231" y="492633"/>
            <a:ext cx="2308225" cy="793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4A95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Школа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939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4A95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Минпросв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4A95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е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4A95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щения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4A95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России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97" name="object 9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23200" y="4676444"/>
            <a:ext cx="361022" cy="35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9A07F-7A6D-483C-993B-9934A148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6" y="126284"/>
            <a:ext cx="10801200" cy="68054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ПРОЕКТ «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ШКОЛА МИНПРОСВЕЩЕНИЯ РОССИИ»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0BCCBA8-3064-4A9F-8784-D8472EC45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251" t="12574" r="57000" b="25204"/>
          <a:stretch/>
        </p:blipFill>
        <p:spPr>
          <a:xfrm>
            <a:off x="734929" y="806833"/>
            <a:ext cx="9289032" cy="4159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9BCBFD-37A3-4DE1-B2B5-754D9EFF2287}"/>
              </a:ext>
            </a:extLst>
          </p:cNvPr>
          <p:cNvSpPr txBox="1"/>
          <p:nvPr/>
        </p:nvSpPr>
        <p:spPr>
          <a:xfrm>
            <a:off x="130660" y="5102362"/>
            <a:ext cx="1152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Федеральный оператор Проекта - ФГАОУ ВО «Государственный университет просвещения»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BCBFD-37A3-4DE1-B2B5-754D9EFF2287}"/>
              </a:ext>
            </a:extLst>
          </p:cNvPr>
          <p:cNvSpPr txBox="1"/>
          <p:nvPr/>
        </p:nvSpPr>
        <p:spPr>
          <a:xfrm>
            <a:off x="130660" y="5567341"/>
            <a:ext cx="1206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Arimo"/>
              </a:rPr>
              <a:t>Региональный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оператор Проекта - </a:t>
            </a:r>
            <a:r>
              <a:rPr lang="ru-RU" b="1" dirty="0">
                <a:solidFill>
                  <a:srgbClr val="002060"/>
                </a:solidFill>
                <a:latin typeface="Arimo"/>
              </a:rPr>
              <a:t>ГАУ ДПО НСО </a:t>
            </a:r>
            <a:r>
              <a:rPr lang="ru-RU" b="1" dirty="0" smtClean="0">
                <a:solidFill>
                  <a:srgbClr val="002060"/>
                </a:solidFill>
                <a:latin typeface="Arimo"/>
              </a:rPr>
              <a:t>«Новосибирский </a:t>
            </a:r>
            <a:r>
              <a:rPr lang="ru-RU" b="1" dirty="0">
                <a:solidFill>
                  <a:srgbClr val="002060"/>
                </a:solidFill>
                <a:latin typeface="Arimo"/>
              </a:rPr>
              <a:t>институт повышения квалификации и переподготовки работников образования</a:t>
            </a:r>
            <a:r>
              <a:rPr lang="ru-RU" b="1" dirty="0" smtClean="0">
                <a:solidFill>
                  <a:srgbClr val="002060"/>
                </a:solidFill>
                <a:latin typeface="Arimo"/>
              </a:rPr>
              <a:t>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BCBFD-37A3-4DE1-B2B5-754D9EFF2287}"/>
              </a:ext>
            </a:extLst>
          </p:cNvPr>
          <p:cNvSpPr txBox="1"/>
          <p:nvPr/>
        </p:nvSpPr>
        <p:spPr>
          <a:xfrm>
            <a:off x="130660" y="6309320"/>
            <a:ext cx="1206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002060"/>
                </a:solidFill>
                <a:latin typeface="Arimo"/>
              </a:rPr>
              <a:t>Муниципальный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оператор Проекта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– МАУ ДПО «Новосибирский институт современного образования»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5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458922F-DB52-4CB2-B329-B3658B36D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9" y="5555"/>
            <a:ext cx="11953328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МАСШТАБИРОВАНИЕ </a:t>
            </a:r>
            <a: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ПРОЕКТА </a:t>
            </a:r>
            <a:b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2023, 2024 и 2025 </a:t>
            </a:r>
            <a: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ГОДАХ </a:t>
            </a:r>
            <a:endParaRPr lang="ru-RU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561CB8-4F37-486C-9513-269FEC8EF729}"/>
              </a:ext>
            </a:extLst>
          </p:cNvPr>
          <p:cNvSpPr txBox="1"/>
          <p:nvPr/>
        </p:nvSpPr>
        <p:spPr>
          <a:xfrm>
            <a:off x="4043772" y="1232756"/>
            <a:ext cx="42124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Приказ Минобразования НСО от 31.05.2024 № 868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«Об утверждении перечня общеобразовательных организаций, распложенных на территории Новосибирской области, реализующих проект «Школа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Минпросвещения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России»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4321D4D-9512-4EE3-8A36-48DC558A4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0709" t="2439"/>
          <a:stretch/>
        </p:blipFill>
        <p:spPr bwMode="auto">
          <a:xfrm>
            <a:off x="659396" y="2888940"/>
            <a:ext cx="2403347" cy="365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1F3CA5B9-4405-4D27-9E14-E628B970BE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030082"/>
              </p:ext>
            </p:extLst>
          </p:nvPr>
        </p:nvGraphicFramePr>
        <p:xfrm>
          <a:off x="4690932" y="3033429"/>
          <a:ext cx="2484276" cy="368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1F3CA5B9-4405-4D27-9E14-E628B970BE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90932" y="3033429"/>
                        <a:ext cx="2484276" cy="3684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1A65572-CD31-4186-A28F-8504AF5B5031}"/>
              </a:ext>
            </a:extLst>
          </p:cNvPr>
          <p:cNvSpPr txBox="1"/>
          <p:nvPr/>
        </p:nvSpPr>
        <p:spPr>
          <a:xfrm>
            <a:off x="431571" y="1232755"/>
            <a:ext cx="31783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Приказ Минобразования НСО от 11.09.2023 № 1986/1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«О реализации проекта «Школа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Минпросвещения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России в общеобразовательных организациях, распложенных на территории Новосибирской области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561CB8-4F37-486C-9513-269FEC8EF729}"/>
              </a:ext>
            </a:extLst>
          </p:cNvPr>
          <p:cNvSpPr txBox="1"/>
          <p:nvPr/>
        </p:nvSpPr>
        <p:spPr>
          <a:xfrm>
            <a:off x="8207343" y="1448199"/>
            <a:ext cx="3852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/>
              <a:t>Письмо Минобразования НСО </a:t>
            </a:r>
            <a:endParaRPr lang="ru-RU" sz="1600" b="1" dirty="0" smtClean="0"/>
          </a:p>
          <a:p>
            <a:pPr lvl="0" algn="ctr"/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«О предоставлении информации»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256" y="2564904"/>
            <a:ext cx="3505971" cy="34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7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870" y="332656"/>
            <a:ext cx="11424592" cy="719138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 Black" panose="020B0A04020102020204" pitchFamily="34" charset="0"/>
              </a:rPr>
              <a:t>СОПРОВОЖДЕНИЕ РЕАЛИЗАЦИИ ПРОЕКТА НА МУНИЦИПАЛЬНОМ УРОВНЕ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9D9B26B-A035-4E3A-8225-52B7CC6FB2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748981"/>
              </p:ext>
            </p:extLst>
          </p:nvPr>
        </p:nvGraphicFramePr>
        <p:xfrm>
          <a:off x="371364" y="1268760"/>
          <a:ext cx="3637819" cy="514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name="Acrobat Document" r:id="rId4" imgW="5667214" imgH="8019731" progId="AcroExch.Document.DC">
                  <p:embed/>
                </p:oleObj>
              </mc:Choice>
              <mc:Fallback>
                <p:oleObj name="Acrobat Document" r:id="rId4" imgW="5667214" imgH="8019731" progId="AcroExch.Document.DC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09D9B26B-A035-4E3A-8225-52B7CC6FB2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1364" y="1268760"/>
                        <a:ext cx="3637819" cy="5146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641C78-C3FB-4781-89C7-7D74B6777E4C}"/>
              </a:ext>
            </a:extLst>
          </p:cNvPr>
          <p:cNvSpPr txBox="1"/>
          <p:nvPr/>
        </p:nvSpPr>
        <p:spPr>
          <a:xfrm>
            <a:off x="3791744" y="1736484"/>
            <a:ext cx="810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Определен муниципальный оператор реализации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роекта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в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г. Новосибирске –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МАУ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ДПО «НИСО»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430F9D-F9B3-4634-93AA-868857A16464}"/>
              </a:ext>
            </a:extLst>
          </p:cNvPr>
          <p:cNvSpPr txBox="1"/>
          <p:nvPr/>
        </p:nvSpPr>
        <p:spPr>
          <a:xfrm>
            <a:off x="4117195" y="5265204"/>
            <a:ext cx="784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ОО – участники проекта разработали собственные планы-графики реализации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проекта, назначили ответственных за реализацию проекта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31804" y="2826188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Сопровождение участников проекта МАУ </a:t>
            </a:r>
            <a:r>
              <a:rPr lang="ru-RU" dirty="0">
                <a:solidFill>
                  <a:srgbClr val="002060"/>
                </a:solidFill>
              </a:rPr>
              <a:t>ДПО «НИСО</a:t>
            </a:r>
            <a:r>
              <a:rPr lang="ru-RU" dirty="0" smtClean="0">
                <a:solidFill>
                  <a:srgbClr val="002060"/>
                </a:solidFill>
              </a:rPr>
              <a:t>» осуществляется по следующим направлениям</a:t>
            </a:r>
            <a:r>
              <a:rPr lang="ru-RU" dirty="0">
                <a:solidFill>
                  <a:srgbClr val="002060"/>
                </a:solidFill>
              </a:rPr>
              <a:t>: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Организационное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Информационное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Методическое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Консультационное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2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163516"/>
            <a:ext cx="7740860" cy="41044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612" y="2528900"/>
            <a:ext cx="7668852" cy="39385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565" y="2182953"/>
            <a:ext cx="8680722" cy="428447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35360" y="159545"/>
            <a:ext cx="10729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hlinkClick r:id="rId6"/>
              </a:rPr>
              <a:t>Ссылка на страницу сайта МАУ ДПО «НИСО» </a:t>
            </a: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  <a:hlinkClick r:id="rId7"/>
              </a:rPr>
              <a:t>https://</a:t>
            </a:r>
            <a:r>
              <a:rPr lang="en-US" sz="2400" dirty="0" smtClean="0">
                <a:solidFill>
                  <a:prstClr val="black"/>
                </a:solidFill>
                <a:latin typeface="Arial Black" panose="020B0A04020102020204" pitchFamily="34" charset="0"/>
                <a:hlinkClick r:id="rId7"/>
              </a:rPr>
              <a:t>niso54.ru/proekty/shkola-minprosvescheniya</a:t>
            </a:r>
            <a:r>
              <a:rPr lang="ru-RU" sz="24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9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9A07F-7A6D-483C-993B-9934A148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9000"/>
            <a:ext cx="10801200" cy="84346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ДИНАМИКА УЧАСТИЯ ОО г</a:t>
            </a: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НОВОСИБИРСКА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В </a:t>
            </a: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ПРОЕКТЕ «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ШКОЛА МИНПРОСВЕЩЕНИЯ РОССИИ»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16235"/>
              </p:ext>
            </p:extLst>
          </p:nvPr>
        </p:nvGraphicFramePr>
        <p:xfrm>
          <a:off x="685146" y="1319874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084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9A07F-7A6D-483C-993B-9934A148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84" y="548680"/>
            <a:ext cx="10801200" cy="84346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ДИНАМИКА </a:t>
            </a: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РЕЗУЛЬТАТОВ САМОДИАГНОСТИК </a:t>
            </a:r>
            <a:b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ОО-УЧАСТНИКОВ ПРОЕКТА 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</a:t>
            </a: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НОВОСИБИРСКА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В </a:t>
            </a: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ПРОЕКТЕ «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ШКОЛА МИНПРОСВЕЩЕНИЯ РОССИИ»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566286"/>
              </p:ext>
            </p:extLst>
          </p:nvPr>
        </p:nvGraphicFramePr>
        <p:xfrm>
          <a:off x="393684" y="1772816"/>
          <a:ext cx="10801200" cy="4644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186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2104</Words>
  <Application>Microsoft Office PowerPoint</Application>
  <PresentationFormat>Широкоэкранный</PresentationFormat>
  <Paragraphs>320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41" baseType="lpstr">
      <vt:lpstr>Arial</vt:lpstr>
      <vt:lpstr>Arial Black</vt:lpstr>
      <vt:lpstr>Arimo</vt:lpstr>
      <vt:lpstr>Calibri</vt:lpstr>
      <vt:lpstr>Calibri Light</vt:lpstr>
      <vt:lpstr>Cambria</vt:lpstr>
      <vt:lpstr>Constantia</vt:lpstr>
      <vt:lpstr>Myriad Pro</vt:lpstr>
      <vt:lpstr>Roboto</vt:lpstr>
      <vt:lpstr>Times New Roman</vt:lpstr>
      <vt:lpstr>Wingdings</vt:lpstr>
      <vt:lpstr>Тема Office</vt:lpstr>
      <vt:lpstr>PDF</vt:lpstr>
      <vt:lpstr>Acrobat Document</vt:lpstr>
      <vt:lpstr>Презентация PowerPoint</vt:lpstr>
      <vt:lpstr>Презентация PowerPoint</vt:lpstr>
      <vt:lpstr>ПРОЕКТ «Школа Минпросвещения России»:  управление внедрением</vt:lpstr>
      <vt:lpstr>ПРОЕКТ «ШКОЛА МИНПРОСВЕЩЕНИЯ РОССИИ»</vt:lpstr>
      <vt:lpstr>МАСШТАБИРОВАНИЕ ПРОЕКТА  В 2023, 2024 и 2025 ГОДАХ </vt:lpstr>
      <vt:lpstr>СОПРОВОЖДЕНИЕ РЕАЛИЗАЦИИ ПРОЕКТА НА МУНИЦИПАЛЬНОМ УРОВНЕ</vt:lpstr>
      <vt:lpstr>Презентация PowerPoint</vt:lpstr>
      <vt:lpstr>ДИНАМИКА УЧАСТИЯ ОО г. НОВОСИБИРСКА  В ПРОЕКТЕ «ШКОЛА МИНПРОСВЕЩЕНИЯ РОССИИ»</vt:lpstr>
      <vt:lpstr>ДИНАМИКА РЕЗУЛЬТАТОВ САМОДИАГНОСТИК  ОО-УЧАСТНИКОВ ПРОЕКТА г. НОВОСИБИРСКА  В ПРОЕКТЕ «ШКОЛА МИНПРОСВЕЩЕНИЯ РОССИИ»</vt:lpstr>
      <vt:lpstr>За время реализации проекта МАУ ДПО «НИСО»</vt:lpstr>
      <vt:lpstr>Презентация PowerPoint</vt:lpstr>
      <vt:lpstr>Презентация PowerPoint</vt:lpstr>
      <vt:lpstr>Презентация PowerPoint</vt:lpstr>
      <vt:lpstr>В РАМКАХ РЕАЛИЗАЦИИ ПРОЕКТА В 2026 ГОДУ планируется:</vt:lpstr>
      <vt:lpstr>РАЗРАБОТКА ПРОГРАММ РАЗВИТИЯ</vt:lpstr>
      <vt:lpstr>РАЗРАБОТКА ПРОГРАММ РАЗВИТИЯ</vt:lpstr>
      <vt:lpstr>РАЗРАБОТКА ПРОГРАММ РАЗВИТИЯ</vt:lpstr>
      <vt:lpstr>РАЗРАБОТКА ПРОГРАММ РАЗВИТИЯ</vt:lpstr>
      <vt:lpstr>РАЗРАБОТКА ПРОГРАММ РАЗВИТИЯ</vt:lpstr>
      <vt:lpstr>РАЗРАБОТКА ПРОГРАММ РАЗВИТИЯ</vt:lpstr>
      <vt:lpstr>РАЗРАБОТКА ПРОГРАММ РАЗВИТИЯ</vt:lpstr>
      <vt:lpstr>РЕСУРСЫ ПРОЕКТА В ПОМОЩЬ ОБРАЗОВАТЕЛЬНЫМ ОРГАНИЗАЦИЯМ</vt:lpstr>
      <vt:lpstr>РЕСУРСЫ ПРОЕКТА В ПОМОЩЬ ОБРАЗОВАТЕЛЬНЫМ ОРГАНИЗАЦИЯМ</vt:lpstr>
      <vt:lpstr>РЕСУРСЫ ПРОЕКТА В ПОМОЩЬ ОБРАЗОВАТЕЛЬНЫМ ОРГАНИЗАЦИЯМ</vt:lpstr>
      <vt:lpstr>ИНФОРМАЦИОННАЯ ПОДДЕРЖКА ПРОЕКТА</vt:lpstr>
      <vt:lpstr>ИНФОРМАЦИОННАЯ ПОДДЕРЖКА ПРОЕКТА</vt:lpstr>
      <vt:lpstr>Благодарим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Глухоедова Надежда Николаевна</cp:lastModifiedBy>
  <cp:revision>108</cp:revision>
  <dcterms:created xsi:type="dcterms:W3CDTF">2022-02-10T09:33:50Z</dcterms:created>
  <dcterms:modified xsi:type="dcterms:W3CDTF">2026-02-05T04:13:17Z</dcterms:modified>
</cp:coreProperties>
</file>