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1.xml" ContentType="application/vnd.openxmlformats-officedocument.drawingml.chartshapes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drawings/drawing2.xml" ContentType="application/vnd.openxmlformats-officedocument.drawingml.chartshapes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9" r:id="rId2"/>
    <p:sldId id="344" r:id="rId3"/>
    <p:sldId id="474" r:id="rId4"/>
    <p:sldId id="438" r:id="rId5"/>
    <p:sldId id="460" r:id="rId6"/>
    <p:sldId id="459" r:id="rId7"/>
    <p:sldId id="447" r:id="rId8"/>
    <p:sldId id="465" r:id="rId9"/>
    <p:sldId id="466" r:id="rId10"/>
    <p:sldId id="467" r:id="rId11"/>
    <p:sldId id="468" r:id="rId12"/>
    <p:sldId id="469" r:id="rId13"/>
    <p:sldId id="470" r:id="rId14"/>
    <p:sldId id="471" r:id="rId15"/>
    <p:sldId id="472" r:id="rId16"/>
    <p:sldId id="473" r:id="rId17"/>
    <p:sldId id="446" r:id="rId18"/>
    <p:sldId id="464" r:id="rId19"/>
    <p:sldId id="444" r:id="rId20"/>
    <p:sldId id="462" r:id="rId21"/>
    <p:sldId id="477" r:id="rId22"/>
    <p:sldId id="478" r:id="rId23"/>
    <p:sldId id="476" r:id="rId24"/>
    <p:sldId id="481" r:id="rId25"/>
    <p:sldId id="461" r:id="rId26"/>
    <p:sldId id="479" r:id="rId27"/>
    <p:sldId id="480" r:id="rId28"/>
    <p:sldId id="475" r:id="rId29"/>
    <p:sldId id="354" r:id="rId3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B9E9"/>
    <a:srgbClr val="4D87BB"/>
    <a:srgbClr val="86D7F0"/>
    <a:srgbClr val="96CDE0"/>
    <a:srgbClr val="B1D6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howGuides="1">
      <p:cViewPr varScale="1">
        <p:scale>
          <a:sx n="112" d="100"/>
          <a:sy n="112" d="100"/>
        </p:scale>
        <p:origin x="29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esktop\&#1055;&#1072;&#1087;&#1082;&#1072;\&#1089;&#1094;&#1077;&#1085;&#1072;&#1088;&#1080;&#1080;\&#1064;&#1082;&#1086;&#1083;&#1072;%20&#1052;&#1080;&#1085;&#1087;&#1088;&#1086;&#1089;&#1072;\&#1044;&#1080;&#1072;&#1075;&#1088;&#1072;&#1084;&#1084;&#1099;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esktop\&#1055;&#1072;&#1087;&#1082;&#1072;\&#1089;&#1094;&#1077;&#1085;&#1072;&#1088;&#1080;&#1080;\&#1064;&#1082;&#1086;&#1083;&#1072;%20&#1052;&#1080;&#1085;&#1087;&#1088;&#1086;&#1089;&#1072;\&#1044;&#1080;&#1072;&#1075;&#1088;&#1072;&#1084;&#1084;&#1099;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esktop\&#1055;&#1072;&#1087;&#1082;&#1072;\&#1089;&#1094;&#1077;&#1085;&#1072;&#1088;&#1080;&#1080;\&#1064;&#1082;&#1086;&#1083;&#1072;%20&#1052;&#1080;&#1085;&#1087;&#1088;&#1086;&#1089;&#1072;\&#1044;&#1080;&#1072;&#1075;&#1088;&#1072;&#1084;&#1084;&#1099;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esktop\&#1055;&#1072;&#1087;&#1082;&#1072;\&#1089;&#1094;&#1077;&#1085;&#1072;&#1088;&#1080;&#1080;\&#1064;&#1082;&#1086;&#1083;&#1072;%20&#1052;&#1080;&#1085;&#1087;&#1088;&#1086;&#1089;&#1072;\&#1044;&#1080;&#1072;&#1075;&#1088;&#1072;&#1084;&#1084;&#1099;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14.xml"/><Relationship Id="rId1" Type="http://schemas.microsoft.com/office/2011/relationships/chartStyle" Target="style14.xml"/><Relationship Id="rId4" Type="http://schemas.openxmlformats.org/officeDocument/2006/relationships/chartUserShapes" Target="../drawings/drawing2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esktop\&#1055;&#1072;&#1087;&#1082;&#1072;\&#1089;&#1094;&#1077;&#1085;&#1072;&#1088;&#1080;&#1080;\&#1064;&#1082;&#1086;&#1083;&#1072;%20&#1052;&#1080;&#1085;&#1087;&#1088;&#1086;&#1089;&#1072;\&#1044;&#1080;&#1072;&#1075;&#1088;&#1072;&#1084;&#1084;&#1099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esktop\&#1055;&#1072;&#1087;&#1082;&#1072;\&#1089;&#1094;&#1077;&#1085;&#1072;&#1088;&#1080;&#1080;\&#1064;&#1082;&#1086;&#1083;&#1072;%20&#1052;&#1080;&#1085;&#1087;&#1088;&#1086;&#1089;&#1072;\&#1044;&#1080;&#1072;&#1075;&#1088;&#1072;&#1084;&#1084;&#1099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esktop\&#1055;&#1072;&#1087;&#1082;&#1072;\&#1089;&#1094;&#1077;&#1085;&#1072;&#1088;&#1080;&#1080;\&#1064;&#1082;&#1086;&#1083;&#1072;%20&#1052;&#1080;&#1085;&#1087;&#1088;&#1086;&#1089;&#1072;\&#1044;&#1080;&#1072;&#1075;&#1088;&#1072;&#1084;&#1084;&#1099;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esktop\&#1055;&#1072;&#1087;&#1082;&#1072;\&#1089;&#1094;&#1077;&#1085;&#1072;&#1088;&#1080;&#1080;\&#1064;&#1082;&#1086;&#1083;&#1072;%20&#1052;&#1080;&#1085;&#1087;&#1088;&#1086;&#1089;&#1072;\&#1044;&#1080;&#1072;&#1075;&#1088;&#1072;&#1084;&#1084;&#1099;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esktop\&#1055;&#1072;&#1087;&#1082;&#1072;\&#1089;&#1094;&#1077;&#1085;&#1072;&#1088;&#1080;&#1080;\&#1064;&#1082;&#1086;&#1083;&#1072;%20&#1052;&#1080;&#1085;&#1087;&#1088;&#1086;&#1089;&#1072;\&#1044;&#1080;&#1072;&#1075;&#1088;&#1072;&#1084;&#1084;&#1099;.xlsx" TargetMode="Externa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1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esktop\&#1055;&#1072;&#1087;&#1082;&#1072;\&#1089;&#1094;&#1077;&#1085;&#1072;&#1088;&#1080;&#1080;\&#1064;&#1082;&#1086;&#1083;&#1072;%20&#1052;&#1080;&#1085;&#1087;&#1088;&#1086;&#1089;&#1072;\&#1044;&#1080;&#1072;&#1075;&#1088;&#1072;&#1084;&#1084;&#1099;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esktop\&#1055;&#1072;&#1087;&#1082;&#1072;\&#1089;&#1094;&#1077;&#1085;&#1072;&#1088;&#1080;&#1080;\&#1064;&#1082;&#1086;&#1083;&#1072;%20&#1052;&#1080;&#1085;&#1087;&#1088;&#1086;&#1089;&#1072;\&#1044;&#1080;&#1072;&#1075;&#1088;&#1072;&#1084;&#1084;&#1099;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esktop\&#1055;&#1072;&#1087;&#1082;&#1072;\&#1089;&#1094;&#1077;&#1085;&#1072;&#1088;&#1080;&#1080;\&#1064;&#1082;&#1086;&#1083;&#1072;%20&#1052;&#1080;&#1085;&#1087;&#1088;&#1086;&#1089;&#1072;\&#1044;&#1080;&#1072;&#1075;&#1088;&#1072;&#1084;&#1084;&#1099;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Процент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AC3-4F4F-A983-C38762A1912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AC3-4F4F-A983-C38762A1912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8AC3-4F4F-A983-C38762A1912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8AC3-4F4F-A983-C38762A19129}"/>
              </c:ext>
            </c:extLst>
          </c:dPt>
          <c:dLbls>
            <c:dLbl>
              <c:idx val="0"/>
              <c:layout>
                <c:manualLayout>
                  <c:x val="-0.13451780392027771"/>
                  <c:y val="-2.47677794254744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AC3-4F4F-A983-C38762A19129}"/>
                </c:ext>
              </c:extLst>
            </c:dLbl>
            <c:dLbl>
              <c:idx val="1"/>
              <c:layout>
                <c:manualLayout>
                  <c:x val="0.12680021149913384"/>
                  <c:y val="-9.28432468856116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AC3-4F4F-A983-C38762A19129}"/>
                </c:ext>
              </c:extLst>
            </c:dLbl>
            <c:dLbl>
              <c:idx val="2"/>
              <c:layout>
                <c:manualLayout>
                  <c:x val="1.622419182505059E-3"/>
                  <c:y val="3.47878013554049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AC3-4F4F-A983-C38762A19129}"/>
                </c:ext>
              </c:extLst>
            </c:dLbl>
            <c:dLbl>
              <c:idx val="3"/>
              <c:layout>
                <c:manualLayout>
                  <c:x val="8.1633901558487779E-2"/>
                  <c:y val="-1.93036058651892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AC3-4F4F-A983-C38762A1912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Высокий</c:v>
                </c:pt>
                <c:pt idx="1">
                  <c:v>Средний</c:v>
                </c:pt>
                <c:pt idx="2">
                  <c:v>Базовый</c:v>
                </c:pt>
                <c:pt idx="3">
                  <c:v>Ниже базового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0.44</c:v>
                </c:pt>
                <c:pt idx="1">
                  <c:v>0.48</c:v>
                </c:pt>
                <c:pt idx="2" formatCode="0.00%">
                  <c:v>6.5000000000000002E-2</c:v>
                </c:pt>
                <c:pt idx="3" formatCode="0.00%">
                  <c:v>1.4999999999999999E-2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C3-4F4F-A983-C38762A191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 b="1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dirty="0" smtClean="0"/>
              <a:t>Первомайский</a:t>
            </a:r>
            <a:endParaRPr lang="ru-RU" dirty="0"/>
          </a:p>
        </c:rich>
      </c:tx>
      <c:layout>
        <c:manualLayout>
          <c:xMode val="edge"/>
          <c:yMode val="edge"/>
          <c:x val="0.19341647434785078"/>
          <c:y val="1.195724015599020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Лист3!$X$30</c:f>
              <c:strCache>
                <c:ptCount val="1"/>
                <c:pt idx="0">
                  <c:v>Высокий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Лист3!$Y$29:$AB$29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Лист3!$Y$30:$AB$30</c:f>
              <c:numCache>
                <c:formatCode>0%</c:formatCode>
                <c:ptCount val="4"/>
                <c:pt idx="0">
                  <c:v>8.3333333333333329E-2</c:v>
                </c:pt>
                <c:pt idx="1">
                  <c:v>0.15384615384615385</c:v>
                </c:pt>
                <c:pt idx="2">
                  <c:v>0.15384615384615385</c:v>
                </c:pt>
                <c:pt idx="3">
                  <c:v>0.23076923076923078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EC-48B2-AAA2-8959EA6A9D25}"/>
            </c:ext>
          </c:extLst>
        </c:ser>
        <c:ser>
          <c:idx val="1"/>
          <c:order val="1"/>
          <c:tx>
            <c:strRef>
              <c:f>Лист3!$X$31</c:f>
              <c:strCache>
                <c:ptCount val="1"/>
                <c:pt idx="0">
                  <c:v>Средний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Лист3!$Y$29:$AB$29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Лист3!$Y$31:$AB$31</c:f>
              <c:numCache>
                <c:formatCode>0%</c:formatCode>
                <c:ptCount val="4"/>
                <c:pt idx="0">
                  <c:v>0.58333333333333337</c:v>
                </c:pt>
                <c:pt idx="1">
                  <c:v>0.61538461538461542</c:v>
                </c:pt>
                <c:pt idx="2">
                  <c:v>0.69230769230769229</c:v>
                </c:pt>
                <c:pt idx="3">
                  <c:v>0.69230769230769229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6EC-48B2-AAA2-8959EA6A9D25}"/>
            </c:ext>
          </c:extLst>
        </c:ser>
        <c:ser>
          <c:idx val="2"/>
          <c:order val="2"/>
          <c:tx>
            <c:strRef>
              <c:f>Лист3!$X$32</c:f>
              <c:strCache>
                <c:ptCount val="1"/>
                <c:pt idx="0">
                  <c:v>Базовый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740567169065720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76EC-48B2-AAA2-8959EA6A9D25}"/>
                </c:ext>
              </c:extLst>
            </c:dLbl>
            <c:dLbl>
              <c:idx val="1"/>
              <c:layout>
                <c:manualLayout>
                  <c:x val="1.7405671690657206E-2"/>
                  <c:y val="-7.838635213371426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76EC-48B2-AAA2-8959EA6A9D25}"/>
                </c:ext>
              </c:extLst>
            </c:dLbl>
            <c:dLbl>
              <c:idx val="2"/>
              <c:layout>
                <c:manualLayout>
                  <c:x val="1.933963521184134E-2"/>
                  <c:y val="-7.1853326066816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76EC-48B2-AAA2-8959EA6A9D25}"/>
                </c:ext>
              </c:extLst>
            </c:dLbl>
            <c:dLbl>
              <c:idx val="3"/>
              <c:layout>
                <c:manualLayout>
                  <c:x val="1.343724564615513E-2"/>
                  <c:y val="-5.97862007799510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76EC-48B2-AAA2-8959EA6A9D2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Лист3!$Y$29:$AB$29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Лист3!$Y$32:$AB$32</c:f>
              <c:numCache>
                <c:formatCode>0%</c:formatCode>
                <c:ptCount val="4"/>
                <c:pt idx="0">
                  <c:v>0.16666666666666666</c:v>
                </c:pt>
                <c:pt idx="1">
                  <c:v>0.15384615384615385</c:v>
                </c:pt>
                <c:pt idx="2">
                  <c:v>7.6923076923076927E-2</c:v>
                </c:pt>
                <c:pt idx="3">
                  <c:v>7.6923076923076927E-2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6EC-48B2-AAA2-8959EA6A9D25}"/>
            </c:ext>
          </c:extLst>
        </c:ser>
        <c:ser>
          <c:idx val="3"/>
          <c:order val="3"/>
          <c:tx>
            <c:strRef>
              <c:f>Лист3!$X$33</c:f>
              <c:strCache>
                <c:ptCount val="1"/>
                <c:pt idx="0">
                  <c:v>Ниже базового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514152577539374E-2"/>
                  <c:y val="-4.7031811280228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76EC-48B2-AAA2-8959EA6A9D25}"/>
                </c:ext>
              </c:extLst>
            </c:dLbl>
            <c:dLbl>
              <c:idx val="1"/>
              <c:layout>
                <c:manualLayout>
                  <c:x val="2.7075489296577875E-2"/>
                  <c:y val="-7.1853326066816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76EC-48B2-AAA2-8959EA6A9D25}"/>
                </c:ext>
              </c:extLst>
            </c:dLbl>
            <c:dLbl>
              <c:idx val="2"/>
              <c:layout>
                <c:manualLayout>
                  <c:x val="2.7075489296577732E-2"/>
                  <c:y val="-7.1853326066816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76EC-48B2-AAA2-8959EA6A9D25}"/>
                </c:ext>
              </c:extLst>
            </c:dLbl>
            <c:dLbl>
              <c:idx val="3"/>
              <c:layout>
                <c:manualLayout>
                  <c:x val="2.514152577539374E-2"/>
                  <c:y val="-1.56772704267427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76EC-48B2-AAA2-8959EA6A9D2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Лист3!$Y$29:$AB$29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Лист3!$Y$33:$AB$33</c:f>
              <c:numCache>
                <c:formatCode>0%</c:formatCode>
                <c:ptCount val="4"/>
                <c:pt idx="0">
                  <c:v>0.16666666666666666</c:v>
                </c:pt>
                <c:pt idx="1">
                  <c:v>7.6923076923076927E-2</c:v>
                </c:pt>
                <c:pt idx="2">
                  <c:v>7.6923076923076927E-2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6EC-48B2-AAA2-8959EA6A9D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24534896"/>
        <c:axId val="524549456"/>
        <c:axId val="0"/>
      </c:bar3DChart>
      <c:catAx>
        <c:axId val="524534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524549456"/>
        <c:crosses val="autoZero"/>
        <c:auto val="1"/>
        <c:lblAlgn val="ctr"/>
        <c:lblOffset val="100"/>
        <c:noMultiLvlLbl val="0"/>
      </c:catAx>
      <c:valAx>
        <c:axId val="524549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5245348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dirty="0" smtClean="0"/>
              <a:t>Советский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Лист3!$K$30</c:f>
              <c:strCache>
                <c:ptCount val="1"/>
                <c:pt idx="0">
                  <c:v>Высокий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1"/>
              <c:layout>
                <c:manualLayout>
                  <c:x val="1.6941862996623366E-2"/>
                  <c:y val="-1.07760266498775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F369-4636-907D-C4B1DBF3D823}"/>
                </c:ext>
              </c:extLst>
            </c:dLbl>
            <c:dLbl>
              <c:idx val="2"/>
              <c:layout>
                <c:manualLayout>
                  <c:x val="1.6941862996623366E-2"/>
                  <c:y val="-1.07760266498775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F369-4636-907D-C4B1DBF3D82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Лист3!$L$29:$O$29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Лист3!$L$30:$O$30</c:f>
              <c:numCache>
                <c:formatCode>0%</c:formatCode>
                <c:ptCount val="4"/>
                <c:pt idx="0">
                  <c:v>0.23076923076923078</c:v>
                </c:pt>
                <c:pt idx="1">
                  <c:v>0.42857142857142855</c:v>
                </c:pt>
                <c:pt idx="2">
                  <c:v>0.42857142857142855</c:v>
                </c:pt>
                <c:pt idx="3">
                  <c:v>0.2857142857142857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69-4636-907D-C4B1DBF3D823}"/>
            </c:ext>
          </c:extLst>
        </c:ser>
        <c:ser>
          <c:idx val="1"/>
          <c:order val="1"/>
          <c:tx>
            <c:strRef>
              <c:f>Лист3!$K$31</c:f>
              <c:strCache>
                <c:ptCount val="1"/>
                <c:pt idx="0">
                  <c:v>Средний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0330235595948008E-2"/>
                  <c:y val="-1.79600444164626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F369-4636-907D-C4B1DBF3D823}"/>
                </c:ext>
              </c:extLst>
            </c:dLbl>
            <c:dLbl>
              <c:idx val="1"/>
              <c:layout>
                <c:manualLayout>
                  <c:x val="1.8636049296285703E-2"/>
                  <c:y val="-1.07760266498775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F369-4636-907D-C4B1DBF3D823}"/>
                </c:ext>
              </c:extLst>
            </c:dLbl>
            <c:dLbl>
              <c:idx val="2"/>
              <c:layout>
                <c:manualLayout>
                  <c:x val="1.8636049296285703E-2"/>
                  <c:y val="-1.07760266498775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F369-4636-907D-C4B1DBF3D82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Лист3!$L$29:$O$29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Лист3!$L$31:$O$31</c:f>
              <c:numCache>
                <c:formatCode>0%</c:formatCode>
                <c:ptCount val="4"/>
                <c:pt idx="0">
                  <c:v>0.38461538461538464</c:v>
                </c:pt>
                <c:pt idx="1">
                  <c:v>0.35714285714285715</c:v>
                </c:pt>
                <c:pt idx="2">
                  <c:v>0.2857142857142857</c:v>
                </c:pt>
                <c:pt idx="3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369-4636-907D-C4B1DBF3D823}"/>
            </c:ext>
          </c:extLst>
        </c:ser>
        <c:ser>
          <c:idx val="2"/>
          <c:order val="2"/>
          <c:tx>
            <c:strRef>
              <c:f>Лист3!$K$32</c:f>
              <c:strCache>
                <c:ptCount val="1"/>
                <c:pt idx="0">
                  <c:v>Базовый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2024421895610345E-2"/>
                  <c:y val="-1.4368035533170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F369-4636-907D-C4B1DBF3D823}"/>
                </c:ext>
              </c:extLst>
            </c:dLbl>
            <c:dLbl>
              <c:idx val="1"/>
              <c:layout>
                <c:manualLayout>
                  <c:x val="2.0330235595947977E-2"/>
                  <c:y val="-1.07760266498776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F369-4636-907D-C4B1DBF3D823}"/>
                </c:ext>
              </c:extLst>
            </c:dLbl>
            <c:dLbl>
              <c:idx val="2"/>
              <c:layout>
                <c:manualLayout>
                  <c:x val="2.033023559594804E-2"/>
                  <c:y val="-3.95120977162177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F369-4636-907D-C4B1DBF3D823}"/>
                </c:ext>
              </c:extLst>
            </c:dLbl>
            <c:dLbl>
              <c:idx val="3"/>
              <c:layout>
                <c:manualLayout>
                  <c:x val="1.8636049296285703E-2"/>
                  <c:y val="-3.59200888329252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F369-4636-907D-C4B1DBF3D82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Лист3!$L$29:$O$29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Лист3!$L$32:$O$32</c:f>
              <c:numCache>
                <c:formatCode>0%</c:formatCode>
                <c:ptCount val="4"/>
                <c:pt idx="0">
                  <c:v>0.23076923076923078</c:v>
                </c:pt>
                <c:pt idx="1">
                  <c:v>0.14285714285714285</c:v>
                </c:pt>
                <c:pt idx="2">
                  <c:v>0.14285714285714285</c:v>
                </c:pt>
                <c:pt idx="3">
                  <c:v>0.21428571428571427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369-4636-907D-C4B1DBF3D823}"/>
            </c:ext>
          </c:extLst>
        </c:ser>
        <c:ser>
          <c:idx val="3"/>
          <c:order val="3"/>
          <c:tx>
            <c:strRef>
              <c:f>Лист3!$K$33</c:f>
              <c:strCache>
                <c:ptCount val="1"/>
                <c:pt idx="0">
                  <c:v>Ниже базового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3553490397298694E-2"/>
                  <c:y val="-6.585273545727677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F369-4636-907D-C4B1DBF3D823}"/>
                </c:ext>
              </c:extLst>
            </c:dLbl>
            <c:dLbl>
              <c:idx val="1"/>
              <c:layout>
                <c:manualLayout>
                  <c:x val="2.033023559594804E-2"/>
                  <c:y val="-1.43680355331700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F369-4636-907D-C4B1DBF3D823}"/>
                </c:ext>
              </c:extLst>
            </c:dLbl>
            <c:dLbl>
              <c:idx val="2"/>
              <c:layout>
                <c:manualLayout>
                  <c:x val="2.2024421895610376E-2"/>
                  <c:y val="3.59200888329252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F369-4636-907D-C4B1DBF3D823}"/>
                </c:ext>
              </c:extLst>
            </c:dLbl>
            <c:dLbl>
              <c:idx val="3"/>
              <c:layout>
                <c:manualLayout>
                  <c:x val="1.3553490397298694E-2"/>
                  <c:y val="-1.4368035533170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F369-4636-907D-C4B1DBF3D82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Лист3!$L$29:$O$29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Лист3!$L$33:$O$33</c:f>
              <c:numCache>
                <c:formatCode>0%</c:formatCode>
                <c:ptCount val="4"/>
                <c:pt idx="0">
                  <c:v>0.15384615384615385</c:v>
                </c:pt>
                <c:pt idx="1">
                  <c:v>7.1428571428571425E-2</c:v>
                </c:pt>
                <c:pt idx="2">
                  <c:v>0.14285714285714285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369-4636-907D-C4B1DBF3D8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24538640"/>
        <c:axId val="524555280"/>
        <c:axId val="0"/>
      </c:bar3DChart>
      <c:catAx>
        <c:axId val="524538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524555280"/>
        <c:crosses val="autoZero"/>
        <c:auto val="1"/>
        <c:lblAlgn val="ctr"/>
        <c:lblOffset val="100"/>
        <c:noMultiLvlLbl val="0"/>
      </c:catAx>
      <c:valAx>
        <c:axId val="5245552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524538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/>
              <a:t>Центральный округ</a:t>
            </a:r>
          </a:p>
        </c:rich>
      </c:tx>
      <c:layout>
        <c:manualLayout>
          <c:xMode val="edge"/>
          <c:yMode val="edge"/>
          <c:x val="0.41209518225336317"/>
          <c:y val="1.306439202228558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Лист3!$Q$30</c:f>
              <c:strCache>
                <c:ptCount val="1"/>
                <c:pt idx="0">
                  <c:v>Высокий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2"/>
              <c:layout>
                <c:manualLayout>
                  <c:x val="5.1369703712761559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E096-4FD2-8E02-4BB4298E8D53}"/>
                </c:ext>
              </c:extLst>
            </c:dLbl>
            <c:dLbl>
              <c:idx val="3"/>
              <c:layout>
                <c:manualLayout>
                  <c:x val="1.0339795265831139E-2"/>
                  <c:y val="-3.834193320083776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E096-4FD2-8E02-4BB4298E8D5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Лист3!$R$29:$U$29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Лист3!$R$30:$U$30</c:f>
              <c:numCache>
                <c:formatCode>0%</c:formatCode>
                <c:ptCount val="4"/>
                <c:pt idx="0">
                  <c:v>0.19354838709677419</c:v>
                </c:pt>
                <c:pt idx="1">
                  <c:v>0.29411764705882354</c:v>
                </c:pt>
                <c:pt idx="2">
                  <c:v>0.44117647058823528</c:v>
                </c:pt>
                <c:pt idx="3">
                  <c:v>0.45945945945945948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96-4FD2-8E02-4BB4298E8D53}"/>
            </c:ext>
          </c:extLst>
        </c:ser>
        <c:ser>
          <c:idx val="1"/>
          <c:order val="1"/>
          <c:tx>
            <c:strRef>
              <c:f>Лист3!$Q$31</c:f>
              <c:strCache>
                <c:ptCount val="1"/>
                <c:pt idx="0">
                  <c:v>Средний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8.5616172854603642E-3"/>
                  <c:y val="-3.5145648619638525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E096-4FD2-8E02-4BB4298E8D53}"/>
                </c:ext>
              </c:extLst>
            </c:dLbl>
            <c:dLbl>
              <c:idx val="1"/>
              <c:layout>
                <c:manualLayout>
                  <c:x val="1.02903883689221E-2"/>
                  <c:y val="-9.7285752118504449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E096-4FD2-8E02-4BB4298E8D53}"/>
                </c:ext>
              </c:extLst>
            </c:dLbl>
            <c:dLbl>
              <c:idx val="2"/>
              <c:layout>
                <c:manualLayout>
                  <c:x val="1.5410911113828658E-2"/>
                  <c:y val="-1.5336460200074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E096-4FD2-8E02-4BB4298E8D53}"/>
                </c:ext>
              </c:extLst>
            </c:dLbl>
            <c:dLbl>
              <c:idx val="3"/>
              <c:layout>
                <c:manualLayout>
                  <c:x val="1.883555802801267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E096-4FD2-8E02-4BB4298E8D5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Лист3!$R$29:$U$29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Лист3!$R$31:$U$31</c:f>
              <c:numCache>
                <c:formatCode>0%</c:formatCode>
                <c:ptCount val="4"/>
                <c:pt idx="0">
                  <c:v>0.58064516129032262</c:v>
                </c:pt>
                <c:pt idx="1">
                  <c:v>0.6470588235294118</c:v>
                </c:pt>
                <c:pt idx="2">
                  <c:v>0.47058823529411764</c:v>
                </c:pt>
                <c:pt idx="3">
                  <c:v>0.40540540540540543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096-4FD2-8E02-4BB4298E8D53}"/>
            </c:ext>
          </c:extLst>
        </c:ser>
        <c:ser>
          <c:idx val="2"/>
          <c:order val="2"/>
          <c:tx>
            <c:strRef>
              <c:f>Лист3!$Q$32</c:f>
              <c:strCache>
                <c:ptCount val="1"/>
                <c:pt idx="0">
                  <c:v>Базовый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3698587656736552E-2"/>
                  <c:y val="-2.68388053501301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E096-4FD2-8E02-4BB4298E8D53}"/>
                </c:ext>
              </c:extLst>
            </c:dLbl>
            <c:dLbl>
              <c:idx val="1"/>
              <c:layout>
                <c:manualLayout>
                  <c:x val="1.7040972872542356E-2"/>
                  <c:y val="-1.53365161072638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E096-4FD2-8E02-4BB4298E8D53}"/>
                </c:ext>
              </c:extLst>
            </c:dLbl>
            <c:dLbl>
              <c:idx val="2"/>
              <c:layout>
                <c:manualLayout>
                  <c:x val="1.1986264199644511E-2"/>
                  <c:y val="3.83411505001852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E096-4FD2-8E02-4BB4298E8D53}"/>
                </c:ext>
              </c:extLst>
            </c:dLbl>
            <c:dLbl>
              <c:idx val="3"/>
              <c:layout>
                <c:manualLayout>
                  <c:x val="2.0547881485104877E-2"/>
                  <c:y val="-1.53364602000744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E096-4FD2-8E02-4BB4298E8D5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Лист3!$R$29:$U$29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Лист3!$R$32:$U$32</c:f>
              <c:numCache>
                <c:formatCode>0%</c:formatCode>
                <c:ptCount val="4"/>
                <c:pt idx="0">
                  <c:v>9.6774193548387094E-2</c:v>
                </c:pt>
                <c:pt idx="1">
                  <c:v>0</c:v>
                </c:pt>
                <c:pt idx="2">
                  <c:v>5.8823529411764705E-2</c:v>
                </c:pt>
                <c:pt idx="3">
                  <c:v>0.10810810810810811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096-4FD2-8E02-4BB4298E8D53}"/>
            </c:ext>
          </c:extLst>
        </c:ser>
        <c:ser>
          <c:idx val="3"/>
          <c:order val="3"/>
          <c:tx>
            <c:strRef>
              <c:f>Лист3!$Q$33</c:f>
              <c:strCache>
                <c:ptCount val="1"/>
                <c:pt idx="0">
                  <c:v>Ниже базового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3972528399289022E-2"/>
                  <c:y val="-2.30046903001115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E096-4FD2-8E02-4BB4298E8D53}"/>
                </c:ext>
              </c:extLst>
            </c:dLbl>
            <c:dLbl>
              <c:idx val="1"/>
              <c:layout>
                <c:manualLayout>
                  <c:x val="1.0273940742552374E-2"/>
                  <c:y val="3.83411505001852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E096-4FD2-8E02-4BB4298E8D53}"/>
                </c:ext>
              </c:extLst>
            </c:dLbl>
            <c:dLbl>
              <c:idx val="2"/>
              <c:layout>
                <c:manualLayout>
                  <c:x val="1.3698587656736583E-2"/>
                  <c:y val="-1.5336460200074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E096-4FD2-8E02-4BB4298E8D53}"/>
                </c:ext>
              </c:extLst>
            </c:dLbl>
            <c:dLbl>
              <c:idx val="3"/>
              <c:layout>
                <c:manualLayout>
                  <c:x val="1.7123234570920728E-2"/>
                  <c:y val="-1.53364602000744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E096-4FD2-8E02-4BB4298E8D5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Лист3!$R$29:$U$29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Лист3!$R$33:$U$33</c:f>
              <c:numCache>
                <c:formatCode>0%</c:formatCode>
                <c:ptCount val="4"/>
                <c:pt idx="0">
                  <c:v>0.12903225806451613</c:v>
                </c:pt>
                <c:pt idx="1">
                  <c:v>5.8823529411764705E-2</c:v>
                </c:pt>
                <c:pt idx="2">
                  <c:v>2.9411764705882353E-2</c:v>
                </c:pt>
                <c:pt idx="3">
                  <c:v>2.7027027027027029E-2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096-4FD2-8E02-4BB4298E8D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24553616"/>
        <c:axId val="524533648"/>
        <c:axId val="0"/>
      </c:bar3DChart>
      <c:catAx>
        <c:axId val="524553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524533648"/>
        <c:crosses val="autoZero"/>
        <c:auto val="1"/>
        <c:lblAlgn val="ctr"/>
        <c:lblOffset val="100"/>
        <c:noMultiLvlLbl val="0"/>
      </c:catAx>
      <c:valAx>
        <c:axId val="524533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5245536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Лист4!$B$1</c:f>
              <c:strCache>
                <c:ptCount val="1"/>
                <c:pt idx="0">
                  <c:v>Высокий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7"/>
              <c:layout>
                <c:manualLayout>
                  <c:x val="5.4522415409973476E-3"/>
                  <c:y val="-2.4644814580844086E-1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609A-48CB-91A2-14D8A27F585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Лист4!$A$2:$A$9</c:f>
              <c:strCache>
                <c:ptCount val="8"/>
                <c:pt idx="0">
                  <c:v>Знание</c:v>
                </c:pt>
                <c:pt idx="1">
                  <c:v>Здоровье</c:v>
                </c:pt>
                <c:pt idx="2">
                  <c:v>Творчество</c:v>
                </c:pt>
                <c:pt idx="3">
                  <c:v>Воспитание</c:v>
                </c:pt>
                <c:pt idx="4">
                  <c:v>Профориентация</c:v>
                </c:pt>
                <c:pt idx="5">
                  <c:v>Учитель. Школьная команда</c:v>
                </c:pt>
                <c:pt idx="6">
                  <c:v>Школьный климат </c:v>
                </c:pt>
                <c:pt idx="7">
                  <c:v>Образовательная среда</c:v>
                </c:pt>
              </c:strCache>
            </c:strRef>
          </c:cat>
          <c:val>
            <c:numRef>
              <c:f>Лист4!$B$2:$B$9</c:f>
              <c:numCache>
                <c:formatCode>0%</c:formatCode>
                <c:ptCount val="8"/>
                <c:pt idx="0">
                  <c:v>0.52</c:v>
                </c:pt>
                <c:pt idx="1">
                  <c:v>0.18</c:v>
                </c:pt>
                <c:pt idx="2" formatCode="0.0%">
                  <c:v>0.46500000000000002</c:v>
                </c:pt>
                <c:pt idx="3">
                  <c:v>0.3</c:v>
                </c:pt>
                <c:pt idx="4">
                  <c:v>0.7</c:v>
                </c:pt>
                <c:pt idx="5" formatCode="0.0%">
                  <c:v>0.27500000000000002</c:v>
                </c:pt>
                <c:pt idx="6">
                  <c:v>0.8</c:v>
                </c:pt>
                <c:pt idx="7">
                  <c:v>0.79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0A-421E-91A0-F43D721A1697}"/>
            </c:ext>
          </c:extLst>
        </c:ser>
        <c:ser>
          <c:idx val="1"/>
          <c:order val="1"/>
          <c:tx>
            <c:strRef>
              <c:f>Лист4!$C$1</c:f>
              <c:strCache>
                <c:ptCount val="1"/>
                <c:pt idx="0">
                  <c:v>Средний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0718517855790531E-2"/>
                  <c:y val="-6.4525350841776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2B0A-421E-91A0-F43D721A1697}"/>
                </c:ext>
              </c:extLst>
            </c:dLbl>
            <c:dLbl>
              <c:idx val="4"/>
              <c:layout>
                <c:manualLayout>
                  <c:x val="1.3085379698394019E-2"/>
                  <c:y val="-8.60338011223685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7-2B0A-421E-91A0-F43D721A1697}"/>
                </c:ext>
              </c:extLst>
            </c:dLbl>
            <c:dLbl>
              <c:idx val="6"/>
              <c:layout>
                <c:manualLayout>
                  <c:x val="1.4175828006593521E-2"/>
                  <c:y val="-6.45253508417771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2B0A-421E-91A0-F43D721A1697}"/>
                </c:ext>
              </c:extLst>
            </c:dLbl>
            <c:dLbl>
              <c:idx val="7"/>
              <c:layout>
                <c:manualLayout>
                  <c:x val="1.3085379698394019E-2"/>
                  <c:y val="-6.4525350841776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2B0A-421E-91A0-F43D721A169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Лист4!$A$2:$A$9</c:f>
              <c:strCache>
                <c:ptCount val="8"/>
                <c:pt idx="0">
                  <c:v>Знание</c:v>
                </c:pt>
                <c:pt idx="1">
                  <c:v>Здоровье</c:v>
                </c:pt>
                <c:pt idx="2">
                  <c:v>Творчество</c:v>
                </c:pt>
                <c:pt idx="3">
                  <c:v>Воспитание</c:v>
                </c:pt>
                <c:pt idx="4">
                  <c:v>Профориентация</c:v>
                </c:pt>
                <c:pt idx="5">
                  <c:v>Учитель. Школьная команда</c:v>
                </c:pt>
                <c:pt idx="6">
                  <c:v>Школьный климат </c:v>
                </c:pt>
                <c:pt idx="7">
                  <c:v>Образовательная среда</c:v>
                </c:pt>
              </c:strCache>
            </c:strRef>
          </c:cat>
          <c:val>
            <c:numRef>
              <c:f>Лист4!$C$2:$C$9</c:f>
              <c:numCache>
                <c:formatCode>0.0%</c:formatCode>
                <c:ptCount val="8"/>
                <c:pt idx="0">
                  <c:v>0.46500000000000002</c:v>
                </c:pt>
                <c:pt idx="1">
                  <c:v>0.79500000000000004</c:v>
                </c:pt>
                <c:pt idx="2" formatCode="0%">
                  <c:v>0.51</c:v>
                </c:pt>
                <c:pt idx="3" formatCode="0%">
                  <c:v>0.67</c:v>
                </c:pt>
                <c:pt idx="4" formatCode="0%">
                  <c:v>0.3</c:v>
                </c:pt>
                <c:pt idx="5" formatCode="0%">
                  <c:v>0.63</c:v>
                </c:pt>
                <c:pt idx="6">
                  <c:v>0.155</c:v>
                </c:pt>
                <c:pt idx="7" formatCode="0%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B0A-421E-91A0-F43D721A1697}"/>
            </c:ext>
          </c:extLst>
        </c:ser>
        <c:ser>
          <c:idx val="2"/>
          <c:order val="2"/>
          <c:tx>
            <c:strRef>
              <c:f>Лист4!$D$1</c:f>
              <c:strCache>
                <c:ptCount val="1"/>
                <c:pt idx="0">
                  <c:v>Базовый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3085379698394019E-2"/>
                  <c:y val="-1.29050701683552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2B0A-421E-91A0-F43D721A1697}"/>
                </c:ext>
              </c:extLst>
            </c:dLbl>
            <c:dLbl>
              <c:idx val="1"/>
              <c:layout>
                <c:manualLayout>
                  <c:x val="1.6356724622992522E-2"/>
                  <c:y val="-1.07542251402961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2B0A-421E-91A0-F43D721A1697}"/>
                </c:ext>
              </c:extLst>
            </c:dLbl>
            <c:dLbl>
              <c:idx val="2"/>
              <c:layout>
                <c:manualLayout>
                  <c:x val="1.0904483081994976E-2"/>
                  <c:y val="-7.886340665870107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2B0A-421E-91A0-F43D721A1697}"/>
                </c:ext>
              </c:extLst>
            </c:dLbl>
            <c:dLbl>
              <c:idx val="3"/>
              <c:layout>
                <c:manualLayout>
                  <c:x val="1.6356724622992522E-2"/>
                  <c:y val="-1.07542251402961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2B0A-421E-91A0-F43D721A1697}"/>
                </c:ext>
              </c:extLst>
            </c:dLbl>
            <c:dLbl>
              <c:idx val="4"/>
              <c:layout>
                <c:manualLayout>
                  <c:x val="7.6331381573965908E-3"/>
                  <c:y val="-4.30169005611834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2B0A-421E-91A0-F43D721A1697}"/>
                </c:ext>
              </c:extLst>
            </c:dLbl>
            <c:dLbl>
              <c:idx val="5"/>
              <c:layout>
                <c:manualLayout>
                  <c:x val="1.4175828006593441E-2"/>
                  <c:y val="4.30169005611834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2B0A-421E-91A0-F43D721A1697}"/>
                </c:ext>
              </c:extLst>
            </c:dLbl>
            <c:dLbl>
              <c:idx val="6"/>
              <c:layout>
                <c:manualLayout>
                  <c:x val="1.5266276314793022E-2"/>
                  <c:y val="-1.07542251402961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2B0A-421E-91A0-F43D721A1697}"/>
                </c:ext>
              </c:extLst>
            </c:dLbl>
            <c:dLbl>
              <c:idx val="7"/>
              <c:layout>
                <c:manualLayout>
                  <c:x val="9.8140347737955148E-3"/>
                  <c:y val="-2.150845028059213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2B0A-421E-91A0-F43D721A169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Лист4!$A$2:$A$9</c:f>
              <c:strCache>
                <c:ptCount val="8"/>
                <c:pt idx="0">
                  <c:v>Знание</c:v>
                </c:pt>
                <c:pt idx="1">
                  <c:v>Здоровье</c:v>
                </c:pt>
                <c:pt idx="2">
                  <c:v>Творчество</c:v>
                </c:pt>
                <c:pt idx="3">
                  <c:v>Воспитание</c:v>
                </c:pt>
                <c:pt idx="4">
                  <c:v>Профориентация</c:v>
                </c:pt>
                <c:pt idx="5">
                  <c:v>Учитель. Школьная команда</c:v>
                </c:pt>
                <c:pt idx="6">
                  <c:v>Школьный климат </c:v>
                </c:pt>
                <c:pt idx="7">
                  <c:v>Образовательная среда</c:v>
                </c:pt>
              </c:strCache>
            </c:strRef>
          </c:cat>
          <c:val>
            <c:numRef>
              <c:f>Лист4!$D$2:$D$9</c:f>
              <c:numCache>
                <c:formatCode>0.0%</c:formatCode>
                <c:ptCount val="8"/>
                <c:pt idx="0">
                  <c:v>1.4999999999999999E-2</c:v>
                </c:pt>
                <c:pt idx="1">
                  <c:v>2.5000000000000001E-2</c:v>
                </c:pt>
                <c:pt idx="2">
                  <c:v>2.5000000000000001E-2</c:v>
                </c:pt>
                <c:pt idx="3">
                  <c:v>2.5000000000000001E-2</c:v>
                </c:pt>
                <c:pt idx="4" formatCode="0%">
                  <c:v>0</c:v>
                </c:pt>
                <c:pt idx="5">
                  <c:v>8.5000000000000006E-2</c:v>
                </c:pt>
                <c:pt idx="6">
                  <c:v>4.4999999999999998E-2</c:v>
                </c:pt>
                <c:pt idx="7" formatCode="0%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B0A-421E-91A0-F43D721A1697}"/>
            </c:ext>
          </c:extLst>
        </c:ser>
        <c:ser>
          <c:idx val="3"/>
          <c:order val="3"/>
          <c:tx>
            <c:strRef>
              <c:f>Лист4!$E$1</c:f>
              <c:strCache>
                <c:ptCount val="1"/>
                <c:pt idx="0">
                  <c:v>Ниже базового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0904483081995016E-2"/>
                  <c:y val="-4.301690056118426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6-2B0A-421E-91A0-F43D721A1697}"/>
                </c:ext>
              </c:extLst>
            </c:dLbl>
            <c:dLbl>
              <c:idx val="1"/>
              <c:layout>
                <c:manualLayout>
                  <c:x val="1.5266276314793022E-2"/>
                  <c:y val="-4.30169005611834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5-2B0A-421E-91A0-F43D721A1697}"/>
                </c:ext>
              </c:extLst>
            </c:dLbl>
            <c:dLbl>
              <c:idx val="2"/>
              <c:layout>
                <c:manualLayout>
                  <c:x val="1.4175828006593521E-2"/>
                  <c:y val="-4.30169005611834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4-2B0A-421E-91A0-F43D721A1697}"/>
                </c:ext>
              </c:extLst>
            </c:dLbl>
            <c:dLbl>
              <c:idx val="3"/>
              <c:layout>
                <c:manualLayout>
                  <c:x val="1.6356724622992522E-2"/>
                  <c:y val="-2.150845028059213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2B0A-421E-91A0-F43D721A1697}"/>
                </c:ext>
              </c:extLst>
            </c:dLbl>
            <c:dLbl>
              <c:idx val="4"/>
              <c:layout>
                <c:manualLayout>
                  <c:x val="1.1994931390194438E-2"/>
                  <c:y val="-4.30169005611834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2B0A-421E-91A0-F43D721A1697}"/>
                </c:ext>
              </c:extLst>
            </c:dLbl>
            <c:dLbl>
              <c:idx val="5"/>
              <c:layout>
                <c:manualLayout>
                  <c:x val="1.3085379698393939E-2"/>
                  <c:y val="-7.886340665870107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2B0A-421E-91A0-F43D721A1697}"/>
                </c:ext>
              </c:extLst>
            </c:dLbl>
            <c:dLbl>
              <c:idx val="6"/>
              <c:layout>
                <c:manualLayout>
                  <c:x val="7.6331381573963505E-3"/>
                  <c:y val="-4.30169005611834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2B0A-421E-91A0-F43D721A1697}"/>
                </c:ext>
              </c:extLst>
            </c:dLbl>
            <c:dLbl>
              <c:idx val="7"/>
              <c:layout>
                <c:manualLayout>
                  <c:x val="1.5266276314793022E-2"/>
                  <c:y val="4.301690056118426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2B0A-421E-91A0-F43D721A169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Лист4!$A$2:$A$9</c:f>
              <c:strCache>
                <c:ptCount val="8"/>
                <c:pt idx="0">
                  <c:v>Знание</c:v>
                </c:pt>
                <c:pt idx="1">
                  <c:v>Здоровье</c:v>
                </c:pt>
                <c:pt idx="2">
                  <c:v>Творчество</c:v>
                </c:pt>
                <c:pt idx="3">
                  <c:v>Воспитание</c:v>
                </c:pt>
                <c:pt idx="4">
                  <c:v>Профориентация</c:v>
                </c:pt>
                <c:pt idx="5">
                  <c:v>Учитель. Школьная команда</c:v>
                </c:pt>
                <c:pt idx="6">
                  <c:v>Школьный климат </c:v>
                </c:pt>
                <c:pt idx="7">
                  <c:v>Образовательная среда</c:v>
                </c:pt>
              </c:strCache>
            </c:strRef>
          </c:cat>
          <c:val>
            <c:numRef>
              <c:f>Лист4!$E$2:$E$9</c:f>
              <c:numCache>
                <c:formatCode>0%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 formatCode="0.0%">
                  <c:v>5.0000000000000001E-3</c:v>
                </c:pt>
                <c:pt idx="4">
                  <c:v>0</c:v>
                </c:pt>
                <c:pt idx="5">
                  <c:v>0.01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B0A-421E-91A0-F43D721A16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24557360"/>
        <c:axId val="524558192"/>
        <c:axId val="0"/>
      </c:bar3DChart>
      <c:catAx>
        <c:axId val="524557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524558192"/>
        <c:crosses val="autoZero"/>
        <c:auto val="1"/>
        <c:lblAlgn val="ctr"/>
        <c:lblOffset val="100"/>
        <c:noMultiLvlLbl val="0"/>
      </c:catAx>
      <c:valAx>
        <c:axId val="5245581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5245573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dirty="0" smtClean="0"/>
              <a:t>Магистральное направление «Знание»</a:t>
            </a:r>
            <a:endParaRPr lang="ru-RU" dirty="0"/>
          </a:p>
        </c:rich>
      </c:tx>
      <c:layout>
        <c:manualLayout>
          <c:xMode val="edge"/>
          <c:yMode val="edge"/>
          <c:x val="0.21376510915173286"/>
          <c:y val="6.8715308688644984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Лист2!$B$2</c:f>
              <c:strCache>
                <c:ptCount val="1"/>
                <c:pt idx="0">
                  <c:v>Высокий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24%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598A-4A5F-8590-9B0F01980755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43%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598A-4A5F-8590-9B0F01980755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52%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598A-4A5F-8590-9B0F0198075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Лист2!$A$3:$A$6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Лист2!$B$3:$B$6</c:f>
              <c:numCache>
                <c:formatCode>0.0%</c:formatCode>
                <c:ptCount val="4"/>
                <c:pt idx="0">
                  <c:v>0.24</c:v>
                </c:pt>
                <c:pt idx="1">
                  <c:v>0.35199999999999998</c:v>
                </c:pt>
                <c:pt idx="2">
                  <c:v>0.43</c:v>
                </c:pt>
                <c:pt idx="3">
                  <c:v>0.52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780-4B50-89FB-0581D97A3EF0}"/>
            </c:ext>
          </c:extLst>
        </c:ser>
        <c:ser>
          <c:idx val="1"/>
          <c:order val="1"/>
          <c:tx>
            <c:strRef>
              <c:f>Лист2!$C$2</c:f>
              <c:strCache>
                <c:ptCount val="1"/>
                <c:pt idx="0">
                  <c:v>Средний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57%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598A-4A5F-8590-9B0F01980755}"/>
                </c:ext>
              </c:extLst>
            </c:dLbl>
            <c:dLbl>
              <c:idx val="1"/>
              <c:layout>
                <c:manualLayout>
                  <c:x val="2.1592442645074223E-2"/>
                  <c:y val="-6.84931506849315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9780-4B50-89FB-0581D97A3EF0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52%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598A-4A5F-8590-9B0F01980755}"/>
                </c:ext>
              </c:extLst>
            </c:dLbl>
            <c:dLbl>
              <c:idx val="3"/>
              <c:layout>
                <c:manualLayout>
                  <c:x val="4.588394062078282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9780-4B50-89FB-0581D97A3EF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Лист2!$A$3:$A$6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Лист2!$C$3:$C$6</c:f>
              <c:numCache>
                <c:formatCode>0.0%</c:formatCode>
                <c:ptCount val="4"/>
                <c:pt idx="0">
                  <c:v>0.56999999999999995</c:v>
                </c:pt>
                <c:pt idx="1">
                  <c:v>0.54200000000000004</c:v>
                </c:pt>
                <c:pt idx="2">
                  <c:v>0.52</c:v>
                </c:pt>
                <c:pt idx="3">
                  <c:v>0.46500000000000002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780-4B50-89FB-0581D97A3EF0}"/>
            </c:ext>
          </c:extLst>
        </c:ser>
        <c:ser>
          <c:idx val="2"/>
          <c:order val="2"/>
          <c:tx>
            <c:strRef>
              <c:f>Лист2!$D$2</c:f>
              <c:strCache>
                <c:ptCount val="1"/>
                <c:pt idx="0">
                  <c:v>Базовый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9689608636977057E-2"/>
                  <c:y val="-1.7123287671232876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9780-4B50-89FB-0581D97A3EF0}"/>
                </c:ext>
              </c:extLst>
            </c:dLbl>
            <c:dLbl>
              <c:idx val="1"/>
              <c:layout>
                <c:manualLayout>
                  <c:x val="4.048582995951417E-2"/>
                  <c:y val="-6.84931506849315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9780-4B50-89FB-0581D97A3EF0}"/>
                </c:ext>
              </c:extLst>
            </c:dLbl>
            <c:dLbl>
              <c:idx val="2"/>
              <c:layout>
                <c:manualLayout>
                  <c:x val="2.9689608636977057E-2"/>
                  <c:y val="-2.739726027397273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9780-4B50-89FB-0581D97A3EF0}"/>
                </c:ext>
              </c:extLst>
            </c:dLbl>
            <c:dLbl>
              <c:idx val="3"/>
              <c:layout>
                <c:manualLayout>
                  <c:x val="4.3184885290148446E-2"/>
                  <c:y val="-3.42465753424657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9780-4B50-89FB-0581D97A3EF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Лист2!$A$3:$A$6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Лист2!$D$3:$D$6</c:f>
              <c:numCache>
                <c:formatCode>0.0%</c:formatCode>
                <c:ptCount val="4"/>
                <c:pt idx="0">
                  <c:v>0.13</c:v>
                </c:pt>
                <c:pt idx="1">
                  <c:v>8.4000000000000005E-2</c:v>
                </c:pt>
                <c:pt idx="2">
                  <c:v>0.03</c:v>
                </c:pt>
                <c:pt idx="3">
                  <c:v>1.4999999999999999E-2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780-4B50-89FB-0581D97A3EF0}"/>
            </c:ext>
          </c:extLst>
        </c:ser>
        <c:ser>
          <c:idx val="3"/>
          <c:order val="3"/>
          <c:tx>
            <c:strRef>
              <c:f>Лист2!$E$2</c:f>
              <c:strCache>
                <c:ptCount val="1"/>
                <c:pt idx="0">
                  <c:v>Ниже базового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7219116506695664E-2"/>
                  <c:y val="-1.2586624574181512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5814645735210111E-2"/>
                      <c:h val="4.901692019790009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9780-4B50-89FB-0581D97A3EF0}"/>
                </c:ext>
              </c:extLst>
            </c:dLbl>
            <c:dLbl>
              <c:idx val="1"/>
              <c:layout>
                <c:manualLayout>
                  <c:x val="3.238866396761133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9780-4B50-89FB-0581D97A3EF0}"/>
                </c:ext>
              </c:extLst>
            </c:dLbl>
            <c:dLbl>
              <c:idx val="2"/>
              <c:layout>
                <c:manualLayout>
                  <c:x val="2.6990553306342781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9780-4B50-89FB-0581D97A3EF0}"/>
                </c:ext>
              </c:extLst>
            </c:dLbl>
            <c:dLbl>
              <c:idx val="3"/>
              <c:layout>
                <c:manualLayout>
                  <c:x val="3.3466960461183325E-2"/>
                  <c:y val="-1.1786208458800392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0%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9780-4B50-89FB-0581D97A3EF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Лист2!$A$3:$A$6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Лист2!$E$3:$E$6</c:f>
              <c:numCache>
                <c:formatCode>0.0%</c:formatCode>
                <c:ptCount val="4"/>
                <c:pt idx="0">
                  <c:v>0.06</c:v>
                </c:pt>
                <c:pt idx="1">
                  <c:v>2.1999999999999999E-2</c:v>
                </c:pt>
                <c:pt idx="2">
                  <c:v>0.02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9780-4B50-89FB-0581D97A3E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72966128"/>
        <c:axId val="872969872"/>
        <c:axId val="0"/>
      </c:bar3DChart>
      <c:catAx>
        <c:axId val="872966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872969872"/>
        <c:crosses val="autoZero"/>
        <c:auto val="1"/>
        <c:lblAlgn val="ctr"/>
        <c:lblOffset val="100"/>
        <c:noMultiLvlLbl val="0"/>
      </c:catAx>
      <c:valAx>
        <c:axId val="8729698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8729661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  <c:userShapes r:id="rId4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920" b="0" i="0" u="none" strike="noStrike" baseline="0" dirty="0" smtClean="0">
                <a:effectLst/>
              </a:rPr>
              <a:t>Магистральное направление «</a:t>
            </a:r>
            <a:r>
              <a:rPr lang="ru-RU" dirty="0" smtClean="0"/>
              <a:t>Здоровье»</a:t>
            </a:r>
            <a:endParaRPr lang="ru-RU" dirty="0"/>
          </a:p>
        </c:rich>
      </c:tx>
      <c:layout>
        <c:manualLayout>
          <c:xMode val="edge"/>
          <c:yMode val="edge"/>
          <c:x val="0.200255943784024"/>
          <c:y val="2.6323774970276933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Лист2!$H$2</c:f>
              <c:strCache>
                <c:ptCount val="1"/>
                <c:pt idx="0">
                  <c:v>Высокий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F535-485D-983F-E0F4A06BA890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15%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F535-485D-983F-E0F4A06BA890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18%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F535-485D-983F-E0F4A06BA8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Лист2!$G$3:$G$6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Лист2!$H$3:$H$6</c:f>
              <c:numCache>
                <c:formatCode>0.0%</c:formatCode>
                <c:ptCount val="4"/>
                <c:pt idx="0">
                  <c:v>0.03</c:v>
                </c:pt>
                <c:pt idx="1">
                  <c:v>0.115</c:v>
                </c:pt>
                <c:pt idx="2">
                  <c:v>0.15</c:v>
                </c:pt>
                <c:pt idx="3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E1-4E89-8DCE-8A07FA376779}"/>
            </c:ext>
          </c:extLst>
        </c:ser>
        <c:ser>
          <c:idx val="1"/>
          <c:order val="1"/>
          <c:tx>
            <c:strRef>
              <c:f>Лист2!$I$2</c:f>
              <c:strCache>
                <c:ptCount val="1"/>
                <c:pt idx="0">
                  <c:v>Средний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4764053994000667E-2"/>
                  <c:y val="-5.2647549940553866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71%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535-485D-983F-E0F4A06BA890}"/>
                </c:ext>
              </c:extLst>
            </c:dLbl>
            <c:dLbl>
              <c:idx val="1"/>
              <c:layout>
                <c:manualLayout>
                  <c:x val="1.4109543384068373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84%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535-485D-983F-E0F4A06BA890}"/>
                </c:ext>
              </c:extLst>
            </c:dLbl>
            <c:dLbl>
              <c:idx val="2"/>
              <c:layout>
                <c:manualLayout>
                  <c:x val="1.0582157538051327E-2"/>
                  <c:y val="-1.0529509988110797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82%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F535-485D-983F-E0F4A06BA890}"/>
                </c:ext>
              </c:extLst>
            </c:dLbl>
            <c:dLbl>
              <c:idx val="3"/>
              <c:layout>
                <c:manualLayout>
                  <c:x val="1.7636929230085547E-2"/>
                  <c:y val="-5.26475499405538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F535-485D-983F-E0F4A06BA8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Лист2!$G$3:$G$6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Лист2!$I$3:$I$6</c:f>
              <c:numCache>
                <c:formatCode>0.0%</c:formatCode>
                <c:ptCount val="4"/>
                <c:pt idx="0">
                  <c:v>0.71</c:v>
                </c:pt>
                <c:pt idx="1">
                  <c:v>0.84</c:v>
                </c:pt>
                <c:pt idx="2">
                  <c:v>0.82</c:v>
                </c:pt>
                <c:pt idx="3">
                  <c:v>0.79500000000000004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7E1-4E89-8DCE-8A07FA376779}"/>
            </c:ext>
          </c:extLst>
        </c:ser>
        <c:ser>
          <c:idx val="2"/>
          <c:order val="2"/>
          <c:tx>
            <c:strRef>
              <c:f>Лист2!$J$2</c:f>
              <c:strCache>
                <c:ptCount val="1"/>
                <c:pt idx="0">
                  <c:v>Базовый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0023747361404288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25%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D7E1-4E89-8DCE-8A07FA376779}"/>
                </c:ext>
              </c:extLst>
            </c:dLbl>
            <c:dLbl>
              <c:idx val="1"/>
              <c:layout>
                <c:manualLayout>
                  <c:x val="1.8365389956671415E-2"/>
                  <c:y val="-1.7404575279363652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3492806354849452E-2"/>
                      <c:h val="5.63328784363926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7E1-4E89-8DCE-8A07FA376779}"/>
                </c:ext>
              </c:extLst>
            </c:dLbl>
            <c:dLbl>
              <c:idx val="2"/>
              <c:layout>
                <c:manualLayout>
                  <c:x val="3.4192530247238298E-2"/>
                  <c:y val="-4.10958904109590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D7E1-4E89-8DCE-8A07FA376779}"/>
                </c:ext>
              </c:extLst>
            </c:dLbl>
            <c:dLbl>
              <c:idx val="3"/>
              <c:layout>
                <c:manualLayout>
                  <c:x val="4.4713308784850081E-2"/>
                  <c:y val="-3.08219178082191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D7E1-4E89-8DCE-8A07FA37677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Лист2!$G$3:$G$6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Лист2!$J$3:$J$6</c:f>
              <c:numCache>
                <c:formatCode>0.0%</c:formatCode>
                <c:ptCount val="4"/>
                <c:pt idx="0">
                  <c:v>0.25</c:v>
                </c:pt>
                <c:pt idx="1">
                  <c:v>0.04</c:v>
                </c:pt>
                <c:pt idx="2">
                  <c:v>2.5000000000000001E-2</c:v>
                </c:pt>
                <c:pt idx="3">
                  <c:v>2.5000000000000001E-2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7E1-4E89-8DCE-8A07FA376779}"/>
            </c:ext>
          </c:extLst>
        </c:ser>
        <c:ser>
          <c:idx val="3"/>
          <c:order val="3"/>
          <c:tx>
            <c:strRef>
              <c:f>Лист2!$K$2</c:f>
              <c:strCache>
                <c:ptCount val="1"/>
                <c:pt idx="0">
                  <c:v>Ниже базового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682272488164124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4971-4FAB-AE54-EBA1512A2AE7}"/>
                </c:ext>
              </c:extLst>
            </c:dLbl>
            <c:dLbl>
              <c:idx val="1"/>
              <c:layout>
                <c:manualLayout>
                  <c:x val="3.682272488164124E-2"/>
                  <c:y val="-1.02739726027397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D7E1-4E89-8DCE-8A07FA376779}"/>
                </c:ext>
              </c:extLst>
            </c:dLbl>
            <c:dLbl>
              <c:idx val="2"/>
              <c:layout>
                <c:manualLayout>
                  <c:x val="2.893214097843240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D7E1-4E89-8DCE-8A07FA376779}"/>
                </c:ext>
              </c:extLst>
            </c:dLbl>
            <c:dLbl>
              <c:idx val="3"/>
              <c:layout>
                <c:manualLayout>
                  <c:x val="5.5234087322461864E-2"/>
                  <c:y val="-3.4246575342465752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0%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D7E1-4E89-8DCE-8A07FA37677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Лист2!$G$3:$G$6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Лист2!$K$3:$K$6</c:f>
              <c:numCache>
                <c:formatCode>0.0%</c:formatCode>
                <c:ptCount val="4"/>
                <c:pt idx="0">
                  <c:v>0.01</c:v>
                </c:pt>
                <c:pt idx="1">
                  <c:v>5.0000000000000001E-3</c:v>
                </c:pt>
                <c:pt idx="2">
                  <c:v>5.0000000000000001E-3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7E1-4E89-8DCE-8A07FA3767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72969456"/>
        <c:axId val="872964464"/>
        <c:axId val="0"/>
      </c:bar3DChart>
      <c:catAx>
        <c:axId val="872969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872964464"/>
        <c:crosses val="autoZero"/>
        <c:auto val="1"/>
        <c:lblAlgn val="ctr"/>
        <c:lblOffset val="100"/>
        <c:noMultiLvlLbl val="0"/>
      </c:catAx>
      <c:valAx>
        <c:axId val="8729644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8729694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920" b="0" i="0" u="none" strike="noStrike" baseline="0" dirty="0" smtClean="0">
                <a:effectLst/>
              </a:rPr>
              <a:t>Магистральное направление «</a:t>
            </a:r>
            <a:r>
              <a:rPr lang="ru-RU" dirty="0" smtClean="0"/>
              <a:t>Воспитание»</a:t>
            </a:r>
            <a:endParaRPr lang="ru-RU" dirty="0"/>
          </a:p>
        </c:rich>
      </c:tx>
      <c:layout>
        <c:manualLayout>
          <c:xMode val="edge"/>
          <c:yMode val="edge"/>
          <c:x val="0.21529169661420841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Лист2!$T$2</c:f>
              <c:strCache>
                <c:ptCount val="1"/>
                <c:pt idx="0">
                  <c:v>Высокий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14%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7A03-4098-80C4-A912B17D752D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19%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7A03-4098-80C4-A912B17D752D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28%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7A03-4098-80C4-A912B17D752D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30%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7A03-4098-80C4-A912B17D752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Лист2!$S$3:$S$6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Лист2!$T$3:$T$6</c:f>
              <c:numCache>
                <c:formatCode>0.0%</c:formatCode>
                <c:ptCount val="4"/>
                <c:pt idx="0">
                  <c:v>0.14000000000000001</c:v>
                </c:pt>
                <c:pt idx="1">
                  <c:v>0.19</c:v>
                </c:pt>
                <c:pt idx="2">
                  <c:v>0.28000000000000003</c:v>
                </c:pt>
                <c:pt idx="3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A1-4119-BD92-4F3F78437148}"/>
            </c:ext>
          </c:extLst>
        </c:ser>
        <c:ser>
          <c:idx val="1"/>
          <c:order val="1"/>
          <c:tx>
            <c:strRef>
              <c:f>Лист2!$U$2</c:f>
              <c:strCache>
                <c:ptCount val="1"/>
                <c:pt idx="0">
                  <c:v>Средний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68%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7A03-4098-80C4-A912B17D752D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65%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7A03-4098-80C4-A912B17D752D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67%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7A03-4098-80C4-A912B17D752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Лист2!$S$3:$S$6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Лист2!$U$3:$U$6</c:f>
              <c:numCache>
                <c:formatCode>0.0%</c:formatCode>
                <c:ptCount val="4"/>
                <c:pt idx="0">
                  <c:v>0.68</c:v>
                </c:pt>
                <c:pt idx="1">
                  <c:v>0.70499999999999996</c:v>
                </c:pt>
                <c:pt idx="2">
                  <c:v>0.65</c:v>
                </c:pt>
                <c:pt idx="3">
                  <c:v>0.67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FA1-4119-BD92-4F3F78437148}"/>
            </c:ext>
          </c:extLst>
        </c:ser>
        <c:ser>
          <c:idx val="2"/>
          <c:order val="2"/>
          <c:tx>
            <c:strRef>
              <c:f>Лист2!$V$2</c:f>
              <c:strCache>
                <c:ptCount val="1"/>
                <c:pt idx="0">
                  <c:v>Базовый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3333333333333333E-2"/>
                  <c:y val="-2.124044180118946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6FA1-4119-BD92-4F3F78437148}"/>
                </c:ext>
              </c:extLst>
            </c:dLbl>
            <c:dLbl>
              <c:idx val="1"/>
              <c:layout>
                <c:manualLayout>
                  <c:x val="3.3333333333333284E-2"/>
                  <c:y val="-1.2744265080713678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10%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6FA1-4119-BD92-4F3F78437148}"/>
                </c:ext>
              </c:extLst>
            </c:dLbl>
            <c:dLbl>
              <c:idx val="2"/>
              <c:layout>
                <c:manualLayout>
                  <c:x val="3.3333333333333333E-2"/>
                  <c:y val="-1.2744265080713678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7%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6FA1-4119-BD92-4F3F78437148}"/>
                </c:ext>
              </c:extLst>
            </c:dLbl>
            <c:dLbl>
              <c:idx val="3"/>
              <c:layout>
                <c:manualLayout>
                  <c:x val="2.7777777777777676E-2"/>
                  <c:y val="-2.54885301614273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6FA1-4119-BD92-4F3F7843714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Лист2!$S$3:$S$6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Лист2!$V$3:$V$6</c:f>
              <c:numCache>
                <c:formatCode>0.0%</c:formatCode>
                <c:ptCount val="4"/>
                <c:pt idx="0">
                  <c:v>0.13</c:v>
                </c:pt>
                <c:pt idx="1">
                  <c:v>0.1</c:v>
                </c:pt>
                <c:pt idx="2">
                  <c:v>7.0000000000000007E-2</c:v>
                </c:pt>
                <c:pt idx="3">
                  <c:v>2.5000000000000001E-2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FA1-4119-BD92-4F3F78437148}"/>
            </c:ext>
          </c:extLst>
        </c:ser>
        <c:ser>
          <c:idx val="3"/>
          <c:order val="3"/>
          <c:tx>
            <c:strRef>
              <c:f>Лист2!$W$2</c:f>
              <c:strCache>
                <c:ptCount val="1"/>
                <c:pt idx="0">
                  <c:v>Ниже базового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0555555555555555E-2"/>
                  <c:y val="-4.2480883602378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6FA1-4119-BD92-4F3F78437148}"/>
                </c:ext>
              </c:extLst>
            </c:dLbl>
            <c:dLbl>
              <c:idx val="1"/>
              <c:layout>
                <c:manualLayout>
                  <c:x val="2.5000000000000001E-2"/>
                  <c:y val="-4.248088360237971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6FA1-4119-BD92-4F3F78437148}"/>
                </c:ext>
              </c:extLst>
            </c:dLbl>
            <c:dLbl>
              <c:idx val="2"/>
              <c:layout>
                <c:manualLayout>
                  <c:x val="3.3333333333333333E-2"/>
                  <c:y val="-7.7880720252968515E-17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0%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6FA1-4119-BD92-4F3F78437148}"/>
                </c:ext>
              </c:extLst>
            </c:dLbl>
            <c:dLbl>
              <c:idx val="3"/>
              <c:layout>
                <c:manualLayout>
                  <c:x val="7.4999999999999997E-2"/>
                  <c:y val="-1.27442650807137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6FA1-4119-BD92-4F3F7843714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Лист2!$S$3:$S$6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Лист2!$W$3:$W$6</c:f>
              <c:numCache>
                <c:formatCode>0.0%</c:formatCode>
                <c:ptCount val="4"/>
                <c:pt idx="0">
                  <c:v>0.05</c:v>
                </c:pt>
                <c:pt idx="1">
                  <c:v>5.0000000000000001E-3</c:v>
                </c:pt>
                <c:pt idx="2">
                  <c:v>0</c:v>
                </c:pt>
                <c:pt idx="3">
                  <c:v>5.0000000000000001E-3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6FA1-4119-BD92-4F3F784371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22267840"/>
        <c:axId val="1022254944"/>
        <c:axId val="0"/>
      </c:bar3DChart>
      <c:catAx>
        <c:axId val="1022267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022254944"/>
        <c:crosses val="autoZero"/>
        <c:auto val="1"/>
        <c:lblAlgn val="ctr"/>
        <c:lblOffset val="100"/>
        <c:noMultiLvlLbl val="0"/>
      </c:catAx>
      <c:valAx>
        <c:axId val="10222549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0222678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dirty="0" smtClean="0"/>
              <a:t>Магистральное направление «Творчество»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Лист2!$N$2</c:f>
              <c:strCache>
                <c:ptCount val="1"/>
                <c:pt idx="0">
                  <c:v>Высокий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1"/>
              <c:layout>
                <c:manualLayout>
                  <c:x val="-5.9450323247479371E-3"/>
                  <c:y val="-2.89922124330174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0B4E-49DE-BC56-E02087F9D626}"/>
                </c:ext>
              </c:extLst>
            </c:dLbl>
            <c:dLbl>
              <c:idx val="3"/>
              <c:layout>
                <c:manualLayout>
                  <c:x val="-2.6024723487313044E-2"/>
                  <c:y val="4.262574595055452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3CA6-444D-8C37-92359B83DF9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Лист2!$M$3:$M$6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Лист2!$N$3:$N$6</c:f>
              <c:numCache>
                <c:formatCode>0.0%</c:formatCode>
                <c:ptCount val="4"/>
                <c:pt idx="0">
                  <c:v>0.223</c:v>
                </c:pt>
                <c:pt idx="1">
                  <c:v>0.27</c:v>
                </c:pt>
                <c:pt idx="2">
                  <c:v>0.37</c:v>
                </c:pt>
                <c:pt idx="3">
                  <c:v>0.46500000000000002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CA6-444D-8C37-92359B83DF93}"/>
            </c:ext>
          </c:extLst>
        </c:ser>
        <c:ser>
          <c:idx val="1"/>
          <c:order val="1"/>
          <c:tx>
            <c:strRef>
              <c:f>Лист2!$O$2</c:f>
              <c:strCache>
                <c:ptCount val="1"/>
                <c:pt idx="0">
                  <c:v>Средний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3"/>
              <c:layout>
                <c:manualLayout>
                  <c:x val="3.122966818477544E-2"/>
                  <c:y val="-4.262574595055413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3CA6-444D-8C37-92359B83DF9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Лист2!$M$3:$M$6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Лист2!$O$3:$O$6</c:f>
              <c:numCache>
                <c:formatCode>0.0%</c:formatCode>
                <c:ptCount val="4"/>
                <c:pt idx="0">
                  <c:v>0.56999999999999995</c:v>
                </c:pt>
                <c:pt idx="1">
                  <c:v>0.61</c:v>
                </c:pt>
                <c:pt idx="2">
                  <c:v>0.57999999999999996</c:v>
                </c:pt>
                <c:pt idx="3">
                  <c:v>0.51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CA6-444D-8C37-92359B83DF93}"/>
            </c:ext>
          </c:extLst>
        </c:ser>
        <c:ser>
          <c:idx val="2"/>
          <c:order val="2"/>
          <c:tx>
            <c:strRef>
              <c:f>Лист2!$P$2</c:f>
              <c:strCache>
                <c:ptCount val="1"/>
                <c:pt idx="0">
                  <c:v>Базовый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4.163955757970067E-2"/>
                  <c:y val="-8.52514919011082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3CA6-444D-8C37-92359B83DF93}"/>
                </c:ext>
              </c:extLst>
            </c:dLbl>
            <c:dLbl>
              <c:idx val="1"/>
              <c:layout>
                <c:manualLayout>
                  <c:x val="4.321722959646309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3CA6-444D-8C37-92359B83DF93}"/>
                </c:ext>
              </c:extLst>
            </c:dLbl>
            <c:dLbl>
              <c:idx val="2"/>
              <c:layout>
                <c:manualLayout>
                  <c:x val="3.122966818477544E-2"/>
                  <c:y val="-2.5575447570332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3CA6-444D-8C37-92359B83DF93}"/>
                </c:ext>
              </c:extLst>
            </c:dLbl>
            <c:dLbl>
              <c:idx val="3"/>
              <c:layout>
                <c:manualLayout>
                  <c:x val="3.6434612882238031E-2"/>
                  <c:y val="-1.70502983802215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3CA6-444D-8C37-92359B83DF9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Лист2!$M$3:$M$6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Лист2!$P$3:$P$6</c:f>
              <c:numCache>
                <c:formatCode>0.0%</c:formatCode>
                <c:ptCount val="4"/>
                <c:pt idx="0">
                  <c:v>0.19</c:v>
                </c:pt>
                <c:pt idx="1">
                  <c:v>0.11</c:v>
                </c:pt>
                <c:pt idx="2">
                  <c:v>0.05</c:v>
                </c:pt>
                <c:pt idx="3">
                  <c:v>2.5000000000000001E-2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CA6-444D-8C37-92359B83DF93}"/>
            </c:ext>
          </c:extLst>
        </c:ser>
        <c:ser>
          <c:idx val="3"/>
          <c:order val="3"/>
          <c:tx>
            <c:strRef>
              <c:f>Лист2!$Q$2</c:f>
              <c:strCache>
                <c:ptCount val="1"/>
                <c:pt idx="0">
                  <c:v>Ниже базового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4.6844502277163302E-2"/>
                  <c:y val="-4.262574595055413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3CA6-444D-8C37-92359B83DF93}"/>
                </c:ext>
              </c:extLst>
            </c:dLbl>
            <c:dLbl>
              <c:idx val="1"/>
              <c:layout>
                <c:manualLayout>
                  <c:x val="2.499999999999989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3CA6-444D-8C37-92359B83DF93}"/>
                </c:ext>
              </c:extLst>
            </c:dLbl>
            <c:dLbl>
              <c:idx val="2"/>
              <c:layout>
                <c:manualLayout>
                  <c:x val="3.12296681847754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3CA6-444D-8C37-92359B83DF93}"/>
                </c:ext>
              </c:extLst>
            </c:dLbl>
            <c:dLbl>
              <c:idx val="3"/>
              <c:layout>
                <c:manualLayout>
                  <c:x val="3.6434612882238128E-2"/>
                  <c:y val="8.52514919011074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3CA6-444D-8C37-92359B83DF9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Лист2!$M$3:$M$6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Лист2!$Q$3:$Q$6</c:f>
              <c:numCache>
                <c:formatCode>0.0%</c:formatCode>
                <c:ptCount val="4"/>
                <c:pt idx="0">
                  <c:v>1.7000000000000001E-2</c:v>
                </c:pt>
                <c:pt idx="1">
                  <c:v>0.01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3CA6-444D-8C37-92359B83DF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70557488"/>
        <c:axId val="870563728"/>
        <c:axId val="0"/>
      </c:bar3DChart>
      <c:catAx>
        <c:axId val="870557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870563728"/>
        <c:crosses val="autoZero"/>
        <c:auto val="1"/>
        <c:lblAlgn val="ctr"/>
        <c:lblOffset val="100"/>
        <c:noMultiLvlLbl val="0"/>
      </c:catAx>
      <c:valAx>
        <c:axId val="870563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870557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920" b="0" i="0" u="none" strike="noStrike" baseline="0" dirty="0" smtClean="0">
                <a:effectLst/>
              </a:rPr>
              <a:t>Магистральное направление «</a:t>
            </a:r>
            <a:r>
              <a:rPr lang="ru-RU" dirty="0" smtClean="0"/>
              <a:t>Профориентация»</a:t>
            </a:r>
            <a:endParaRPr lang="ru-RU" dirty="0"/>
          </a:p>
        </c:rich>
      </c:tx>
      <c:layout>
        <c:manualLayout>
          <c:xMode val="edge"/>
          <c:yMode val="edge"/>
          <c:x val="6.5690128972948391E-3"/>
          <c:y val="2.2725658180691171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Лист2!$B$10</c:f>
              <c:strCache>
                <c:ptCount val="1"/>
                <c:pt idx="0">
                  <c:v>Высокий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182842622393428E-2"/>
                  <c:y val="-1.7785422188151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89CB-42BC-999B-3EDE438C637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Лист2!$A$11:$A$14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Лист2!$B$11:$B$14</c:f>
              <c:numCache>
                <c:formatCode>0.0%</c:formatCode>
                <c:ptCount val="4"/>
                <c:pt idx="0">
                  <c:v>0.49</c:v>
                </c:pt>
                <c:pt idx="1">
                  <c:v>0.61399999999999999</c:v>
                </c:pt>
                <c:pt idx="2">
                  <c:v>0.69</c:v>
                </c:pt>
                <c:pt idx="3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9CB-42BC-999B-3EDE438C637A}"/>
            </c:ext>
          </c:extLst>
        </c:ser>
        <c:ser>
          <c:idx val="1"/>
          <c:order val="1"/>
          <c:tx>
            <c:strRef>
              <c:f>Лист2!$C$10</c:f>
              <c:strCache>
                <c:ptCount val="1"/>
                <c:pt idx="0">
                  <c:v>Средний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4.6165683508591945E-2"/>
                  <c:y val="-4.47928331466965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89CB-42BC-999B-3EDE438C637A}"/>
                </c:ext>
              </c:extLst>
            </c:dLbl>
            <c:dLbl>
              <c:idx val="1"/>
              <c:layout>
                <c:manualLayout>
                  <c:x val="3.8471402923826621E-2"/>
                  <c:y val="-4.47928331466965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89CB-42BC-999B-3EDE438C637A}"/>
                </c:ext>
              </c:extLst>
            </c:dLbl>
            <c:dLbl>
              <c:idx val="2"/>
              <c:layout>
                <c:manualLayout>
                  <c:x val="3.8471402923826621E-2"/>
                  <c:y val="-2.23964165733482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89CB-42BC-999B-3EDE438C637A}"/>
                </c:ext>
              </c:extLst>
            </c:dLbl>
            <c:dLbl>
              <c:idx val="3"/>
              <c:layout>
                <c:manualLayout>
                  <c:x val="3.8471402923826621E-2"/>
                  <c:y val="-1.7917133258678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89CB-42BC-999B-3EDE438C637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Лист2!$A$11:$A$14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Лист2!$C$11:$C$14</c:f>
              <c:numCache>
                <c:formatCode>0.0%</c:formatCode>
                <c:ptCount val="4"/>
                <c:pt idx="0">
                  <c:v>0.46500000000000002</c:v>
                </c:pt>
                <c:pt idx="1">
                  <c:v>0.36</c:v>
                </c:pt>
                <c:pt idx="2">
                  <c:v>0.30499999999999999</c:v>
                </c:pt>
                <c:pt idx="3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9CB-42BC-999B-3EDE438C637A}"/>
            </c:ext>
          </c:extLst>
        </c:ser>
        <c:ser>
          <c:idx val="2"/>
          <c:order val="2"/>
          <c:tx>
            <c:strRef>
              <c:f>Лист2!$D$10</c:f>
              <c:strCache>
                <c:ptCount val="1"/>
                <c:pt idx="0">
                  <c:v>Базовый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2225338084955528E-2"/>
                  <c:y val="-2.21988523721561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89CB-42BC-999B-3EDE438C637A}"/>
                </c:ext>
              </c:extLst>
            </c:dLbl>
            <c:dLbl>
              <c:idx val="1"/>
              <c:layout>
                <c:manualLayout>
                  <c:x val="3.3673636946128585E-2"/>
                  <c:y val="-2.2001300193955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89CB-42BC-999B-3EDE438C637A}"/>
                </c:ext>
              </c:extLst>
            </c:dLbl>
            <c:dLbl>
              <c:idx val="2"/>
              <c:layout>
                <c:manualLayout>
                  <c:x val="2.8212334265580011E-2"/>
                  <c:y val="-2.87531469220959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89CB-42BC-999B-3EDE438C637A}"/>
                </c:ext>
              </c:extLst>
            </c:dLbl>
            <c:dLbl>
              <c:idx val="3"/>
              <c:layout>
                <c:manualLayout>
                  <c:x val="2.8936556161835415E-2"/>
                  <c:y val="-3.5307441472035885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0%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89CB-42BC-999B-3EDE438C637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Лист2!$A$11:$A$14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Лист2!$D$11:$D$14</c:f>
              <c:numCache>
                <c:formatCode>0.0%</c:formatCode>
                <c:ptCount val="4"/>
                <c:pt idx="0">
                  <c:v>0.03</c:v>
                </c:pt>
                <c:pt idx="1">
                  <c:v>2.5999999999999999E-2</c:v>
                </c:pt>
                <c:pt idx="2">
                  <c:v>5.0000000000000001E-3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89CB-42BC-999B-3EDE438C637A}"/>
            </c:ext>
          </c:extLst>
        </c:ser>
        <c:ser>
          <c:idx val="3"/>
          <c:order val="3"/>
          <c:tx>
            <c:strRef>
              <c:f>Лист2!$E$10</c:f>
              <c:strCache>
                <c:ptCount val="1"/>
                <c:pt idx="0">
                  <c:v>Ниже базового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077712233906129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89CB-42BC-999B-3EDE438C637A}"/>
                </c:ext>
              </c:extLst>
            </c:dLbl>
            <c:dLbl>
              <c:idx val="1"/>
              <c:layout>
                <c:manualLayout>
                  <c:x val="3.0777122339061297E-2"/>
                  <c:y val="-1.6423849090749196E-16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0%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89CB-42BC-999B-3EDE438C637A}"/>
                </c:ext>
              </c:extLst>
            </c:dLbl>
            <c:dLbl>
              <c:idx val="2"/>
              <c:layout>
                <c:manualLayout>
                  <c:x val="4.3600923313670173E-2"/>
                  <c:y val="-8.9585666293393873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0%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89CB-42BC-999B-3EDE438C637A}"/>
                </c:ext>
              </c:extLst>
            </c:dLbl>
            <c:dLbl>
              <c:idx val="3"/>
              <c:layout>
                <c:manualLayout>
                  <c:x val="5.385996409335727E-2"/>
                  <c:y val="-1.7917133258678695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0%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89CB-42BC-999B-3EDE438C637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Лист2!$A$11:$A$14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Лист2!$E$11:$E$14</c:f>
              <c:numCache>
                <c:formatCode>0.0%</c:formatCode>
                <c:ptCount val="4"/>
                <c:pt idx="0">
                  <c:v>5.0000000000000001E-3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89CB-42BC-999B-3EDE438C63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71850560"/>
        <c:axId val="871864288"/>
        <c:axId val="0"/>
      </c:bar3DChart>
      <c:catAx>
        <c:axId val="871850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871864288"/>
        <c:crosses val="autoZero"/>
        <c:auto val="1"/>
        <c:lblAlgn val="ctr"/>
        <c:lblOffset val="100"/>
        <c:noMultiLvlLbl val="0"/>
      </c:catAx>
      <c:valAx>
        <c:axId val="871864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8718505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920" b="0" i="0" u="none" strike="noStrike" baseline="0" dirty="0" smtClean="0">
                <a:effectLst/>
              </a:rPr>
              <a:t>Ключевое условие «</a:t>
            </a:r>
            <a:r>
              <a:rPr lang="ru-RU" dirty="0" smtClean="0"/>
              <a:t>Учитель</a:t>
            </a:r>
            <a:r>
              <a:rPr lang="ru-RU" dirty="0"/>
              <a:t>. Школьная </a:t>
            </a:r>
            <a:r>
              <a:rPr lang="ru-RU" dirty="0" smtClean="0"/>
              <a:t>команда»</a:t>
            </a:r>
            <a:endParaRPr lang="ru-RU" dirty="0"/>
          </a:p>
        </c:rich>
      </c:tx>
      <c:layout>
        <c:manualLayout>
          <c:xMode val="edge"/>
          <c:yMode val="edge"/>
          <c:x val="0.11694090727507821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Лист2!$H$10</c:f>
              <c:strCache>
                <c:ptCount val="1"/>
                <c:pt idx="0">
                  <c:v>Высокий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Лист2!$G$11:$G$14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Лист2!$H$11:$H$14</c:f>
              <c:numCache>
                <c:formatCode>0.0%</c:formatCode>
                <c:ptCount val="4"/>
                <c:pt idx="0">
                  <c:v>0.22</c:v>
                </c:pt>
                <c:pt idx="1">
                  <c:v>0.20499999999999999</c:v>
                </c:pt>
                <c:pt idx="2">
                  <c:v>0.27</c:v>
                </c:pt>
                <c:pt idx="3">
                  <c:v>0.27500000000000002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AC-46D0-8B85-259E30E3DF5B}"/>
            </c:ext>
          </c:extLst>
        </c:ser>
        <c:ser>
          <c:idx val="1"/>
          <c:order val="1"/>
          <c:tx>
            <c:strRef>
              <c:f>Лист2!$I$10</c:f>
              <c:strCache>
                <c:ptCount val="1"/>
                <c:pt idx="0">
                  <c:v>Средний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62%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1DB0-4B47-88C3-A31F31935ECE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69%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1DB0-4B47-88C3-A31F31935ECE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63%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1DB0-4B47-88C3-A31F31935E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Лист2!$G$11:$G$14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Лист2!$I$11:$I$14</c:f>
              <c:numCache>
                <c:formatCode>0.0%</c:formatCode>
                <c:ptCount val="4"/>
                <c:pt idx="0">
                  <c:v>0.62</c:v>
                </c:pt>
                <c:pt idx="1">
                  <c:v>0.69</c:v>
                </c:pt>
                <c:pt idx="2">
                  <c:v>0.61499999999999999</c:v>
                </c:pt>
                <c:pt idx="3">
                  <c:v>0.63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4AC-46D0-8B85-259E30E3DF5B}"/>
            </c:ext>
          </c:extLst>
        </c:ser>
        <c:ser>
          <c:idx val="2"/>
          <c:order val="2"/>
          <c:tx>
            <c:strRef>
              <c:f>Лист2!$J$10</c:f>
              <c:strCache>
                <c:ptCount val="1"/>
                <c:pt idx="0">
                  <c:v>Базовый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1186475734374668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12%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54AC-46D0-8B85-259E30E3DF5B}"/>
                </c:ext>
              </c:extLst>
            </c:dLbl>
            <c:dLbl>
              <c:idx val="1"/>
              <c:layout>
                <c:manualLayout>
                  <c:x val="3.0627871362940224E-2"/>
                  <c:y val="-8.9265788886410107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8%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54AC-46D0-8B85-259E30E3DF5B}"/>
                </c:ext>
              </c:extLst>
            </c:dLbl>
            <c:dLbl>
              <c:idx val="2"/>
              <c:layout>
                <c:manualLayout>
                  <c:x val="3.1535946360569868E-2"/>
                  <c:y val="-8.31964616544107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54AC-46D0-8B85-259E30E3DF5B}"/>
                </c:ext>
              </c:extLst>
            </c:dLbl>
            <c:dLbl>
              <c:idx val="3"/>
              <c:layout>
                <c:manualLayout>
                  <c:x val="4.4549631073367568E-2"/>
                  <c:y val="-1.78531577772819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54AC-46D0-8B85-259E30E3DF5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Лист2!$G$11:$G$14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Лист2!$J$11:$J$14</c:f>
              <c:numCache>
                <c:formatCode>0.0%</c:formatCode>
                <c:ptCount val="4"/>
                <c:pt idx="0">
                  <c:v>0.12</c:v>
                </c:pt>
                <c:pt idx="1">
                  <c:v>0.08</c:v>
                </c:pt>
                <c:pt idx="2">
                  <c:v>9.5000000000000001E-2</c:v>
                </c:pt>
                <c:pt idx="3">
                  <c:v>8.5000000000000006E-2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4AC-46D0-8B85-259E30E3DF5B}"/>
            </c:ext>
          </c:extLst>
        </c:ser>
        <c:ser>
          <c:idx val="3"/>
          <c:order val="3"/>
          <c:tx>
            <c:strRef>
              <c:f>Лист2!$K$10</c:f>
              <c:strCache>
                <c:ptCount val="1"/>
                <c:pt idx="0">
                  <c:v>Ниже базового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215460102541794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54AC-46D0-8B85-259E30E3DF5B}"/>
                </c:ext>
              </c:extLst>
            </c:dLbl>
            <c:dLbl>
              <c:idx val="1"/>
              <c:layout>
                <c:manualLayout>
                  <c:x val="3.6196575247111132E-2"/>
                  <c:y val="-8.1826027884618567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54AC-46D0-8B85-259E30E3DF5B}"/>
                </c:ext>
              </c:extLst>
            </c:dLbl>
            <c:dLbl>
              <c:idx val="2"/>
              <c:layout>
                <c:manualLayout>
                  <c:x val="3.8980927189196712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54AC-46D0-8B85-259E30E3DF5B}"/>
                </c:ext>
              </c:extLst>
            </c:dLbl>
            <c:dLbl>
              <c:idx val="3"/>
              <c:layout>
                <c:manualLayout>
                  <c:x val="5.8471390783795069E-2"/>
                  <c:y val="-1.7853157777281858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54AC-46D0-8B85-259E30E3DF5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Лист2!$G$11:$G$14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Лист2!$K$11:$K$14</c:f>
              <c:numCache>
                <c:formatCode>0.0%</c:formatCode>
                <c:ptCount val="4"/>
                <c:pt idx="0">
                  <c:v>0.04</c:v>
                </c:pt>
                <c:pt idx="1">
                  <c:v>2.5000000000000001E-2</c:v>
                </c:pt>
                <c:pt idx="2">
                  <c:v>0.02</c:v>
                </c:pt>
                <c:pt idx="3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54AC-46D0-8B85-259E30E3DF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22256192"/>
        <c:axId val="1022257440"/>
        <c:axId val="0"/>
      </c:bar3DChart>
      <c:catAx>
        <c:axId val="1022256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022257440"/>
        <c:crosses val="autoZero"/>
        <c:auto val="1"/>
        <c:lblAlgn val="ctr"/>
        <c:lblOffset val="100"/>
        <c:noMultiLvlLbl val="0"/>
      </c:catAx>
      <c:valAx>
        <c:axId val="1022257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0222561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Лист6!$R$36</c:f>
              <c:strCache>
                <c:ptCount val="1"/>
                <c:pt idx="0">
                  <c:v>Высокий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1462093862815884E-2"/>
                  <c:y val="-4.455163904991929E-1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D24D-4099-AAF6-5F39F4299A9F}"/>
                </c:ext>
              </c:extLst>
            </c:dLbl>
            <c:dLbl>
              <c:idx val="1"/>
              <c:layout>
                <c:manualLayout>
                  <c:x val="1.4736977823620424E-2"/>
                  <c:y val="-7.77637592103365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D24D-4099-AAF6-5F39F4299A9F}"/>
                </c:ext>
              </c:extLst>
            </c:dLbl>
            <c:dLbl>
              <c:idx val="3"/>
              <c:layout>
                <c:manualLayout>
                  <c:x val="1.4736977823620302E-2"/>
                  <c:y val="-7.77637592103365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DE08-44AD-924F-6C139EBE4B1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Лист6!$Q$37:$Q$40</c:f>
              <c:strCache>
                <c:ptCount val="4"/>
                <c:pt idx="0">
                  <c:v>Гимназии</c:v>
                </c:pt>
                <c:pt idx="1">
                  <c:v>Лицеи</c:v>
                </c:pt>
                <c:pt idx="2">
                  <c:v>СОШ</c:v>
                </c:pt>
                <c:pt idx="3">
                  <c:v>Коррекционные школы</c:v>
                </c:pt>
              </c:strCache>
            </c:strRef>
          </c:cat>
          <c:val>
            <c:numRef>
              <c:f>Лист6!$R$37:$R$40</c:f>
              <c:numCache>
                <c:formatCode>0%</c:formatCode>
                <c:ptCount val="4"/>
                <c:pt idx="0">
                  <c:v>0.79</c:v>
                </c:pt>
                <c:pt idx="1">
                  <c:v>0.77</c:v>
                </c:pt>
                <c:pt idx="2">
                  <c:v>0.34</c:v>
                </c:pt>
                <c:pt idx="3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4D-4099-AAF6-5F39F4299A9F}"/>
            </c:ext>
          </c:extLst>
        </c:ser>
        <c:ser>
          <c:idx val="1"/>
          <c:order val="1"/>
          <c:tx>
            <c:strRef>
              <c:f>Лист6!$S$36</c:f>
              <c:strCache>
                <c:ptCount val="1"/>
                <c:pt idx="0">
                  <c:v>Средний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9649303764827201E-2"/>
                  <c:y val="-3.88818796051682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D24D-4099-AAF6-5F39F4299A9F}"/>
                </c:ext>
              </c:extLst>
            </c:dLbl>
            <c:dLbl>
              <c:idx val="1"/>
              <c:layout>
                <c:manualLayout>
                  <c:x val="1.4736977823620424E-2"/>
                  <c:y val="-1.94409398025841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D24D-4099-AAF6-5F39F4299A9F}"/>
                </c:ext>
              </c:extLst>
            </c:dLbl>
            <c:dLbl>
              <c:idx val="2"/>
              <c:layout>
                <c:manualLayout>
                  <c:x val="1.3099535843218154E-2"/>
                  <c:y val="-3.88818796051682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D24D-4099-AAF6-5F39F4299A9F}"/>
                </c:ext>
              </c:extLst>
            </c:dLbl>
            <c:dLbl>
              <c:idx val="3"/>
              <c:layout>
                <c:manualLayout>
                  <c:x val="2.7836513666838578E-2"/>
                  <c:y val="-7.77637592103365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D24D-4099-AAF6-5F39F4299A9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Лист6!$Q$37:$Q$40</c:f>
              <c:strCache>
                <c:ptCount val="4"/>
                <c:pt idx="0">
                  <c:v>Гимназии</c:v>
                </c:pt>
                <c:pt idx="1">
                  <c:v>Лицеи</c:v>
                </c:pt>
                <c:pt idx="2">
                  <c:v>СОШ</c:v>
                </c:pt>
                <c:pt idx="3">
                  <c:v>Коррекционные школы</c:v>
                </c:pt>
              </c:strCache>
            </c:strRef>
          </c:cat>
          <c:val>
            <c:numRef>
              <c:f>Лист6!$S$37:$S$40</c:f>
              <c:numCache>
                <c:formatCode>0%</c:formatCode>
                <c:ptCount val="4"/>
                <c:pt idx="0">
                  <c:v>0.21</c:v>
                </c:pt>
                <c:pt idx="1">
                  <c:v>0.18</c:v>
                </c:pt>
                <c:pt idx="2">
                  <c:v>0.56000000000000005</c:v>
                </c:pt>
                <c:pt idx="3" formatCode="0.0%">
                  <c:v>0.375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24D-4099-AAF6-5F39F4299A9F}"/>
            </c:ext>
          </c:extLst>
        </c:ser>
        <c:ser>
          <c:idx val="2"/>
          <c:order val="2"/>
          <c:tx>
            <c:strRef>
              <c:f>Лист6!$T$36</c:f>
              <c:strCache>
                <c:ptCount val="1"/>
                <c:pt idx="0">
                  <c:v>Базовый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1"/>
              <c:layout>
                <c:manualLayout>
                  <c:x val="1.1462093862815824E-2"/>
                  <c:y val="-3.88818796051682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D24D-4099-AAF6-5F39F4299A9F}"/>
                </c:ext>
              </c:extLst>
            </c:dLbl>
            <c:dLbl>
              <c:idx val="2"/>
              <c:layout>
                <c:manualLayout>
                  <c:x val="1.1462093862815884E-2"/>
                  <c:y val="-2.72173157236178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D24D-4099-AAF6-5F39F4299A9F}"/>
                </c:ext>
              </c:extLst>
            </c:dLbl>
            <c:dLbl>
              <c:idx val="3"/>
              <c:layout>
                <c:manualLayout>
                  <c:x val="2.4561629706033917E-2"/>
                  <c:y val="-1.55527518420673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D24D-4099-AAF6-5F39F4299A9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Лист6!$Q$37:$Q$40</c:f>
              <c:strCache>
                <c:ptCount val="4"/>
                <c:pt idx="0">
                  <c:v>Гимназии</c:v>
                </c:pt>
                <c:pt idx="1">
                  <c:v>Лицеи</c:v>
                </c:pt>
                <c:pt idx="2">
                  <c:v>СОШ</c:v>
                </c:pt>
                <c:pt idx="3">
                  <c:v>Коррекционные школы</c:v>
                </c:pt>
              </c:strCache>
            </c:strRef>
          </c:cat>
          <c:val>
            <c:numRef>
              <c:f>Лист6!$T$37:$T$40</c:f>
              <c:numCache>
                <c:formatCode>0%</c:formatCode>
                <c:ptCount val="4"/>
                <c:pt idx="0" formatCode="General">
                  <c:v>0</c:v>
                </c:pt>
                <c:pt idx="1">
                  <c:v>0.05</c:v>
                </c:pt>
                <c:pt idx="2">
                  <c:v>0.08</c:v>
                </c:pt>
                <c:pt idx="3" formatCode="0.0%">
                  <c:v>0.125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24D-4099-AAF6-5F39F4299A9F}"/>
            </c:ext>
          </c:extLst>
        </c:ser>
        <c:ser>
          <c:idx val="3"/>
          <c:order val="3"/>
          <c:tx>
            <c:strRef>
              <c:f>Лист6!$U$36</c:f>
              <c:strCache>
                <c:ptCount val="1"/>
                <c:pt idx="0">
                  <c:v>Ниже базового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2"/>
              <c:layout>
                <c:manualLayout>
                  <c:x val="1.3099535843218154E-2"/>
                  <c:y val="-3.88818796051682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D24D-4099-AAF6-5F39F4299A9F}"/>
                </c:ext>
              </c:extLst>
            </c:dLbl>
            <c:dLbl>
              <c:idx val="3"/>
              <c:layout>
                <c:manualLayout>
                  <c:x val="1.4736977823620424E-2"/>
                  <c:y val="-7.128262247987086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D24D-4099-AAF6-5F39F4299A9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Лист6!$Q$37:$Q$40</c:f>
              <c:strCache>
                <c:ptCount val="4"/>
                <c:pt idx="0">
                  <c:v>Гимназии</c:v>
                </c:pt>
                <c:pt idx="1">
                  <c:v>Лицеи</c:v>
                </c:pt>
                <c:pt idx="2">
                  <c:v>СОШ</c:v>
                </c:pt>
                <c:pt idx="3">
                  <c:v>Коррекционные школы</c:v>
                </c:pt>
              </c:strCache>
            </c:strRef>
          </c:cat>
          <c:val>
            <c:numRef>
              <c:f>Лист6!$U$37:$U$40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 formatCode="0%">
                  <c:v>0.02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24D-4099-AAF6-5F39F4299A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52478159"/>
        <c:axId val="1152481903"/>
        <c:axId val="0"/>
      </c:bar3DChart>
      <c:catAx>
        <c:axId val="11524781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152481903"/>
        <c:crosses val="autoZero"/>
        <c:auto val="1"/>
        <c:lblAlgn val="ctr"/>
        <c:lblOffset val="100"/>
        <c:noMultiLvlLbl val="0"/>
      </c:catAx>
      <c:valAx>
        <c:axId val="11524819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15247815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dirty="0" smtClean="0"/>
              <a:t>Ключевое условие «Школьный климат» </a:t>
            </a:r>
            <a:endParaRPr lang="ru-RU" dirty="0"/>
          </a:p>
        </c:rich>
      </c:tx>
      <c:layout>
        <c:manualLayout>
          <c:xMode val="edge"/>
          <c:yMode val="edge"/>
          <c:x val="0.19324090196811841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Лист2!$N$10</c:f>
              <c:strCache>
                <c:ptCount val="1"/>
                <c:pt idx="0">
                  <c:v>Высокий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1"/>
              <c:layout>
                <c:manualLayout>
                  <c:x val="7.3762331958372486E-3"/>
                  <c:y val="-2.3660375614983462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59%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4787-408E-A26C-BC11AAF5488D}"/>
                </c:ext>
              </c:extLst>
            </c:dLbl>
            <c:dLbl>
              <c:idx val="2"/>
              <c:layout>
                <c:manualLayout>
                  <c:x val="1.475246639167443E-2"/>
                  <c:y val="-2.1688427100507563E-17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69%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4787-408E-A26C-BC11AAF5488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Лист2!$M$11:$M$14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Лист2!$N$11:$N$14</c:f>
              <c:numCache>
                <c:formatCode>0.0%</c:formatCode>
                <c:ptCount val="4"/>
                <c:pt idx="0">
                  <c:v>0.48299999999999998</c:v>
                </c:pt>
                <c:pt idx="1">
                  <c:v>0.59</c:v>
                </c:pt>
                <c:pt idx="2">
                  <c:v>0.69</c:v>
                </c:pt>
                <c:pt idx="3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54-4CD8-AD58-76D163DB5A0A}"/>
            </c:ext>
          </c:extLst>
        </c:ser>
        <c:ser>
          <c:idx val="1"/>
          <c:order val="1"/>
          <c:tx>
            <c:strRef>
              <c:f>Лист2!$O$10</c:f>
              <c:strCache>
                <c:ptCount val="1"/>
                <c:pt idx="0">
                  <c:v>Средний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4.5925144216528685E-2"/>
                  <c:y val="-9.4641502459934714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36%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5A54-4CD8-AD58-76D163DB5A0A}"/>
                </c:ext>
              </c:extLst>
            </c:dLbl>
            <c:dLbl>
              <c:idx val="1"/>
              <c:layout>
                <c:manualLayout>
                  <c:x val="3.8955979742890535E-2"/>
                  <c:y val="-4.066693777958593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5A54-4CD8-AD58-76D163DB5A0A}"/>
                </c:ext>
              </c:extLst>
            </c:dLbl>
            <c:dLbl>
              <c:idx val="2"/>
              <c:layout>
                <c:manualLayout>
                  <c:x val="3.1091403726217322E-2"/>
                  <c:y val="-1.7005662095557485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26%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8838696300151131E-2"/>
                      <c:h val="5.063320381606461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5A54-4CD8-AD58-76D163DB5A0A}"/>
                </c:ext>
              </c:extLst>
            </c:dLbl>
            <c:dLbl>
              <c:idx val="3"/>
              <c:layout>
                <c:manualLayout>
                  <c:x val="4.4150110375275844E-2"/>
                  <c:y val="-2.44001626677511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5A54-4CD8-AD58-76D163DB5A0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Лист2!$M$11:$M$14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Лист2!$O$11:$O$14</c:f>
              <c:numCache>
                <c:formatCode>0.0%</c:formatCode>
                <c:ptCount val="4"/>
                <c:pt idx="0">
                  <c:v>0.36</c:v>
                </c:pt>
                <c:pt idx="1">
                  <c:v>0.33200000000000002</c:v>
                </c:pt>
                <c:pt idx="2">
                  <c:v>0.26</c:v>
                </c:pt>
                <c:pt idx="3">
                  <c:v>0.155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A54-4CD8-AD58-76D163DB5A0A}"/>
            </c:ext>
          </c:extLst>
        </c:ser>
        <c:ser>
          <c:idx val="2"/>
          <c:order val="2"/>
          <c:tx>
            <c:strRef>
              <c:f>Лист2!$P$10</c:f>
              <c:strCache>
                <c:ptCount val="1"/>
                <c:pt idx="0">
                  <c:v>Базовый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4.5925144216528685E-2"/>
                  <c:y val="2.3660375614983462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14%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5A54-4CD8-AD58-76D163DB5A0A}"/>
                </c:ext>
              </c:extLst>
            </c:dLbl>
            <c:dLbl>
              <c:idx val="1"/>
              <c:layout>
                <c:manualLayout>
                  <c:x val="4.1553045059083235E-2"/>
                  <c:y val="-2.4400162667751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5A54-4CD8-AD58-76D163DB5A0A}"/>
                </c:ext>
              </c:extLst>
            </c:dLbl>
            <c:dLbl>
              <c:idx val="2"/>
              <c:layout>
                <c:manualLayout>
                  <c:x val="3.1164730453853241E-2"/>
                  <c:y val="-2.44745160987432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5A54-4CD8-AD58-76D163DB5A0A}"/>
                </c:ext>
              </c:extLst>
            </c:dLbl>
            <c:dLbl>
              <c:idx val="3"/>
              <c:layout>
                <c:manualLayout>
                  <c:x val="4.4903109982540976E-2"/>
                  <c:y val="-1.19045223734002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5A54-4CD8-AD58-76D163DB5A0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Лист2!$M$11:$M$14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Лист2!$P$11:$P$14</c:f>
              <c:numCache>
                <c:formatCode>0.0%</c:formatCode>
                <c:ptCount val="4"/>
                <c:pt idx="0">
                  <c:v>0.14000000000000001</c:v>
                </c:pt>
                <c:pt idx="1">
                  <c:v>6.8000000000000005E-2</c:v>
                </c:pt>
                <c:pt idx="2">
                  <c:v>0.04</c:v>
                </c:pt>
                <c:pt idx="3">
                  <c:v>4.4999999999999998E-2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A54-4CD8-AD58-76D163DB5A0A}"/>
            </c:ext>
          </c:extLst>
        </c:ser>
        <c:ser>
          <c:idx val="3"/>
          <c:order val="3"/>
          <c:tx>
            <c:strRef>
              <c:f>Лист2!$Q$10</c:f>
              <c:strCache>
                <c:ptCount val="1"/>
                <c:pt idx="0">
                  <c:v>Ниже базового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116478379431242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5A54-4CD8-AD58-76D163DB5A0A}"/>
                </c:ext>
              </c:extLst>
            </c:dLbl>
            <c:dLbl>
              <c:idx val="1"/>
              <c:layout>
                <c:manualLayout>
                  <c:x val="2.5371483366303741E-2"/>
                  <c:y val="-4.7320751229966923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5A54-4CD8-AD58-76D163DB5A0A}"/>
                </c:ext>
              </c:extLst>
            </c:dLbl>
            <c:dLbl>
              <c:idx val="2"/>
              <c:layout>
                <c:manualLayout>
                  <c:x val="3.8955979742890535E-2"/>
                  <c:y val="-8.1333875559170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5A54-4CD8-AD58-76D163DB5A0A}"/>
                </c:ext>
              </c:extLst>
            </c:dLbl>
            <c:dLbl>
              <c:idx val="3"/>
              <c:layout>
                <c:manualLayout>
                  <c:x val="5.9732502272431959E-2"/>
                  <c:y val="-1.62667751118341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5A54-4CD8-AD58-76D163DB5A0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Лист2!$M$11:$M$14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Лист2!$Q$11:$Q$14</c:f>
              <c:numCache>
                <c:formatCode>0.0%</c:formatCode>
                <c:ptCount val="4"/>
                <c:pt idx="0">
                  <c:v>1.7000000000000001E-2</c:v>
                </c:pt>
                <c:pt idx="1">
                  <c:v>0.01</c:v>
                </c:pt>
                <c:pt idx="2">
                  <c:v>5.0000000000000001E-3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5A54-4CD8-AD58-76D163DB5A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72968624"/>
        <c:axId val="872961136"/>
        <c:axId val="0"/>
      </c:bar3DChart>
      <c:catAx>
        <c:axId val="872968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872961136"/>
        <c:crosses val="autoZero"/>
        <c:auto val="1"/>
        <c:lblAlgn val="ctr"/>
        <c:lblOffset val="100"/>
        <c:noMultiLvlLbl val="0"/>
      </c:catAx>
      <c:valAx>
        <c:axId val="8729611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872968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920" b="0" i="0" u="none" strike="noStrike" baseline="0" dirty="0" smtClean="0">
                <a:effectLst/>
              </a:rPr>
              <a:t>Ключевое условие «</a:t>
            </a:r>
            <a:r>
              <a:rPr lang="ru-RU" dirty="0" smtClean="0"/>
              <a:t>Образовательная среда»</a:t>
            </a:r>
            <a:endParaRPr lang="ru-RU" dirty="0"/>
          </a:p>
        </c:rich>
      </c:tx>
      <c:layout>
        <c:manualLayout>
          <c:xMode val="edge"/>
          <c:yMode val="edge"/>
          <c:x val="4.1385722319513159E-3"/>
          <c:y val="4.7667376297528506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Лист2!$T$10</c:f>
              <c:strCache>
                <c:ptCount val="1"/>
                <c:pt idx="0">
                  <c:v>Высокий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45%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4772-4EFA-95A0-04284551F58D}"/>
                </c:ext>
              </c:extLst>
            </c:dLbl>
            <c:dLbl>
              <c:idx val="2"/>
              <c:layout>
                <c:manualLayout>
                  <c:x val="1.640644579542834E-2"/>
                  <c:y val="-2.1847295087883407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4772-4EFA-95A0-04284551F58D}"/>
                </c:ext>
              </c:extLst>
            </c:dLbl>
            <c:dLbl>
              <c:idx val="3"/>
              <c:layout>
                <c:manualLayout>
                  <c:x val="2.4609668693142472E-2"/>
                  <c:y val="-7.1501064446292863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79%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4772-4EFA-95A0-04284551F58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Лист2!$S$11:$S$14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Лист2!$T$11:$T$14</c:f>
              <c:numCache>
                <c:formatCode>0.0%</c:formatCode>
                <c:ptCount val="4"/>
                <c:pt idx="0">
                  <c:v>0.45</c:v>
                </c:pt>
                <c:pt idx="1">
                  <c:v>0.311</c:v>
                </c:pt>
                <c:pt idx="2">
                  <c:v>0.68500000000000005</c:v>
                </c:pt>
                <c:pt idx="3">
                  <c:v>0.79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613-4EEE-8DFB-17D3BC5964D2}"/>
            </c:ext>
          </c:extLst>
        </c:ser>
        <c:ser>
          <c:idx val="1"/>
          <c:order val="1"/>
          <c:tx>
            <c:strRef>
              <c:f>Лист2!$U$10</c:f>
              <c:strCache>
                <c:ptCount val="1"/>
                <c:pt idx="0">
                  <c:v>Средний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6623044174931308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39%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9613-4EEE-8DFB-17D3BC5964D2}"/>
                </c:ext>
              </c:extLst>
            </c:dLbl>
            <c:dLbl>
              <c:idx val="2"/>
              <c:layout>
                <c:manualLayout>
                  <c:x val="2.7400449205529281E-2"/>
                  <c:y val="-2.3833688148764253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27%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4772-4EFA-95A0-04284551F58D}"/>
                </c:ext>
              </c:extLst>
            </c:dLbl>
            <c:dLbl>
              <c:idx val="3"/>
              <c:layout>
                <c:manualLayout>
                  <c:x val="4.1866633681528778E-2"/>
                  <c:y val="4.1680804234964886E-4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17%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9613-4EEE-8DFB-17D3BC5964D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Лист2!$S$11:$S$14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Лист2!$U$11:$U$14</c:f>
              <c:numCache>
                <c:formatCode>0.0%</c:formatCode>
                <c:ptCount val="4"/>
                <c:pt idx="0">
                  <c:v>0.39</c:v>
                </c:pt>
                <c:pt idx="1">
                  <c:v>0.626</c:v>
                </c:pt>
                <c:pt idx="2">
                  <c:v>0.27</c:v>
                </c:pt>
                <c:pt idx="3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613-4EEE-8DFB-17D3BC5964D2}"/>
            </c:ext>
          </c:extLst>
        </c:ser>
        <c:ser>
          <c:idx val="2"/>
          <c:order val="2"/>
          <c:tx>
            <c:strRef>
              <c:f>Лист2!$V$10</c:f>
              <c:strCache>
                <c:ptCount val="1"/>
                <c:pt idx="0">
                  <c:v>Базовый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2967032967032968E-2"/>
                  <c:y val="-1.626677511183415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9613-4EEE-8DFB-17D3BC5964D2}"/>
                </c:ext>
              </c:extLst>
            </c:dLbl>
            <c:dLbl>
              <c:idx val="1"/>
              <c:layout>
                <c:manualLayout>
                  <c:x val="3.0762085866428202E-2"/>
                  <c:y val="-7.15010644462945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4772-4EFA-95A0-04284551F58D}"/>
                </c:ext>
              </c:extLst>
            </c:dLbl>
            <c:dLbl>
              <c:idx val="2"/>
              <c:layout>
                <c:manualLayout>
                  <c:x val="3.9080928992385862E-2"/>
                  <c:y val="-2.30000720640650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9613-4EEE-8DFB-17D3BC5964D2}"/>
                </c:ext>
              </c:extLst>
            </c:dLbl>
            <c:dLbl>
              <c:idx val="3"/>
              <c:layout>
                <c:manualLayout>
                  <c:x val="4.1208791208791111E-2"/>
                  <c:y val="-1.6266775111834077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9613-4EEE-8DFB-17D3BC5964D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Лист2!$S$11:$S$14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Лист2!$V$11:$V$14</c:f>
              <c:numCache>
                <c:formatCode>0.0%</c:formatCode>
                <c:ptCount val="4"/>
                <c:pt idx="0">
                  <c:v>0.13</c:v>
                </c:pt>
                <c:pt idx="1">
                  <c:v>4.7E-2</c:v>
                </c:pt>
                <c:pt idx="2">
                  <c:v>3.5000000000000003E-2</c:v>
                </c:pt>
                <c:pt idx="3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9613-4EEE-8DFB-17D3BC5964D2}"/>
            </c:ext>
          </c:extLst>
        </c:ser>
        <c:ser>
          <c:idx val="3"/>
          <c:order val="3"/>
          <c:tx>
            <c:strRef>
              <c:f>Лист2!$W$10</c:f>
              <c:strCache>
                <c:ptCount val="1"/>
                <c:pt idx="0">
                  <c:v>Ниже базового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021978021978022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9613-4EEE-8DFB-17D3BC5964D2}"/>
                </c:ext>
              </c:extLst>
            </c:dLbl>
            <c:dLbl>
              <c:idx val="1"/>
              <c:layout>
                <c:manualLayout>
                  <c:x val="4.1016114488571037E-2"/>
                  <c:y val="-8.7389180351533627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4772-4EFA-95A0-04284551F58D}"/>
                </c:ext>
              </c:extLst>
            </c:dLbl>
            <c:dLbl>
              <c:idx val="2"/>
              <c:layout>
                <c:manualLayout>
                  <c:x val="4.3956043956043855E-2"/>
                  <c:y val="-4.0666937779585193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9613-4EEE-8DFB-17D3BC5964D2}"/>
                </c:ext>
              </c:extLst>
            </c:dLbl>
            <c:dLbl>
              <c:idx val="3"/>
              <c:layout>
                <c:manualLayout>
                  <c:x val="5.7692307692307591E-2"/>
                  <c:y val="-4.0666937779586685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0%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9613-4EEE-8DFB-17D3BC5964D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Лист2!$S$11:$S$14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Лист2!$W$11:$W$14</c:f>
              <c:numCache>
                <c:formatCode>0.0%</c:formatCode>
                <c:ptCount val="4"/>
                <c:pt idx="0">
                  <c:v>0.03</c:v>
                </c:pt>
                <c:pt idx="1">
                  <c:v>1.6E-2</c:v>
                </c:pt>
                <c:pt idx="2">
                  <c:v>0.01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9613-4EEE-8DFB-17D3BC5964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22265760"/>
        <c:axId val="1022267008"/>
        <c:axId val="0"/>
      </c:bar3DChart>
      <c:catAx>
        <c:axId val="1022265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022267008"/>
        <c:crosses val="autoZero"/>
        <c:auto val="1"/>
        <c:lblAlgn val="ctr"/>
        <c:lblOffset val="100"/>
        <c:noMultiLvlLbl val="0"/>
      </c:catAx>
      <c:valAx>
        <c:axId val="10222670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0222657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Лист1!$B$13</c:f>
              <c:strCache>
                <c:ptCount val="1"/>
                <c:pt idx="0">
                  <c:v>ноябрь 2023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4"/>
              <c:layout>
                <c:manualLayout>
                  <c:x val="0"/>
                  <c:y val="9.990009990009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A79A-4895-98AC-E886E675F5A1}"/>
                </c:ext>
              </c:extLst>
            </c:dLbl>
            <c:dLbl>
              <c:idx val="5"/>
              <c:layout>
                <c:manualLayout>
                  <c:x val="0"/>
                  <c:y val="7.4925074925074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A79A-4895-98AC-E886E675F5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Лист1!$A$14:$A$21</c:f>
              <c:strCache>
                <c:ptCount val="8"/>
                <c:pt idx="0">
                  <c:v>Знание </c:v>
                </c:pt>
                <c:pt idx="1">
                  <c:v>Здоровье</c:v>
                </c:pt>
                <c:pt idx="2">
                  <c:v>Творчество </c:v>
                </c:pt>
                <c:pt idx="3">
                  <c:v>Воспитание</c:v>
                </c:pt>
                <c:pt idx="4">
                  <c:v>Профориентация</c:v>
                </c:pt>
                <c:pt idx="5">
                  <c:v>Учитель. Школьная команда </c:v>
                </c:pt>
                <c:pt idx="6">
                  <c:v>Школьный климат </c:v>
                </c:pt>
                <c:pt idx="7">
                  <c:v>Образовательная среда </c:v>
                </c:pt>
              </c:strCache>
            </c:strRef>
          </c:cat>
          <c:val>
            <c:numRef>
              <c:f>Лист1!$B$14:$B$21</c:f>
              <c:numCache>
                <c:formatCode>0.0%</c:formatCode>
                <c:ptCount val="8"/>
                <c:pt idx="0">
                  <c:v>0.80999999999999994</c:v>
                </c:pt>
                <c:pt idx="1">
                  <c:v>0.74</c:v>
                </c:pt>
                <c:pt idx="2">
                  <c:v>0.79299999999999993</c:v>
                </c:pt>
                <c:pt idx="3">
                  <c:v>0.82000000000000006</c:v>
                </c:pt>
                <c:pt idx="4">
                  <c:v>0.95500000000000007</c:v>
                </c:pt>
                <c:pt idx="5">
                  <c:v>0.84</c:v>
                </c:pt>
                <c:pt idx="6">
                  <c:v>0.84299999999999997</c:v>
                </c:pt>
                <c:pt idx="7">
                  <c:v>0.84000000000000008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79A-4895-98AC-E886E675F5A1}"/>
            </c:ext>
          </c:extLst>
        </c:ser>
        <c:ser>
          <c:idx val="1"/>
          <c:order val="1"/>
          <c:tx>
            <c:strRef>
              <c:f>Лист1!$C$13</c:f>
              <c:strCache>
                <c:ptCount val="1"/>
                <c:pt idx="0">
                  <c:v>июнь 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1"/>
              <c:layout>
                <c:manualLayout>
                  <c:x val="1.3249420337860219E-3"/>
                  <c:y val="4.9950049950049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A79A-4895-98AC-E886E675F5A1}"/>
                </c:ext>
              </c:extLst>
            </c:dLbl>
            <c:dLbl>
              <c:idx val="3"/>
              <c:layout>
                <c:manualLayout>
                  <c:x val="-4.858064669771127E-17"/>
                  <c:y val="4.9950049950049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A79A-4895-98AC-E886E675F5A1}"/>
                </c:ext>
              </c:extLst>
            </c:dLbl>
            <c:dLbl>
              <c:idx val="4"/>
              <c:layout>
                <c:manualLayout>
                  <c:x val="2.6498840675720438E-3"/>
                  <c:y val="-7.49250749250749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A79A-4895-98AC-E886E675F5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Лист1!$A$14:$A$21</c:f>
              <c:strCache>
                <c:ptCount val="8"/>
                <c:pt idx="0">
                  <c:v>Знание </c:v>
                </c:pt>
                <c:pt idx="1">
                  <c:v>Здоровье</c:v>
                </c:pt>
                <c:pt idx="2">
                  <c:v>Творчество </c:v>
                </c:pt>
                <c:pt idx="3">
                  <c:v>Воспитание</c:v>
                </c:pt>
                <c:pt idx="4">
                  <c:v>Профориентация</c:v>
                </c:pt>
                <c:pt idx="5">
                  <c:v>Учитель. Школьная команда </c:v>
                </c:pt>
                <c:pt idx="6">
                  <c:v>Школьный климат </c:v>
                </c:pt>
                <c:pt idx="7">
                  <c:v>Образовательная среда </c:v>
                </c:pt>
              </c:strCache>
            </c:strRef>
          </c:cat>
          <c:val>
            <c:numRef>
              <c:f>Лист1!$C$14:$C$21</c:f>
              <c:numCache>
                <c:formatCode>0.0%</c:formatCode>
                <c:ptCount val="8"/>
                <c:pt idx="0">
                  <c:v>0.89400000000000002</c:v>
                </c:pt>
                <c:pt idx="1">
                  <c:v>0.95499999999999996</c:v>
                </c:pt>
                <c:pt idx="2">
                  <c:v>0.88</c:v>
                </c:pt>
                <c:pt idx="3">
                  <c:v>0.89500000000000002</c:v>
                </c:pt>
                <c:pt idx="4">
                  <c:v>0.97399999999999998</c:v>
                </c:pt>
                <c:pt idx="5">
                  <c:v>0.89499999999999991</c:v>
                </c:pt>
                <c:pt idx="6">
                  <c:v>0.92199999999999993</c:v>
                </c:pt>
                <c:pt idx="7">
                  <c:v>0.93700000000000006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79A-4895-98AC-E886E675F5A1}"/>
            </c:ext>
          </c:extLst>
        </c:ser>
        <c:ser>
          <c:idx val="2"/>
          <c:order val="2"/>
          <c:tx>
            <c:strRef>
              <c:f>Лист1!$D$13</c:f>
              <c:strCache>
                <c:ptCount val="1"/>
                <c:pt idx="0">
                  <c:v>ноябрь 2024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1"/>
              <c:layout>
                <c:manualLayout>
                  <c:x val="7.9496522027161318E-3"/>
                  <c:y val="-1.9980019980019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A79A-4895-98AC-E886E675F5A1}"/>
                </c:ext>
              </c:extLst>
            </c:dLbl>
            <c:dLbl>
              <c:idx val="3"/>
              <c:layout>
                <c:manualLayout>
                  <c:x val="1.3249420337860219E-3"/>
                  <c:y val="-7.49250749250749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A79A-4895-98AC-E886E675F5A1}"/>
                </c:ext>
              </c:extLst>
            </c:dLbl>
            <c:dLbl>
              <c:idx val="4"/>
              <c:layout>
                <c:manualLayout>
                  <c:x val="6.6247101689301093E-3"/>
                  <c:y val="-2.74725274725274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A79A-4895-98AC-E886E675F5A1}"/>
                </c:ext>
              </c:extLst>
            </c:dLbl>
            <c:dLbl>
              <c:idx val="5"/>
              <c:layout>
                <c:manualLayout>
                  <c:x val="-9.716129339542254E-17"/>
                  <c:y val="-3.24675324675324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A79A-4895-98AC-E886E675F5A1}"/>
                </c:ext>
              </c:extLst>
            </c:dLbl>
            <c:dLbl>
              <c:idx val="6"/>
              <c:layout>
                <c:manualLayout>
                  <c:x val="1.3249420337859248E-3"/>
                  <c:y val="-2.24775224775224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A79A-4895-98AC-E886E675F5A1}"/>
                </c:ext>
              </c:extLst>
            </c:dLbl>
            <c:dLbl>
              <c:idx val="7"/>
              <c:layout>
                <c:manualLayout>
                  <c:x val="9.2745942365021535E-3"/>
                  <c:y val="-2.49750249750249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A79A-4895-98AC-E886E675F5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Лист1!$A$14:$A$21</c:f>
              <c:strCache>
                <c:ptCount val="8"/>
                <c:pt idx="0">
                  <c:v>Знание </c:v>
                </c:pt>
                <c:pt idx="1">
                  <c:v>Здоровье</c:v>
                </c:pt>
                <c:pt idx="2">
                  <c:v>Творчество </c:v>
                </c:pt>
                <c:pt idx="3">
                  <c:v>Воспитание</c:v>
                </c:pt>
                <c:pt idx="4">
                  <c:v>Профориентация</c:v>
                </c:pt>
                <c:pt idx="5">
                  <c:v>Учитель. Школьная команда </c:v>
                </c:pt>
                <c:pt idx="6">
                  <c:v>Школьный климат </c:v>
                </c:pt>
                <c:pt idx="7">
                  <c:v>Образовательная среда </c:v>
                </c:pt>
              </c:strCache>
            </c:strRef>
          </c:cat>
          <c:val>
            <c:numRef>
              <c:f>Лист1!$D$14:$D$21</c:f>
              <c:numCache>
                <c:formatCode>0.0%</c:formatCode>
                <c:ptCount val="8"/>
                <c:pt idx="0">
                  <c:v>0.95</c:v>
                </c:pt>
                <c:pt idx="1">
                  <c:v>0.97</c:v>
                </c:pt>
                <c:pt idx="2">
                  <c:v>0.95</c:v>
                </c:pt>
                <c:pt idx="3">
                  <c:v>0.93</c:v>
                </c:pt>
                <c:pt idx="4">
                  <c:v>0.99499999999999988</c:v>
                </c:pt>
                <c:pt idx="5">
                  <c:v>0.88500000000000001</c:v>
                </c:pt>
                <c:pt idx="6">
                  <c:v>0.95</c:v>
                </c:pt>
                <c:pt idx="7">
                  <c:v>0.95500000000000007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A79A-4895-98AC-E886E675F5A1}"/>
            </c:ext>
          </c:extLst>
        </c:ser>
        <c:ser>
          <c:idx val="3"/>
          <c:order val="3"/>
          <c:tx>
            <c:strRef>
              <c:f>Лист1!$E$13</c:f>
              <c:strCache>
                <c:ptCount val="1"/>
                <c:pt idx="0">
                  <c:v>ноябрь 2025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8549188473004307E-2"/>
                  <c:y val="-9.990009990009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A79A-4895-98AC-E886E675F5A1}"/>
                </c:ext>
              </c:extLst>
            </c:dLbl>
            <c:dLbl>
              <c:idx val="1"/>
              <c:layout>
                <c:manualLayout>
                  <c:x val="3.0473666777078454E-2"/>
                  <c:y val="-3.24675324675324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A79A-4895-98AC-E886E675F5A1}"/>
                </c:ext>
              </c:extLst>
            </c:dLbl>
            <c:dLbl>
              <c:idx val="2"/>
              <c:layout>
                <c:manualLayout>
                  <c:x val="1.5899304405432264E-2"/>
                  <c:y val="-1.9980019980019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A79A-4895-98AC-E886E675F5A1}"/>
                </c:ext>
              </c:extLst>
            </c:dLbl>
            <c:dLbl>
              <c:idx val="3"/>
              <c:layout>
                <c:manualLayout>
                  <c:x val="1.0599536270288175E-2"/>
                  <c:y val="-1.74825174825174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A79A-4895-98AC-E886E675F5A1}"/>
                </c:ext>
              </c:extLst>
            </c:dLbl>
            <c:dLbl>
              <c:idx val="4"/>
              <c:layout>
                <c:manualLayout>
                  <c:x val="2.9148724743292383E-2"/>
                  <c:y val="-3.2467532467532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A79A-4895-98AC-E886E675F5A1}"/>
                </c:ext>
              </c:extLst>
            </c:dLbl>
            <c:dLbl>
              <c:idx val="5"/>
              <c:layout>
                <c:manualLayout>
                  <c:x val="1.5899304405432264E-2"/>
                  <c:y val="-3.49650349650349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A79A-4895-98AC-E886E675F5A1}"/>
                </c:ext>
              </c:extLst>
            </c:dLbl>
            <c:dLbl>
              <c:idx val="6"/>
              <c:layout>
                <c:manualLayout>
                  <c:x val="2.1199072540576253E-2"/>
                  <c:y val="-3.9960039960039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4-A79A-4895-98AC-E886E675F5A1}"/>
                </c:ext>
              </c:extLst>
            </c:dLbl>
            <c:dLbl>
              <c:idx val="7"/>
              <c:layout>
                <c:manualLayout>
                  <c:x val="1.457436237164624E-2"/>
                  <c:y val="-5.49450549450549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5-A79A-4895-98AC-E886E675F5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Лист1!$A$14:$A$21</c:f>
              <c:strCache>
                <c:ptCount val="8"/>
                <c:pt idx="0">
                  <c:v>Знание </c:v>
                </c:pt>
                <c:pt idx="1">
                  <c:v>Здоровье</c:v>
                </c:pt>
                <c:pt idx="2">
                  <c:v>Творчество </c:v>
                </c:pt>
                <c:pt idx="3">
                  <c:v>Воспитание</c:v>
                </c:pt>
                <c:pt idx="4">
                  <c:v>Профориентация</c:v>
                </c:pt>
                <c:pt idx="5">
                  <c:v>Учитель. Школьная команда </c:v>
                </c:pt>
                <c:pt idx="6">
                  <c:v>Школьный климат </c:v>
                </c:pt>
                <c:pt idx="7">
                  <c:v>Образовательная среда </c:v>
                </c:pt>
              </c:strCache>
            </c:strRef>
          </c:cat>
          <c:val>
            <c:numRef>
              <c:f>Лист1!$E$14:$E$21</c:f>
              <c:numCache>
                <c:formatCode>0.0%</c:formatCode>
                <c:ptCount val="8"/>
                <c:pt idx="0">
                  <c:v>0.9850000000000001</c:v>
                </c:pt>
                <c:pt idx="1">
                  <c:v>0.97500000000000009</c:v>
                </c:pt>
                <c:pt idx="2">
                  <c:v>0.97500000000000009</c:v>
                </c:pt>
                <c:pt idx="3">
                  <c:v>0.97</c:v>
                </c:pt>
                <c:pt idx="4">
                  <c:v>1</c:v>
                </c:pt>
                <c:pt idx="5">
                  <c:v>0.90500000000000003</c:v>
                </c:pt>
                <c:pt idx="6">
                  <c:v>0.95500000000000007</c:v>
                </c:pt>
                <c:pt idx="7">
                  <c:v>0.96000000000000008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A79A-4895-98AC-E886E675F5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71859712"/>
        <c:axId val="871862624"/>
        <c:axId val="0"/>
      </c:bar3DChart>
      <c:catAx>
        <c:axId val="871859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871862624"/>
        <c:crosses val="autoZero"/>
        <c:auto val="1"/>
        <c:lblAlgn val="ctr"/>
        <c:lblOffset val="100"/>
        <c:noMultiLvlLbl val="0"/>
      </c:catAx>
      <c:valAx>
        <c:axId val="8718626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8718597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Лист6!$A$7</c:f>
              <c:strCache>
                <c:ptCount val="1"/>
                <c:pt idx="0">
                  <c:v>Высокий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Лист6!$B$6:$E$6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Лист6!$B$7:$E$7</c:f>
              <c:numCache>
                <c:formatCode>0%</c:formatCode>
                <c:ptCount val="4"/>
                <c:pt idx="0">
                  <c:v>0.16</c:v>
                </c:pt>
                <c:pt idx="1">
                  <c:v>0.25</c:v>
                </c:pt>
                <c:pt idx="2" formatCode="0.0%">
                  <c:v>0.38400000000000001</c:v>
                </c:pt>
                <c:pt idx="3">
                  <c:v>0.44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A5-4C62-BC50-3E2B43C47113}"/>
            </c:ext>
          </c:extLst>
        </c:ser>
        <c:ser>
          <c:idx val="1"/>
          <c:order val="1"/>
          <c:tx>
            <c:strRef>
              <c:f>Лист6!$A$8</c:f>
              <c:strCache>
                <c:ptCount val="1"/>
                <c:pt idx="0">
                  <c:v>Средний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7347799242707095E-2"/>
                  <c:y val="-2.66217799699404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F2A5-4C62-BC50-3E2B43C47113}"/>
                </c:ext>
              </c:extLst>
            </c:dLbl>
            <c:dLbl>
              <c:idx val="1"/>
              <c:layout>
                <c:manualLayout>
                  <c:x val="2.1684749053383866E-2"/>
                  <c:y val="-1.6638612481212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F2A5-4C62-BC50-3E2B43C47113}"/>
                </c:ext>
              </c:extLst>
            </c:dLbl>
            <c:dLbl>
              <c:idx val="2"/>
              <c:layout>
                <c:manualLayout>
                  <c:x val="1.8793449179599353E-2"/>
                  <c:y val="-1.66386124812127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F2A5-4C62-BC50-3E2B43C4711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Лист6!$B$6:$E$6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Лист6!$B$8:$E$8</c:f>
              <c:numCache>
                <c:formatCode>0%</c:formatCode>
                <c:ptCount val="4"/>
                <c:pt idx="0" formatCode="0.0%">
                  <c:v>0.53500000000000003</c:v>
                </c:pt>
                <c:pt idx="1">
                  <c:v>0.61</c:v>
                </c:pt>
                <c:pt idx="2" formatCode="0.0%">
                  <c:v>0.48899999999999999</c:v>
                </c:pt>
                <c:pt idx="3">
                  <c:v>0.48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2A5-4C62-BC50-3E2B43C47113}"/>
            </c:ext>
          </c:extLst>
        </c:ser>
        <c:ser>
          <c:idx val="2"/>
          <c:order val="2"/>
          <c:tx>
            <c:strRef>
              <c:f>Лист6!$A$9</c:f>
              <c:strCache>
                <c:ptCount val="1"/>
                <c:pt idx="0">
                  <c:v>Базовый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0239099116491636E-2"/>
                  <c:y val="-5.32435599398809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F2A5-4C62-BC50-3E2B43C47113}"/>
                </c:ext>
              </c:extLst>
            </c:dLbl>
            <c:dLbl>
              <c:idx val="1"/>
              <c:layout>
                <c:manualLayout>
                  <c:x val="1.1565199495137957E-2"/>
                  <c:y val="-1.66386124812127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F2A5-4C62-BC50-3E2B43C47113}"/>
                </c:ext>
              </c:extLst>
            </c:dLbl>
            <c:dLbl>
              <c:idx val="2"/>
              <c:layout>
                <c:manualLayout>
                  <c:x val="1.5902149305814836E-2"/>
                  <c:y val="-1.66386124812127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F2A5-4C62-BC50-3E2B43C47113}"/>
                </c:ext>
              </c:extLst>
            </c:dLbl>
            <c:dLbl>
              <c:idx val="3"/>
              <c:layout>
                <c:manualLayout>
                  <c:x val="2.313039899027602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F2A5-4C62-BC50-3E2B43C4711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Лист6!$B$6:$E$6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Лист6!$B$9:$E$9</c:f>
              <c:numCache>
                <c:formatCode>0%</c:formatCode>
                <c:ptCount val="4"/>
                <c:pt idx="0" formatCode="0.0%">
                  <c:v>0.155</c:v>
                </c:pt>
                <c:pt idx="1">
                  <c:v>0.08</c:v>
                </c:pt>
                <c:pt idx="2" formatCode="0.0%">
                  <c:v>7.3999999999999996E-2</c:v>
                </c:pt>
                <c:pt idx="3" formatCode="0.0%">
                  <c:v>6.5000000000000002E-2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2A5-4C62-BC50-3E2B43C47113}"/>
            </c:ext>
          </c:extLst>
        </c:ser>
        <c:ser>
          <c:idx val="3"/>
          <c:order val="3"/>
          <c:tx>
            <c:strRef>
              <c:f>Лист6!$A$10</c:f>
              <c:strCache>
                <c:ptCount val="1"/>
                <c:pt idx="0">
                  <c:v>Ниже базового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3130398990276125E-2"/>
                  <c:y val="3.327722496242555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F2A5-4C62-BC50-3E2B43C47113}"/>
                </c:ext>
              </c:extLst>
            </c:dLbl>
            <c:dLbl>
              <c:idx val="1"/>
              <c:layout>
                <c:manualLayout>
                  <c:x val="1.1565199495138062E-2"/>
                  <c:y val="-6.65544499248511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F2A5-4C62-BC50-3E2B43C47113}"/>
                </c:ext>
              </c:extLst>
            </c:dLbl>
            <c:dLbl>
              <c:idx val="2"/>
              <c:layout>
                <c:manualLayout>
                  <c:x val="2.0239099116491611E-2"/>
                  <c:y val="-1.33108899849702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F2A5-4C62-BC50-3E2B43C47113}"/>
                </c:ext>
              </c:extLst>
            </c:dLbl>
            <c:dLbl>
              <c:idx val="3"/>
              <c:layout>
                <c:manualLayout>
                  <c:x val="2.4576048927168383E-2"/>
                  <c:y val="-9.983167488727667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F2A5-4C62-BC50-3E2B43C4711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Лист6!$B$6:$E$6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Лист6!$B$10:$E$10</c:f>
              <c:numCache>
                <c:formatCode>0%</c:formatCode>
                <c:ptCount val="4"/>
                <c:pt idx="0">
                  <c:v>0.15</c:v>
                </c:pt>
                <c:pt idx="1">
                  <c:v>0.06</c:v>
                </c:pt>
                <c:pt idx="2" formatCode="0.0%">
                  <c:v>5.2999999999999999E-2</c:v>
                </c:pt>
                <c:pt idx="3" formatCode="0.0%">
                  <c:v>1.4999999999999999E-2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2A5-4C62-BC50-3E2B43C471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598800656"/>
        <c:axId val="1598808976"/>
        <c:axId val="0"/>
      </c:bar3DChart>
      <c:catAx>
        <c:axId val="1598800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98808976"/>
        <c:crosses val="autoZero"/>
        <c:auto val="1"/>
        <c:lblAlgn val="ctr"/>
        <c:lblOffset val="100"/>
        <c:noMultiLvlLbl val="0"/>
      </c:catAx>
      <c:valAx>
        <c:axId val="15988089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988006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 w="25400"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Лист3!$AB$13</c:f>
              <c:strCache>
                <c:ptCount val="1"/>
                <c:pt idx="0">
                  <c:v>Высокий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7"/>
              <c:layout>
                <c:manualLayout>
                  <c:x val="6.9619457487179789E-3"/>
                  <c:y val="2.383368814876425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5-5838-428E-8583-02C804BE48F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Лист3!$AA$14:$AA$21</c:f>
              <c:strCache>
                <c:ptCount val="8"/>
                <c:pt idx="0">
                  <c:v>Дзержинский район</c:v>
                </c:pt>
                <c:pt idx="1">
                  <c:v>Калининский район</c:v>
                </c:pt>
                <c:pt idx="2">
                  <c:v>Кировский район</c:v>
                </c:pt>
                <c:pt idx="3">
                  <c:v>Ленинский район</c:v>
                </c:pt>
                <c:pt idx="4">
                  <c:v>Октябрьский район</c:v>
                </c:pt>
                <c:pt idx="5">
                  <c:v>Первомайский район</c:v>
                </c:pt>
                <c:pt idx="6">
                  <c:v>Советский район</c:v>
                </c:pt>
                <c:pt idx="7">
                  <c:v>Центральный округ</c:v>
                </c:pt>
              </c:strCache>
            </c:strRef>
          </c:cat>
          <c:val>
            <c:numRef>
              <c:f>Лист3!$AB$14:$AB$21</c:f>
              <c:numCache>
                <c:formatCode>0%</c:formatCode>
                <c:ptCount val="8"/>
                <c:pt idx="0">
                  <c:v>0.26315789473684209</c:v>
                </c:pt>
                <c:pt idx="1">
                  <c:v>0.41666666666666669</c:v>
                </c:pt>
                <c:pt idx="2">
                  <c:v>0.41666666666666669</c:v>
                </c:pt>
                <c:pt idx="3">
                  <c:v>0.66666666666666663</c:v>
                </c:pt>
                <c:pt idx="4">
                  <c:v>0.42307692307692307</c:v>
                </c:pt>
                <c:pt idx="5">
                  <c:v>0.23076923076923078</c:v>
                </c:pt>
                <c:pt idx="6">
                  <c:v>0.2857142857142857</c:v>
                </c:pt>
                <c:pt idx="7">
                  <c:v>0.45945945945945948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38-428E-8583-02C804BE48F3}"/>
            </c:ext>
          </c:extLst>
        </c:ser>
        <c:ser>
          <c:idx val="1"/>
          <c:order val="1"/>
          <c:tx>
            <c:strRef>
              <c:f>Лист3!$AC$13</c:f>
              <c:strCache>
                <c:ptCount val="1"/>
                <c:pt idx="0">
                  <c:v>Средний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3"/>
              <c:layout>
                <c:manualLayout>
                  <c:x val="1.2763567205982877E-2"/>
                  <c:y val="-2.38336881487651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5838-428E-8583-02C804BE48F3}"/>
                </c:ext>
              </c:extLst>
            </c:dLbl>
            <c:dLbl>
              <c:idx val="7"/>
              <c:layout>
                <c:manualLayout>
                  <c:x val="1.7404864371794948E-2"/>
                  <c:y val="-7.150106444629231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5838-428E-8583-02C804BE48F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Лист3!$AA$14:$AA$21</c:f>
              <c:strCache>
                <c:ptCount val="8"/>
                <c:pt idx="0">
                  <c:v>Дзержинский район</c:v>
                </c:pt>
                <c:pt idx="1">
                  <c:v>Калининский район</c:v>
                </c:pt>
                <c:pt idx="2">
                  <c:v>Кировский район</c:v>
                </c:pt>
                <c:pt idx="3">
                  <c:v>Ленинский район</c:v>
                </c:pt>
                <c:pt idx="4">
                  <c:v>Октябрьский район</c:v>
                </c:pt>
                <c:pt idx="5">
                  <c:v>Первомайский район</c:v>
                </c:pt>
                <c:pt idx="6">
                  <c:v>Советский район</c:v>
                </c:pt>
                <c:pt idx="7">
                  <c:v>Центральный округ</c:v>
                </c:pt>
              </c:strCache>
            </c:strRef>
          </c:cat>
          <c:val>
            <c:numRef>
              <c:f>Лист3!$AC$14:$AC$21</c:f>
              <c:numCache>
                <c:formatCode>0%</c:formatCode>
                <c:ptCount val="8"/>
                <c:pt idx="0">
                  <c:v>0.73684210526315785</c:v>
                </c:pt>
                <c:pt idx="1">
                  <c:v>0.54166666666666663</c:v>
                </c:pt>
                <c:pt idx="2">
                  <c:v>0.54166666666666663</c:v>
                </c:pt>
                <c:pt idx="3">
                  <c:v>0.25641025641025639</c:v>
                </c:pt>
                <c:pt idx="4">
                  <c:v>0.5</c:v>
                </c:pt>
                <c:pt idx="5">
                  <c:v>0.69230769230769229</c:v>
                </c:pt>
                <c:pt idx="6">
                  <c:v>0.5</c:v>
                </c:pt>
                <c:pt idx="7">
                  <c:v>0.40540540540540543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838-428E-8583-02C804BE48F3}"/>
            </c:ext>
          </c:extLst>
        </c:ser>
        <c:ser>
          <c:idx val="2"/>
          <c:order val="2"/>
          <c:tx>
            <c:strRef>
              <c:f>Лист3!$AD$13</c:f>
              <c:strCache>
                <c:ptCount val="1"/>
                <c:pt idx="0">
                  <c:v>Базовый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119805030481622E-2"/>
                  <c:y val="-1.4300212889258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5838-428E-8583-02C804BE48F3}"/>
                </c:ext>
              </c:extLst>
            </c:dLbl>
            <c:dLbl>
              <c:idx val="1"/>
              <c:layout>
                <c:manualLayout>
                  <c:x val="1.0442918623076967E-2"/>
                  <c:y val="-8.7389180351533627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5838-428E-8583-02C804BE48F3}"/>
                </c:ext>
              </c:extLst>
            </c:dLbl>
            <c:dLbl>
              <c:idx val="2"/>
              <c:layout>
                <c:manualLayout>
                  <c:x val="1.3923891497435958E-2"/>
                  <c:y val="-8.7389180351533627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5838-428E-8583-02C804BE48F3}"/>
                </c:ext>
              </c:extLst>
            </c:dLbl>
            <c:dLbl>
              <c:idx val="3"/>
              <c:layout>
                <c:manualLayout>
                  <c:x val="1.0442918623076967E-2"/>
                  <c:y val="-2.383368814876425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5838-428E-8583-02C804BE48F3}"/>
                </c:ext>
              </c:extLst>
            </c:dLbl>
            <c:dLbl>
              <c:idx val="4"/>
              <c:layout>
                <c:manualLayout>
                  <c:x val="1.2763567205982962E-2"/>
                  <c:y val="2.38336881487633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4-5838-428E-8583-02C804BE48F3}"/>
                </c:ext>
              </c:extLst>
            </c:dLbl>
            <c:dLbl>
              <c:idx val="5"/>
              <c:layout>
                <c:manualLayout>
                  <c:x val="1.2763567205982962E-2"/>
                  <c:y val="-7.150106444629362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87B-44C9-8383-48A917D19C43}"/>
                </c:ext>
              </c:extLst>
            </c:dLbl>
            <c:dLbl>
              <c:idx val="6"/>
              <c:layout>
                <c:manualLayout>
                  <c:x val="1.276356720598296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5838-428E-8583-02C804BE48F3}"/>
                </c:ext>
              </c:extLst>
            </c:dLbl>
            <c:dLbl>
              <c:idx val="7"/>
              <c:layout>
                <c:manualLayout>
                  <c:x val="1.5084215788888784E-2"/>
                  <c:y val="-4.766737629752850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5838-428E-8583-02C804BE48F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Лист3!$AA$14:$AA$21</c:f>
              <c:strCache>
                <c:ptCount val="8"/>
                <c:pt idx="0">
                  <c:v>Дзержинский район</c:v>
                </c:pt>
                <c:pt idx="1">
                  <c:v>Калининский район</c:v>
                </c:pt>
                <c:pt idx="2">
                  <c:v>Кировский район</c:v>
                </c:pt>
                <c:pt idx="3">
                  <c:v>Ленинский район</c:v>
                </c:pt>
                <c:pt idx="4">
                  <c:v>Октябрьский район</c:v>
                </c:pt>
                <c:pt idx="5">
                  <c:v>Первомайский район</c:v>
                </c:pt>
                <c:pt idx="6">
                  <c:v>Советский район</c:v>
                </c:pt>
                <c:pt idx="7">
                  <c:v>Центральный округ</c:v>
                </c:pt>
              </c:strCache>
            </c:strRef>
          </c:cat>
          <c:val>
            <c:numRef>
              <c:f>Лист3!$AD$14:$AD$21</c:f>
              <c:numCache>
                <c:formatCode>0%</c:formatCode>
                <c:ptCount val="8"/>
                <c:pt idx="0">
                  <c:v>0</c:v>
                </c:pt>
                <c:pt idx="1">
                  <c:v>4.1666666666666664E-2</c:v>
                </c:pt>
                <c:pt idx="2">
                  <c:v>4.1666666666666664E-2</c:v>
                </c:pt>
                <c:pt idx="3">
                  <c:v>2.564102564102564E-2</c:v>
                </c:pt>
                <c:pt idx="4">
                  <c:v>7.6923076923076927E-2</c:v>
                </c:pt>
                <c:pt idx="5">
                  <c:v>7.6923076923076927E-2</c:v>
                </c:pt>
                <c:pt idx="6">
                  <c:v>0.21428571428571427</c:v>
                </c:pt>
                <c:pt idx="7">
                  <c:v>0.10810810810810811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838-428E-8583-02C804BE48F3}"/>
            </c:ext>
          </c:extLst>
        </c:ser>
        <c:ser>
          <c:idx val="3"/>
          <c:order val="3"/>
          <c:tx>
            <c:strRef>
              <c:f>Лист3!$AE$13</c:f>
              <c:strCache>
                <c:ptCount val="1"/>
                <c:pt idx="0">
                  <c:v>Ниже базового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5397319169122303E-2"/>
                  <c:y val="9.53347525950570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5838-428E-8583-02C804BE48F3}"/>
                </c:ext>
              </c:extLst>
            </c:dLbl>
            <c:dLbl>
              <c:idx val="1"/>
              <c:layout>
                <c:manualLayout>
                  <c:x val="9.2825943316239713E-3"/>
                  <c:y val="8.7389180351533627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5838-428E-8583-02C804BE48F3}"/>
                </c:ext>
              </c:extLst>
            </c:dLbl>
            <c:dLbl>
              <c:idx val="2"/>
              <c:layout>
                <c:manualLayout>
                  <c:x val="8.1222700401710184E-3"/>
                  <c:y val="8.7389180351533627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5838-428E-8583-02C804BE48F3}"/>
                </c:ext>
              </c:extLst>
            </c:dLbl>
            <c:dLbl>
              <c:idx val="3"/>
              <c:layout>
                <c:manualLayout>
                  <c:x val="1.1603242914529879E-2"/>
                  <c:y val="-4.766737629752850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5838-428E-8583-02C804BE48F3}"/>
                </c:ext>
              </c:extLst>
            </c:dLbl>
            <c:dLbl>
              <c:idx val="4"/>
              <c:layout>
                <c:manualLayout>
                  <c:x val="1.1603242914529965E-2"/>
                  <c:y val="8.7389180351533627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5838-428E-8583-02C804BE48F3}"/>
                </c:ext>
              </c:extLst>
            </c:dLbl>
            <c:dLbl>
              <c:idx val="5"/>
              <c:layout>
                <c:manualLayout>
                  <c:x val="5.8016214572649827E-3"/>
                  <c:y val="8.7389180351533627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5838-428E-8583-02C804BE48F3}"/>
                </c:ext>
              </c:extLst>
            </c:dLbl>
            <c:dLbl>
              <c:idx val="6"/>
              <c:layout>
                <c:manualLayout>
                  <c:x val="6.9619457487179789E-3"/>
                  <c:y val="8.7389180351533627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5838-428E-8583-02C804BE48F3}"/>
                </c:ext>
              </c:extLst>
            </c:dLbl>
            <c:dLbl>
              <c:idx val="7"/>
              <c:layout>
                <c:manualLayout>
                  <c:x val="9.2825943316239713E-3"/>
                  <c:y val="-8.7389180351533627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5838-428E-8583-02C804BE48F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Лист3!$AA$14:$AA$21</c:f>
              <c:strCache>
                <c:ptCount val="8"/>
                <c:pt idx="0">
                  <c:v>Дзержинский район</c:v>
                </c:pt>
                <c:pt idx="1">
                  <c:v>Калининский район</c:v>
                </c:pt>
                <c:pt idx="2">
                  <c:v>Кировский район</c:v>
                </c:pt>
                <c:pt idx="3">
                  <c:v>Ленинский район</c:v>
                </c:pt>
                <c:pt idx="4">
                  <c:v>Октябрьский район</c:v>
                </c:pt>
                <c:pt idx="5">
                  <c:v>Первомайский район</c:v>
                </c:pt>
                <c:pt idx="6">
                  <c:v>Советский район</c:v>
                </c:pt>
                <c:pt idx="7">
                  <c:v>Центральный округ</c:v>
                </c:pt>
              </c:strCache>
            </c:strRef>
          </c:cat>
          <c:val>
            <c:numRef>
              <c:f>Лист3!$AE$14:$AE$21</c:f>
              <c:numCache>
                <c:formatCode>0%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5.128205128205128E-2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2.7027027027027029E-2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838-428E-8583-02C804BE48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03082544"/>
        <c:axId val="303084208"/>
        <c:axId val="0"/>
      </c:bar3DChart>
      <c:catAx>
        <c:axId val="303082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03084208"/>
        <c:crosses val="autoZero"/>
        <c:auto val="1"/>
        <c:lblAlgn val="ctr"/>
        <c:lblOffset val="100"/>
        <c:noMultiLvlLbl val="0"/>
      </c:catAx>
      <c:valAx>
        <c:axId val="3030842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030825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/>
              <a:t>Дзержинский район</a:t>
            </a:r>
          </a:p>
        </c:rich>
      </c:tx>
      <c:layout>
        <c:manualLayout>
          <c:xMode val="edge"/>
          <c:yMode val="edge"/>
          <c:x val="0.38075332899519099"/>
          <c:y val="6.5079312209032703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Лист3!$G$24</c:f>
              <c:strCache>
                <c:ptCount val="1"/>
                <c:pt idx="0">
                  <c:v>Высокий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Лист3!$H$23:$K$23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Лист3!$H$24:$K$24</c:f>
              <c:numCache>
                <c:formatCode>0%</c:formatCode>
                <c:ptCount val="4"/>
                <c:pt idx="0">
                  <c:v>0.17647058823529413</c:v>
                </c:pt>
                <c:pt idx="1">
                  <c:v>0.15789473684210525</c:v>
                </c:pt>
                <c:pt idx="2">
                  <c:v>0.21052631578947367</c:v>
                </c:pt>
                <c:pt idx="3">
                  <c:v>0.26315789473684209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9E-43F5-82A7-E69945140402}"/>
            </c:ext>
          </c:extLst>
        </c:ser>
        <c:ser>
          <c:idx val="1"/>
          <c:order val="1"/>
          <c:tx>
            <c:strRef>
              <c:f>Лист3!$G$25</c:f>
              <c:strCache>
                <c:ptCount val="1"/>
                <c:pt idx="0">
                  <c:v>Средний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7860819493776558E-3"/>
                  <c:y val="-1.4682793846637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F19E-43F5-82A7-E69945140402}"/>
                </c:ext>
              </c:extLst>
            </c:dLbl>
            <c:dLbl>
              <c:idx val="1"/>
              <c:layout>
                <c:manualLayout>
                  <c:x val="1.2928060903285878E-2"/>
                  <c:y val="-1.97015780590589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F19E-43F5-82A7-E69945140402}"/>
                </c:ext>
              </c:extLst>
            </c:dLbl>
            <c:dLbl>
              <c:idx val="2"/>
              <c:layout>
                <c:manualLayout>
                  <c:x val="8.9304097468882789E-3"/>
                  <c:y val="-2.56948892316159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F19E-43F5-82A7-E69945140402}"/>
                </c:ext>
              </c:extLst>
            </c:dLbl>
            <c:dLbl>
              <c:idx val="3"/>
              <c:layout>
                <c:manualLayout>
                  <c:x val="1.6074737544398903E-2"/>
                  <c:y val="-2.20241907699564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F19E-43F5-82A7-E6994514040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Лист3!$H$23:$K$23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Лист3!$H$25:$K$25</c:f>
              <c:numCache>
                <c:formatCode>0%</c:formatCode>
                <c:ptCount val="4"/>
                <c:pt idx="0">
                  <c:v>0.23529411764705882</c:v>
                </c:pt>
                <c:pt idx="1">
                  <c:v>0.68421052631578949</c:v>
                </c:pt>
                <c:pt idx="2">
                  <c:v>0.63157894736842102</c:v>
                </c:pt>
                <c:pt idx="3">
                  <c:v>0.73684210526315785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19E-43F5-82A7-E69945140402}"/>
            </c:ext>
          </c:extLst>
        </c:ser>
        <c:ser>
          <c:idx val="2"/>
          <c:order val="2"/>
          <c:tx>
            <c:strRef>
              <c:f>Лист3!$G$26</c:f>
              <c:strCache>
                <c:ptCount val="1"/>
                <c:pt idx="0">
                  <c:v>Базовый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7860819493776558E-2"/>
                  <c:y val="-1.4682793846637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F19E-43F5-82A7-E69945140402}"/>
                </c:ext>
              </c:extLst>
            </c:dLbl>
            <c:dLbl>
              <c:idx val="1"/>
              <c:layout>
                <c:manualLayout>
                  <c:x val="3.2149475088797744E-2"/>
                  <c:y val="-7.34139692331888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F19E-43F5-82A7-E69945140402}"/>
                </c:ext>
              </c:extLst>
            </c:dLbl>
            <c:dLbl>
              <c:idx val="2"/>
              <c:layout>
                <c:manualLayout>
                  <c:x val="2.6791229240664838E-2"/>
                  <c:y val="-7.34139692331888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F19E-43F5-82A7-E69945140402}"/>
                </c:ext>
              </c:extLst>
            </c:dLbl>
            <c:dLbl>
              <c:idx val="3"/>
              <c:layout>
                <c:manualLayout>
                  <c:x val="2.3219065341909526E-2"/>
                  <c:y val="-3.67069846165942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F19E-43F5-82A7-E6994514040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Лист3!$H$23:$K$23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Лист3!$H$26:$K$26</c:f>
              <c:numCache>
                <c:formatCode>0%</c:formatCode>
                <c:ptCount val="4"/>
                <c:pt idx="0">
                  <c:v>0.35294117647058826</c:v>
                </c:pt>
                <c:pt idx="1">
                  <c:v>0.15789473684210525</c:v>
                </c:pt>
                <c:pt idx="2">
                  <c:v>0.15789473684210525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19E-43F5-82A7-E69945140402}"/>
            </c:ext>
          </c:extLst>
        </c:ser>
        <c:ser>
          <c:idx val="3"/>
          <c:order val="3"/>
          <c:tx>
            <c:strRef>
              <c:f>Лист3!$G$27</c:f>
              <c:strCache>
                <c:ptCount val="1"/>
                <c:pt idx="0">
                  <c:v>Ниже базового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2149475088797771E-2"/>
                  <c:y val="-1.4682793846637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F19E-43F5-82A7-E69945140402}"/>
                </c:ext>
              </c:extLst>
            </c:dLbl>
            <c:dLbl>
              <c:idx val="1"/>
              <c:layout>
                <c:manualLayout>
                  <c:x val="2.1432983392531805E-2"/>
                  <c:y val="-1.3459072212400466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F19E-43F5-82A7-E69945140402}"/>
                </c:ext>
              </c:extLst>
            </c:dLbl>
            <c:dLbl>
              <c:idx val="2"/>
              <c:layout>
                <c:manualLayout>
                  <c:x val="1.6074737544398771E-2"/>
                  <c:y val="-1.4682793846637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F19E-43F5-82A7-E69945140402}"/>
                </c:ext>
              </c:extLst>
            </c:dLbl>
            <c:dLbl>
              <c:idx val="3"/>
              <c:layout>
                <c:manualLayout>
                  <c:x val="1.7860819493776429E-2"/>
                  <c:y val="-3.6705539459719431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4044780871652991E-2"/>
                      <c:h val="6.643964215603531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E-F19E-43F5-82A7-E6994514040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Лист3!$H$23:$K$23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Лист3!$H$27:$K$27</c:f>
              <c:numCache>
                <c:formatCode>0%</c:formatCode>
                <c:ptCount val="4"/>
                <c:pt idx="0">
                  <c:v>0.23529411764705882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19E-43F5-82A7-E699451404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70879584"/>
        <c:axId val="370880000"/>
        <c:axId val="0"/>
      </c:bar3DChart>
      <c:catAx>
        <c:axId val="3708795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70880000"/>
        <c:crosses val="autoZero"/>
        <c:auto val="1"/>
        <c:lblAlgn val="ctr"/>
        <c:lblOffset val="100"/>
        <c:noMultiLvlLbl val="0"/>
      </c:catAx>
      <c:valAx>
        <c:axId val="3708800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708795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/>
              <a:t>Калининский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Лист3!$M$24</c:f>
              <c:strCache>
                <c:ptCount val="1"/>
                <c:pt idx="0">
                  <c:v>Высокий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Лист3!$N$23:$Q$23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Лист3!$N$24:$Q$24</c:f>
              <c:numCache>
                <c:formatCode>0%</c:formatCode>
                <c:ptCount val="4"/>
                <c:pt idx="0">
                  <c:v>4.5454545454545456E-2</c:v>
                </c:pt>
                <c:pt idx="1">
                  <c:v>0.29166666666666669</c:v>
                </c:pt>
                <c:pt idx="2">
                  <c:v>0.25</c:v>
                </c:pt>
                <c:pt idx="3">
                  <c:v>0.41666666666666669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73D-4468-A361-12FF1BACF1B3}"/>
            </c:ext>
          </c:extLst>
        </c:ser>
        <c:ser>
          <c:idx val="1"/>
          <c:order val="1"/>
          <c:tx>
            <c:strRef>
              <c:f>Лист3!$M$25</c:f>
              <c:strCache>
                <c:ptCount val="1"/>
                <c:pt idx="0">
                  <c:v>Средний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1"/>
              <c:layout>
                <c:manualLayout>
                  <c:x val="8.5616161311094889E-3"/>
                  <c:y val="-2.8869639937560215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7728-4DC6-851F-3B07154069F6}"/>
                </c:ext>
              </c:extLst>
            </c:dLbl>
            <c:dLbl>
              <c:idx val="2"/>
              <c:layout>
                <c:manualLayout>
                  <c:x val="1.1986262583553283E-2"/>
                  <c:y val="-2.8869639937560215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7728-4DC6-851F-3B07154069F6}"/>
                </c:ext>
              </c:extLst>
            </c:dLbl>
            <c:dLbl>
              <c:idx val="3"/>
              <c:layout>
                <c:manualLayout>
                  <c:x val="1.5410909035997079E-2"/>
                  <c:y val="-6.29890329645912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7728-4DC6-851F-3B07154069F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Лист3!$N$23:$Q$23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Лист3!$N$25:$Q$25</c:f>
              <c:numCache>
                <c:formatCode>0%</c:formatCode>
                <c:ptCount val="4"/>
                <c:pt idx="0">
                  <c:v>0.63636363636363635</c:v>
                </c:pt>
                <c:pt idx="1">
                  <c:v>0.625</c:v>
                </c:pt>
                <c:pt idx="2">
                  <c:v>0.54166666666666663</c:v>
                </c:pt>
                <c:pt idx="3">
                  <c:v>0.54166666666666663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73D-4468-A361-12FF1BACF1B3}"/>
            </c:ext>
          </c:extLst>
        </c:ser>
        <c:ser>
          <c:idx val="2"/>
          <c:order val="2"/>
          <c:tx>
            <c:strRef>
              <c:f>Лист3!$M$26</c:f>
              <c:strCache>
                <c:ptCount val="1"/>
                <c:pt idx="0">
                  <c:v>Базовый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748612347545799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A73D-4468-A361-12FF1BACF1B3}"/>
                </c:ext>
              </c:extLst>
            </c:dLbl>
            <c:dLbl>
              <c:idx val="1"/>
              <c:layout>
                <c:manualLayout>
                  <c:x val="2.748612347545791E-2"/>
                  <c:y val="-3.458221417663832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A73D-4468-A361-12FF1BACF1B3}"/>
                </c:ext>
              </c:extLst>
            </c:dLbl>
            <c:dLbl>
              <c:idx val="2"/>
              <c:layout>
                <c:manualLayout>
                  <c:x val="1.8324082316971996E-2"/>
                  <c:y val="-3.45822141766395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A73D-4468-A361-12FF1BACF1B3}"/>
                </c:ext>
              </c:extLst>
            </c:dLbl>
            <c:dLbl>
              <c:idx val="3"/>
              <c:layout>
                <c:manualLayout>
                  <c:x val="2.9776633765079493E-2"/>
                  <c:y val="-3.11239927589744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A73D-4468-A361-12FF1BACF1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Лист3!$N$23:$Q$23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Лист3!$N$26:$Q$26</c:f>
              <c:numCache>
                <c:formatCode>0%</c:formatCode>
                <c:ptCount val="4"/>
                <c:pt idx="0">
                  <c:v>0.18181818181818182</c:v>
                </c:pt>
                <c:pt idx="1">
                  <c:v>8.3333333333333329E-2</c:v>
                </c:pt>
                <c:pt idx="2">
                  <c:v>8.3333333333333329E-2</c:v>
                </c:pt>
                <c:pt idx="3">
                  <c:v>4.1666666666666664E-2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73D-4468-A361-12FF1BACF1B3}"/>
            </c:ext>
          </c:extLst>
        </c:ser>
        <c:ser>
          <c:idx val="3"/>
          <c:order val="3"/>
          <c:tx>
            <c:strRef>
              <c:f>Лист3!$M$27</c:f>
              <c:strCache>
                <c:ptCount val="1"/>
                <c:pt idx="0">
                  <c:v>Ниже базового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2067095026118965E-2"/>
                  <c:y val="1.852720729442644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A73D-4468-A361-12FF1BACF1B3}"/>
                </c:ext>
              </c:extLst>
            </c:dLbl>
            <c:dLbl>
              <c:idx val="1"/>
              <c:layout>
                <c:manualLayout>
                  <c:x val="2.290510289621499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A73D-4468-A361-12FF1BACF1B3}"/>
                </c:ext>
              </c:extLst>
            </c:dLbl>
            <c:dLbl>
              <c:idx val="2"/>
              <c:layout>
                <c:manualLayout>
                  <c:x val="2.977663376507941E-2"/>
                  <c:y val="-6.91644283532766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A73D-4468-A361-12FF1BACF1B3}"/>
                </c:ext>
              </c:extLst>
            </c:dLbl>
            <c:dLbl>
              <c:idx val="3"/>
              <c:layout>
                <c:manualLayout>
                  <c:x val="5.039122637167282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A73D-4468-A361-12FF1BACF1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Лист3!$N$23:$Q$23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Лист3!$N$27:$Q$27</c:f>
              <c:numCache>
                <c:formatCode>0%</c:formatCode>
                <c:ptCount val="4"/>
                <c:pt idx="0">
                  <c:v>0.13636363636363635</c:v>
                </c:pt>
                <c:pt idx="1">
                  <c:v>0</c:v>
                </c:pt>
                <c:pt idx="2">
                  <c:v>0.125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73D-4468-A361-12FF1BACF1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56163936"/>
        <c:axId val="456168928"/>
        <c:axId val="0"/>
      </c:bar3DChart>
      <c:catAx>
        <c:axId val="456163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56168928"/>
        <c:crosses val="autoZero"/>
        <c:auto val="1"/>
        <c:lblAlgn val="ctr"/>
        <c:lblOffset val="100"/>
        <c:noMultiLvlLbl val="0"/>
      </c:catAx>
      <c:valAx>
        <c:axId val="456168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561639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/>
              <a:t>Кировский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Лист3!$S$24</c:f>
              <c:strCache>
                <c:ptCount val="1"/>
                <c:pt idx="0">
                  <c:v>Высокий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Лист3!$T$23:$W$23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Лист3!$T$24:$W$24</c:f>
              <c:numCache>
                <c:formatCode>0%</c:formatCode>
                <c:ptCount val="4"/>
                <c:pt idx="0">
                  <c:v>0.15</c:v>
                </c:pt>
                <c:pt idx="1">
                  <c:v>0.17391304347826086</c:v>
                </c:pt>
                <c:pt idx="2">
                  <c:v>0.34782608695652173</c:v>
                </c:pt>
                <c:pt idx="3">
                  <c:v>0.41666666666666669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1F6-4B30-BDDA-A791B81884EB}"/>
            </c:ext>
          </c:extLst>
        </c:ser>
        <c:ser>
          <c:idx val="1"/>
          <c:order val="1"/>
          <c:tx>
            <c:strRef>
              <c:f>Лист3!$S$25</c:f>
              <c:strCache>
                <c:ptCount val="1"/>
                <c:pt idx="0">
                  <c:v>Средний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9394882050142537E-2"/>
                  <c:y val="-1.03746642529915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71F6-4B30-BDDA-A791B81884EB}"/>
                </c:ext>
              </c:extLst>
            </c:dLbl>
            <c:dLbl>
              <c:idx val="3"/>
              <c:layout>
                <c:manualLayout>
                  <c:x val="1.8089158184702959E-2"/>
                  <c:y val="-2.07493285059829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71F6-4B30-BDDA-A791B81884E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Лист3!$T$23:$W$23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Лист3!$T$25:$W$25</c:f>
              <c:numCache>
                <c:formatCode>0%</c:formatCode>
                <c:ptCount val="4"/>
                <c:pt idx="0">
                  <c:v>0.65</c:v>
                </c:pt>
                <c:pt idx="1">
                  <c:v>0.52173913043478259</c:v>
                </c:pt>
                <c:pt idx="2">
                  <c:v>0.56521739130434778</c:v>
                </c:pt>
                <c:pt idx="3">
                  <c:v>0.54166666666666663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1F6-4B30-BDDA-A791B81884EB}"/>
            </c:ext>
          </c:extLst>
        </c:ser>
        <c:ser>
          <c:idx val="2"/>
          <c:order val="2"/>
          <c:tx>
            <c:strRef>
              <c:f>Лист3!$S$26</c:f>
              <c:strCache>
                <c:ptCount val="1"/>
                <c:pt idx="0">
                  <c:v>Базовый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1305723865439453E-2"/>
                  <c:y val="3.458221417663705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71F6-4B30-BDDA-A791B81884EB}"/>
                </c:ext>
              </c:extLst>
            </c:dLbl>
            <c:dLbl>
              <c:idx val="1"/>
              <c:layout>
                <c:manualLayout>
                  <c:x val="2.2611447730878906E-2"/>
                  <c:y val="-6.916442835327728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71F6-4B30-BDDA-A791B81884EB}"/>
                </c:ext>
              </c:extLst>
            </c:dLbl>
            <c:dLbl>
              <c:idx val="2"/>
              <c:layout>
                <c:manualLayout>
                  <c:x val="2.0350302957790931E-2"/>
                  <c:y val="-1.2679998717673507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71F6-4B30-BDDA-A791B81884EB}"/>
                </c:ext>
              </c:extLst>
            </c:dLbl>
            <c:dLbl>
              <c:idx val="3"/>
              <c:layout>
                <c:manualLayout>
                  <c:x val="2.2611447730878906E-2"/>
                  <c:y val="-1.72911070883191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71F6-4B30-BDDA-A791B81884E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Лист3!$T$23:$W$23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Лист3!$T$26:$W$26</c:f>
              <c:numCache>
                <c:formatCode>0%</c:formatCode>
                <c:ptCount val="4"/>
                <c:pt idx="0">
                  <c:v>0.05</c:v>
                </c:pt>
                <c:pt idx="1">
                  <c:v>0.21739130434782608</c:v>
                </c:pt>
                <c:pt idx="2">
                  <c:v>4.3478260869565216E-2</c:v>
                </c:pt>
                <c:pt idx="3">
                  <c:v>4.1666666666666664E-2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1F6-4B30-BDDA-A791B81884EB}"/>
            </c:ext>
          </c:extLst>
        </c:ser>
        <c:ser>
          <c:idx val="3"/>
          <c:order val="3"/>
          <c:tx>
            <c:strRef>
              <c:f>Лист3!$S$27</c:f>
              <c:strCache>
                <c:ptCount val="1"/>
                <c:pt idx="0">
                  <c:v>Ниже базового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0350302957791014E-2"/>
                  <c:y val="-3.458221417663832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71F6-4B30-BDDA-A791B81884EB}"/>
                </c:ext>
              </c:extLst>
            </c:dLbl>
            <c:dLbl>
              <c:idx val="1"/>
              <c:layout>
                <c:manualLayout>
                  <c:x val="1.808915818470312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71F6-4B30-BDDA-A791B81884EB}"/>
                </c:ext>
              </c:extLst>
            </c:dLbl>
            <c:dLbl>
              <c:idx val="2"/>
              <c:layout>
                <c:manualLayout>
                  <c:x val="3.6178316369406251E-2"/>
                  <c:y val="-1.556186022903773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5759830104347381E-2"/>
                      <c:h val="6.951025049504301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71F6-4B30-BDDA-A791B81884EB}"/>
                </c:ext>
              </c:extLst>
            </c:dLbl>
            <c:dLbl>
              <c:idx val="3"/>
              <c:layout>
                <c:manualLayout>
                  <c:x val="2.7133737277054686E-2"/>
                  <c:y val="-1.3832885670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71F6-4B30-BDDA-A791B81884E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Лист3!$T$23:$W$23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Лист3!$T$27:$W$27</c:f>
              <c:numCache>
                <c:formatCode>0%</c:formatCode>
                <c:ptCount val="4"/>
                <c:pt idx="0">
                  <c:v>0.15</c:v>
                </c:pt>
                <c:pt idx="1">
                  <c:v>8.6956521739130432E-2</c:v>
                </c:pt>
                <c:pt idx="2">
                  <c:v>4.3478260869565216E-2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1F6-4B30-BDDA-A791B81884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70868352"/>
        <c:axId val="370882496"/>
        <c:axId val="0"/>
      </c:bar3DChart>
      <c:catAx>
        <c:axId val="370868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70882496"/>
        <c:crosses val="autoZero"/>
        <c:auto val="1"/>
        <c:lblAlgn val="ctr"/>
        <c:lblOffset val="100"/>
        <c:noMultiLvlLbl val="0"/>
      </c:catAx>
      <c:valAx>
        <c:axId val="3708824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70868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/>
              <a:t>Ленинский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Лист3!$Y$24</c:f>
              <c:strCache>
                <c:ptCount val="1"/>
                <c:pt idx="0">
                  <c:v>Высокий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2"/>
              <c:layout>
                <c:manualLayout>
                  <c:x val="1.8182401268129495E-2"/>
                  <c:y val="-1.46974410250712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CFCC-48AA-A862-BB7DCD9AFC7D}"/>
                </c:ext>
              </c:extLst>
            </c:dLbl>
            <c:dLbl>
              <c:idx val="3"/>
              <c:layout>
                <c:manualLayout>
                  <c:x val="2.0000641394942238E-2"/>
                  <c:y val="-1.46974410250712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CFCC-48AA-A862-BB7DCD9AFC7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Лист3!$Z$23:$AC$23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Лист3!$Z$24:$AC$24</c:f>
              <c:numCache>
                <c:formatCode>0%</c:formatCode>
                <c:ptCount val="4"/>
                <c:pt idx="0">
                  <c:v>0.22222222222222221</c:v>
                </c:pt>
                <c:pt idx="1">
                  <c:v>0.32432432432432434</c:v>
                </c:pt>
                <c:pt idx="2">
                  <c:v>0.51351351351351349</c:v>
                </c:pt>
                <c:pt idx="3">
                  <c:v>0.66666666666666663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CC-48AA-A862-BB7DCD9AFC7D}"/>
            </c:ext>
          </c:extLst>
        </c:ser>
        <c:ser>
          <c:idx val="1"/>
          <c:order val="1"/>
          <c:tx>
            <c:strRef>
              <c:f>Лист3!$Y$25</c:f>
              <c:strCache>
                <c:ptCount val="1"/>
                <c:pt idx="0">
                  <c:v>Средний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1"/>
              <c:layout>
                <c:manualLayout>
                  <c:x val="1.6364161141316485E-2"/>
                  <c:y val="-1.46974410250713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CFCC-48AA-A862-BB7DCD9AFC7D}"/>
                </c:ext>
              </c:extLst>
            </c:dLbl>
            <c:dLbl>
              <c:idx val="2"/>
              <c:layout>
                <c:manualLayout>
                  <c:x val="2.0000641394942374E-2"/>
                  <c:y val="-6.7362493187640505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CFCC-48AA-A862-BB7DCD9AFC7D}"/>
                </c:ext>
              </c:extLst>
            </c:dLbl>
            <c:dLbl>
              <c:idx val="3"/>
              <c:layout>
                <c:manualLayout>
                  <c:x val="2.5455361775381068E-2"/>
                  <c:y val="-3.30692423064103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CFCC-48AA-A862-BB7DCD9AFC7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Лист3!$Z$23:$AC$23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Лист3!$Z$25:$AC$25</c:f>
              <c:numCache>
                <c:formatCode>0%</c:formatCode>
                <c:ptCount val="4"/>
                <c:pt idx="0">
                  <c:v>0.52777777777777779</c:v>
                </c:pt>
                <c:pt idx="1">
                  <c:v>0.54054054054054057</c:v>
                </c:pt>
                <c:pt idx="2">
                  <c:v>0.40540540540540543</c:v>
                </c:pt>
                <c:pt idx="3">
                  <c:v>0.25641025641025639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FCC-48AA-A862-BB7DCD9AFC7D}"/>
            </c:ext>
          </c:extLst>
        </c:ser>
        <c:ser>
          <c:idx val="2"/>
          <c:order val="2"/>
          <c:tx>
            <c:strRef>
              <c:f>Лист3!$Y$26</c:f>
              <c:strCache>
                <c:ptCount val="1"/>
                <c:pt idx="0">
                  <c:v>Базовый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0909440760877624E-2"/>
                  <c:y val="-2.93948820501425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CFCC-48AA-A862-BB7DCD9AFC7D}"/>
                </c:ext>
              </c:extLst>
            </c:dLbl>
            <c:dLbl>
              <c:idx val="1"/>
              <c:layout>
                <c:manualLayout>
                  <c:x val="1.4545921014503542E-2"/>
                  <c:y val="-5.51154038440173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CFCC-48AA-A862-BB7DCD9AFC7D}"/>
                </c:ext>
              </c:extLst>
            </c:dLbl>
            <c:dLbl>
              <c:idx val="2"/>
              <c:layout>
                <c:manualLayout>
                  <c:x val="1.8182401268129429E-2"/>
                  <c:y val="3.67436025626782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CFCC-48AA-A862-BB7DCD9AFC7D}"/>
                </c:ext>
              </c:extLst>
            </c:dLbl>
            <c:dLbl>
              <c:idx val="3"/>
              <c:layout>
                <c:manualLayout>
                  <c:x val="1.2727680887690466E-2"/>
                  <c:y val="3.67436025626782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CFCC-48AA-A862-BB7DCD9AFC7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Лист3!$Z$23:$AC$23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Лист3!$Z$26:$AC$26</c:f>
              <c:numCache>
                <c:formatCode>0%</c:formatCode>
                <c:ptCount val="4"/>
                <c:pt idx="0">
                  <c:v>8.3333333333333329E-2</c:v>
                </c:pt>
                <c:pt idx="1">
                  <c:v>2.7027027027027029E-2</c:v>
                </c:pt>
                <c:pt idx="2">
                  <c:v>5.4054054054054057E-2</c:v>
                </c:pt>
                <c:pt idx="3">
                  <c:v>2.564102564102564E-2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FCC-48AA-A862-BB7DCD9AFC7D}"/>
            </c:ext>
          </c:extLst>
        </c:ser>
        <c:ser>
          <c:idx val="3"/>
          <c:order val="3"/>
          <c:tx>
            <c:strRef>
              <c:f>Лист3!$Y$27</c:f>
              <c:strCache>
                <c:ptCount val="1"/>
                <c:pt idx="0">
                  <c:v>Ниже базового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181888152175528E-2"/>
                  <c:y val="-3.67436025626795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CFCC-48AA-A862-BB7DCD9AFC7D}"/>
                </c:ext>
              </c:extLst>
            </c:dLbl>
            <c:dLbl>
              <c:idx val="1"/>
              <c:layout>
                <c:manualLayout>
                  <c:x val="2.5455361775381199E-2"/>
                  <c:y val="-1.10230807688034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CFCC-48AA-A862-BB7DCD9AFC7D}"/>
                </c:ext>
              </c:extLst>
            </c:dLbl>
            <c:dLbl>
              <c:idx val="2"/>
              <c:layout>
                <c:manualLayout>
                  <c:x val="2.3637121648568259E-2"/>
                  <c:y val="-1.46974410250712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CFCC-48AA-A862-BB7DCD9AFC7D}"/>
                </c:ext>
              </c:extLst>
            </c:dLbl>
            <c:dLbl>
              <c:idx val="3"/>
              <c:layout>
                <c:manualLayout>
                  <c:x val="2.7273601902194008E-2"/>
                  <c:y val="-1.46974410250712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CFCC-48AA-A862-BB7DCD9AFC7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Лист3!$Z$23:$AC$23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Лист3!$Z$27:$AC$27</c:f>
              <c:numCache>
                <c:formatCode>0%</c:formatCode>
                <c:ptCount val="4"/>
                <c:pt idx="0">
                  <c:v>0.16666666666666666</c:v>
                </c:pt>
                <c:pt idx="1">
                  <c:v>0.10810810810810811</c:v>
                </c:pt>
                <c:pt idx="2">
                  <c:v>2.7027027027027029E-2</c:v>
                </c:pt>
                <c:pt idx="3">
                  <c:v>5.128205128205128E-2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FCC-48AA-A862-BB7DCD9AFC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03085040"/>
        <c:axId val="303083376"/>
        <c:axId val="0"/>
      </c:bar3DChart>
      <c:catAx>
        <c:axId val="303085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03083376"/>
        <c:crosses val="autoZero"/>
        <c:auto val="1"/>
        <c:lblAlgn val="ctr"/>
        <c:lblOffset val="100"/>
        <c:noMultiLvlLbl val="0"/>
      </c:catAx>
      <c:valAx>
        <c:axId val="3030833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030850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/>
              <a:t>Октябрьский</a:t>
            </a:r>
          </a:p>
        </c:rich>
      </c:tx>
      <c:layout>
        <c:manualLayout>
          <c:xMode val="edge"/>
          <c:yMode val="edge"/>
          <c:x val="0.51653944059619294"/>
          <c:y val="6.7834343192636716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Лист3!$AE$24</c:f>
              <c:strCache>
                <c:ptCount val="1"/>
                <c:pt idx="0">
                  <c:v>Высокий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Лист3!$AF$23:$AI$23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Лист3!$AF$24:$AI$24</c:f>
              <c:numCache>
                <c:formatCode>0%</c:formatCode>
                <c:ptCount val="4"/>
                <c:pt idx="0">
                  <c:v>0.13043478260869565</c:v>
                </c:pt>
                <c:pt idx="1">
                  <c:v>0.16</c:v>
                </c:pt>
                <c:pt idx="2">
                  <c:v>0.5</c:v>
                </c:pt>
                <c:pt idx="3">
                  <c:v>0.42307692307692307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5D-4225-B6CA-2F5938BD8930}"/>
            </c:ext>
          </c:extLst>
        </c:ser>
        <c:ser>
          <c:idx val="1"/>
          <c:order val="1"/>
          <c:tx>
            <c:strRef>
              <c:f>Лист3!$AE$25</c:f>
              <c:strCache>
                <c:ptCount val="1"/>
                <c:pt idx="0">
                  <c:v>Средний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2"/>
              <c:layout>
                <c:manualLayout>
                  <c:x val="2.0824181192239031E-2"/>
                  <c:y val="-7.668230100037193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565D-4225-B6CA-2F5938BD893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Лист3!$AF$23:$AI$23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Лист3!$AF$25:$AI$25</c:f>
              <c:numCache>
                <c:formatCode>0%</c:formatCode>
                <c:ptCount val="4"/>
                <c:pt idx="0">
                  <c:v>0.56521739130434778</c:v>
                </c:pt>
                <c:pt idx="1">
                  <c:v>0.76</c:v>
                </c:pt>
                <c:pt idx="2">
                  <c:v>0.42307692307692307</c:v>
                </c:pt>
                <c:pt idx="3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65D-4225-B6CA-2F5938BD8930}"/>
            </c:ext>
          </c:extLst>
        </c:ser>
        <c:ser>
          <c:idx val="2"/>
          <c:order val="2"/>
          <c:tx>
            <c:strRef>
              <c:f>Лист3!$AE$26</c:f>
              <c:strCache>
                <c:ptCount val="1"/>
                <c:pt idx="0">
                  <c:v>Базовый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082418119223903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565D-4225-B6CA-2F5938BD8930}"/>
                </c:ext>
              </c:extLst>
            </c:dLbl>
            <c:dLbl>
              <c:idx val="1"/>
              <c:layout>
                <c:manualLayout>
                  <c:x val="1.0412090596119515E-2"/>
                  <c:y val="-7.668230100037334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565D-4225-B6CA-2F5938BD8930}"/>
                </c:ext>
              </c:extLst>
            </c:dLbl>
            <c:dLbl>
              <c:idx val="2"/>
              <c:layout>
                <c:manualLayout>
                  <c:x val="1.735348432686586E-2"/>
                  <c:y val="-1.15023451500558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565D-4225-B6CA-2F5938BD8930}"/>
                </c:ext>
              </c:extLst>
            </c:dLbl>
            <c:dLbl>
              <c:idx val="3"/>
              <c:layout>
                <c:manualLayout>
                  <c:x val="2.1721348596861367E-2"/>
                  <c:y val="-7.668218488544008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565D-4225-B6CA-2F5938BD893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Лист3!$AF$23:$AI$23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Лист3!$AF$26:$AI$26</c:f>
              <c:numCache>
                <c:formatCode>0%</c:formatCode>
                <c:ptCount val="4"/>
                <c:pt idx="0">
                  <c:v>0.21739130434782608</c:v>
                </c:pt>
                <c:pt idx="1">
                  <c:v>0.04</c:v>
                </c:pt>
                <c:pt idx="2">
                  <c:v>3.8461538461538464E-2</c:v>
                </c:pt>
                <c:pt idx="3">
                  <c:v>7.6923076923076927E-2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65D-4225-B6CA-2F5938BD8930}"/>
            </c:ext>
          </c:extLst>
        </c:ser>
        <c:ser>
          <c:idx val="3"/>
          <c:order val="3"/>
          <c:tx>
            <c:strRef>
              <c:f>Лист3!$AE$27</c:f>
              <c:strCache>
                <c:ptCount val="1"/>
                <c:pt idx="0">
                  <c:v>Ниже базового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7353484326865891E-2"/>
                  <c:y val="-7.029129723927705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565D-4225-B6CA-2F5938BD8930}"/>
                </c:ext>
              </c:extLst>
            </c:dLbl>
            <c:dLbl>
              <c:idx val="1"/>
              <c:layout>
                <c:manualLayout>
                  <c:x val="2.2559529624925617E-2"/>
                  <c:y val="-7.668230100037334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565D-4225-B6CA-2F5938BD8930}"/>
                </c:ext>
              </c:extLst>
            </c:dLbl>
            <c:dLbl>
              <c:idx val="2"/>
              <c:layout>
                <c:manualLayout>
                  <c:x val="3.4317477947283806E-2"/>
                  <c:y val="-4.71902694572410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565D-4225-B6CA-2F5938BD8930}"/>
                </c:ext>
              </c:extLst>
            </c:dLbl>
            <c:dLbl>
              <c:idx val="3"/>
              <c:layout>
                <c:manualLayout>
                  <c:x val="1.5618135894179146E-2"/>
                  <c:y val="3.834115050018596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565D-4225-B6CA-2F5938BD893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Лист3!$AF$23:$AI$23</c:f>
              <c:strCache>
                <c:ptCount val="4"/>
                <c:pt idx="0">
                  <c:v>ноябрь 2023</c:v>
                </c:pt>
                <c:pt idx="1">
                  <c:v>июнь 2024</c:v>
                </c:pt>
                <c:pt idx="2">
                  <c:v>ноябрь 2024</c:v>
                </c:pt>
                <c:pt idx="3">
                  <c:v>ноябрь 2025</c:v>
                </c:pt>
              </c:strCache>
            </c:strRef>
          </c:cat>
          <c:val>
            <c:numRef>
              <c:f>Лист3!$AF$27:$AI$27</c:f>
              <c:numCache>
                <c:formatCode>0%</c:formatCode>
                <c:ptCount val="4"/>
                <c:pt idx="0">
                  <c:v>8.6956521739130432E-2</c:v>
                </c:pt>
                <c:pt idx="1">
                  <c:v>0.04</c:v>
                </c:pt>
                <c:pt idx="2">
                  <c:v>3.8461538461538464E-2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65D-4225-B6CA-2F5938BD89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24554864"/>
        <c:axId val="524543216"/>
        <c:axId val="0"/>
      </c:bar3DChart>
      <c:catAx>
        <c:axId val="5245548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524543216"/>
        <c:crosses val="autoZero"/>
        <c:auto val="1"/>
        <c:lblAlgn val="ctr"/>
        <c:lblOffset val="100"/>
        <c:noMultiLvlLbl val="0"/>
      </c:catAx>
      <c:valAx>
        <c:axId val="5245432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5245548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0.22876</cdr:x>
      <cdr:y>0.46429</cdr:y>
    </cdr:from>
    <cdr:to>
      <cdr:x>0.32039</cdr:x>
      <cdr:y>0.55588</cdr:y>
    </cdr:to>
    <cdr:sp macro="" textlink="">
      <cdr:nvSpPr>
        <cdr:cNvPr id="2" name="TextBox 15"/>
        <cdr:cNvSpPr txBox="1"/>
      </cdr:nvSpPr>
      <cdr:spPr>
        <a:xfrm xmlns:a="http://schemas.openxmlformats.org/drawingml/2006/main">
          <a:off x="1696703" y="1872208"/>
          <a:ext cx="679562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32%</a:t>
          </a:r>
          <a:endParaRPr lang="ru-RU" b="1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0.23206</cdr:x>
      <cdr:y>0.46429</cdr:y>
    </cdr:from>
    <cdr:to>
      <cdr:x>0.31068</cdr:x>
      <cdr:y>0.57143</cdr:y>
    </cdr:to>
    <cdr:sp macro="" textlink="">
      <cdr:nvSpPr>
        <cdr:cNvPr id="3" name="Овал 2"/>
        <cdr:cNvSpPr/>
      </cdr:nvSpPr>
      <cdr:spPr>
        <a:xfrm xmlns:a="http://schemas.openxmlformats.org/drawingml/2006/main">
          <a:off x="1721159" y="1872208"/>
          <a:ext cx="583098" cy="432048"/>
        </a:xfrm>
        <a:prstGeom xmlns:a="http://schemas.openxmlformats.org/drawingml/2006/main" prst="ellipse">
          <a:avLst/>
        </a:prstGeom>
        <a:noFill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/>
        </a:p>
      </cdr:txBody>
    </cdr:sp>
  </cdr:relSizeAnchor>
  <cdr:relSizeAnchor xmlns:cdr="http://schemas.openxmlformats.org/drawingml/2006/chartDrawing">
    <cdr:from>
      <cdr:x>0.43406</cdr:x>
      <cdr:y>0.57143</cdr:y>
    </cdr:from>
    <cdr:to>
      <cdr:x>0.51456</cdr:x>
      <cdr:y>0.66302</cdr:y>
    </cdr:to>
    <cdr:sp macro="" textlink="">
      <cdr:nvSpPr>
        <cdr:cNvPr id="4" name="TextBox 15"/>
        <cdr:cNvSpPr txBox="1"/>
      </cdr:nvSpPr>
      <cdr:spPr>
        <a:xfrm xmlns:a="http://schemas.openxmlformats.org/drawingml/2006/main">
          <a:off x="3219335" y="2304256"/>
          <a:ext cx="597090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8%</a:t>
          </a:r>
          <a:endParaRPr lang="ru-RU" b="1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0.43736</cdr:x>
      <cdr:y>0.57143</cdr:y>
    </cdr:from>
    <cdr:to>
      <cdr:x>0.51456</cdr:x>
      <cdr:y>0.66071</cdr:y>
    </cdr:to>
    <cdr:sp macro="" textlink="">
      <cdr:nvSpPr>
        <cdr:cNvPr id="5" name="Овал 4"/>
        <cdr:cNvSpPr/>
      </cdr:nvSpPr>
      <cdr:spPr>
        <a:xfrm xmlns:a="http://schemas.openxmlformats.org/drawingml/2006/main">
          <a:off x="3243791" y="2304256"/>
          <a:ext cx="572634" cy="360040"/>
        </a:xfrm>
        <a:prstGeom xmlns:a="http://schemas.openxmlformats.org/drawingml/2006/main" prst="ellipse">
          <a:avLst/>
        </a:prstGeom>
        <a:noFill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/>
        </a:p>
      </cdr:txBody>
    </cdr:sp>
  </cdr:relSizeAnchor>
  <cdr:relSizeAnchor xmlns:cdr="http://schemas.openxmlformats.org/drawingml/2006/chartDrawing">
    <cdr:from>
      <cdr:x>0.63911</cdr:x>
      <cdr:y>0.53024</cdr:y>
    </cdr:from>
    <cdr:to>
      <cdr:x>0.73301</cdr:x>
      <cdr:y>0.62183</cdr:y>
    </cdr:to>
    <cdr:sp macro="" textlink="">
      <cdr:nvSpPr>
        <cdr:cNvPr id="6" name="TextBox 15"/>
        <cdr:cNvSpPr txBox="1"/>
      </cdr:nvSpPr>
      <cdr:spPr>
        <a:xfrm xmlns:a="http://schemas.openxmlformats.org/drawingml/2006/main">
          <a:off x="4740189" y="2138174"/>
          <a:ext cx="696415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21%</a:t>
          </a:r>
          <a:endParaRPr lang="ru-RU" b="1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0.64036</cdr:x>
      <cdr:y>0.5193</cdr:y>
    </cdr:from>
    <cdr:to>
      <cdr:x>0.72167</cdr:x>
      <cdr:y>0.62183</cdr:y>
    </cdr:to>
    <cdr:sp macro="" textlink="">
      <cdr:nvSpPr>
        <cdr:cNvPr id="7" name="Овал 6"/>
        <cdr:cNvSpPr/>
      </cdr:nvSpPr>
      <cdr:spPr>
        <a:xfrm xmlns:a="http://schemas.openxmlformats.org/drawingml/2006/main">
          <a:off x="4749434" y="2094042"/>
          <a:ext cx="603045" cy="413464"/>
        </a:xfrm>
        <a:prstGeom xmlns:a="http://schemas.openxmlformats.org/drawingml/2006/main" prst="ellipse">
          <a:avLst/>
        </a:prstGeom>
        <a:noFill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/>
        </a:p>
      </cdr:txBody>
    </cdr:sp>
  </cdr:relSizeAnchor>
  <cdr:relSizeAnchor xmlns:cdr="http://schemas.openxmlformats.org/drawingml/2006/chartDrawing">
    <cdr:from>
      <cdr:x>0.87379</cdr:x>
      <cdr:y>0.56984</cdr:y>
    </cdr:from>
    <cdr:to>
      <cdr:x>0.94504</cdr:x>
      <cdr:y>0.66143</cdr:y>
    </cdr:to>
    <cdr:sp macro="" textlink="">
      <cdr:nvSpPr>
        <cdr:cNvPr id="8" name="TextBox 15"/>
        <cdr:cNvSpPr txBox="1"/>
      </cdr:nvSpPr>
      <cdr:spPr>
        <a:xfrm xmlns:a="http://schemas.openxmlformats.org/drawingml/2006/main">
          <a:off x="6480720" y="2297842"/>
          <a:ext cx="528512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4%</a:t>
          </a:r>
          <a:endParaRPr lang="ru-RU" b="1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0.86408</cdr:x>
      <cdr:y>0.5589</cdr:y>
    </cdr:from>
    <cdr:to>
      <cdr:x>0.95468</cdr:x>
      <cdr:y>0.66143</cdr:y>
    </cdr:to>
    <cdr:sp macro="" textlink="">
      <cdr:nvSpPr>
        <cdr:cNvPr id="9" name="Овал 8"/>
        <cdr:cNvSpPr/>
      </cdr:nvSpPr>
      <cdr:spPr>
        <a:xfrm xmlns:a="http://schemas.openxmlformats.org/drawingml/2006/main">
          <a:off x="6408712" y="2253737"/>
          <a:ext cx="671959" cy="413464"/>
        </a:xfrm>
        <a:prstGeom xmlns:a="http://schemas.openxmlformats.org/drawingml/2006/main" prst="ellipse">
          <a:avLst/>
        </a:prstGeom>
        <a:noFill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0.42723</cdr:x>
      <cdr:y>0.61157</cdr:y>
    </cdr:from>
    <cdr:to>
      <cdr:x>0.56045</cdr:x>
      <cdr:y>0.67818</cdr:y>
    </cdr:to>
    <cdr:sp macro="" textlink="">
      <cdr:nvSpPr>
        <cdr:cNvPr id="2" name="TextBox 38"/>
        <cdr:cNvSpPr txBox="1"/>
      </cdr:nvSpPr>
      <cdr:spPr>
        <a:xfrm xmlns:a="http://schemas.openxmlformats.org/drawingml/2006/main">
          <a:off x="3045619" y="3390926"/>
          <a:ext cx="949746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10,6%</a:t>
          </a:r>
          <a:endParaRPr lang="ru-RU" b="1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0.45464</cdr:x>
      <cdr:y>0.61035</cdr:y>
    </cdr:from>
    <cdr:to>
      <cdr:x>0.5412</cdr:x>
      <cdr:y>0.67696</cdr:y>
    </cdr:to>
    <cdr:sp macro="" textlink="">
      <cdr:nvSpPr>
        <cdr:cNvPr id="3" name="Овал 2"/>
        <cdr:cNvSpPr/>
      </cdr:nvSpPr>
      <cdr:spPr>
        <a:xfrm xmlns:a="http://schemas.openxmlformats.org/drawingml/2006/main">
          <a:off x="3241062" y="3384159"/>
          <a:ext cx="617064" cy="369332"/>
        </a:xfrm>
        <a:prstGeom xmlns:a="http://schemas.openxmlformats.org/drawingml/2006/main" prst="ellipse">
          <a:avLst/>
        </a:prstGeom>
        <a:noFill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/>
        </a:p>
      </cdr:txBody>
    </cdr:sp>
  </cdr:relSizeAnchor>
  <cdr:relSizeAnchor xmlns:cdr="http://schemas.openxmlformats.org/drawingml/2006/chartDrawing">
    <cdr:from>
      <cdr:x>0.65135</cdr:x>
      <cdr:y>0.64579</cdr:y>
    </cdr:from>
    <cdr:to>
      <cdr:x>0.76214</cdr:x>
      <cdr:y>0.7124</cdr:y>
    </cdr:to>
    <cdr:sp macro="" textlink="">
      <cdr:nvSpPr>
        <cdr:cNvPr id="4" name="TextBox 38"/>
        <cdr:cNvSpPr txBox="1"/>
      </cdr:nvSpPr>
      <cdr:spPr>
        <a:xfrm xmlns:a="http://schemas.openxmlformats.org/drawingml/2006/main">
          <a:off x="4643344" y="3580654"/>
          <a:ext cx="789767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5%</a:t>
          </a:r>
          <a:endParaRPr lang="ru-RU" b="1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0.66346</cdr:x>
      <cdr:y>0.651</cdr:y>
    </cdr:from>
    <cdr:to>
      <cdr:x>0.75002</cdr:x>
      <cdr:y>0.71761</cdr:y>
    </cdr:to>
    <cdr:sp macro="" textlink="">
      <cdr:nvSpPr>
        <cdr:cNvPr id="5" name="Овал 4"/>
        <cdr:cNvSpPr/>
      </cdr:nvSpPr>
      <cdr:spPr>
        <a:xfrm xmlns:a="http://schemas.openxmlformats.org/drawingml/2006/main">
          <a:off x="4729696" y="3609527"/>
          <a:ext cx="617064" cy="369332"/>
        </a:xfrm>
        <a:prstGeom xmlns:a="http://schemas.openxmlformats.org/drawingml/2006/main" prst="ellipse">
          <a:avLst/>
        </a:prstGeom>
        <a:noFill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/>
        </a:p>
      </cdr:txBody>
    </cdr:sp>
  </cdr:relSizeAnchor>
  <cdr:relSizeAnchor xmlns:cdr="http://schemas.openxmlformats.org/drawingml/2006/chartDrawing">
    <cdr:from>
      <cdr:x>0.86592</cdr:x>
      <cdr:y>0.66633</cdr:y>
    </cdr:from>
    <cdr:to>
      <cdr:x>0.9899</cdr:x>
      <cdr:y>0.73294</cdr:y>
    </cdr:to>
    <cdr:sp macro="" textlink="">
      <cdr:nvSpPr>
        <cdr:cNvPr id="6" name="TextBox 38"/>
        <cdr:cNvSpPr txBox="1"/>
      </cdr:nvSpPr>
      <cdr:spPr>
        <a:xfrm xmlns:a="http://schemas.openxmlformats.org/drawingml/2006/main">
          <a:off x="6172952" y="3694565"/>
          <a:ext cx="883832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1,5%</a:t>
          </a:r>
          <a:endParaRPr lang="ru-RU" b="1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0.87803</cdr:x>
      <cdr:y>0.67154</cdr:y>
    </cdr:from>
    <cdr:to>
      <cdr:x>0.96459</cdr:x>
      <cdr:y>0.73815</cdr:y>
    </cdr:to>
    <cdr:sp macro="" textlink="">
      <cdr:nvSpPr>
        <cdr:cNvPr id="7" name="Овал 6"/>
        <cdr:cNvSpPr/>
      </cdr:nvSpPr>
      <cdr:spPr>
        <a:xfrm xmlns:a="http://schemas.openxmlformats.org/drawingml/2006/main">
          <a:off x="6259304" y="3723438"/>
          <a:ext cx="617064" cy="369332"/>
        </a:xfrm>
        <a:prstGeom xmlns:a="http://schemas.openxmlformats.org/drawingml/2006/main" prst="ellipse">
          <a:avLst/>
        </a:prstGeom>
        <a:noFill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E3143-FC29-4E20-88DC-89BF0DFCF7DD}" type="datetimeFigureOut">
              <a:rPr lang="ru-RU" smtClean="0"/>
              <a:pPr/>
              <a:t>06.02.2026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975A04-5A6F-49A2-A540-B3AA4873A1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070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C121C2-A532-478E-90A0-DA027E28A9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AD9104A-D4A1-42D7-8D3F-9BA305972B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8B618D1-18FC-487C-B45C-EA9771760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F8A91-7D05-44EB-AD92-F445476A4A10}" type="datetimeFigureOut">
              <a:rPr lang="ru-RU" smtClean="0"/>
              <a:pPr/>
              <a:t>06.02.2026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89176D-783D-4635-8EFD-D89F30922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F9C1755-40D1-42B8-85DD-B25E124C3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BB76-1107-437F-AE58-986969F699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8785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5F897D-2756-4EA8-92DB-1D75C1347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23B2B90-B5CE-435A-994A-81BA9F576E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2F855A2-B4C3-4D0C-B2CA-2A4C51869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F8A91-7D05-44EB-AD92-F445476A4A10}" type="datetimeFigureOut">
              <a:rPr lang="ru-RU" smtClean="0"/>
              <a:pPr/>
              <a:t>06.02.2026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19E63AF-A38A-4686-9F06-A34B68E26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0C83901-0A58-4821-BE72-6BBB4D363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BB76-1107-437F-AE58-986969F699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2813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233D024-EE87-4680-B34D-3A8B17C1B9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EBCEFC2-D82A-4C97-8F51-5743E288EB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6154235-B98A-4598-8E5F-1D9CA5B5F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F8A91-7D05-44EB-AD92-F445476A4A10}" type="datetimeFigureOut">
              <a:rPr lang="ru-RU" smtClean="0"/>
              <a:pPr/>
              <a:t>06.02.2026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BF4EE9E-9483-48FE-BC0A-F531C1B22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4ED32B-C05D-4DC7-9070-838C31C01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BB76-1107-437F-AE58-986969F699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7241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53648D-06A0-4BB6-9B70-A9B59E8F8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78D3EC-4C78-44E6-9F93-4253637A0E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8CA77BE-170E-4978-8AF2-72B389BEF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F8A91-7D05-44EB-AD92-F445476A4A10}" type="datetimeFigureOut">
              <a:rPr lang="ru-RU" smtClean="0"/>
              <a:pPr/>
              <a:t>06.02.2026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54F33D1-F540-44C6-9AE7-2DED7B65E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831542C-812D-43E3-B203-C3D173D57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BB76-1107-437F-AE58-986969F699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2454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E1E418-C1D8-48A4-A41D-33A1F4EDD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4231F4D-8C71-45C9-A928-412FB74D7B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2BDB32B-2DB2-4671-96A9-64791C927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F8A91-7D05-44EB-AD92-F445476A4A10}" type="datetimeFigureOut">
              <a:rPr lang="ru-RU" smtClean="0"/>
              <a:pPr/>
              <a:t>06.02.2026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858BBBE-D39A-4BEB-B833-7D0B70B67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BA9B8BA-C95A-4EE9-88C5-A066DECCC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BB76-1107-437F-AE58-986969F699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4811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690649-7A0B-4C6F-8547-996D49B46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7B91593-894D-46C1-AD3E-CDFED6F87B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0320534-36B2-4A69-AF91-FCE2E0FD4C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D355804-29D9-4826-96B1-F5CB0E5E0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F8A91-7D05-44EB-AD92-F445476A4A10}" type="datetimeFigureOut">
              <a:rPr lang="ru-RU" smtClean="0"/>
              <a:pPr/>
              <a:t>06.02.2026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1138A9C-7DF6-41BC-872B-263E73FC2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F56786D-1F80-4B7E-9A9B-8DEA0AD5C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BB76-1107-437F-AE58-986969F699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3749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76E05F-6E66-407F-8B88-E9FBC4DA9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93DCD74-7AA3-4097-B112-41075FC27D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BCC5A23-3A37-4E64-B60F-5BB8B9DD0A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5415250-40DD-4BA3-A828-0E941E21A0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E299B68-C370-41BF-A0B1-988CC1ED0A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05D5B21-2DA1-422B-902E-91F9AB24E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F8A91-7D05-44EB-AD92-F445476A4A10}" type="datetimeFigureOut">
              <a:rPr lang="ru-RU" smtClean="0"/>
              <a:pPr/>
              <a:t>06.02.2026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8126E2A-A52A-40FB-8465-F1ADCCCA2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176C3C4-8180-4BB6-8C58-591292BAC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BB76-1107-437F-AE58-986969F699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7187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93C242-DCE1-4A74-8DA7-40310FDAB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19BDD86-B180-41C1-8518-5996C9EA3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F8A91-7D05-44EB-AD92-F445476A4A10}" type="datetimeFigureOut">
              <a:rPr lang="ru-RU" smtClean="0"/>
              <a:pPr/>
              <a:t>06.02.2026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D027695-3107-4EBB-9454-FB47EA8A1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88A2D43-05F0-4906-8C1C-363157F7C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BB76-1107-437F-AE58-986969F699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7014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14FF34F-C525-4D53-9BF6-4328FC272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F8A91-7D05-44EB-AD92-F445476A4A10}" type="datetimeFigureOut">
              <a:rPr lang="ru-RU" smtClean="0"/>
              <a:pPr/>
              <a:t>06.02.2026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0C22000-C2D0-4A5D-9188-A1BF5D3FD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2EC177B-B63C-412C-8FC1-F754ECFAF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BB76-1107-437F-AE58-986969F699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0512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8C9714-D45F-4E4D-8F56-393980939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8F78EE1-03BD-44B2-994B-0607B76E9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F3B1D86-7418-404B-9D3D-9A31F0535A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8A5473E-A561-47B1-8CAD-E1313DD1C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F8A91-7D05-44EB-AD92-F445476A4A10}" type="datetimeFigureOut">
              <a:rPr lang="ru-RU" smtClean="0"/>
              <a:pPr/>
              <a:t>06.02.2026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0BB28AC-7424-400D-9E4D-80D43D3ED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84CA48E-682C-44B3-A553-93CFECE4D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BB76-1107-437F-AE58-986969F699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1586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8D5C82-13C2-4EAE-A7F2-907CC043E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DC998EB0-6B40-444E-903C-798DD4E880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A5C215E-49B1-4AD6-8726-168F374EED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401599F-DA6E-461D-B069-6685AA336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F8A91-7D05-44EB-AD92-F445476A4A10}" type="datetimeFigureOut">
              <a:rPr lang="ru-RU" smtClean="0"/>
              <a:pPr/>
              <a:t>06.02.2026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3C48A7A-C314-4C51-BF18-1CFDF74F0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8820F38-C6C4-49E6-99D4-2F58050C2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BB76-1107-437F-AE58-986969F699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7644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9AEA26-DAF9-4ABA-8422-052CB2921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B6A75DF-36E8-4088-8621-5833EE4AFF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A091EDF-ACF2-4B35-9A33-D13FDA96B5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2F8A91-7D05-44EB-AD92-F445476A4A10}" type="datetimeFigureOut">
              <a:rPr lang="ru-RU" smtClean="0"/>
              <a:pPr/>
              <a:t>06.02.2026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70751C9-FCA4-4984-BC1D-DF99846F88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36B0C29-9B6E-4110-9F81-5DBF9475DF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DBB76-1107-437F-AE58-986969F699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3328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C3BE4AA5-9171-4D70-BD40-C2CDDAFCABD1}"/>
              </a:ext>
            </a:extLst>
          </p:cNvPr>
          <p:cNvSpPr txBox="1">
            <a:spLocks/>
          </p:cNvSpPr>
          <p:nvPr/>
        </p:nvSpPr>
        <p:spPr>
          <a:xfrm>
            <a:off x="0" y="3212976"/>
            <a:ext cx="12192000" cy="158417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5600" b="1" dirty="0">
              <a:cs typeface="Arial" panose="020B0604020202020204" pitchFamily="34" charset="0"/>
            </a:endParaRPr>
          </a:p>
          <a:p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Итоги самодиагностики </a:t>
            </a:r>
          </a:p>
          <a:p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участников проекта «Школа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оссии»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EA95EEA-14F9-4C50-B841-D9CF82235617}"/>
              </a:ext>
            </a:extLst>
          </p:cNvPr>
          <p:cNvSpPr/>
          <p:nvPr/>
        </p:nvSpPr>
        <p:spPr>
          <a:xfrm>
            <a:off x="5879976" y="5633255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Шестакова Евгения Владимировна,</a:t>
            </a:r>
          </a:p>
          <a:p>
            <a:pPr algn="r"/>
            <a:r>
              <a:rPr lang="ru-RU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методист МАУ ДПО «НИСО»</a:t>
            </a:r>
            <a:endParaRPr lang="ru-RU" sz="16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2818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7328" y="44624"/>
            <a:ext cx="11305256" cy="432048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результатов по районам за 3 года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5691464"/>
              </p:ext>
            </p:extLst>
          </p:nvPr>
        </p:nvGraphicFramePr>
        <p:xfrm>
          <a:off x="263352" y="548680"/>
          <a:ext cx="7416824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Овал 6"/>
          <p:cNvSpPr/>
          <p:nvPr/>
        </p:nvSpPr>
        <p:spPr>
          <a:xfrm>
            <a:off x="999299" y="912810"/>
            <a:ext cx="671959" cy="3793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1023755" y="904154"/>
            <a:ext cx="701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69%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2772593" y="853028"/>
            <a:ext cx="671959" cy="3793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2772593" y="863035"/>
            <a:ext cx="6964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92%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4341298" y="1075966"/>
            <a:ext cx="671959" cy="4134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4365754" y="1120098"/>
            <a:ext cx="6964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79%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5807968" y="939363"/>
            <a:ext cx="671959" cy="4134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831776" y="939363"/>
            <a:ext cx="648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96%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040903" y="3212976"/>
            <a:ext cx="624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8040904" y="3212976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8760296" y="3212976"/>
            <a:ext cx="22028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показатель –доля ОО, прошедших на высоком и среднем уровне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709476" y="4646152"/>
            <a:ext cx="22028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показатель –доля ОО, прошедших на базовом и ниже базового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073885" y="4679795"/>
            <a:ext cx="5650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8071912" y="4690284"/>
            <a:ext cx="617064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67952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7328" y="44624"/>
            <a:ext cx="11305256" cy="432048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результатов по районам за 3 года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4302102"/>
              </p:ext>
            </p:extLst>
          </p:nvPr>
        </p:nvGraphicFramePr>
        <p:xfrm>
          <a:off x="335360" y="456425"/>
          <a:ext cx="6912768" cy="39086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303208" y="678170"/>
            <a:ext cx="701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1271464" y="698803"/>
            <a:ext cx="680860" cy="34869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743368" y="1068493"/>
            <a:ext cx="701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69%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2711624" y="1052991"/>
            <a:ext cx="671959" cy="3793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4090681" y="980728"/>
            <a:ext cx="701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92%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4058937" y="965226"/>
            <a:ext cx="671959" cy="3793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5521940" y="975233"/>
            <a:ext cx="701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96%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5490196" y="959731"/>
            <a:ext cx="671959" cy="37933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5"/>
          <p:cNvSpPr txBox="1"/>
          <p:nvPr/>
        </p:nvSpPr>
        <p:spPr>
          <a:xfrm>
            <a:off x="1927868" y="2348880"/>
            <a:ext cx="679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20%</a:t>
            </a:r>
            <a:endParaRPr lang="ru-RU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1952324" y="2348880"/>
            <a:ext cx="583098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3375674" y="2132856"/>
            <a:ext cx="679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31%</a:t>
            </a:r>
            <a:endParaRPr lang="ru-RU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3400130" y="2132856"/>
            <a:ext cx="535630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800"/>
          </a:p>
        </p:txBody>
      </p:sp>
      <p:sp>
        <p:nvSpPr>
          <p:cNvPr id="18" name="TextBox 17"/>
          <p:cNvSpPr txBox="1"/>
          <p:nvPr/>
        </p:nvSpPr>
        <p:spPr>
          <a:xfrm>
            <a:off x="4791999" y="2641558"/>
            <a:ext cx="679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8%</a:t>
            </a:r>
            <a:endParaRPr lang="ru-RU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4816455" y="2641558"/>
            <a:ext cx="487457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800"/>
          </a:p>
        </p:txBody>
      </p:sp>
      <p:sp>
        <p:nvSpPr>
          <p:cNvPr id="20" name="TextBox 19"/>
          <p:cNvSpPr txBox="1"/>
          <p:nvPr/>
        </p:nvSpPr>
        <p:spPr>
          <a:xfrm>
            <a:off x="6336797" y="2684936"/>
            <a:ext cx="679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4%</a:t>
            </a:r>
            <a:endParaRPr lang="ru-RU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6361253" y="2684936"/>
            <a:ext cx="454827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800"/>
          </a:p>
        </p:txBody>
      </p:sp>
      <p:sp>
        <p:nvSpPr>
          <p:cNvPr id="22" name="TextBox 21"/>
          <p:cNvSpPr txBox="1"/>
          <p:nvPr/>
        </p:nvSpPr>
        <p:spPr>
          <a:xfrm>
            <a:off x="7608855" y="3287886"/>
            <a:ext cx="624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7608856" y="3287886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8328248" y="3287886"/>
            <a:ext cx="22028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показатель –доля ОО, прошедших на высоком и среднем уровне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277428" y="4721062"/>
            <a:ext cx="22028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показатель –доля ОО, прошедших на базовом и ниже базового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641837" y="4754705"/>
            <a:ext cx="5650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7639864" y="4765194"/>
            <a:ext cx="617064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37806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7328" y="44624"/>
            <a:ext cx="11305256" cy="432048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результатов по районам за 3 года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2462821"/>
              </p:ext>
            </p:extLst>
          </p:nvPr>
        </p:nvGraphicFramePr>
        <p:xfrm>
          <a:off x="263352" y="548680"/>
          <a:ext cx="7056784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31200" y="1176119"/>
            <a:ext cx="701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75%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1199456" y="1196752"/>
            <a:ext cx="680860" cy="34869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751913" y="1086028"/>
            <a:ext cx="680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86%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2723096" y="1092770"/>
            <a:ext cx="680860" cy="34869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4252634" y="1176119"/>
            <a:ext cx="701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92%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4220890" y="1196752"/>
            <a:ext cx="680860" cy="34869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5743528" y="672063"/>
            <a:ext cx="701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93%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5699956" y="692696"/>
            <a:ext cx="680860" cy="34869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5"/>
          <p:cNvSpPr txBox="1"/>
          <p:nvPr/>
        </p:nvSpPr>
        <p:spPr>
          <a:xfrm>
            <a:off x="1927868" y="2348880"/>
            <a:ext cx="679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25%</a:t>
            </a:r>
            <a:endParaRPr lang="ru-RU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1952324" y="2348880"/>
            <a:ext cx="583098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3368028" y="2584921"/>
            <a:ext cx="679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14%</a:t>
            </a:r>
            <a:endParaRPr lang="ru-RU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3392484" y="2584921"/>
            <a:ext cx="583098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4805599" y="2832303"/>
            <a:ext cx="679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8%</a:t>
            </a:r>
            <a:endParaRPr lang="ru-RU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4830055" y="2832303"/>
            <a:ext cx="473857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6243170" y="2887969"/>
            <a:ext cx="679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8%</a:t>
            </a:r>
            <a:endParaRPr lang="ru-RU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6243170" y="2887969"/>
            <a:ext cx="466022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7608855" y="3573016"/>
            <a:ext cx="624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7608856" y="3573016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8328248" y="3573016"/>
            <a:ext cx="22028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показатель –доля ОО, прошедших на высоком и среднем уровне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277428" y="5006192"/>
            <a:ext cx="22028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показатель –доля ОО, прошедших на базовом и ниже базового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641837" y="5039835"/>
            <a:ext cx="5650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7639864" y="5050324"/>
            <a:ext cx="617064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38370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7328" y="44624"/>
            <a:ext cx="11305256" cy="432048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результатов по районам за 3 года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7142062"/>
              </p:ext>
            </p:extLst>
          </p:nvPr>
        </p:nvGraphicFramePr>
        <p:xfrm>
          <a:off x="479376" y="476672"/>
          <a:ext cx="6480721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15"/>
          <p:cNvSpPr txBox="1"/>
          <p:nvPr/>
        </p:nvSpPr>
        <p:spPr>
          <a:xfrm>
            <a:off x="2104106" y="2251885"/>
            <a:ext cx="679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31%</a:t>
            </a:r>
            <a:endParaRPr lang="ru-RU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2103125" y="2251885"/>
            <a:ext cx="583098" cy="32273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8" name="TextBox 15"/>
          <p:cNvSpPr txBox="1"/>
          <p:nvPr/>
        </p:nvSpPr>
        <p:spPr>
          <a:xfrm>
            <a:off x="3326059" y="2648009"/>
            <a:ext cx="679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8%</a:t>
            </a:r>
            <a:endParaRPr lang="ru-RU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3323246" y="2627421"/>
            <a:ext cx="504056" cy="37904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0" name="TextBox 15"/>
          <p:cNvSpPr txBox="1"/>
          <p:nvPr/>
        </p:nvSpPr>
        <p:spPr>
          <a:xfrm>
            <a:off x="4719044" y="2621217"/>
            <a:ext cx="679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8%</a:t>
            </a:r>
            <a:endParaRPr lang="ru-RU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4703448" y="2621217"/>
            <a:ext cx="529624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2" name="TextBox 15"/>
          <p:cNvSpPr txBox="1"/>
          <p:nvPr/>
        </p:nvSpPr>
        <p:spPr>
          <a:xfrm>
            <a:off x="5995952" y="2504519"/>
            <a:ext cx="679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8%</a:t>
            </a:r>
            <a:endParaRPr lang="ru-RU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6020408" y="2504519"/>
            <a:ext cx="507640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454009" y="1182691"/>
            <a:ext cx="701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1422265" y="1203324"/>
            <a:ext cx="680860" cy="34869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2674130" y="619278"/>
            <a:ext cx="701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92%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2642386" y="639911"/>
            <a:ext cx="680860" cy="34869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4170723" y="1343645"/>
            <a:ext cx="701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92%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4138979" y="1364278"/>
            <a:ext cx="680860" cy="34869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371292" y="1343645"/>
            <a:ext cx="701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92%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5339548" y="1364278"/>
            <a:ext cx="680860" cy="34869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7363139" y="3429000"/>
            <a:ext cx="624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7363140" y="3429000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8082532" y="3429000"/>
            <a:ext cx="22028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показатель –доля ОО, прошедших на высоком и среднем уровне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031712" y="4862176"/>
            <a:ext cx="22028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показатель –доля ОО, прошедших на базовом и ниже базового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396121" y="4895819"/>
            <a:ext cx="5650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7394148" y="4906308"/>
            <a:ext cx="617064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8982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7328" y="44624"/>
            <a:ext cx="11305256" cy="432048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результатов по районам за 3 года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2876609"/>
              </p:ext>
            </p:extLst>
          </p:nvPr>
        </p:nvGraphicFramePr>
        <p:xfrm>
          <a:off x="249254" y="476672"/>
          <a:ext cx="6926866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303208" y="938340"/>
            <a:ext cx="701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66%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1271464" y="958973"/>
            <a:ext cx="680860" cy="34869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815376" y="888087"/>
            <a:ext cx="701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77%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2783632" y="908720"/>
            <a:ext cx="680860" cy="34869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4111520" y="547915"/>
            <a:ext cx="649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84%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4079776" y="560021"/>
            <a:ext cx="680860" cy="34869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551680" y="542705"/>
            <a:ext cx="649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92%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5519936" y="563338"/>
            <a:ext cx="680860" cy="34869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1823072" y="2416242"/>
            <a:ext cx="679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34%</a:t>
            </a:r>
            <a:endParaRPr lang="ru-RU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1847528" y="2416242"/>
            <a:ext cx="507640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3359696" y="2621949"/>
            <a:ext cx="507640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3324059" y="2621949"/>
            <a:ext cx="737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23%</a:t>
            </a:r>
            <a:endParaRPr lang="ru-RU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661758" y="2924944"/>
            <a:ext cx="737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16%</a:t>
            </a:r>
            <a:endParaRPr lang="ru-RU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292307" y="2991281"/>
            <a:ext cx="6653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8%</a:t>
            </a:r>
            <a:endParaRPr lang="ru-RU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4705541" y="2968351"/>
            <a:ext cx="507640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6292307" y="2991281"/>
            <a:ext cx="507640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7464839" y="3573016"/>
            <a:ext cx="624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7464840" y="3573016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8184232" y="3573016"/>
            <a:ext cx="22028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показатель –доля ОО, прошедших на высоком и среднем уровне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133412" y="5006192"/>
            <a:ext cx="22028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показатель –доля ОО, прошедших на базовом и ниже базового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497821" y="5039835"/>
            <a:ext cx="5650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Овал 28"/>
          <p:cNvSpPr/>
          <p:nvPr/>
        </p:nvSpPr>
        <p:spPr>
          <a:xfrm>
            <a:off x="7495848" y="5050324"/>
            <a:ext cx="617064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4216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-351580" y="211290"/>
            <a:ext cx="11305256" cy="432048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результатов по районам за 3 года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3729413"/>
              </p:ext>
            </p:extLst>
          </p:nvPr>
        </p:nvGraphicFramePr>
        <p:xfrm>
          <a:off x="329050" y="908720"/>
          <a:ext cx="7927189" cy="54646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15"/>
          <p:cNvSpPr txBox="1"/>
          <p:nvPr/>
        </p:nvSpPr>
        <p:spPr>
          <a:xfrm>
            <a:off x="2135560" y="2996952"/>
            <a:ext cx="679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38%</a:t>
            </a:r>
            <a:endParaRPr lang="ru-RU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2160016" y="2996952"/>
            <a:ext cx="507640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5484218" y="3620332"/>
            <a:ext cx="507640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3" name="TextBox 15"/>
          <p:cNvSpPr txBox="1"/>
          <p:nvPr/>
        </p:nvSpPr>
        <p:spPr>
          <a:xfrm>
            <a:off x="5434176" y="3576275"/>
            <a:ext cx="6941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28%</a:t>
            </a:r>
            <a:endParaRPr lang="ru-RU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03208" y="1809680"/>
            <a:ext cx="701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61%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1271464" y="1830313"/>
            <a:ext cx="680860" cy="34869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3136319" y="1485788"/>
            <a:ext cx="701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79%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3104575" y="1506421"/>
            <a:ext cx="680860" cy="34869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4722548" y="1440348"/>
            <a:ext cx="701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72%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4690804" y="1460981"/>
            <a:ext cx="680860" cy="34869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6337067" y="1071016"/>
            <a:ext cx="701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79%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6305323" y="1091650"/>
            <a:ext cx="733062" cy="3126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023398" y="3861048"/>
            <a:ext cx="624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8023399" y="3861048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8742791" y="3861048"/>
            <a:ext cx="22028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показатель –доля ОО, прошедших на высоком и среднем уровне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691971" y="5294224"/>
            <a:ext cx="22028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показатель –доля ОО, прошедших на базовом и ниже базового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056380" y="5327867"/>
            <a:ext cx="5650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8054407" y="5338356"/>
            <a:ext cx="617064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15"/>
          <p:cNvSpPr txBox="1"/>
          <p:nvPr/>
        </p:nvSpPr>
        <p:spPr>
          <a:xfrm>
            <a:off x="3788397" y="3766958"/>
            <a:ext cx="679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21%</a:t>
            </a:r>
            <a:endParaRPr lang="ru-RU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Овал 28"/>
          <p:cNvSpPr/>
          <p:nvPr/>
        </p:nvSpPr>
        <p:spPr>
          <a:xfrm>
            <a:off x="3804237" y="3801445"/>
            <a:ext cx="507640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30" name="TextBox 15"/>
          <p:cNvSpPr txBox="1"/>
          <p:nvPr/>
        </p:nvSpPr>
        <p:spPr>
          <a:xfrm>
            <a:off x="7154473" y="3221618"/>
            <a:ext cx="679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21%</a:t>
            </a:r>
            <a:endParaRPr lang="ru-RU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Овал 30"/>
          <p:cNvSpPr/>
          <p:nvPr/>
        </p:nvSpPr>
        <p:spPr>
          <a:xfrm>
            <a:off x="7141883" y="3225235"/>
            <a:ext cx="576064" cy="36571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03944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7328" y="44624"/>
            <a:ext cx="11305256" cy="432048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результатов по районам за 3 года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23077758"/>
              </p:ext>
            </p:extLst>
          </p:nvPr>
        </p:nvGraphicFramePr>
        <p:xfrm>
          <a:off x="212115" y="908720"/>
          <a:ext cx="7488833" cy="56904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260552" y="1684596"/>
            <a:ext cx="701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77%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1228808" y="1705230"/>
            <a:ext cx="733062" cy="3126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830355" y="1312404"/>
            <a:ext cx="701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94%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2798611" y="1280953"/>
            <a:ext cx="733062" cy="38576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4391082" y="2267585"/>
            <a:ext cx="701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91%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4359338" y="2288219"/>
            <a:ext cx="733062" cy="3126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5993026" y="2358399"/>
            <a:ext cx="701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87%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5961282" y="2379033"/>
            <a:ext cx="733062" cy="3126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5"/>
          <p:cNvSpPr txBox="1"/>
          <p:nvPr/>
        </p:nvSpPr>
        <p:spPr>
          <a:xfrm>
            <a:off x="1926798" y="4140943"/>
            <a:ext cx="679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23%</a:t>
            </a:r>
            <a:endParaRPr lang="ru-RU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1963482" y="4120564"/>
            <a:ext cx="507640" cy="40724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3507217" y="4780876"/>
            <a:ext cx="679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6%</a:t>
            </a:r>
            <a:endParaRPr lang="ru-RU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3531673" y="4780876"/>
            <a:ext cx="507640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5046703" y="4716941"/>
            <a:ext cx="679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9%</a:t>
            </a:r>
            <a:endParaRPr lang="ru-RU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5092400" y="4716941"/>
            <a:ext cx="507640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6778674" y="4359021"/>
            <a:ext cx="679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14%</a:t>
            </a:r>
            <a:endParaRPr lang="ru-RU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6803130" y="4359021"/>
            <a:ext cx="507640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211009" y="2996952"/>
            <a:ext cx="624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8211010" y="2996952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8930402" y="2996952"/>
            <a:ext cx="22028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показатель –доля ОО, прошедших на высоком и среднем уровне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879582" y="4430128"/>
            <a:ext cx="22028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показатель –доля ОО, прошедших на базовом и ниже базового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243991" y="4463771"/>
            <a:ext cx="5650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8242018" y="4474260"/>
            <a:ext cx="617064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17596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10054" y="116632"/>
            <a:ext cx="10854498" cy="43204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САМОДИАГНОСТИКИ 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ноябрь 2025 год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1D6A34D3-BB91-48DA-8FDF-B74F3A57B1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7693" y="441539"/>
            <a:ext cx="1172255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altLang="ru-RU" b="1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Уровень достижений участников самодиагностики по </a:t>
            </a:r>
            <a:r>
              <a:rPr kumimoji="0" lang="ru-RU" altLang="ru-RU" b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магистральным </a:t>
            </a:r>
            <a:r>
              <a:rPr lang="ru-RU" alt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направлениям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ключевым</a:t>
            </a:r>
            <a:r>
              <a:rPr lang="en-US" alt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условиям</a:t>
            </a:r>
            <a:r>
              <a:rPr kumimoji="0" lang="ru-RU" altLang="ru-RU" b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реализации Проекта</a:t>
            </a:r>
            <a:endParaRPr kumimoji="0" lang="ru-RU" altLang="ru-RU" b="1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FBF41BA5-30A8-429F-8986-C5CE0776AF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6850000"/>
              </p:ext>
            </p:extLst>
          </p:nvPr>
        </p:nvGraphicFramePr>
        <p:xfrm>
          <a:off x="407368" y="1196751"/>
          <a:ext cx="10153130" cy="49253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98586">
                  <a:extLst>
                    <a:ext uri="{9D8B030D-6E8A-4147-A177-3AD203B41FA5}">
                      <a16:colId xmlns:a16="http://schemas.microsoft.com/office/drawing/2014/main" val="2689898240"/>
                    </a:ext>
                  </a:extLst>
                </a:gridCol>
                <a:gridCol w="1763636">
                  <a:extLst>
                    <a:ext uri="{9D8B030D-6E8A-4147-A177-3AD203B41FA5}">
                      <a16:colId xmlns:a16="http://schemas.microsoft.com/office/drawing/2014/main" val="4015112887"/>
                    </a:ext>
                  </a:extLst>
                </a:gridCol>
                <a:gridCol w="1763636">
                  <a:extLst>
                    <a:ext uri="{9D8B030D-6E8A-4147-A177-3AD203B41FA5}">
                      <a16:colId xmlns:a16="http://schemas.microsoft.com/office/drawing/2014/main" val="2295814975"/>
                    </a:ext>
                  </a:extLst>
                </a:gridCol>
                <a:gridCol w="1763636">
                  <a:extLst>
                    <a:ext uri="{9D8B030D-6E8A-4147-A177-3AD203B41FA5}">
                      <a16:colId xmlns:a16="http://schemas.microsoft.com/office/drawing/2014/main" val="2061380770"/>
                    </a:ext>
                  </a:extLst>
                </a:gridCol>
                <a:gridCol w="1763636">
                  <a:extLst>
                    <a:ext uri="{9D8B030D-6E8A-4147-A177-3AD203B41FA5}">
                      <a16:colId xmlns:a16="http://schemas.microsoft.com/office/drawing/2014/main" val="574302995"/>
                    </a:ext>
                  </a:extLst>
                </a:gridCol>
              </a:tblGrid>
              <a:tr h="998170">
                <a:tc>
                  <a:txBody>
                    <a:bodyPr/>
                    <a:lstStyle/>
                    <a:p>
                      <a:pPr marL="67945" marR="1714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Уровень</a:t>
                      </a:r>
                    </a:p>
                    <a:p>
                      <a:pPr marL="0" marR="17145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17145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Магистральное </a:t>
                      </a:r>
                    </a:p>
                    <a:p>
                      <a:pPr marL="0" marR="17145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направление/ ключевое условие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marR="17145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Высокий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marR="17145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Средний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marR="17145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Базовый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marR="17145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Ниже базового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0279020"/>
                  </a:ext>
                </a:extLst>
              </a:tr>
              <a:tr h="31933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Знание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102/52%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91/46,5%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3/1,5%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9219010"/>
                  </a:ext>
                </a:extLst>
              </a:tr>
              <a:tr h="31933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Здоровье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35/18%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156/79,5%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5/2,5%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2521449"/>
                  </a:ext>
                </a:extLst>
              </a:tr>
              <a:tr h="31933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Творчество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91/46,5%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100/51%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5/2,5%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0918283"/>
                  </a:ext>
                </a:extLst>
              </a:tr>
              <a:tr h="36670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Воспитание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58/30%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132/67%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5/2,5%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1/0,5% 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1807774"/>
                  </a:ext>
                </a:extLst>
              </a:tr>
              <a:tr h="31933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Профориентация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137/70%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59/30%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3333042"/>
                  </a:ext>
                </a:extLst>
              </a:tr>
              <a:tr h="64788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Учитель. Школьная команда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54/27,5%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123/63%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17/8,5%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2/1%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3751490"/>
                  </a:ext>
                </a:extLst>
              </a:tr>
              <a:tr h="6587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Школьный климат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157/80%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30/15,5%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9/4,5%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2953901"/>
                  </a:ext>
                </a:extLst>
              </a:tr>
              <a:tr h="923066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Образовательная среда</a:t>
                      </a:r>
                      <a:endParaRPr lang="ru-RU" sz="18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155/79%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33/17%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8/4%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11" marR="4121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5260370"/>
                  </a:ext>
                </a:extLst>
              </a:tr>
            </a:tbl>
          </a:graphicData>
        </a:graphic>
      </p:graphicFrame>
      <p:cxnSp>
        <p:nvCxnSpPr>
          <p:cNvPr id="3" name="Прямая соединительная линия 2"/>
          <p:cNvCxnSpPr/>
          <p:nvPr/>
        </p:nvCxnSpPr>
        <p:spPr>
          <a:xfrm>
            <a:off x="407368" y="1196752"/>
            <a:ext cx="3096344" cy="10081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04525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10054" y="-25993"/>
            <a:ext cx="10854498" cy="648072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САМОДИАГНОСТИКИ 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ноябрь 2025 год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6554132-D238-4EA0-BE50-3F30676AAD4E}"/>
              </a:ext>
            </a:extLst>
          </p:cNvPr>
          <p:cNvSpPr/>
          <p:nvPr/>
        </p:nvSpPr>
        <p:spPr>
          <a:xfrm>
            <a:off x="4630196" y="1340768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2530072"/>
              </p:ext>
            </p:extLst>
          </p:nvPr>
        </p:nvGraphicFramePr>
        <p:xfrm>
          <a:off x="210054" y="764704"/>
          <a:ext cx="11646586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60535" y="2032518"/>
            <a:ext cx="832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98,5%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1055440" y="2060848"/>
            <a:ext cx="733062" cy="3126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383892" y="502759"/>
            <a:ext cx="832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97,5%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2383892" y="537056"/>
            <a:ext cx="733062" cy="3126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3607464" y="2087128"/>
            <a:ext cx="832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97,5%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3575720" y="2107762"/>
            <a:ext cx="733062" cy="3126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4903608" y="1197652"/>
            <a:ext cx="701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97%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4871864" y="1218286"/>
            <a:ext cx="733062" cy="3126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6343768" y="1063910"/>
            <a:ext cx="832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6312024" y="1084544"/>
            <a:ext cx="733062" cy="3126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8878980" y="494917"/>
            <a:ext cx="8916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95,5%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8847237" y="515551"/>
            <a:ext cx="733062" cy="3126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10304208" y="572063"/>
            <a:ext cx="7013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96%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10272464" y="592697"/>
            <a:ext cx="733062" cy="3126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15"/>
          <p:cNvSpPr txBox="1"/>
          <p:nvPr/>
        </p:nvSpPr>
        <p:spPr>
          <a:xfrm>
            <a:off x="1624328" y="4797152"/>
            <a:ext cx="7246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1,5%</a:t>
            </a:r>
            <a:endParaRPr lang="ru-RU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1703512" y="4797152"/>
            <a:ext cx="507640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24" name="TextBox 15"/>
          <p:cNvSpPr txBox="1"/>
          <p:nvPr/>
        </p:nvSpPr>
        <p:spPr>
          <a:xfrm>
            <a:off x="2969302" y="4766418"/>
            <a:ext cx="7620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2,5%</a:t>
            </a:r>
            <a:endParaRPr lang="ru-RU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3034688" y="4766418"/>
            <a:ext cx="507640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26" name="TextBox 15"/>
          <p:cNvSpPr txBox="1"/>
          <p:nvPr/>
        </p:nvSpPr>
        <p:spPr>
          <a:xfrm>
            <a:off x="4258227" y="4812596"/>
            <a:ext cx="778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2,5%</a:t>
            </a:r>
            <a:endParaRPr lang="ru-RU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4329180" y="4829200"/>
            <a:ext cx="507640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28" name="TextBox 15"/>
          <p:cNvSpPr txBox="1"/>
          <p:nvPr/>
        </p:nvSpPr>
        <p:spPr>
          <a:xfrm>
            <a:off x="5640546" y="4725978"/>
            <a:ext cx="679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3%</a:t>
            </a:r>
            <a:endParaRPr lang="ru-RU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Овал 28"/>
          <p:cNvSpPr/>
          <p:nvPr/>
        </p:nvSpPr>
        <p:spPr>
          <a:xfrm>
            <a:off x="5677230" y="4742582"/>
            <a:ext cx="507640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30" name="TextBox 15"/>
          <p:cNvSpPr txBox="1"/>
          <p:nvPr/>
        </p:nvSpPr>
        <p:spPr>
          <a:xfrm>
            <a:off x="6889249" y="4894040"/>
            <a:ext cx="679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0%</a:t>
            </a:r>
            <a:endParaRPr lang="ru-RU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Овал 30"/>
          <p:cNvSpPr/>
          <p:nvPr/>
        </p:nvSpPr>
        <p:spPr>
          <a:xfrm>
            <a:off x="6925933" y="4910644"/>
            <a:ext cx="507640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32" name="TextBox 15"/>
          <p:cNvSpPr txBox="1"/>
          <p:nvPr/>
        </p:nvSpPr>
        <p:spPr>
          <a:xfrm>
            <a:off x="8155084" y="4512974"/>
            <a:ext cx="7665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9,5%</a:t>
            </a:r>
            <a:endParaRPr lang="ru-RU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Овал 32"/>
          <p:cNvSpPr/>
          <p:nvPr/>
        </p:nvSpPr>
        <p:spPr>
          <a:xfrm>
            <a:off x="8197193" y="4512974"/>
            <a:ext cx="507640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34" name="TextBox 15"/>
          <p:cNvSpPr txBox="1"/>
          <p:nvPr/>
        </p:nvSpPr>
        <p:spPr>
          <a:xfrm>
            <a:off x="9532240" y="4632098"/>
            <a:ext cx="735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4,5%</a:t>
            </a:r>
            <a:endParaRPr lang="ru-RU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Овал 34"/>
          <p:cNvSpPr/>
          <p:nvPr/>
        </p:nvSpPr>
        <p:spPr>
          <a:xfrm>
            <a:off x="9605820" y="4644534"/>
            <a:ext cx="507640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36" name="TextBox 15"/>
          <p:cNvSpPr txBox="1"/>
          <p:nvPr/>
        </p:nvSpPr>
        <p:spPr>
          <a:xfrm>
            <a:off x="10887075" y="4709374"/>
            <a:ext cx="679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4%</a:t>
            </a:r>
            <a:endParaRPr lang="ru-RU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Овал 36"/>
          <p:cNvSpPr/>
          <p:nvPr/>
        </p:nvSpPr>
        <p:spPr>
          <a:xfrm>
            <a:off x="10923759" y="4725978"/>
            <a:ext cx="507640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38" name="TextBox 37"/>
          <p:cNvSpPr txBox="1"/>
          <p:nvPr/>
        </p:nvSpPr>
        <p:spPr>
          <a:xfrm>
            <a:off x="7580174" y="1343594"/>
            <a:ext cx="8916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90,5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Овал 38"/>
          <p:cNvSpPr/>
          <p:nvPr/>
        </p:nvSpPr>
        <p:spPr>
          <a:xfrm>
            <a:off x="7548431" y="1364228"/>
            <a:ext cx="733062" cy="3126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15420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21906" y="332656"/>
            <a:ext cx="11161240" cy="67357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dirty="0">
                <a:solidFill>
                  <a:srgbClr val="002060"/>
                </a:solidFill>
                <a:latin typeface="Arial Black" panose="020B0A04020102020204" pitchFamily="34" charset="0"/>
              </a:rPr>
              <a:t>РЕЗУЛЬТАТЫ </a:t>
            </a:r>
            <a:r>
              <a:rPr lang="ru-RU" sz="31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САМОДИАГНОСТИКИ </a:t>
            </a:r>
            <a:r>
              <a:rPr lang="ru-RU" sz="31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ноябрь 2025 года</a:t>
            </a:r>
            <a:r>
              <a:rPr lang="ru-RU" b="1" dirty="0">
                <a:solidFill>
                  <a:schemeClr val="accent4"/>
                </a:solidFill>
              </a:rPr>
              <a:t/>
            </a:r>
            <a:br>
              <a:rPr lang="ru-RU" b="1" dirty="0">
                <a:solidFill>
                  <a:schemeClr val="accent4"/>
                </a:solidFill>
              </a:rPr>
            </a:b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6554132-D238-4EA0-BE50-3F30676AAD4E}"/>
              </a:ext>
            </a:extLst>
          </p:cNvPr>
          <p:cNvSpPr/>
          <p:nvPr/>
        </p:nvSpPr>
        <p:spPr>
          <a:xfrm>
            <a:off x="4630196" y="1340768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8D34848-EAC2-4AEE-B1E9-6E74EE88CF9F}"/>
              </a:ext>
            </a:extLst>
          </p:cNvPr>
          <p:cNvSpPr txBox="1"/>
          <p:nvPr/>
        </p:nvSpPr>
        <p:spPr>
          <a:xfrm>
            <a:off x="335360" y="678844"/>
            <a:ext cx="7848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Arial Black" panose="020B0A04020102020204" pitchFamily="34" charset="0"/>
              </a:rPr>
              <a:t>Обнулили баллы: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D417F279-D463-4550-84FC-3BBA55380F3D}"/>
              </a:ext>
            </a:extLst>
          </p:cNvPr>
          <p:cNvSpPr/>
          <p:nvPr/>
        </p:nvSpPr>
        <p:spPr>
          <a:xfrm>
            <a:off x="407368" y="1628800"/>
            <a:ext cx="1168547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В блоке «Ключевое условие «Учитель. Школьная команда» по «критическим» показателям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i="1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«Развитие системы наставничества (положение о наставничестве, дорожная карта о его реализации, приказы)» (1 ОО);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i="1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«Доля педагогических работников, прошедших обучение по программам повышения квалификации, размещенным в Федеральном реестре дополнительных профессиональных программ педагогического образования (за три последних года)» (1ОО).</a:t>
            </a:r>
          </a:p>
          <a:p>
            <a:r>
              <a:rPr lang="ru-RU" sz="2000" b="1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В </a:t>
            </a:r>
            <a:r>
              <a:rPr lang="ru-RU" sz="2000" b="1" dirty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блоке «Магистральное направление «Воспитание» по «критическому» показателю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i="1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«Реализация рабочей программы воспитания, в том числе для обучающихся с </a:t>
            </a:r>
            <a:r>
              <a:rPr lang="ru-RU" sz="2000" i="1" dirty="0" smtClean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ОВЗ» </a:t>
            </a:r>
            <a:r>
              <a:rPr lang="ru-RU" sz="2000" i="1" dirty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(1 ОО</a:t>
            </a:r>
            <a:r>
              <a:rPr lang="ru-RU" sz="2000" i="1" dirty="0" smtClean="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);</a:t>
            </a:r>
            <a:endParaRPr lang="ru-RU" sz="2000" i="1" dirty="0">
              <a:solidFill>
                <a:srgbClr val="00206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857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E9A07F-7A6D-483C-993B-9934A1480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68" y="189000"/>
            <a:ext cx="10801200" cy="863736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УЧАСТИЯ ОО г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НОВОСИБИРСКА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ПРОЕКТЕ </a:t>
            </a:r>
            <a:b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ШКОЛА МИНПРОСВЕЩЕНИЯ РОССИИ»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76F93229-9963-4B16-8DC8-3C8828449DBF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9379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3332" y="1285419"/>
            <a:ext cx="12025336" cy="2503621"/>
          </a:xfrm>
          <a:prstGeom prst="rect">
            <a:avLst/>
          </a:prstGeom>
          <a:solidFill>
            <a:srgbClr val="8DB9E9"/>
          </a:solidFill>
        </p:spPr>
      </p:pic>
      <p:sp>
        <p:nvSpPr>
          <p:cNvPr id="10" name="Овал 9">
            <a:extLst>
              <a:ext uri="{FF2B5EF4-FFF2-40B4-BE49-F238E27FC236}">
                <a16:creationId xmlns:a16="http://schemas.microsoft.com/office/drawing/2014/main" id="{EB5078F7-F60E-4A75-A4EF-77763048A5AD}"/>
              </a:ext>
            </a:extLst>
          </p:cNvPr>
          <p:cNvSpPr/>
          <p:nvPr/>
        </p:nvSpPr>
        <p:spPr>
          <a:xfrm>
            <a:off x="198568" y="2914258"/>
            <a:ext cx="1368153" cy="7840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6%</a:t>
            </a:r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id="{61F31F84-16CC-4D17-9A25-A4D8B2C837BA}"/>
              </a:ext>
            </a:extLst>
          </p:cNvPr>
          <p:cNvSpPr/>
          <p:nvPr/>
        </p:nvSpPr>
        <p:spPr>
          <a:xfrm>
            <a:off x="2257939" y="2888301"/>
            <a:ext cx="1368153" cy="7840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84%</a:t>
            </a:r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id="{C5A630B4-4874-4F68-901F-F9969AAA3314}"/>
              </a:ext>
            </a:extLst>
          </p:cNvPr>
          <p:cNvSpPr/>
          <p:nvPr/>
        </p:nvSpPr>
        <p:spPr>
          <a:xfrm>
            <a:off x="5370295" y="2914258"/>
            <a:ext cx="1368153" cy="7840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91%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F9BC7F2-3C4D-4621-9FAF-E26C00D13EDA}"/>
              </a:ext>
            </a:extLst>
          </p:cNvPr>
          <p:cNvSpPr txBox="1"/>
          <p:nvPr/>
        </p:nvSpPr>
        <p:spPr>
          <a:xfrm>
            <a:off x="175885" y="1989301"/>
            <a:ext cx="16500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год </a:t>
            </a: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 ОО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E299FF8-127F-4FC4-887B-AE16E72A9266}"/>
              </a:ext>
            </a:extLst>
          </p:cNvPr>
          <p:cNvSpPr txBox="1"/>
          <p:nvPr/>
        </p:nvSpPr>
        <p:spPr>
          <a:xfrm>
            <a:off x="2083175" y="2025435"/>
            <a:ext cx="1800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год </a:t>
            </a:r>
          </a:p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175 ОО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AADE9A2-F136-4E7B-8C15-F3F4C5BAE33F}"/>
              </a:ext>
            </a:extLst>
          </p:cNvPr>
          <p:cNvSpPr txBox="1"/>
          <p:nvPr/>
        </p:nvSpPr>
        <p:spPr>
          <a:xfrm>
            <a:off x="4379015" y="2014796"/>
            <a:ext cx="34339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</a:t>
            </a:r>
          </a:p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190 ОО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AADE9A2-F136-4E7B-8C15-F3F4C5BAE33F}"/>
              </a:ext>
            </a:extLst>
          </p:cNvPr>
          <p:cNvSpPr txBox="1"/>
          <p:nvPr/>
        </p:nvSpPr>
        <p:spPr>
          <a:xfrm>
            <a:off x="8640788" y="2014796"/>
            <a:ext cx="34339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</a:t>
            </a:r>
          </a:p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196 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 </a:t>
            </a:r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id="{C5A630B4-4874-4F68-901F-F9969AAA3314}"/>
              </a:ext>
            </a:extLst>
          </p:cNvPr>
          <p:cNvSpPr/>
          <p:nvPr/>
        </p:nvSpPr>
        <p:spPr>
          <a:xfrm>
            <a:off x="9673695" y="2914258"/>
            <a:ext cx="1368153" cy="7840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93 %</a:t>
            </a:r>
            <a:endParaRPr lang="ru-RU" sz="2800" b="1" dirty="0">
              <a:solidFill>
                <a:srgbClr val="002060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2183221"/>
              </p:ext>
            </p:extLst>
          </p:nvPr>
        </p:nvGraphicFramePr>
        <p:xfrm>
          <a:off x="8400255" y="4000944"/>
          <a:ext cx="3674501" cy="23753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08313">
                  <a:extLst>
                    <a:ext uri="{9D8B030D-6E8A-4147-A177-3AD203B41FA5}">
                      <a16:colId xmlns:a16="http://schemas.microsoft.com/office/drawing/2014/main" val="1378268458"/>
                    </a:ext>
                  </a:extLst>
                </a:gridCol>
                <a:gridCol w="866188">
                  <a:extLst>
                    <a:ext uri="{9D8B030D-6E8A-4147-A177-3AD203B41FA5}">
                      <a16:colId xmlns:a16="http://schemas.microsoft.com/office/drawing/2014/main" val="2897156099"/>
                    </a:ext>
                  </a:extLst>
                </a:gridCol>
              </a:tblGrid>
              <a:tr h="27445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Гимназии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9261180"/>
                  </a:ext>
                </a:extLst>
              </a:tr>
              <a:tr h="27445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Лицеи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106319"/>
                  </a:ext>
                </a:extLst>
              </a:tr>
              <a:tr h="27445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Вошли в проект в 2025 году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№</a:t>
                      </a:r>
                      <a:r>
                        <a:rPr lang="ru-RU" sz="1600" b="1" kern="1200" baseline="0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221, 222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147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3356451"/>
                  </a:ext>
                </a:extLst>
              </a:tr>
              <a:tr h="54890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Коррекционные школы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Вошли в проект в 2025 году С(К)ШИ № 37, 39,152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С(К)НШ № 60</a:t>
                      </a:r>
                      <a:endParaRPr lang="ru-RU" sz="1600" b="1" kern="1200" dirty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2713755"/>
                  </a:ext>
                </a:extLst>
              </a:tr>
            </a:tbl>
          </a:graphicData>
        </a:graphic>
      </p:graphicFrame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2571836"/>
              </p:ext>
            </p:extLst>
          </p:nvPr>
        </p:nvGraphicFramePr>
        <p:xfrm>
          <a:off x="4583831" y="4052559"/>
          <a:ext cx="3024336" cy="13722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7080">
                  <a:extLst>
                    <a:ext uri="{9D8B030D-6E8A-4147-A177-3AD203B41FA5}">
                      <a16:colId xmlns:a16="http://schemas.microsoft.com/office/drawing/2014/main" val="1378268458"/>
                    </a:ext>
                  </a:extLst>
                </a:gridCol>
                <a:gridCol w="1147256">
                  <a:extLst>
                    <a:ext uri="{9D8B030D-6E8A-4147-A177-3AD203B41FA5}">
                      <a16:colId xmlns:a16="http://schemas.microsoft.com/office/drawing/2014/main" val="2897156099"/>
                    </a:ext>
                  </a:extLst>
                </a:gridCol>
              </a:tblGrid>
              <a:tr h="27445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Гимназии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9261180"/>
                  </a:ext>
                </a:extLst>
              </a:tr>
              <a:tr h="27445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Лицеи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106319"/>
                  </a:ext>
                </a:extLst>
              </a:tr>
              <a:tr h="27445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145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3356451"/>
                  </a:ext>
                </a:extLst>
              </a:tr>
              <a:tr h="54890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Коррекционные школы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2713755"/>
                  </a:ext>
                </a:extLst>
              </a:tr>
            </a:tbl>
          </a:graphicData>
        </a:graphic>
      </p:graphicFrame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0484068"/>
              </p:ext>
            </p:extLst>
          </p:nvPr>
        </p:nvGraphicFramePr>
        <p:xfrm>
          <a:off x="1856824" y="4052559"/>
          <a:ext cx="2150944" cy="13722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35002">
                  <a:extLst>
                    <a:ext uri="{9D8B030D-6E8A-4147-A177-3AD203B41FA5}">
                      <a16:colId xmlns:a16="http://schemas.microsoft.com/office/drawing/2014/main" val="1378268458"/>
                    </a:ext>
                  </a:extLst>
                </a:gridCol>
                <a:gridCol w="815942">
                  <a:extLst>
                    <a:ext uri="{9D8B030D-6E8A-4147-A177-3AD203B41FA5}">
                      <a16:colId xmlns:a16="http://schemas.microsoft.com/office/drawing/2014/main" val="2897156099"/>
                    </a:ext>
                  </a:extLst>
                </a:gridCol>
              </a:tblGrid>
              <a:tr h="27445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Гимназии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9261180"/>
                  </a:ext>
                </a:extLst>
              </a:tr>
              <a:tr h="27445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Лицеи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106319"/>
                  </a:ext>
                </a:extLst>
              </a:tr>
              <a:tr h="27445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134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3356451"/>
                  </a:ext>
                </a:extLst>
              </a:tr>
              <a:tr h="54890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Коррекцион-ные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школы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27137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1036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6554132-D238-4EA0-BE50-3F30676AAD4E}"/>
              </a:ext>
            </a:extLst>
          </p:cNvPr>
          <p:cNvSpPr/>
          <p:nvPr/>
        </p:nvSpPr>
        <p:spPr>
          <a:xfrm>
            <a:off x="4630196" y="1340768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1873040119"/>
              </p:ext>
            </p:extLst>
          </p:nvPr>
        </p:nvGraphicFramePr>
        <p:xfrm>
          <a:off x="407368" y="908720"/>
          <a:ext cx="7128792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0" y="42210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11"/>
          <p:cNvSpPr>
            <a:spLocks noChangeArrowheads="1"/>
          </p:cNvSpPr>
          <p:nvPr/>
        </p:nvSpPr>
        <p:spPr bwMode="auto">
          <a:xfrm>
            <a:off x="0" y="78867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0" y="108775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13"/>
          <p:cNvSpPr>
            <a:spLocks noChangeArrowheads="1"/>
          </p:cNvSpPr>
          <p:nvPr/>
        </p:nvSpPr>
        <p:spPr bwMode="auto">
          <a:xfrm>
            <a:off x="0" y="138779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16725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Rectangle 15"/>
          <p:cNvSpPr>
            <a:spLocks noChangeArrowheads="1"/>
          </p:cNvSpPr>
          <p:nvPr/>
        </p:nvSpPr>
        <p:spPr bwMode="auto">
          <a:xfrm>
            <a:off x="0" y="19583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" name="Rectangle 16"/>
          <p:cNvSpPr>
            <a:spLocks noChangeArrowheads="1"/>
          </p:cNvSpPr>
          <p:nvPr/>
        </p:nvSpPr>
        <p:spPr bwMode="auto">
          <a:xfrm>
            <a:off x="0" y="227171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Rectangle 17"/>
          <p:cNvSpPr>
            <a:spLocks noChangeArrowheads="1"/>
          </p:cNvSpPr>
          <p:nvPr/>
        </p:nvSpPr>
        <p:spPr bwMode="auto">
          <a:xfrm>
            <a:off x="0" y="258508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" name="Заголовок 1"/>
          <p:cNvSpPr>
            <a:spLocks noGrp="1"/>
          </p:cNvSpPr>
          <p:nvPr>
            <p:ph type="title"/>
          </p:nvPr>
        </p:nvSpPr>
        <p:spPr>
          <a:xfrm>
            <a:off x="119336" y="63305"/>
            <a:ext cx="11017224" cy="707626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результатов самодиагностики </a:t>
            </a:r>
            <a:b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магистральным направлениям и ключевым условиям за 3 года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415492" y="1188448"/>
            <a:ext cx="7652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81%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1483539" y="1188448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5695032" y="1374514"/>
            <a:ext cx="971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98,5%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Овал 28"/>
          <p:cNvSpPr/>
          <p:nvPr/>
        </p:nvSpPr>
        <p:spPr>
          <a:xfrm>
            <a:off x="5840479" y="1384105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4381664" y="1377300"/>
            <a:ext cx="7652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95%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Овал 30"/>
          <p:cNvSpPr/>
          <p:nvPr/>
        </p:nvSpPr>
        <p:spPr>
          <a:xfrm>
            <a:off x="4449711" y="1377300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2818249" y="1357736"/>
            <a:ext cx="1046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89,4%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Овал 32"/>
          <p:cNvSpPr/>
          <p:nvPr/>
        </p:nvSpPr>
        <p:spPr>
          <a:xfrm>
            <a:off x="2948225" y="1363589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8211009" y="2996952"/>
            <a:ext cx="624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Овал 33"/>
          <p:cNvSpPr/>
          <p:nvPr/>
        </p:nvSpPr>
        <p:spPr>
          <a:xfrm>
            <a:off x="8211010" y="2996952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Box 34"/>
          <p:cNvSpPr txBox="1"/>
          <p:nvPr/>
        </p:nvSpPr>
        <p:spPr>
          <a:xfrm>
            <a:off x="8930402" y="2996952"/>
            <a:ext cx="22028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показатель –доля ОО, прошедших на высоком и среднем уровне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879582" y="4430128"/>
            <a:ext cx="22028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показатель –доля ОО, прошедших на базовом и ниже базового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8243991" y="4463771"/>
            <a:ext cx="5650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Овал 37"/>
          <p:cNvSpPr/>
          <p:nvPr/>
        </p:nvSpPr>
        <p:spPr>
          <a:xfrm>
            <a:off x="8242018" y="4474260"/>
            <a:ext cx="617064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TextBox 38"/>
          <p:cNvSpPr txBox="1"/>
          <p:nvPr/>
        </p:nvSpPr>
        <p:spPr>
          <a:xfrm>
            <a:off x="2028482" y="3923547"/>
            <a:ext cx="789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19%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Овал 39"/>
          <p:cNvSpPr/>
          <p:nvPr/>
        </p:nvSpPr>
        <p:spPr>
          <a:xfrm>
            <a:off x="2201185" y="3957736"/>
            <a:ext cx="617064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5837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477386840"/>
              </p:ext>
            </p:extLst>
          </p:nvPr>
        </p:nvGraphicFramePr>
        <p:xfrm>
          <a:off x="191344" y="908720"/>
          <a:ext cx="7200800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0" y="42210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11"/>
          <p:cNvSpPr>
            <a:spLocks noChangeArrowheads="1"/>
          </p:cNvSpPr>
          <p:nvPr/>
        </p:nvSpPr>
        <p:spPr bwMode="auto">
          <a:xfrm>
            <a:off x="0" y="78867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0" y="108775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13"/>
          <p:cNvSpPr>
            <a:spLocks noChangeArrowheads="1"/>
          </p:cNvSpPr>
          <p:nvPr/>
        </p:nvSpPr>
        <p:spPr bwMode="auto">
          <a:xfrm>
            <a:off x="0" y="138779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16725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Rectangle 15"/>
          <p:cNvSpPr>
            <a:spLocks noChangeArrowheads="1"/>
          </p:cNvSpPr>
          <p:nvPr/>
        </p:nvSpPr>
        <p:spPr bwMode="auto">
          <a:xfrm>
            <a:off x="0" y="19583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" name="Rectangle 16"/>
          <p:cNvSpPr>
            <a:spLocks noChangeArrowheads="1"/>
          </p:cNvSpPr>
          <p:nvPr/>
        </p:nvSpPr>
        <p:spPr bwMode="auto">
          <a:xfrm>
            <a:off x="0" y="227171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Rectangle 17"/>
          <p:cNvSpPr>
            <a:spLocks noChangeArrowheads="1"/>
          </p:cNvSpPr>
          <p:nvPr/>
        </p:nvSpPr>
        <p:spPr bwMode="auto">
          <a:xfrm>
            <a:off x="0" y="258508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" name="Заголовок 1"/>
          <p:cNvSpPr>
            <a:spLocks noGrp="1"/>
          </p:cNvSpPr>
          <p:nvPr>
            <p:ph type="title"/>
          </p:nvPr>
        </p:nvSpPr>
        <p:spPr>
          <a:xfrm>
            <a:off x="119336" y="63305"/>
            <a:ext cx="11017224" cy="707626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результатов самодиагностики </a:t>
            </a:r>
            <a:b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магистральным направлениям и ключевым условиям за 3 года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211009" y="2996952"/>
            <a:ext cx="624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8211010" y="2996952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8930402" y="2996952"/>
            <a:ext cx="22028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показатель –доля ОО, прошедших на высоком и среднем уровне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879582" y="4430128"/>
            <a:ext cx="22028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показатель –доля ОО, прошедших на базовом и ниже базового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243991" y="4463771"/>
            <a:ext cx="5650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8242018" y="4474260"/>
            <a:ext cx="617064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1230217" y="1625735"/>
            <a:ext cx="7652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74%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Овал 31"/>
          <p:cNvSpPr/>
          <p:nvPr/>
        </p:nvSpPr>
        <p:spPr>
          <a:xfrm>
            <a:off x="1298264" y="1625735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/>
          <p:cNvSpPr txBox="1"/>
          <p:nvPr/>
        </p:nvSpPr>
        <p:spPr>
          <a:xfrm>
            <a:off x="2676110" y="1278622"/>
            <a:ext cx="9730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95,5%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Овал 33"/>
          <p:cNvSpPr/>
          <p:nvPr/>
        </p:nvSpPr>
        <p:spPr>
          <a:xfrm>
            <a:off x="2816146" y="1286757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Box 34"/>
          <p:cNvSpPr txBox="1"/>
          <p:nvPr/>
        </p:nvSpPr>
        <p:spPr>
          <a:xfrm>
            <a:off x="4214368" y="1202113"/>
            <a:ext cx="839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97%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Овал 35"/>
          <p:cNvSpPr/>
          <p:nvPr/>
        </p:nvSpPr>
        <p:spPr>
          <a:xfrm>
            <a:off x="4282140" y="1258727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TextBox 36"/>
          <p:cNvSpPr txBox="1"/>
          <p:nvPr/>
        </p:nvSpPr>
        <p:spPr>
          <a:xfrm>
            <a:off x="5578520" y="1287441"/>
            <a:ext cx="9829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97,5%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Овал 37"/>
          <p:cNvSpPr/>
          <p:nvPr/>
        </p:nvSpPr>
        <p:spPr>
          <a:xfrm>
            <a:off x="5689075" y="1306801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TextBox 38"/>
          <p:cNvSpPr txBox="1"/>
          <p:nvPr/>
        </p:nvSpPr>
        <p:spPr>
          <a:xfrm>
            <a:off x="1940630" y="3261369"/>
            <a:ext cx="789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26%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Овал 39"/>
          <p:cNvSpPr/>
          <p:nvPr/>
        </p:nvSpPr>
        <p:spPr>
          <a:xfrm>
            <a:off x="2026982" y="3290242"/>
            <a:ext cx="617064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TextBox 40"/>
          <p:cNvSpPr txBox="1"/>
          <p:nvPr/>
        </p:nvSpPr>
        <p:spPr>
          <a:xfrm>
            <a:off x="3442774" y="3566666"/>
            <a:ext cx="7456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4,5%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Овал 41"/>
          <p:cNvSpPr/>
          <p:nvPr/>
        </p:nvSpPr>
        <p:spPr>
          <a:xfrm>
            <a:off x="3466794" y="3851756"/>
            <a:ext cx="617064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TextBox 42"/>
          <p:cNvSpPr txBox="1"/>
          <p:nvPr/>
        </p:nvSpPr>
        <p:spPr>
          <a:xfrm>
            <a:off x="4932185" y="3849359"/>
            <a:ext cx="710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3%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Овал 43"/>
          <p:cNvSpPr/>
          <p:nvPr/>
        </p:nvSpPr>
        <p:spPr>
          <a:xfrm>
            <a:off x="4930212" y="3859848"/>
            <a:ext cx="617064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TextBox 44"/>
          <p:cNvSpPr txBox="1"/>
          <p:nvPr/>
        </p:nvSpPr>
        <p:spPr>
          <a:xfrm>
            <a:off x="6433779" y="3889831"/>
            <a:ext cx="9355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2,5%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Овал 45"/>
          <p:cNvSpPr/>
          <p:nvPr/>
        </p:nvSpPr>
        <p:spPr>
          <a:xfrm>
            <a:off x="6549938" y="3904655"/>
            <a:ext cx="617064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547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6554132-D238-4EA0-BE50-3F30676AAD4E}"/>
              </a:ext>
            </a:extLst>
          </p:cNvPr>
          <p:cNvSpPr/>
          <p:nvPr/>
        </p:nvSpPr>
        <p:spPr>
          <a:xfrm>
            <a:off x="4630196" y="1340768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1069542944"/>
              </p:ext>
            </p:extLst>
          </p:nvPr>
        </p:nvGraphicFramePr>
        <p:xfrm>
          <a:off x="191344" y="1115283"/>
          <a:ext cx="7056784" cy="52712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0" y="42210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11"/>
          <p:cNvSpPr>
            <a:spLocks noChangeArrowheads="1"/>
          </p:cNvSpPr>
          <p:nvPr/>
        </p:nvSpPr>
        <p:spPr bwMode="auto">
          <a:xfrm>
            <a:off x="0" y="78867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0" y="108775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13"/>
          <p:cNvSpPr>
            <a:spLocks noChangeArrowheads="1"/>
          </p:cNvSpPr>
          <p:nvPr/>
        </p:nvSpPr>
        <p:spPr bwMode="auto">
          <a:xfrm>
            <a:off x="0" y="138779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16725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Rectangle 15"/>
          <p:cNvSpPr>
            <a:spLocks noChangeArrowheads="1"/>
          </p:cNvSpPr>
          <p:nvPr/>
        </p:nvSpPr>
        <p:spPr bwMode="auto">
          <a:xfrm>
            <a:off x="0" y="19583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" name="Rectangle 16"/>
          <p:cNvSpPr>
            <a:spLocks noChangeArrowheads="1"/>
          </p:cNvSpPr>
          <p:nvPr/>
        </p:nvSpPr>
        <p:spPr bwMode="auto">
          <a:xfrm>
            <a:off x="0" y="227171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Rectangle 17"/>
          <p:cNvSpPr>
            <a:spLocks noChangeArrowheads="1"/>
          </p:cNvSpPr>
          <p:nvPr/>
        </p:nvSpPr>
        <p:spPr bwMode="auto">
          <a:xfrm>
            <a:off x="0" y="258508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" name="Заголовок 1"/>
          <p:cNvSpPr>
            <a:spLocks noGrp="1"/>
          </p:cNvSpPr>
          <p:nvPr>
            <p:ph type="title"/>
          </p:nvPr>
        </p:nvSpPr>
        <p:spPr>
          <a:xfrm>
            <a:off x="119336" y="63305"/>
            <a:ext cx="11017224" cy="707626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результатов самодиагностики </a:t>
            </a:r>
            <a:b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магистральным направлениям и ключевым условиям за 3 года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211009" y="2996952"/>
            <a:ext cx="624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8211010" y="2996952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8930402" y="2996952"/>
            <a:ext cx="22028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показатель –доля ОО, прошедших на высоком и среднем уровне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879582" y="4430128"/>
            <a:ext cx="22028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показатель –доля ОО, прошедших на базовом и ниже базового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243991" y="4463771"/>
            <a:ext cx="5650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8242018" y="4474260"/>
            <a:ext cx="617064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5619899" y="1699275"/>
            <a:ext cx="7652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97%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Овал 31"/>
          <p:cNvSpPr/>
          <p:nvPr/>
        </p:nvSpPr>
        <p:spPr>
          <a:xfrm>
            <a:off x="5687946" y="1699275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/>
          <p:cNvSpPr txBox="1"/>
          <p:nvPr/>
        </p:nvSpPr>
        <p:spPr>
          <a:xfrm>
            <a:off x="4083737" y="1870161"/>
            <a:ext cx="7652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93%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Овал 33"/>
          <p:cNvSpPr/>
          <p:nvPr/>
        </p:nvSpPr>
        <p:spPr>
          <a:xfrm>
            <a:off x="4151784" y="1870161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Box 34"/>
          <p:cNvSpPr txBox="1"/>
          <p:nvPr/>
        </p:nvSpPr>
        <p:spPr>
          <a:xfrm>
            <a:off x="2619436" y="1587015"/>
            <a:ext cx="954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89,5%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Овал 35"/>
          <p:cNvSpPr/>
          <p:nvPr/>
        </p:nvSpPr>
        <p:spPr>
          <a:xfrm>
            <a:off x="2747628" y="1627769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TextBox 36"/>
          <p:cNvSpPr txBox="1"/>
          <p:nvPr/>
        </p:nvSpPr>
        <p:spPr>
          <a:xfrm>
            <a:off x="1230217" y="1625735"/>
            <a:ext cx="7652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82%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Овал 37"/>
          <p:cNvSpPr/>
          <p:nvPr/>
        </p:nvSpPr>
        <p:spPr>
          <a:xfrm>
            <a:off x="1298264" y="1625735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TextBox 38"/>
          <p:cNvSpPr txBox="1"/>
          <p:nvPr/>
        </p:nvSpPr>
        <p:spPr>
          <a:xfrm>
            <a:off x="6327992" y="4539437"/>
            <a:ext cx="789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3%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Овал 39"/>
          <p:cNvSpPr/>
          <p:nvPr/>
        </p:nvSpPr>
        <p:spPr>
          <a:xfrm>
            <a:off x="6414344" y="4568310"/>
            <a:ext cx="617064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TextBox 40"/>
          <p:cNvSpPr txBox="1"/>
          <p:nvPr/>
        </p:nvSpPr>
        <p:spPr>
          <a:xfrm>
            <a:off x="4808850" y="4420435"/>
            <a:ext cx="789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7%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Овал 41"/>
          <p:cNvSpPr/>
          <p:nvPr/>
        </p:nvSpPr>
        <p:spPr>
          <a:xfrm>
            <a:off x="4895202" y="4449308"/>
            <a:ext cx="617064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TextBox 42"/>
          <p:cNvSpPr txBox="1"/>
          <p:nvPr/>
        </p:nvSpPr>
        <p:spPr>
          <a:xfrm>
            <a:off x="3248894" y="4289594"/>
            <a:ext cx="943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10,5%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Овал 43"/>
          <p:cNvSpPr/>
          <p:nvPr/>
        </p:nvSpPr>
        <p:spPr>
          <a:xfrm>
            <a:off x="3432215" y="4317534"/>
            <a:ext cx="617064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TextBox 44"/>
          <p:cNvSpPr txBox="1"/>
          <p:nvPr/>
        </p:nvSpPr>
        <p:spPr>
          <a:xfrm>
            <a:off x="1867778" y="4064477"/>
            <a:ext cx="789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18%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Овал 45"/>
          <p:cNvSpPr/>
          <p:nvPr/>
        </p:nvSpPr>
        <p:spPr>
          <a:xfrm>
            <a:off x="1954130" y="4093350"/>
            <a:ext cx="617064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73491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6554132-D238-4EA0-BE50-3F30676AAD4E}"/>
              </a:ext>
            </a:extLst>
          </p:cNvPr>
          <p:cNvSpPr/>
          <p:nvPr/>
        </p:nvSpPr>
        <p:spPr>
          <a:xfrm>
            <a:off x="4630196" y="1340768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val="4093047475"/>
              </p:ext>
            </p:extLst>
          </p:nvPr>
        </p:nvGraphicFramePr>
        <p:xfrm>
          <a:off x="479376" y="1052736"/>
          <a:ext cx="6408712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0" y="42210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11"/>
          <p:cNvSpPr>
            <a:spLocks noChangeArrowheads="1"/>
          </p:cNvSpPr>
          <p:nvPr/>
        </p:nvSpPr>
        <p:spPr bwMode="auto">
          <a:xfrm>
            <a:off x="0" y="78867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0" y="108775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13"/>
          <p:cNvSpPr>
            <a:spLocks noChangeArrowheads="1"/>
          </p:cNvSpPr>
          <p:nvPr/>
        </p:nvSpPr>
        <p:spPr bwMode="auto">
          <a:xfrm>
            <a:off x="0" y="138779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16725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Rectangle 15"/>
          <p:cNvSpPr>
            <a:spLocks noChangeArrowheads="1"/>
          </p:cNvSpPr>
          <p:nvPr/>
        </p:nvSpPr>
        <p:spPr bwMode="auto">
          <a:xfrm>
            <a:off x="0" y="19583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" name="Rectangle 16"/>
          <p:cNvSpPr>
            <a:spLocks noChangeArrowheads="1"/>
          </p:cNvSpPr>
          <p:nvPr/>
        </p:nvSpPr>
        <p:spPr bwMode="auto">
          <a:xfrm>
            <a:off x="0" y="227171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Rectangle 17"/>
          <p:cNvSpPr>
            <a:spLocks noChangeArrowheads="1"/>
          </p:cNvSpPr>
          <p:nvPr/>
        </p:nvSpPr>
        <p:spPr bwMode="auto">
          <a:xfrm>
            <a:off x="0" y="258508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" name="Заголовок 1"/>
          <p:cNvSpPr>
            <a:spLocks noGrp="1"/>
          </p:cNvSpPr>
          <p:nvPr>
            <p:ph type="title"/>
          </p:nvPr>
        </p:nvSpPr>
        <p:spPr>
          <a:xfrm>
            <a:off x="119336" y="63305"/>
            <a:ext cx="11017224" cy="707626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результатов самодиагностики </a:t>
            </a:r>
            <a:b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магистральным направлениям и ключевым условиям за 3 года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211009" y="2996952"/>
            <a:ext cx="624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8211010" y="2996952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8930402" y="2996952"/>
            <a:ext cx="22028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показатель –доля ОО, прошедших на высоком и среднем уровне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879582" y="4430128"/>
            <a:ext cx="22028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показатель –доля ОО, прошедших на базовом и ниже базового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243991" y="4463771"/>
            <a:ext cx="5650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8242018" y="4474260"/>
            <a:ext cx="617064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5222316" y="1583936"/>
            <a:ext cx="9430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97,5%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Овал 31"/>
          <p:cNvSpPr/>
          <p:nvPr/>
        </p:nvSpPr>
        <p:spPr>
          <a:xfrm>
            <a:off x="5346315" y="1602271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/>
          <p:cNvSpPr txBox="1"/>
          <p:nvPr/>
        </p:nvSpPr>
        <p:spPr>
          <a:xfrm>
            <a:off x="4089625" y="1615851"/>
            <a:ext cx="7652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95%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Овал 33"/>
          <p:cNvSpPr/>
          <p:nvPr/>
        </p:nvSpPr>
        <p:spPr>
          <a:xfrm>
            <a:off x="4157672" y="1615851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Box 34"/>
          <p:cNvSpPr txBox="1"/>
          <p:nvPr/>
        </p:nvSpPr>
        <p:spPr>
          <a:xfrm>
            <a:off x="2737819" y="1625735"/>
            <a:ext cx="7652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88%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Овал 35"/>
          <p:cNvSpPr/>
          <p:nvPr/>
        </p:nvSpPr>
        <p:spPr>
          <a:xfrm>
            <a:off x="2805866" y="1625735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TextBox 36"/>
          <p:cNvSpPr txBox="1"/>
          <p:nvPr/>
        </p:nvSpPr>
        <p:spPr>
          <a:xfrm>
            <a:off x="1454833" y="1555857"/>
            <a:ext cx="940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79,3%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037474" y="4515343"/>
            <a:ext cx="9211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2,5%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Овал 39"/>
          <p:cNvSpPr/>
          <p:nvPr/>
        </p:nvSpPr>
        <p:spPr>
          <a:xfrm>
            <a:off x="6123826" y="4544216"/>
            <a:ext cx="617064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TextBox 40"/>
          <p:cNvSpPr txBox="1"/>
          <p:nvPr/>
        </p:nvSpPr>
        <p:spPr>
          <a:xfrm>
            <a:off x="4660522" y="4354771"/>
            <a:ext cx="789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5%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Овал 41"/>
          <p:cNvSpPr/>
          <p:nvPr/>
        </p:nvSpPr>
        <p:spPr>
          <a:xfrm>
            <a:off x="4746874" y="4383644"/>
            <a:ext cx="617064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TextBox 42"/>
          <p:cNvSpPr txBox="1"/>
          <p:nvPr/>
        </p:nvSpPr>
        <p:spPr>
          <a:xfrm>
            <a:off x="3342564" y="4192215"/>
            <a:ext cx="789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12%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Овал 43"/>
          <p:cNvSpPr/>
          <p:nvPr/>
        </p:nvSpPr>
        <p:spPr>
          <a:xfrm>
            <a:off x="3428916" y="4221088"/>
            <a:ext cx="617064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TextBox 44"/>
          <p:cNvSpPr txBox="1"/>
          <p:nvPr/>
        </p:nvSpPr>
        <p:spPr>
          <a:xfrm>
            <a:off x="1877961" y="3719989"/>
            <a:ext cx="9652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20,7%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Овал 45"/>
          <p:cNvSpPr/>
          <p:nvPr/>
        </p:nvSpPr>
        <p:spPr>
          <a:xfrm>
            <a:off x="2034403" y="3754617"/>
            <a:ext cx="617064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Овал 47"/>
          <p:cNvSpPr/>
          <p:nvPr/>
        </p:nvSpPr>
        <p:spPr>
          <a:xfrm>
            <a:off x="1601121" y="1602271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44173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6554132-D238-4EA0-BE50-3F30676AAD4E}"/>
              </a:ext>
            </a:extLst>
          </p:cNvPr>
          <p:cNvSpPr/>
          <p:nvPr/>
        </p:nvSpPr>
        <p:spPr>
          <a:xfrm>
            <a:off x="4630196" y="1340768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Диаграмма 12"/>
          <p:cNvGraphicFramePr/>
          <p:nvPr>
            <p:extLst>
              <p:ext uri="{D42A27DB-BD31-4B8C-83A1-F6EECF244321}">
                <p14:modId xmlns:p14="http://schemas.microsoft.com/office/powerpoint/2010/main" val="3451868793"/>
              </p:ext>
            </p:extLst>
          </p:nvPr>
        </p:nvGraphicFramePr>
        <p:xfrm>
          <a:off x="132284" y="1052736"/>
          <a:ext cx="6899819" cy="55883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0" y="4171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11"/>
          <p:cNvSpPr>
            <a:spLocks noChangeArrowheads="1"/>
          </p:cNvSpPr>
          <p:nvPr/>
        </p:nvSpPr>
        <p:spPr bwMode="auto">
          <a:xfrm>
            <a:off x="0" y="78867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0" y="108775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13"/>
          <p:cNvSpPr>
            <a:spLocks noChangeArrowheads="1"/>
          </p:cNvSpPr>
          <p:nvPr/>
        </p:nvSpPr>
        <p:spPr bwMode="auto">
          <a:xfrm>
            <a:off x="0" y="138779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16725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Rectangle 15"/>
          <p:cNvSpPr>
            <a:spLocks noChangeArrowheads="1"/>
          </p:cNvSpPr>
          <p:nvPr/>
        </p:nvSpPr>
        <p:spPr bwMode="auto">
          <a:xfrm>
            <a:off x="0" y="19583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" name="Rectangle 16"/>
          <p:cNvSpPr>
            <a:spLocks noChangeArrowheads="1"/>
          </p:cNvSpPr>
          <p:nvPr/>
        </p:nvSpPr>
        <p:spPr bwMode="auto">
          <a:xfrm>
            <a:off x="0" y="227171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Rectangle 17"/>
          <p:cNvSpPr>
            <a:spLocks noChangeArrowheads="1"/>
          </p:cNvSpPr>
          <p:nvPr/>
        </p:nvSpPr>
        <p:spPr bwMode="auto">
          <a:xfrm>
            <a:off x="0" y="258508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" name="Заголовок 1"/>
          <p:cNvSpPr>
            <a:spLocks noGrp="1"/>
          </p:cNvSpPr>
          <p:nvPr>
            <p:ph type="title"/>
          </p:nvPr>
        </p:nvSpPr>
        <p:spPr>
          <a:xfrm>
            <a:off x="119336" y="63305"/>
            <a:ext cx="11017224" cy="707626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результатов самодиагностики </a:t>
            </a:r>
            <a:b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магистральным направлениям и ключевым условиям за 3 года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211009" y="2996952"/>
            <a:ext cx="624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8211010" y="2996952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8930402" y="2996952"/>
            <a:ext cx="22028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показатель –доля ОО, прошедших на высоком и среднем уровне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879582" y="4430128"/>
            <a:ext cx="22028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показатель –доля ОО, прошедших на базовом и ниже базового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243991" y="4463771"/>
            <a:ext cx="5650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Овал 30"/>
          <p:cNvSpPr/>
          <p:nvPr/>
        </p:nvSpPr>
        <p:spPr>
          <a:xfrm>
            <a:off x="8242018" y="4474260"/>
            <a:ext cx="617064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5589672" y="1238291"/>
            <a:ext cx="940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100%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Овал 32"/>
          <p:cNvSpPr/>
          <p:nvPr/>
        </p:nvSpPr>
        <p:spPr>
          <a:xfrm>
            <a:off x="5735960" y="1284705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TextBox 33"/>
          <p:cNvSpPr txBox="1"/>
          <p:nvPr/>
        </p:nvSpPr>
        <p:spPr>
          <a:xfrm>
            <a:off x="4086729" y="1268037"/>
            <a:ext cx="940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99,5%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Овал 34"/>
          <p:cNvSpPr/>
          <p:nvPr/>
        </p:nvSpPr>
        <p:spPr>
          <a:xfrm>
            <a:off x="4233017" y="1314451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TextBox 35"/>
          <p:cNvSpPr txBox="1"/>
          <p:nvPr/>
        </p:nvSpPr>
        <p:spPr>
          <a:xfrm>
            <a:off x="2665608" y="1645063"/>
            <a:ext cx="940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97,4%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Овал 36"/>
          <p:cNvSpPr/>
          <p:nvPr/>
        </p:nvSpPr>
        <p:spPr>
          <a:xfrm>
            <a:off x="2811896" y="1691477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TextBox 37"/>
          <p:cNvSpPr txBox="1"/>
          <p:nvPr/>
        </p:nvSpPr>
        <p:spPr>
          <a:xfrm>
            <a:off x="1197184" y="2204855"/>
            <a:ext cx="940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95,5%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Овал 38"/>
          <p:cNvSpPr/>
          <p:nvPr/>
        </p:nvSpPr>
        <p:spPr>
          <a:xfrm>
            <a:off x="1343472" y="2251269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TextBox 39"/>
          <p:cNvSpPr txBox="1"/>
          <p:nvPr/>
        </p:nvSpPr>
        <p:spPr>
          <a:xfrm>
            <a:off x="1742947" y="4707537"/>
            <a:ext cx="8880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3,5%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Овал 40"/>
          <p:cNvSpPr/>
          <p:nvPr/>
        </p:nvSpPr>
        <p:spPr>
          <a:xfrm>
            <a:off x="1829299" y="4736410"/>
            <a:ext cx="617064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TextBox 41"/>
          <p:cNvSpPr txBox="1"/>
          <p:nvPr/>
        </p:nvSpPr>
        <p:spPr>
          <a:xfrm>
            <a:off x="3189302" y="4851658"/>
            <a:ext cx="9740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2,6%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Овал 42"/>
          <p:cNvSpPr/>
          <p:nvPr/>
        </p:nvSpPr>
        <p:spPr>
          <a:xfrm>
            <a:off x="3275654" y="4880531"/>
            <a:ext cx="617064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TextBox 43"/>
          <p:cNvSpPr txBox="1"/>
          <p:nvPr/>
        </p:nvSpPr>
        <p:spPr>
          <a:xfrm>
            <a:off x="4565999" y="4742220"/>
            <a:ext cx="911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0,5%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Овал 44"/>
          <p:cNvSpPr/>
          <p:nvPr/>
        </p:nvSpPr>
        <p:spPr>
          <a:xfrm>
            <a:off x="4652351" y="4771093"/>
            <a:ext cx="617064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TextBox 45"/>
          <p:cNvSpPr txBox="1"/>
          <p:nvPr/>
        </p:nvSpPr>
        <p:spPr>
          <a:xfrm>
            <a:off x="6036063" y="4697964"/>
            <a:ext cx="789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0%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Овал 46"/>
          <p:cNvSpPr/>
          <p:nvPr/>
        </p:nvSpPr>
        <p:spPr>
          <a:xfrm>
            <a:off x="6122415" y="4726837"/>
            <a:ext cx="617064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1399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6554132-D238-4EA0-BE50-3F30676AAD4E}"/>
              </a:ext>
            </a:extLst>
          </p:cNvPr>
          <p:cNvSpPr/>
          <p:nvPr/>
        </p:nvSpPr>
        <p:spPr>
          <a:xfrm>
            <a:off x="4630196" y="1340768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Диаграмма 13"/>
          <p:cNvGraphicFramePr/>
          <p:nvPr>
            <p:extLst>
              <p:ext uri="{D42A27DB-BD31-4B8C-83A1-F6EECF244321}">
                <p14:modId xmlns:p14="http://schemas.microsoft.com/office/powerpoint/2010/main" val="2601100713"/>
              </p:ext>
            </p:extLst>
          </p:nvPr>
        </p:nvGraphicFramePr>
        <p:xfrm>
          <a:off x="263352" y="980728"/>
          <a:ext cx="6768752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0" y="4171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11"/>
          <p:cNvSpPr>
            <a:spLocks noChangeArrowheads="1"/>
          </p:cNvSpPr>
          <p:nvPr/>
        </p:nvSpPr>
        <p:spPr bwMode="auto">
          <a:xfrm>
            <a:off x="0" y="78867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0" y="108775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13"/>
          <p:cNvSpPr>
            <a:spLocks noChangeArrowheads="1"/>
          </p:cNvSpPr>
          <p:nvPr/>
        </p:nvSpPr>
        <p:spPr bwMode="auto">
          <a:xfrm>
            <a:off x="0" y="138779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16725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Rectangle 15"/>
          <p:cNvSpPr>
            <a:spLocks noChangeArrowheads="1"/>
          </p:cNvSpPr>
          <p:nvPr/>
        </p:nvSpPr>
        <p:spPr bwMode="auto">
          <a:xfrm>
            <a:off x="0" y="19583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" name="Rectangle 16"/>
          <p:cNvSpPr>
            <a:spLocks noChangeArrowheads="1"/>
          </p:cNvSpPr>
          <p:nvPr/>
        </p:nvSpPr>
        <p:spPr bwMode="auto">
          <a:xfrm>
            <a:off x="0" y="227171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Rectangle 17"/>
          <p:cNvSpPr>
            <a:spLocks noChangeArrowheads="1"/>
          </p:cNvSpPr>
          <p:nvPr/>
        </p:nvSpPr>
        <p:spPr bwMode="auto">
          <a:xfrm>
            <a:off x="0" y="258508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" name="Заголовок 1"/>
          <p:cNvSpPr>
            <a:spLocks noGrp="1"/>
          </p:cNvSpPr>
          <p:nvPr>
            <p:ph type="title"/>
          </p:nvPr>
        </p:nvSpPr>
        <p:spPr>
          <a:xfrm>
            <a:off x="119336" y="63305"/>
            <a:ext cx="11017224" cy="707626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результатов самодиагностики </a:t>
            </a:r>
            <a:b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магистральным направлениям и ключевым условиям за 3 года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211009" y="2996952"/>
            <a:ext cx="624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8211010" y="2996952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8930402" y="2996952"/>
            <a:ext cx="22028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показатель –доля ОО, прошедших на высоком и среднем уровне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879582" y="4430128"/>
            <a:ext cx="22028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показатель –доля ОО, прошедших на базовом и ниже базового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243991" y="4463771"/>
            <a:ext cx="5650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Овал 30"/>
          <p:cNvSpPr/>
          <p:nvPr/>
        </p:nvSpPr>
        <p:spPr>
          <a:xfrm>
            <a:off x="8242018" y="4474260"/>
            <a:ext cx="617064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5373648" y="1439382"/>
            <a:ext cx="940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90,5%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Овал 32"/>
          <p:cNvSpPr/>
          <p:nvPr/>
        </p:nvSpPr>
        <p:spPr>
          <a:xfrm>
            <a:off x="5519936" y="1485796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TextBox 33"/>
          <p:cNvSpPr txBox="1"/>
          <p:nvPr/>
        </p:nvSpPr>
        <p:spPr>
          <a:xfrm>
            <a:off x="3919282" y="1500703"/>
            <a:ext cx="940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88,5%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Овал 34"/>
          <p:cNvSpPr/>
          <p:nvPr/>
        </p:nvSpPr>
        <p:spPr>
          <a:xfrm>
            <a:off x="4065570" y="1547117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TextBox 35"/>
          <p:cNvSpPr txBox="1"/>
          <p:nvPr/>
        </p:nvSpPr>
        <p:spPr>
          <a:xfrm>
            <a:off x="2544027" y="1179202"/>
            <a:ext cx="940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89,5%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Овал 36"/>
          <p:cNvSpPr/>
          <p:nvPr/>
        </p:nvSpPr>
        <p:spPr>
          <a:xfrm>
            <a:off x="2690315" y="1225616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TextBox 37"/>
          <p:cNvSpPr txBox="1"/>
          <p:nvPr/>
        </p:nvSpPr>
        <p:spPr>
          <a:xfrm>
            <a:off x="1263472" y="1447076"/>
            <a:ext cx="78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84%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Овал 38"/>
          <p:cNvSpPr/>
          <p:nvPr/>
        </p:nvSpPr>
        <p:spPr>
          <a:xfrm>
            <a:off x="1323195" y="1485796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TextBox 39"/>
          <p:cNvSpPr txBox="1"/>
          <p:nvPr/>
        </p:nvSpPr>
        <p:spPr>
          <a:xfrm>
            <a:off x="1884915" y="4131100"/>
            <a:ext cx="8880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16%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Овал 40"/>
          <p:cNvSpPr/>
          <p:nvPr/>
        </p:nvSpPr>
        <p:spPr>
          <a:xfrm>
            <a:off x="1971267" y="4159973"/>
            <a:ext cx="617064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TextBox 41"/>
          <p:cNvSpPr txBox="1"/>
          <p:nvPr/>
        </p:nvSpPr>
        <p:spPr>
          <a:xfrm>
            <a:off x="3204664" y="4301014"/>
            <a:ext cx="1074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10,5%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Овал 42"/>
          <p:cNvSpPr/>
          <p:nvPr/>
        </p:nvSpPr>
        <p:spPr>
          <a:xfrm>
            <a:off x="3363780" y="4321249"/>
            <a:ext cx="617064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TextBox 43"/>
          <p:cNvSpPr txBox="1"/>
          <p:nvPr/>
        </p:nvSpPr>
        <p:spPr>
          <a:xfrm>
            <a:off x="4592673" y="4249389"/>
            <a:ext cx="92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11,5%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Овал 44"/>
          <p:cNvSpPr/>
          <p:nvPr/>
        </p:nvSpPr>
        <p:spPr>
          <a:xfrm>
            <a:off x="4752214" y="4269731"/>
            <a:ext cx="617064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TextBox 45"/>
          <p:cNvSpPr txBox="1"/>
          <p:nvPr/>
        </p:nvSpPr>
        <p:spPr>
          <a:xfrm>
            <a:off x="6113472" y="4266177"/>
            <a:ext cx="8880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8,5%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Овал 46"/>
          <p:cNvSpPr/>
          <p:nvPr/>
        </p:nvSpPr>
        <p:spPr>
          <a:xfrm>
            <a:off x="6199824" y="4295050"/>
            <a:ext cx="617064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2489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Диаграмма 14"/>
          <p:cNvGraphicFramePr/>
          <p:nvPr>
            <p:extLst>
              <p:ext uri="{D42A27DB-BD31-4B8C-83A1-F6EECF244321}">
                <p14:modId xmlns:p14="http://schemas.microsoft.com/office/powerpoint/2010/main" val="3121413022"/>
              </p:ext>
            </p:extLst>
          </p:nvPr>
        </p:nvGraphicFramePr>
        <p:xfrm>
          <a:off x="217128" y="941696"/>
          <a:ext cx="6886984" cy="5367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0" y="4171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11"/>
          <p:cNvSpPr>
            <a:spLocks noChangeArrowheads="1"/>
          </p:cNvSpPr>
          <p:nvPr/>
        </p:nvSpPr>
        <p:spPr bwMode="auto">
          <a:xfrm>
            <a:off x="0" y="78867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0" y="108775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13"/>
          <p:cNvSpPr>
            <a:spLocks noChangeArrowheads="1"/>
          </p:cNvSpPr>
          <p:nvPr/>
        </p:nvSpPr>
        <p:spPr bwMode="auto">
          <a:xfrm>
            <a:off x="0" y="138779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16725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Rectangle 15"/>
          <p:cNvSpPr>
            <a:spLocks noChangeArrowheads="1"/>
          </p:cNvSpPr>
          <p:nvPr/>
        </p:nvSpPr>
        <p:spPr bwMode="auto">
          <a:xfrm>
            <a:off x="0" y="19583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" name="Rectangle 16"/>
          <p:cNvSpPr>
            <a:spLocks noChangeArrowheads="1"/>
          </p:cNvSpPr>
          <p:nvPr/>
        </p:nvSpPr>
        <p:spPr bwMode="auto">
          <a:xfrm>
            <a:off x="0" y="227171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Rectangle 17"/>
          <p:cNvSpPr>
            <a:spLocks noChangeArrowheads="1"/>
          </p:cNvSpPr>
          <p:nvPr/>
        </p:nvSpPr>
        <p:spPr bwMode="auto">
          <a:xfrm>
            <a:off x="0" y="258508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" name="Заголовок 1"/>
          <p:cNvSpPr>
            <a:spLocks noGrp="1"/>
          </p:cNvSpPr>
          <p:nvPr>
            <p:ph type="title"/>
          </p:nvPr>
        </p:nvSpPr>
        <p:spPr>
          <a:xfrm>
            <a:off x="119336" y="63305"/>
            <a:ext cx="11017224" cy="707626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результатов самодиагностики </a:t>
            </a:r>
            <a:b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магистральным направлениям и ключевым условиям за 3 года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211009" y="2996952"/>
            <a:ext cx="624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8211010" y="2996952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8930402" y="2996952"/>
            <a:ext cx="22028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показатель –доля ОО, прошедших на высоком и среднем уровне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879582" y="4430128"/>
            <a:ext cx="22028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показатель –доля ОО, прошедших на базовом и ниже базового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243991" y="4463771"/>
            <a:ext cx="5650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Овал 30"/>
          <p:cNvSpPr/>
          <p:nvPr/>
        </p:nvSpPr>
        <p:spPr>
          <a:xfrm>
            <a:off x="8242018" y="4474260"/>
            <a:ext cx="617064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1309614" y="2218666"/>
            <a:ext cx="9238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84,3%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Овал 32"/>
          <p:cNvSpPr/>
          <p:nvPr/>
        </p:nvSpPr>
        <p:spPr>
          <a:xfrm>
            <a:off x="1343472" y="2513477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TextBox 33"/>
          <p:cNvSpPr txBox="1"/>
          <p:nvPr/>
        </p:nvSpPr>
        <p:spPr>
          <a:xfrm>
            <a:off x="2763677" y="1713868"/>
            <a:ext cx="9035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92,2%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Овал 34"/>
          <p:cNvSpPr/>
          <p:nvPr/>
        </p:nvSpPr>
        <p:spPr>
          <a:xfrm>
            <a:off x="2803906" y="2029587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TextBox 35"/>
          <p:cNvSpPr txBox="1"/>
          <p:nvPr/>
        </p:nvSpPr>
        <p:spPr>
          <a:xfrm>
            <a:off x="4164069" y="1576597"/>
            <a:ext cx="78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95%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Овал 36"/>
          <p:cNvSpPr/>
          <p:nvPr/>
        </p:nvSpPr>
        <p:spPr>
          <a:xfrm>
            <a:off x="4223792" y="1615317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TextBox 37"/>
          <p:cNvSpPr txBox="1"/>
          <p:nvPr/>
        </p:nvSpPr>
        <p:spPr>
          <a:xfrm>
            <a:off x="5620894" y="793057"/>
            <a:ext cx="9238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95,5%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Овал 38"/>
          <p:cNvSpPr/>
          <p:nvPr/>
        </p:nvSpPr>
        <p:spPr>
          <a:xfrm>
            <a:off x="5663952" y="1107212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TextBox 39"/>
          <p:cNvSpPr txBox="1"/>
          <p:nvPr/>
        </p:nvSpPr>
        <p:spPr>
          <a:xfrm>
            <a:off x="1803672" y="4150957"/>
            <a:ext cx="9522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15,7%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Овал 40"/>
          <p:cNvSpPr/>
          <p:nvPr/>
        </p:nvSpPr>
        <p:spPr>
          <a:xfrm>
            <a:off x="1971267" y="4159973"/>
            <a:ext cx="617064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TextBox 41"/>
          <p:cNvSpPr txBox="1"/>
          <p:nvPr/>
        </p:nvSpPr>
        <p:spPr>
          <a:xfrm>
            <a:off x="3331353" y="4315766"/>
            <a:ext cx="8880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7,8%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Овал 42"/>
          <p:cNvSpPr/>
          <p:nvPr/>
        </p:nvSpPr>
        <p:spPr>
          <a:xfrm>
            <a:off x="3417705" y="4344639"/>
            <a:ext cx="617064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TextBox 43"/>
          <p:cNvSpPr txBox="1"/>
          <p:nvPr/>
        </p:nvSpPr>
        <p:spPr>
          <a:xfrm>
            <a:off x="4713589" y="4335623"/>
            <a:ext cx="8880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4,5%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Овал 44"/>
          <p:cNvSpPr/>
          <p:nvPr/>
        </p:nvSpPr>
        <p:spPr>
          <a:xfrm>
            <a:off x="4799941" y="4364496"/>
            <a:ext cx="617064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TextBox 45"/>
          <p:cNvSpPr txBox="1"/>
          <p:nvPr/>
        </p:nvSpPr>
        <p:spPr>
          <a:xfrm>
            <a:off x="6325380" y="4399800"/>
            <a:ext cx="8880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4,5%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Овал 46"/>
          <p:cNvSpPr/>
          <p:nvPr/>
        </p:nvSpPr>
        <p:spPr>
          <a:xfrm>
            <a:off x="6411732" y="4428673"/>
            <a:ext cx="617064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8027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1738189183"/>
              </p:ext>
            </p:extLst>
          </p:nvPr>
        </p:nvGraphicFramePr>
        <p:xfrm>
          <a:off x="407368" y="1124744"/>
          <a:ext cx="6984776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0" y="4171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11"/>
          <p:cNvSpPr>
            <a:spLocks noChangeArrowheads="1"/>
          </p:cNvSpPr>
          <p:nvPr/>
        </p:nvSpPr>
        <p:spPr bwMode="auto">
          <a:xfrm>
            <a:off x="0" y="78867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0" y="108775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13"/>
          <p:cNvSpPr>
            <a:spLocks noChangeArrowheads="1"/>
          </p:cNvSpPr>
          <p:nvPr/>
        </p:nvSpPr>
        <p:spPr bwMode="auto">
          <a:xfrm>
            <a:off x="0" y="138779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16725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Rectangle 15"/>
          <p:cNvSpPr>
            <a:spLocks noChangeArrowheads="1"/>
          </p:cNvSpPr>
          <p:nvPr/>
        </p:nvSpPr>
        <p:spPr bwMode="auto">
          <a:xfrm>
            <a:off x="0" y="19583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" name="Rectangle 16"/>
          <p:cNvSpPr>
            <a:spLocks noChangeArrowheads="1"/>
          </p:cNvSpPr>
          <p:nvPr/>
        </p:nvSpPr>
        <p:spPr bwMode="auto">
          <a:xfrm>
            <a:off x="0" y="227171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Rectangle 17"/>
          <p:cNvSpPr>
            <a:spLocks noChangeArrowheads="1"/>
          </p:cNvSpPr>
          <p:nvPr/>
        </p:nvSpPr>
        <p:spPr bwMode="auto">
          <a:xfrm>
            <a:off x="0" y="258508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" name="Заголовок 1"/>
          <p:cNvSpPr>
            <a:spLocks noGrp="1"/>
          </p:cNvSpPr>
          <p:nvPr>
            <p:ph type="title"/>
          </p:nvPr>
        </p:nvSpPr>
        <p:spPr>
          <a:xfrm>
            <a:off x="119336" y="63305"/>
            <a:ext cx="11017224" cy="707626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результатов самодиагностики </a:t>
            </a:r>
            <a:b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магистральным направлениям и ключевым условиям за 3 года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211009" y="2996952"/>
            <a:ext cx="624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8211010" y="2996952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8930402" y="2996952"/>
            <a:ext cx="22028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показатель –доля ОО, прошедших на высоком и среднем уровне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879582" y="4430128"/>
            <a:ext cx="22028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показатель –доля ОО, прошедших на базовом и ниже базового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243991" y="4463771"/>
            <a:ext cx="5650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Овал 30"/>
          <p:cNvSpPr/>
          <p:nvPr/>
        </p:nvSpPr>
        <p:spPr>
          <a:xfrm>
            <a:off x="8242018" y="4474260"/>
            <a:ext cx="617064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1571781" y="2778769"/>
            <a:ext cx="9958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84%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Овал 32"/>
          <p:cNvSpPr/>
          <p:nvPr/>
        </p:nvSpPr>
        <p:spPr>
          <a:xfrm>
            <a:off x="1631504" y="2817489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TextBox 33"/>
          <p:cNvSpPr txBox="1"/>
          <p:nvPr/>
        </p:nvSpPr>
        <p:spPr>
          <a:xfrm>
            <a:off x="2791441" y="2019629"/>
            <a:ext cx="9958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93,7%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Овал 34"/>
          <p:cNvSpPr/>
          <p:nvPr/>
        </p:nvSpPr>
        <p:spPr>
          <a:xfrm>
            <a:off x="2927648" y="2050213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TextBox 35"/>
          <p:cNvSpPr txBox="1"/>
          <p:nvPr/>
        </p:nvSpPr>
        <p:spPr>
          <a:xfrm>
            <a:off x="4244699" y="1729163"/>
            <a:ext cx="10394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95,5%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Овал 36"/>
          <p:cNvSpPr/>
          <p:nvPr/>
        </p:nvSpPr>
        <p:spPr>
          <a:xfrm>
            <a:off x="4396185" y="1764684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TextBox 37"/>
          <p:cNvSpPr txBox="1"/>
          <p:nvPr/>
        </p:nvSpPr>
        <p:spPr>
          <a:xfrm>
            <a:off x="5892261" y="1275731"/>
            <a:ext cx="9958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96%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Овал 38"/>
          <p:cNvSpPr/>
          <p:nvPr/>
        </p:nvSpPr>
        <p:spPr>
          <a:xfrm>
            <a:off x="5951984" y="1314451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TextBox 39"/>
          <p:cNvSpPr txBox="1"/>
          <p:nvPr/>
        </p:nvSpPr>
        <p:spPr>
          <a:xfrm>
            <a:off x="2121216" y="4183260"/>
            <a:ext cx="8880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16%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Овал 40"/>
          <p:cNvSpPr/>
          <p:nvPr/>
        </p:nvSpPr>
        <p:spPr>
          <a:xfrm>
            <a:off x="2207568" y="4212133"/>
            <a:ext cx="617064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TextBox 41"/>
          <p:cNvSpPr txBox="1"/>
          <p:nvPr/>
        </p:nvSpPr>
        <p:spPr>
          <a:xfrm>
            <a:off x="3541283" y="4640521"/>
            <a:ext cx="8880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6,3%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Овал 42"/>
          <p:cNvSpPr/>
          <p:nvPr/>
        </p:nvSpPr>
        <p:spPr>
          <a:xfrm>
            <a:off x="3627635" y="4669394"/>
            <a:ext cx="617064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TextBox 43"/>
          <p:cNvSpPr txBox="1"/>
          <p:nvPr/>
        </p:nvSpPr>
        <p:spPr>
          <a:xfrm>
            <a:off x="4957905" y="4624567"/>
            <a:ext cx="8880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4,5%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Овал 44"/>
          <p:cNvSpPr/>
          <p:nvPr/>
        </p:nvSpPr>
        <p:spPr>
          <a:xfrm>
            <a:off x="5044257" y="4653440"/>
            <a:ext cx="617064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TextBox 45"/>
          <p:cNvSpPr txBox="1"/>
          <p:nvPr/>
        </p:nvSpPr>
        <p:spPr>
          <a:xfrm>
            <a:off x="6491258" y="4651267"/>
            <a:ext cx="8880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4%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Овал 46"/>
          <p:cNvSpPr/>
          <p:nvPr/>
        </p:nvSpPr>
        <p:spPr>
          <a:xfrm>
            <a:off x="6577610" y="4680140"/>
            <a:ext cx="617064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3974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6554132-D238-4EA0-BE50-3F30676AAD4E}"/>
              </a:ext>
            </a:extLst>
          </p:cNvPr>
          <p:cNvSpPr/>
          <p:nvPr/>
        </p:nvSpPr>
        <p:spPr>
          <a:xfrm>
            <a:off x="4630196" y="1340768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0" y="4171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11"/>
          <p:cNvSpPr>
            <a:spLocks noChangeArrowheads="1"/>
          </p:cNvSpPr>
          <p:nvPr/>
        </p:nvSpPr>
        <p:spPr bwMode="auto">
          <a:xfrm>
            <a:off x="0" y="78867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0" y="108775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13"/>
          <p:cNvSpPr>
            <a:spLocks noChangeArrowheads="1"/>
          </p:cNvSpPr>
          <p:nvPr/>
        </p:nvSpPr>
        <p:spPr bwMode="auto">
          <a:xfrm>
            <a:off x="0" y="138779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16725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Rectangle 15"/>
          <p:cNvSpPr>
            <a:spLocks noChangeArrowheads="1"/>
          </p:cNvSpPr>
          <p:nvPr/>
        </p:nvSpPr>
        <p:spPr bwMode="auto">
          <a:xfrm>
            <a:off x="0" y="19583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" name="Rectangle 16"/>
          <p:cNvSpPr>
            <a:spLocks noChangeArrowheads="1"/>
          </p:cNvSpPr>
          <p:nvPr/>
        </p:nvSpPr>
        <p:spPr bwMode="auto">
          <a:xfrm>
            <a:off x="0" y="227171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Rectangle 17"/>
          <p:cNvSpPr>
            <a:spLocks noChangeArrowheads="1"/>
          </p:cNvSpPr>
          <p:nvPr/>
        </p:nvSpPr>
        <p:spPr bwMode="auto">
          <a:xfrm>
            <a:off x="0" y="258508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4" name="Диаграмма 23"/>
          <p:cNvGraphicFramePr/>
          <p:nvPr>
            <p:extLst>
              <p:ext uri="{D42A27DB-BD31-4B8C-83A1-F6EECF244321}">
                <p14:modId xmlns:p14="http://schemas.microsoft.com/office/powerpoint/2010/main" val="1542650302"/>
              </p:ext>
            </p:extLst>
          </p:nvPr>
        </p:nvGraphicFramePr>
        <p:xfrm>
          <a:off x="191344" y="1268760"/>
          <a:ext cx="11809312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91344" y="195436"/>
            <a:ext cx="108732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440" b="0" i="0" u="none" strike="noStrike" kern="1200" spc="0" baseline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400" b="1" dirty="0">
                <a:solidFill>
                  <a:srgbClr val="002060"/>
                </a:solidFill>
              </a:rPr>
              <a:t>Доля ОО, прошедших самодиагностику на высоком и среднем уровнях,</a:t>
            </a:r>
          </a:p>
          <a:p>
            <a:pPr algn="ctr">
              <a:defRPr sz="1440" b="0" i="0" u="none" strike="noStrike" kern="1200" spc="0" baseline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400" b="1" dirty="0">
                <a:solidFill>
                  <a:srgbClr val="002060"/>
                </a:solidFill>
              </a:rPr>
              <a:t>в разрезе по магистральным направлениям и ключевым условиям за 3 года</a:t>
            </a:r>
          </a:p>
        </p:txBody>
      </p:sp>
    </p:spTree>
    <p:extLst>
      <p:ext uri="{BB962C8B-B14F-4D97-AF65-F5344CB8AC3E}">
        <p14:creationId xmlns:p14="http://schemas.microsoft.com/office/powerpoint/2010/main" val="372677017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>
            <a:extLst>
              <a:ext uri="{FF2B5EF4-FFF2-40B4-BE49-F238E27FC236}">
                <a16:creationId xmlns:a16="http://schemas.microsoft.com/office/drawing/2014/main" id="{EB42EA61-562F-4248-998E-F4AB24F622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16632"/>
            <a:ext cx="10741024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756CE444-2517-45C8-930E-6F14BDDA23F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05917" y="3717032"/>
            <a:ext cx="9720262" cy="719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Благодарю </a:t>
            </a:r>
            <a:r>
              <a:rPr lang="ru-RU" sz="4400" b="1" dirty="0">
                <a:solidFill>
                  <a:srgbClr val="C00000"/>
                </a:solidFill>
                <a:latin typeface="Arial Black" panose="020B0A04020102020204" pitchFamily="34" charset="0"/>
              </a:rPr>
              <a:t>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674916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Заголовок 1"/>
          <p:cNvSpPr>
            <a:spLocks noGrp="1"/>
          </p:cNvSpPr>
          <p:nvPr>
            <p:ph type="title"/>
          </p:nvPr>
        </p:nvSpPr>
        <p:spPr>
          <a:xfrm>
            <a:off x="250516" y="147990"/>
            <a:ext cx="9589900" cy="1008112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САМОДИАГНОСТИКИ 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ноябрь 2025 год</a:t>
            </a:r>
            <a:b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 вариант самодиагностики*</a:t>
            </a:r>
            <a:r>
              <a:rPr lang="ru-RU" sz="2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2121989"/>
              </p:ext>
            </p:extLst>
          </p:nvPr>
        </p:nvGraphicFramePr>
        <p:xfrm>
          <a:off x="250516" y="1196752"/>
          <a:ext cx="10945217" cy="3793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2716">
                  <a:extLst>
                    <a:ext uri="{9D8B030D-6E8A-4147-A177-3AD203B41FA5}">
                      <a16:colId xmlns:a16="http://schemas.microsoft.com/office/drawing/2014/main" val="1677215014"/>
                    </a:ext>
                  </a:extLst>
                </a:gridCol>
                <a:gridCol w="5805016">
                  <a:extLst>
                    <a:ext uri="{9D8B030D-6E8A-4147-A177-3AD203B41FA5}">
                      <a16:colId xmlns:a16="http://schemas.microsoft.com/office/drawing/2014/main" val="383890525"/>
                    </a:ext>
                  </a:extLst>
                </a:gridCol>
                <a:gridCol w="2867485">
                  <a:extLst>
                    <a:ext uri="{9D8B030D-6E8A-4147-A177-3AD203B41FA5}">
                      <a16:colId xmlns:a16="http://schemas.microsoft.com/office/drawing/2014/main" val="7426038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варианта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 варианта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ОО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354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Вариант № 1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ОО - НОО, ООО, СОО с детьми ОВЗ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179 ОО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64870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Вариант № 2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ОО - НОО, ООО, СОО, отсутствуют дети с ОВЗ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ОО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0919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Вариант № 3 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ОО - НОО с детьми с ОВЗ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ОО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89120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Вариант № 4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ОО - НОО, отсутствуют дети с ОВЗ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ОО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549207"/>
                  </a:ext>
                </a:extLst>
              </a:tr>
              <a:tr h="45559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Вариант № 5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ОО - НОО, ООО с детьми ОВЗ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ОО</a:t>
                      </a:r>
                      <a:endParaRPr lang="ru-RU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73662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Вариант № 9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ОО - ООО, СОО с детьми ОВЗ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ОО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22319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Вариант № 15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коррекционные ОО - НОО, ООО, СОО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ОО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98540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Вариант № 16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коррекционные ОО – НОО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ОО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14868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Вариант № 17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коррекционные ОО - НОО, ООО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ОО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0664657"/>
                  </a:ext>
                </a:extLst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250516" y="5445224"/>
            <a:ext cx="54134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Перечень критериев и показателей самодиагностики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проекта «Школа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Минпросвещения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России»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5229200"/>
            <a:ext cx="1628800" cy="16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9613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94532" y="19883"/>
            <a:ext cx="9589900" cy="1008112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САМОДИАГНОСТИКИ 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ноябрь 2025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r>
              <a:rPr lang="ru-RU" sz="2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6554132-D238-4EA0-BE50-3F30676AAD4E}"/>
              </a:ext>
            </a:extLst>
          </p:cNvPr>
          <p:cNvSpPr/>
          <p:nvPr/>
        </p:nvSpPr>
        <p:spPr>
          <a:xfrm>
            <a:off x="4630196" y="1340768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1201385739"/>
              </p:ext>
            </p:extLst>
          </p:nvPr>
        </p:nvGraphicFramePr>
        <p:xfrm>
          <a:off x="1559496" y="3429000"/>
          <a:ext cx="5832648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9746713"/>
              </p:ext>
            </p:extLst>
          </p:nvPr>
        </p:nvGraphicFramePr>
        <p:xfrm>
          <a:off x="263352" y="836712"/>
          <a:ext cx="9450804" cy="2414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0268">
                  <a:extLst>
                    <a:ext uri="{9D8B030D-6E8A-4147-A177-3AD203B41FA5}">
                      <a16:colId xmlns:a16="http://schemas.microsoft.com/office/drawing/2014/main" val="1347707772"/>
                    </a:ext>
                  </a:extLst>
                </a:gridCol>
                <a:gridCol w="3150268">
                  <a:extLst>
                    <a:ext uri="{9D8B030D-6E8A-4147-A177-3AD203B41FA5}">
                      <a16:colId xmlns:a16="http://schemas.microsoft.com/office/drawing/2014/main" val="2231511455"/>
                    </a:ext>
                  </a:extLst>
                </a:gridCol>
                <a:gridCol w="3150268">
                  <a:extLst>
                    <a:ext uri="{9D8B030D-6E8A-4147-A177-3AD203B41FA5}">
                      <a16:colId xmlns:a16="http://schemas.microsoft.com/office/drawing/2014/main" val="2958200522"/>
                    </a:ext>
                  </a:extLst>
                </a:gridCol>
              </a:tblGrid>
              <a:tr h="64807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Уровень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Количество ОО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% от общего числа участников самодиагностики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6106842"/>
                  </a:ext>
                </a:extLst>
              </a:tr>
              <a:tr h="375128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Высокий 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86 ОО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44 %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6739022"/>
                  </a:ext>
                </a:extLst>
              </a:tr>
              <a:tr h="375128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Средний 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94 ОО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48 %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2302578"/>
                  </a:ext>
                </a:extLst>
              </a:tr>
              <a:tr h="375128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Базовый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 ОО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6,5 %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5548668"/>
                  </a:ext>
                </a:extLst>
              </a:tr>
              <a:tr h="375128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Ниже базового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ОО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1,5 %</a:t>
                      </a:r>
                      <a:endParaRPr lang="ru-RU" sz="18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26423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5746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725869" y="191233"/>
            <a:ext cx="9978550" cy="429455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САМОДИАГНОСТИКИ 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ноябрь 2025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r>
              <a:rPr lang="ru-RU" sz="2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6554132-D238-4EA0-BE50-3F30676AAD4E}"/>
              </a:ext>
            </a:extLst>
          </p:cNvPr>
          <p:cNvSpPr/>
          <p:nvPr/>
        </p:nvSpPr>
        <p:spPr>
          <a:xfrm>
            <a:off x="4630196" y="1340768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A51BEC8-6294-4F2F-AC8A-9502B280A7CF}"/>
              </a:ext>
            </a:extLst>
          </p:cNvPr>
          <p:cNvSpPr/>
          <p:nvPr/>
        </p:nvSpPr>
        <p:spPr>
          <a:xfrm>
            <a:off x="2855640" y="405960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самодиагностике участвовало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196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 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3958460"/>
              </p:ext>
            </p:extLst>
          </p:nvPr>
        </p:nvGraphicFramePr>
        <p:xfrm>
          <a:off x="1271463" y="790089"/>
          <a:ext cx="7346331" cy="20873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4373">
                  <a:extLst>
                    <a:ext uri="{9D8B030D-6E8A-4147-A177-3AD203B41FA5}">
                      <a16:colId xmlns:a16="http://schemas.microsoft.com/office/drawing/2014/main" val="427088418"/>
                    </a:ext>
                  </a:extLst>
                </a:gridCol>
                <a:gridCol w="1462762">
                  <a:extLst>
                    <a:ext uri="{9D8B030D-6E8A-4147-A177-3AD203B41FA5}">
                      <a16:colId xmlns:a16="http://schemas.microsoft.com/office/drawing/2014/main" val="3827537841"/>
                    </a:ext>
                  </a:extLst>
                </a:gridCol>
                <a:gridCol w="1462762">
                  <a:extLst>
                    <a:ext uri="{9D8B030D-6E8A-4147-A177-3AD203B41FA5}">
                      <a16:colId xmlns:a16="http://schemas.microsoft.com/office/drawing/2014/main" val="900632247"/>
                    </a:ext>
                  </a:extLst>
                </a:gridCol>
                <a:gridCol w="1398668">
                  <a:extLst>
                    <a:ext uri="{9D8B030D-6E8A-4147-A177-3AD203B41FA5}">
                      <a16:colId xmlns:a16="http://schemas.microsoft.com/office/drawing/2014/main" val="3724755161"/>
                    </a:ext>
                  </a:extLst>
                </a:gridCol>
                <a:gridCol w="1297766">
                  <a:extLst>
                    <a:ext uri="{9D8B030D-6E8A-4147-A177-3AD203B41FA5}">
                      <a16:colId xmlns:a16="http://schemas.microsoft.com/office/drawing/2014/main" val="3165216559"/>
                    </a:ext>
                  </a:extLst>
                </a:gridCol>
              </a:tblGrid>
              <a:tr h="254045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ОО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3236885"/>
                  </a:ext>
                </a:extLst>
              </a:tr>
              <a:tr h="2540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Высокий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Базовый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Ниже базового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6095424"/>
                  </a:ext>
                </a:extLst>
              </a:tr>
              <a:tr h="25404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Гимназии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15/79%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4/21%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573128"/>
                  </a:ext>
                </a:extLst>
              </a:tr>
              <a:tr h="25404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Лицеи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17/77%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4/18%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1/5%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1937331"/>
                  </a:ext>
                </a:extLst>
              </a:tr>
              <a:tr h="25404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50/34%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82/56%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11/8%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3/2%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2644898"/>
                  </a:ext>
                </a:extLst>
              </a:tr>
              <a:tr h="39004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Коррекционные школы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4/50%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3/37,5%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1/12,5%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578364"/>
                  </a:ext>
                </a:extLst>
              </a:tr>
            </a:tbl>
          </a:graphicData>
        </a:graphic>
      </p:graphicFrame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8506479"/>
              </p:ext>
            </p:extLst>
          </p:nvPr>
        </p:nvGraphicFramePr>
        <p:xfrm>
          <a:off x="1066629" y="3573272"/>
          <a:ext cx="7756000" cy="32663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255120" y="3314412"/>
            <a:ext cx="7762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2279577" y="3314412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3767287" y="3353132"/>
            <a:ext cx="7762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95%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3791744" y="3353132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6940657" y="3919925"/>
            <a:ext cx="888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87,5%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6960096" y="3958645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51451" y="3884091"/>
            <a:ext cx="7518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5351452" y="3884091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2890541" y="5198803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2855640" y="5172550"/>
            <a:ext cx="576064" cy="4134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4512980" y="507589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4512980" y="5075892"/>
            <a:ext cx="576064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6115809" y="500995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6115809" y="5009950"/>
            <a:ext cx="576064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7636239" y="4825028"/>
            <a:ext cx="899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12,5%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7718638" y="4825028"/>
            <a:ext cx="681618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8934445" y="3391852"/>
            <a:ext cx="624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8934446" y="3391852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9653838" y="3391852"/>
            <a:ext cx="22028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показатель –доля ОО, прошедших на высоком и среднем уровнях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603018" y="4825028"/>
            <a:ext cx="22028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показатель –доля ОО, прошедших на базовом и ниже базового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967427" y="4858671"/>
            <a:ext cx="5650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8965454" y="4869160"/>
            <a:ext cx="617064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7561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30235"/>
            <a:ext cx="9978550" cy="504056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результатов самодиагностики за 3 года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6554132-D238-4EA0-BE50-3F30676AAD4E}"/>
              </a:ext>
            </a:extLst>
          </p:cNvPr>
          <p:cNvSpPr/>
          <p:nvPr/>
        </p:nvSpPr>
        <p:spPr>
          <a:xfrm>
            <a:off x="4630196" y="1340768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64016268"/>
              </p:ext>
            </p:extLst>
          </p:nvPr>
        </p:nvGraphicFramePr>
        <p:xfrm>
          <a:off x="249433" y="3029961"/>
          <a:ext cx="8784976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429118" y="3233946"/>
            <a:ext cx="888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69,5%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487488" y="3272666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3335239" y="3029961"/>
            <a:ext cx="7762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86%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3359696" y="3029961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6951508" y="3362451"/>
            <a:ext cx="7762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92%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6975965" y="3362451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5231763" y="3440690"/>
            <a:ext cx="888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87,3%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5256221" y="3440690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5827888" y="5077489"/>
            <a:ext cx="899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12,7%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5910287" y="5077489"/>
            <a:ext cx="681618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4085088" y="4892823"/>
            <a:ext cx="664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4085088" y="4892823"/>
            <a:ext cx="681618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2235272" y="4625978"/>
            <a:ext cx="899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30,5%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2317671" y="4625978"/>
            <a:ext cx="681618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7996635" y="5163007"/>
            <a:ext cx="5992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7883374" y="5163007"/>
            <a:ext cx="681618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9383304" y="3509306"/>
            <a:ext cx="624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9383305" y="3509306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10102697" y="3509306"/>
            <a:ext cx="22028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показатель –доля ОО, прошедших на высоком и среднем уровне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0051877" y="4942482"/>
            <a:ext cx="22028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показатель –доля ОО, прошедших на базовом и ниже базового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9416286" y="4976125"/>
            <a:ext cx="5650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9414313" y="4986614"/>
            <a:ext cx="617064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9" name="Таблица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5176828"/>
              </p:ext>
            </p:extLst>
          </p:nvPr>
        </p:nvGraphicFramePr>
        <p:xfrm>
          <a:off x="249433" y="739445"/>
          <a:ext cx="9289032" cy="20873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3148">
                  <a:extLst>
                    <a:ext uri="{9D8B030D-6E8A-4147-A177-3AD203B41FA5}">
                      <a16:colId xmlns:a16="http://schemas.microsoft.com/office/drawing/2014/main" val="456892242"/>
                    </a:ext>
                  </a:extLst>
                </a:gridCol>
                <a:gridCol w="1749664">
                  <a:extLst>
                    <a:ext uri="{9D8B030D-6E8A-4147-A177-3AD203B41FA5}">
                      <a16:colId xmlns:a16="http://schemas.microsoft.com/office/drawing/2014/main" val="178122224"/>
                    </a:ext>
                  </a:extLst>
                </a:gridCol>
                <a:gridCol w="1980912">
                  <a:extLst>
                    <a:ext uri="{9D8B030D-6E8A-4147-A177-3AD203B41FA5}">
                      <a16:colId xmlns:a16="http://schemas.microsoft.com/office/drawing/2014/main" val="3020981379"/>
                    </a:ext>
                  </a:extLst>
                </a:gridCol>
                <a:gridCol w="1980912">
                  <a:extLst>
                    <a:ext uri="{9D8B030D-6E8A-4147-A177-3AD203B41FA5}">
                      <a16:colId xmlns:a16="http://schemas.microsoft.com/office/drawing/2014/main" val="2492818721"/>
                    </a:ext>
                  </a:extLst>
                </a:gridCol>
                <a:gridCol w="1904396">
                  <a:extLst>
                    <a:ext uri="{9D8B030D-6E8A-4147-A177-3AD203B41FA5}">
                      <a16:colId xmlns:a16="http://schemas.microsoft.com/office/drawing/2014/main" val="3170235806"/>
                    </a:ext>
                  </a:extLst>
                </a:gridCol>
              </a:tblGrid>
              <a:tr h="224243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ОО / %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5764712"/>
                  </a:ext>
                </a:extLst>
              </a:tr>
              <a:tr h="6934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ноябрь 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174 ОО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июнь 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 ОО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ноябрь 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 ОО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ноябрь 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 ОО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5846740"/>
                  </a:ext>
                </a:extLst>
              </a:tr>
              <a:tr h="22424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Высокий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09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28/16%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09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48/25%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 / 38,4%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 / 44%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6084479"/>
                  </a:ext>
                </a:extLst>
              </a:tr>
              <a:tr h="22424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09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93/53,5%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09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115/61%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 / 48,9%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 / 48%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5715068"/>
                  </a:ext>
                </a:extLst>
              </a:tr>
              <a:tr h="22424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Базовый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09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27/15,5%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09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16/8%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 / 7,4%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/ 6,5%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9776215"/>
                  </a:ext>
                </a:extLst>
              </a:tr>
              <a:tr h="22424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Ниже базового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09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26/15%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09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11/6%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/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5,3%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/ 1,5%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77682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5136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7328" y="44624"/>
            <a:ext cx="11305256" cy="432048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САМОДИАГНОСТИКИ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ноябрь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6554132-D238-4EA0-BE50-3F30676AAD4E}"/>
              </a:ext>
            </a:extLst>
          </p:cNvPr>
          <p:cNvSpPr/>
          <p:nvPr/>
        </p:nvSpPr>
        <p:spPr>
          <a:xfrm>
            <a:off x="4630196" y="1340768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5C941D7F-B83E-42AB-9243-B8EBC0ED5155}"/>
              </a:ext>
            </a:extLst>
          </p:cNvPr>
          <p:cNvSpPr/>
          <p:nvPr/>
        </p:nvSpPr>
        <p:spPr>
          <a:xfrm>
            <a:off x="1631504" y="418707"/>
            <a:ext cx="83529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Уровень достижений по районам (округу) г. Новосибирска</a:t>
            </a:r>
            <a:endParaRPr lang="ru-RU" alt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983B234B-0581-49CB-9312-467E5034D2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689477"/>
              </p:ext>
            </p:extLst>
          </p:nvPr>
        </p:nvGraphicFramePr>
        <p:xfrm>
          <a:off x="119336" y="794547"/>
          <a:ext cx="11593288" cy="56246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89777">
                  <a:extLst>
                    <a:ext uri="{9D8B030D-6E8A-4147-A177-3AD203B41FA5}">
                      <a16:colId xmlns:a16="http://schemas.microsoft.com/office/drawing/2014/main" val="3683360642"/>
                    </a:ext>
                  </a:extLst>
                </a:gridCol>
                <a:gridCol w="4249363">
                  <a:extLst>
                    <a:ext uri="{9D8B030D-6E8A-4147-A177-3AD203B41FA5}">
                      <a16:colId xmlns:a16="http://schemas.microsoft.com/office/drawing/2014/main" val="2228546098"/>
                    </a:ext>
                  </a:extLst>
                </a:gridCol>
                <a:gridCol w="1093708">
                  <a:extLst>
                    <a:ext uri="{9D8B030D-6E8A-4147-A177-3AD203B41FA5}">
                      <a16:colId xmlns:a16="http://schemas.microsoft.com/office/drawing/2014/main" val="2409370433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60950307"/>
                    </a:ext>
                  </a:extLst>
                </a:gridCol>
                <a:gridCol w="1190534">
                  <a:extLst>
                    <a:ext uri="{9D8B030D-6E8A-4147-A177-3AD203B41FA5}">
                      <a16:colId xmlns:a16="http://schemas.microsoft.com/office/drawing/2014/main" val="1008699568"/>
                    </a:ext>
                  </a:extLst>
                </a:gridCol>
                <a:gridCol w="1545770">
                  <a:extLst>
                    <a:ext uri="{9D8B030D-6E8A-4147-A177-3AD203B41FA5}">
                      <a16:colId xmlns:a16="http://schemas.microsoft.com/office/drawing/2014/main" val="916916677"/>
                    </a:ext>
                  </a:extLst>
                </a:gridCol>
              </a:tblGrid>
              <a:tr h="778187">
                <a:tc>
                  <a:txBody>
                    <a:bodyPr/>
                    <a:lstStyle/>
                    <a:p>
                      <a:pPr marL="67945" marR="1714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ОО/Уровень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Участвовало в самодиагностике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54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Высокий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6040" marR="1060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Базовый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Ниже базового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9169786"/>
                  </a:ext>
                </a:extLst>
              </a:tr>
              <a:tr h="50182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Дзержинский</a:t>
                      </a:r>
                      <a:r>
                        <a:rPr lang="ru-RU" sz="16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район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marR="171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 ОО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marR="171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marR="171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marR="171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marR="171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841567"/>
                  </a:ext>
                </a:extLst>
              </a:tr>
              <a:tr h="50182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Калининский район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marR="171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 ОО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marR="171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marR="171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marR="171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marR="171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2564212"/>
                  </a:ext>
                </a:extLst>
              </a:tr>
              <a:tr h="5743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Кировский район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marR="171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 ОО</a:t>
                      </a:r>
                    </a:p>
                    <a:p>
                      <a:pPr marL="67945" marR="171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(С(К)ШИ №152) *</a:t>
                      </a:r>
                      <a:endParaRPr lang="ru-RU" sz="1800" kern="1200" dirty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marR="171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marR="171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marR="171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marR="171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7622738"/>
                  </a:ext>
                </a:extLst>
              </a:tr>
              <a:tr h="5698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Ленинский район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marR="171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 ОО</a:t>
                      </a:r>
                    </a:p>
                    <a:p>
                      <a:pPr marL="67945" marR="17145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(СОШ № 221, С(К)ШИ № 39)*</a:t>
                      </a:r>
                      <a:endParaRPr lang="ru-RU" sz="1800" kern="1200" dirty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marR="171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marR="171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marR="171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marR="171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9008399"/>
                  </a:ext>
                </a:extLst>
              </a:tr>
              <a:tr h="5743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Октябрьский район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marR="171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 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ОО </a:t>
                      </a:r>
                      <a:endParaRPr lang="ru-RU" sz="18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7945" marR="171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marR="171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marR="171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marR="171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marR="171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9208003"/>
                  </a:ext>
                </a:extLst>
              </a:tr>
              <a:tr h="50182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Первомайский район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marR="171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 ОО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marR="171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marR="171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marR="171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marR="171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2924423"/>
                  </a:ext>
                </a:extLst>
              </a:tr>
              <a:tr h="50182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Советский район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marR="171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 ОО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marR="171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marR="171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marR="171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marR="171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7013809"/>
                  </a:ext>
                </a:extLst>
              </a:tr>
              <a:tr h="8666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Центральный округ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marR="171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 ОО</a:t>
                      </a:r>
                    </a:p>
                    <a:p>
                      <a:pPr marL="67945" marR="17145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(С(К)ШИ № 37, С(К)НШ № 60, </a:t>
                      </a:r>
                    </a:p>
                    <a:p>
                      <a:pPr marL="67945" marR="17145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СОШ № 222)*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marR="171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marR="171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marR="171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7945" marR="171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6215752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35360" y="6430572"/>
            <a:ext cx="4968552" cy="410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7945" marR="17145" algn="ctr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- вступившие в проект в 2025 году</a:t>
            </a:r>
            <a:endParaRPr lang="ru-RU" dirty="0">
              <a:solidFill>
                <a:srgbClr val="00B0F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73150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7328" y="44624"/>
            <a:ext cx="11305256" cy="432048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САМОДИАГНОСТИКИ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ноябрь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6554132-D238-4EA0-BE50-3F30676AAD4E}"/>
              </a:ext>
            </a:extLst>
          </p:cNvPr>
          <p:cNvSpPr/>
          <p:nvPr/>
        </p:nvSpPr>
        <p:spPr>
          <a:xfrm>
            <a:off x="4630196" y="1340768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5C941D7F-B83E-42AB-9243-B8EBC0ED5155}"/>
              </a:ext>
            </a:extLst>
          </p:cNvPr>
          <p:cNvSpPr/>
          <p:nvPr/>
        </p:nvSpPr>
        <p:spPr>
          <a:xfrm>
            <a:off x="1631504" y="418707"/>
            <a:ext cx="83529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Уровень достижений по районам (округу) г. Новосибирска</a:t>
            </a:r>
            <a:endParaRPr lang="ru-RU" alt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8276922"/>
              </p:ext>
            </p:extLst>
          </p:nvPr>
        </p:nvGraphicFramePr>
        <p:xfrm>
          <a:off x="551384" y="1052736"/>
          <a:ext cx="10945216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402657" y="1052736"/>
            <a:ext cx="8049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11624" y="2079432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96%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2711624" y="2079432"/>
            <a:ext cx="576064" cy="4134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1427114" y="1052736"/>
            <a:ext cx="671959" cy="4134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3867157" y="2053703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96%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3867157" y="2053703"/>
            <a:ext cx="576064" cy="4134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5063431" y="1380942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93%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5087888" y="1380942"/>
            <a:ext cx="576064" cy="4134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6324386" y="2286164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92%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6341551" y="2260435"/>
            <a:ext cx="576064" cy="4134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7426761" y="1259468"/>
            <a:ext cx="576064" cy="4134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7402986" y="1262593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92%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681811" y="2344129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79%</a:t>
            </a:r>
            <a:endParaRPr lang="ru-RU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8730473" y="2311255"/>
            <a:ext cx="576064" cy="413464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9984432" y="2479695"/>
            <a:ext cx="576064" cy="413464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9984432" y="2517987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87%</a:t>
            </a:r>
            <a:endParaRPr lang="ru-RU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991544" y="4974707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1991544" y="4974707"/>
            <a:ext cx="576064" cy="4134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3195175" y="486916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3195175" y="4869160"/>
            <a:ext cx="576064" cy="4134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4443221" y="486916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4443221" y="4869160"/>
            <a:ext cx="576064" cy="4134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5619259" y="4767975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Овал 31"/>
          <p:cNvSpPr/>
          <p:nvPr/>
        </p:nvSpPr>
        <p:spPr>
          <a:xfrm>
            <a:off x="5619259" y="4767975"/>
            <a:ext cx="576064" cy="4134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/>
          <p:cNvSpPr txBox="1"/>
          <p:nvPr/>
        </p:nvSpPr>
        <p:spPr>
          <a:xfrm>
            <a:off x="6929009" y="4680536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Овал 33"/>
          <p:cNvSpPr/>
          <p:nvPr/>
        </p:nvSpPr>
        <p:spPr>
          <a:xfrm>
            <a:off x="6929009" y="4680536"/>
            <a:ext cx="576064" cy="4134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Box 34"/>
          <p:cNvSpPr txBox="1"/>
          <p:nvPr/>
        </p:nvSpPr>
        <p:spPr>
          <a:xfrm>
            <a:off x="8161885" y="4662428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Овал 35"/>
          <p:cNvSpPr/>
          <p:nvPr/>
        </p:nvSpPr>
        <p:spPr>
          <a:xfrm>
            <a:off x="8161885" y="4662428"/>
            <a:ext cx="576064" cy="4134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TextBox 36"/>
          <p:cNvSpPr txBox="1"/>
          <p:nvPr/>
        </p:nvSpPr>
        <p:spPr>
          <a:xfrm>
            <a:off x="9358317" y="3882537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Овал 37"/>
          <p:cNvSpPr/>
          <p:nvPr/>
        </p:nvSpPr>
        <p:spPr>
          <a:xfrm>
            <a:off x="9358317" y="3882537"/>
            <a:ext cx="576064" cy="4134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TextBox 38"/>
          <p:cNvSpPr txBox="1"/>
          <p:nvPr/>
        </p:nvSpPr>
        <p:spPr>
          <a:xfrm>
            <a:off x="10603256" y="4400879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Овал 39"/>
          <p:cNvSpPr/>
          <p:nvPr/>
        </p:nvSpPr>
        <p:spPr>
          <a:xfrm>
            <a:off x="10603256" y="4400879"/>
            <a:ext cx="576064" cy="4134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44822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7328" y="44624"/>
            <a:ext cx="11305256" cy="432048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результатов по районам за 3 года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6554132-D238-4EA0-BE50-3F30676AAD4E}"/>
              </a:ext>
            </a:extLst>
          </p:cNvPr>
          <p:cNvSpPr/>
          <p:nvPr/>
        </p:nvSpPr>
        <p:spPr>
          <a:xfrm>
            <a:off x="4630196" y="1340768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0900716"/>
              </p:ext>
            </p:extLst>
          </p:nvPr>
        </p:nvGraphicFramePr>
        <p:xfrm>
          <a:off x="47328" y="476672"/>
          <a:ext cx="7560840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Овал 7"/>
          <p:cNvSpPr/>
          <p:nvPr/>
        </p:nvSpPr>
        <p:spPr>
          <a:xfrm>
            <a:off x="860434" y="2989761"/>
            <a:ext cx="671959" cy="4134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2465603" y="987752"/>
            <a:ext cx="6438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82%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2413068" y="987752"/>
            <a:ext cx="637288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4235724" y="1132285"/>
            <a:ext cx="661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84%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4201053" y="1132285"/>
            <a:ext cx="671959" cy="4134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735960" y="724054"/>
            <a:ext cx="8514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5760416" y="713652"/>
            <a:ext cx="671959" cy="42386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1777596" y="2576297"/>
            <a:ext cx="6964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59%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1802052" y="2576297"/>
            <a:ext cx="671959" cy="4134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3343928" y="3403225"/>
            <a:ext cx="6964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3368384" y="3403225"/>
            <a:ext cx="671959" cy="4134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4873012" y="3447357"/>
            <a:ext cx="6964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4897468" y="3447357"/>
            <a:ext cx="671959" cy="4134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6559238" y="4002162"/>
            <a:ext cx="6964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6583694" y="4002162"/>
            <a:ext cx="671959" cy="4134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931754" y="2992699"/>
            <a:ext cx="6964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256927" y="2924944"/>
            <a:ext cx="624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%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8256928" y="2924944"/>
            <a:ext cx="648072" cy="3306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8976320" y="2924944"/>
            <a:ext cx="22028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показатель –доля ОО, прошедших на высоком и среднем уровне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925500" y="4358120"/>
            <a:ext cx="22028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показатель –доля ОО, прошедших на базовом и ниже базового</a:t>
            </a:r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289909" y="4391763"/>
            <a:ext cx="5650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%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Овал 30"/>
          <p:cNvSpPr/>
          <p:nvPr/>
        </p:nvSpPr>
        <p:spPr>
          <a:xfrm>
            <a:off x="8287936" y="4402252"/>
            <a:ext cx="617064" cy="3693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3859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4433</TotalTime>
  <Words>2212</Words>
  <Application>Microsoft Office PowerPoint</Application>
  <PresentationFormat>Широкоэкранный</PresentationFormat>
  <Paragraphs>891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5" baseType="lpstr">
      <vt:lpstr>Arial</vt:lpstr>
      <vt:lpstr>Arial Black</vt:lpstr>
      <vt:lpstr>Calibri</vt:lpstr>
      <vt:lpstr>Calibri Light</vt:lpstr>
      <vt:lpstr>Times New Roman</vt:lpstr>
      <vt:lpstr>Тема Office</vt:lpstr>
      <vt:lpstr>Презентация PowerPoint</vt:lpstr>
      <vt:lpstr>ДИНАМИКА УЧАСТИЯ ОО г. НОВОСИБИРСКА  В ПРОЕКТЕ  «ШКОЛА МИНПРОСВЕЩЕНИЯ РОССИИ»</vt:lpstr>
      <vt:lpstr>РЕЗУЛЬТАТЫ САМОДИАГНОСТИКИ ноябрь 2025 год 21 вариант самодиагностики* </vt:lpstr>
      <vt:lpstr>РЕЗУЛЬТАТЫ САМОДИАГНОСТИКИ ноябрь 2025 год </vt:lpstr>
      <vt:lpstr>РЕЗУЛЬТАТЫ САМОДИАГНОСТИКИ ноябрь 2025 год </vt:lpstr>
      <vt:lpstr>Динамика результатов самодиагностики за 3 года</vt:lpstr>
      <vt:lpstr>РЕЗУЛЬТАТЫ САМОДИАГНОСТИКИ ноябрь 2025 год</vt:lpstr>
      <vt:lpstr>РЕЗУЛЬТАТЫ САМОДИАГНОСТИКИ ноябрь 2025 год</vt:lpstr>
      <vt:lpstr>Динамика результатов по районам за 3 года</vt:lpstr>
      <vt:lpstr>Динамика результатов по районам за 3 года</vt:lpstr>
      <vt:lpstr>Динамика результатов по районам за 3 года</vt:lpstr>
      <vt:lpstr>Динамика результатов по районам за 3 года</vt:lpstr>
      <vt:lpstr>Динамика результатов по районам за 3 года</vt:lpstr>
      <vt:lpstr>Динамика результатов по районам за 3 года</vt:lpstr>
      <vt:lpstr>Динамика результатов по районам за 3 года</vt:lpstr>
      <vt:lpstr>Динамика результатов по районам за 3 года</vt:lpstr>
      <vt:lpstr>РЕЗУЛЬТАТЫ САМОДИАГНОСТИКИ ноябрь 2025 год</vt:lpstr>
      <vt:lpstr>РЕЗУЛЬТАТЫ САМОДИАГНОСТИКИ ноябрь 2025 год</vt:lpstr>
      <vt:lpstr>РЕЗУЛЬТАТЫ САМОДИАГНОСТИКИ ноябрь 2025 года </vt:lpstr>
      <vt:lpstr>Динамика результатов самодиагностики  по магистральным направлениям и ключевым условиям за 3 года</vt:lpstr>
      <vt:lpstr>Динамика результатов самодиагностики  по магистральным направлениям и ключевым условиям за 3 года</vt:lpstr>
      <vt:lpstr>Динамика результатов самодиагностики  по магистральным направлениям и ключевым условиям за 3 года</vt:lpstr>
      <vt:lpstr>Динамика результатов самодиагностики  по магистральным направлениям и ключевым условиям за 3 года</vt:lpstr>
      <vt:lpstr>Динамика результатов самодиагностики  по магистральным направлениям и ключевым условиям за 3 года</vt:lpstr>
      <vt:lpstr>Динамика результатов самодиагностики  по магистральным направлениям и ключевым условиям за 3 года</vt:lpstr>
      <vt:lpstr>Динамика результатов самодиагностики  по магистральным направлениям и ключевым условиям за 3 года</vt:lpstr>
      <vt:lpstr>Динамика результатов самодиагностики  по магистральным направлениям и ключевым условиям за 3 года</vt:lpstr>
      <vt:lpstr>Презентация PowerPoint</vt:lpstr>
      <vt:lpstr>Благодарю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240</cp:revision>
  <dcterms:created xsi:type="dcterms:W3CDTF">2022-02-08T09:10:55Z</dcterms:created>
  <dcterms:modified xsi:type="dcterms:W3CDTF">2026-02-06T05:49:42Z</dcterms:modified>
</cp:coreProperties>
</file>