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355" r:id="rId3"/>
    <p:sldId id="1693" r:id="rId4"/>
    <p:sldId id="442" r:id="rId5"/>
    <p:sldId id="1742" r:id="rId6"/>
    <p:sldId id="1713" r:id="rId7"/>
    <p:sldId id="1714" r:id="rId8"/>
    <p:sldId id="1726" r:id="rId9"/>
    <p:sldId id="1727" r:id="rId10"/>
    <p:sldId id="1744" r:id="rId11"/>
    <p:sldId id="1729" r:id="rId12"/>
    <p:sldId id="1734" r:id="rId13"/>
    <p:sldId id="1735" r:id="rId14"/>
    <p:sldId id="1739" r:id="rId15"/>
    <p:sldId id="1737" r:id="rId16"/>
    <p:sldId id="1736" r:id="rId17"/>
    <p:sldId id="1740" r:id="rId18"/>
    <p:sldId id="1741" r:id="rId19"/>
    <p:sldId id="1743" r:id="rId20"/>
    <p:sldId id="1745" r:id="rId21"/>
    <p:sldId id="1746" r:id="rId22"/>
    <p:sldId id="1747" r:id="rId23"/>
    <p:sldId id="1748" r:id="rId24"/>
    <p:sldId id="1749" r:id="rId25"/>
    <p:sldId id="1751" r:id="rId26"/>
    <p:sldId id="1750" r:id="rId27"/>
    <p:sldId id="354" r:id="rId2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dotkF7mpo0bCxM2iO81Wg==" hashData="WMTevF/tWqWEtK/h8QVFFPofBB6eeD/aaW4e1M20MMZ1BjAukKWjz4v69fza0pXXNmVzdswUlDeRQKNa13mT8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ja" initials="I" lastIdx="2" clrIdx="0">
    <p:extLst>
      <p:ext uri="{19B8F6BF-5375-455C-9EA6-DF929625EA0E}">
        <p15:presenceInfo xmlns:p15="http://schemas.microsoft.com/office/powerpoint/2012/main" userId="Iri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8F2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howGuides="1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46638-C05E-4D52-812B-C5F2EAC07FE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1BCD5-8A21-474A-A313-2CBAED8AF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11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5A365-9A5A-4AD6-A743-80347543184D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7D6AF-7E31-480C-B3DF-13FE3FA87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4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121C2-A532-478E-90A0-DA027E28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D9104A-D4A1-42D7-8D3F-9BA305972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618D1-18FC-487C-B45C-EA977176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9176D-783D-4635-8EFD-D89F3092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C1755-40D1-42B8-85DD-B25E124C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8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F897D-2756-4EA8-92DB-1D75C134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3B2B90-B5CE-435A-994A-81BA9F576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855A2-B4C3-4D0C-B2CA-2A4C5186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E63AF-A38A-4686-9F06-A34B68E2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83901-0A58-4821-BE72-6BBB4D36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1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33D024-EE87-4680-B34D-3A8B17C1B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BCEFC2-D82A-4C97-8F51-5743E288E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154235-B98A-4598-8E5F-1D9CA5B5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F4EE9E-9483-48FE-BC0A-F531C1B2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ED32B-C05D-4DC7-9070-838C31C0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41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121C2-A532-478E-90A0-DA027E28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D9104A-D4A1-42D7-8D3F-9BA305972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618D1-18FC-487C-B45C-EA977176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9176D-783D-4635-8EFD-D89F3092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C1755-40D1-42B8-85DD-B25E124C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6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3648D-06A0-4BB6-9B70-A9B59E8F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8D3EC-4C78-44E6-9F93-4253637A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A77BE-170E-4978-8AF2-72B389BE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F33D1-F540-44C6-9AE7-2DED7B65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1542C-812D-43E3-B203-C3D173D5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1E418-C1D8-48A4-A41D-33A1F4ED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231F4D-8C71-45C9-A928-412FB74D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DB32B-2DB2-4671-96A9-64791C92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8BBBE-D39A-4BEB-B833-7D0B70B6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9B8BA-C95A-4EE9-88C5-A066DEC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27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90649-7A0B-4C6F-8547-996D49B4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91593-894D-46C1-AD3E-CDFED6F87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320534-36B2-4A69-AF91-FCE2E0FD4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355804-29D9-4826-96B1-F5CB0E5E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138A9C-7DF6-41BC-872B-263E73FC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56786D-1F80-4B7E-9A9B-8DEA0AD5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2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6E05F-6E66-407F-8B88-E9FBC4DA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DCD74-7AA3-4097-B112-41075FC2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CC5A23-3A37-4E64-B60F-5BB8B9DD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415250-40DD-4BA3-A828-0E941E21A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299B68-C370-41BF-A0B1-988CC1ED0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5D5B21-2DA1-422B-902E-91F9AB24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126E2A-A52A-40FB-8465-F1ADCCCA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76C3C4-8180-4BB6-8C58-591292BA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42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C242-DCE1-4A74-8DA7-40310FDA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9BDD86-B180-41C1-8518-5996C9EA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027695-3107-4EBB-9454-FB47EA8A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8A2D43-05F0-4906-8C1C-363157F7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6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4FF34F-C525-4D53-9BF6-4328FC272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C22000-C2D0-4A5D-9188-A1BF5D3F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177B-B63C-412C-8FC1-F754ECFA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74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C9714-D45F-4E4D-8F56-39398093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78EE1-03BD-44B2-994B-0607B76E9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B1D86-7418-404B-9D3D-9A31F0535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A5473E-A561-47B1-8CAD-E1313DD1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B28AC-7424-400D-9E4D-80D43D3E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CA48E-682C-44B3-A553-93CFECE4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3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3648D-06A0-4BB6-9B70-A9B59E8F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8D3EC-4C78-44E6-9F93-4253637A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A77BE-170E-4978-8AF2-72B389BE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F33D1-F540-44C6-9AE7-2DED7B65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1542C-812D-43E3-B203-C3D173D5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54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D5C82-13C2-4EAE-A7F2-907CC043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998EB0-6B40-444E-903C-798DD4E88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5C215E-49B1-4AD6-8726-168F374E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01599F-DA6E-461D-B069-6685AA33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48A7A-C314-4C51-BF18-1CFDF74F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820F38-C6C4-49E6-99D4-2F58050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6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F897D-2756-4EA8-92DB-1D75C134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3B2B90-B5CE-435A-994A-81BA9F576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855A2-B4C3-4D0C-B2CA-2A4C5186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E63AF-A38A-4686-9F06-A34B68E2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83901-0A58-4821-BE72-6BBB4D36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3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33D024-EE87-4680-B34D-3A8B17C1B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BCEFC2-D82A-4C97-8F51-5743E288E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154235-B98A-4598-8E5F-1D9CA5B5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F4EE9E-9483-48FE-BC0A-F531C1B2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ED32B-C05D-4DC7-9070-838C31C0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2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1E418-C1D8-48A4-A41D-33A1F4ED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231F4D-8C71-45C9-A928-412FB74D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DB32B-2DB2-4671-96A9-64791C92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8BBBE-D39A-4BEB-B833-7D0B70B6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9B8BA-C95A-4EE9-88C5-A066DEC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1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90649-7A0B-4C6F-8547-996D49B4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91593-894D-46C1-AD3E-CDFED6F87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320534-36B2-4A69-AF91-FCE2E0FD4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355804-29D9-4826-96B1-F5CB0E5E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138A9C-7DF6-41BC-872B-263E73FC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56786D-1F80-4B7E-9A9B-8DEA0AD5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74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6E05F-6E66-407F-8B88-E9FBC4DA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DCD74-7AA3-4097-B112-41075FC2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CC5A23-3A37-4E64-B60F-5BB8B9DD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415250-40DD-4BA3-A828-0E941E21A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299B68-C370-41BF-A0B1-988CC1ED0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5D5B21-2DA1-422B-902E-91F9AB24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126E2A-A52A-40FB-8465-F1ADCCCA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76C3C4-8180-4BB6-8C58-591292BA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8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C242-DCE1-4A74-8DA7-40310FDA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9BDD86-B180-41C1-8518-5996C9EA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027695-3107-4EBB-9454-FB47EA8A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8A2D43-05F0-4906-8C1C-363157F7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4FF34F-C525-4D53-9BF6-4328FC272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C22000-C2D0-4A5D-9188-A1BF5D3F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177B-B63C-412C-8FC1-F754ECFA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1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C9714-D45F-4E4D-8F56-39398093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78EE1-03BD-44B2-994B-0607B76E9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B1D86-7418-404B-9D3D-9A31F0535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A5473E-A561-47B1-8CAD-E1313DD1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B28AC-7424-400D-9E4D-80D43D3E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CA48E-682C-44B3-A553-93CFECE4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8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D5C82-13C2-4EAE-A7F2-907CC043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998EB0-6B40-444E-903C-798DD4E88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5C215E-49B1-4AD6-8726-168F374E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01599F-DA6E-461D-B069-6685AA33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48A7A-C314-4C51-BF18-1CFDF74F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820F38-C6C4-49E6-99D4-2F58050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4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AEA26-DAF9-4ABA-8422-052CB292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6A75DF-36E8-4088-8621-5833EE4AF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091EDF-ACF2-4B35-9A33-D13FDA96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8A91-7D05-44EB-AD92-F445476A4A10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751C9-FCA4-4984-BC1D-DF99846F8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B0C29-9B6E-4110-9F81-5DBF9475D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2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AEA26-DAF9-4ABA-8422-052CB292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6A75DF-36E8-4088-8621-5833EE4AF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091EDF-ACF2-4B35-9A33-D13FDA96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751C9-FCA4-4984-BC1D-DF99846F8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B0C29-9B6E-4110-9F81-5DBF9475D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ISuvorova@admnsk.ru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rabochie-programmy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5D492B-9DCC-4F5A-9F0C-992329FF6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9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89B707-8AD4-4397-857F-22119C41EB7C}"/>
              </a:ext>
            </a:extLst>
          </p:cNvPr>
          <p:cNvSpPr txBox="1">
            <a:spLocks/>
          </p:cNvSpPr>
          <p:nvPr/>
        </p:nvSpPr>
        <p:spPr>
          <a:xfrm>
            <a:off x="696000" y="454795"/>
            <a:ext cx="1047731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C58CA-4AD0-41FA-96B3-E7D321871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00" y="1107758"/>
            <a:ext cx="1033220" cy="449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13209-CF3F-4419-B67D-B57052B1C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" y="1"/>
            <a:ext cx="1033221" cy="1731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446F2-0647-4D19-98DF-7E4877BC40A2}"/>
              </a:ext>
            </a:extLst>
          </p:cNvPr>
          <p:cNvSpPr txBox="1"/>
          <p:nvPr/>
        </p:nvSpPr>
        <p:spPr>
          <a:xfrm>
            <a:off x="602158" y="2484000"/>
            <a:ext cx="1125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Обеспечиваем соответствие ООП СОО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нормам ФГОС СОО и ФОП СОО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4AF11-851A-43B1-9320-6E948D7172FC}"/>
              </a:ext>
            </a:extLst>
          </p:cNvPr>
          <p:cNvSpPr txBox="1"/>
          <p:nvPr/>
        </p:nvSpPr>
        <p:spPr>
          <a:xfrm>
            <a:off x="5625000" y="5454000"/>
            <a:ext cx="623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rgbClr val="002060"/>
                </a:solidFill>
              </a:rPr>
              <a:t>Суворова Ирина Николаевна</a:t>
            </a:r>
            <a:r>
              <a:rPr lang="ru-RU" sz="1800" dirty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ru-RU" sz="1800" i="1" dirty="0">
                <a:solidFill>
                  <a:srgbClr val="002060"/>
                </a:solidFill>
              </a:rPr>
              <a:t>руководитель </a:t>
            </a:r>
            <a:r>
              <a:rPr lang="ru-RU" i="1" dirty="0">
                <a:solidFill>
                  <a:srgbClr val="002060"/>
                </a:solidFill>
              </a:rPr>
              <a:t>Центра непрерывного профессионального развития МАУ ДПО «НИСО» </a:t>
            </a:r>
            <a:endParaRPr lang="ru-RU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0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414" t="21715" r="15898" b="4204"/>
          <a:stretch/>
        </p:blipFill>
        <p:spPr>
          <a:xfrm>
            <a:off x="-14369" y="909000"/>
            <a:ext cx="12206369" cy="6579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1000" y="144000"/>
            <a:ext cx="724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Из выступления Костенко М.А. </a:t>
            </a:r>
          </a:p>
          <a:p>
            <a:pPr algn="ctr"/>
            <a:r>
              <a:rPr lang="ru-RU" b="1" dirty="0"/>
              <a:t>на </a:t>
            </a:r>
            <a:r>
              <a:rPr lang="en-US" b="1" dirty="0"/>
              <a:t>XXV </a:t>
            </a:r>
            <a:r>
              <a:rPr lang="ru-RU" b="1" dirty="0"/>
              <a:t>съезде работников образования Новосибирской области</a:t>
            </a:r>
          </a:p>
          <a:p>
            <a:pPr algn="ctr"/>
            <a:r>
              <a:rPr lang="ru-RU" b="1" dirty="0"/>
              <a:t>(август 2025 г.)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74162-01D2-CF84-B7CD-792A20DC161C}"/>
              </a:ext>
            </a:extLst>
          </p:cNvPr>
          <p:cNvSpPr txBox="1"/>
          <p:nvPr/>
        </p:nvSpPr>
        <p:spPr>
          <a:xfrm flipH="1">
            <a:off x="10911000" y="2921168"/>
            <a:ext cx="5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FDFA9-74E6-47E9-C58E-5970D0F4109A}"/>
              </a:ext>
            </a:extLst>
          </p:cNvPr>
          <p:cNvSpPr txBox="1"/>
          <p:nvPr/>
        </p:nvSpPr>
        <p:spPr>
          <a:xfrm flipH="1">
            <a:off x="11206273" y="5948999"/>
            <a:ext cx="5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0FCF9-7976-35BF-BC8B-8CEB1E1604DB}"/>
              </a:ext>
            </a:extLst>
          </p:cNvPr>
          <p:cNvSpPr txBox="1"/>
          <p:nvPr/>
        </p:nvSpPr>
        <p:spPr>
          <a:xfrm flipH="1">
            <a:off x="9696000" y="5948998"/>
            <a:ext cx="5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52834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00" y="369000"/>
            <a:ext cx="11205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736"/>
                </a:solidFill>
                <a:latin typeface="pr"/>
              </a:rPr>
              <a:t>Учебники по обществознанию для 10 и 11 классов под редакцией заместителя председателя Совета Безопасности РФ Дмитрия Медведева </a:t>
            </a:r>
            <a:r>
              <a:rPr lang="ru-RU" b="1" dirty="0">
                <a:solidFill>
                  <a:srgbClr val="202736"/>
                </a:solidFill>
                <a:latin typeface="pr"/>
              </a:rPr>
              <a:t>включены в федеральный перечень учебников</a:t>
            </a:r>
            <a:r>
              <a:rPr lang="ru-RU" dirty="0">
                <a:solidFill>
                  <a:srgbClr val="202736"/>
                </a:solidFill>
                <a:latin typeface="pr"/>
              </a:rPr>
              <a:t>.</a:t>
            </a:r>
          </a:p>
          <a:p>
            <a:endParaRPr lang="ru-RU" dirty="0">
              <a:solidFill>
                <a:srgbClr val="202736"/>
              </a:solidFill>
              <a:latin typeface="pr"/>
            </a:endParaRPr>
          </a:p>
          <a:p>
            <a:pPr algn="ctr"/>
            <a:r>
              <a:rPr lang="ru-RU" b="1" dirty="0"/>
              <a:t>Приказ </a:t>
            </a:r>
            <a:r>
              <a:rPr lang="ru-RU" b="1" dirty="0" err="1"/>
              <a:t>Минпросвещения</a:t>
            </a:r>
            <a:r>
              <a:rPr lang="ru-RU" b="1" dirty="0"/>
              <a:t> России от 26.06.2025 N 495 </a:t>
            </a:r>
            <a:r>
              <a:rPr lang="ru-RU" b="1" dirty="0">
                <a:solidFill>
                  <a:srgbClr val="C00000"/>
                </a:solidFill>
              </a:rPr>
              <a:t>(ред. от 26.03.2026) </a:t>
            </a:r>
          </a:p>
          <a:p>
            <a:pPr algn="ctr"/>
            <a:r>
              <a:rPr lang="ru-RU" b="1" dirty="0"/>
              <a:t>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и установлении предельного срока использования исключенных учебников и разработанных в комплекте с ними учебных пособий»</a:t>
            </a:r>
          </a:p>
          <a:p>
            <a:endParaRPr lang="ru-RU" dirty="0">
              <a:solidFill>
                <a:srgbClr val="202736"/>
              </a:solidFill>
              <a:latin typeface="pr"/>
            </a:endParaRPr>
          </a:p>
          <a:p>
            <a:endParaRPr lang="ru-RU" dirty="0">
              <a:solidFill>
                <a:srgbClr val="202736"/>
              </a:solidFill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just"/>
            <a:r>
              <a:rPr lang="ru-RU" sz="1600" dirty="0">
                <a:latin typeface="pr"/>
              </a:rPr>
              <a:t>Этим же документом из приложения 1 перечня исключаются учебники по обществознанию Боголюбова для 10-11 классов. Они переносятся в приложение 2 к федеральному перечню, которым определяется предельный срок использования учебников. Устанавливается, что предельный срок использования учебников для 10 классов наступает в июне 2026 года. Для 11 классов в июне 2027 года.</a:t>
            </a:r>
          </a:p>
          <a:p>
            <a:pPr algn="just"/>
            <a:endParaRPr lang="ru-RU" sz="1600" b="0" dirty="0">
              <a:effectLst/>
              <a:latin typeface="pr"/>
            </a:endParaRPr>
          </a:p>
          <a:p>
            <a:pPr algn="just"/>
            <a:endParaRPr lang="ru-RU" sz="1600" dirty="0">
              <a:latin typeface="pr"/>
            </a:endParaRPr>
          </a:p>
          <a:p>
            <a:pPr algn="ctr"/>
            <a:endParaRPr lang="ru-RU" sz="1600" b="1" dirty="0">
              <a:effectLst/>
              <a:latin typeface="pr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E6F4A5-A85B-4839-FAF6-7C3FC8C7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74" t="42782" r="16781" b="36877"/>
          <a:stretch>
            <a:fillRect/>
          </a:stretch>
        </p:blipFill>
        <p:spPr>
          <a:xfrm>
            <a:off x="561000" y="3114000"/>
            <a:ext cx="10890000" cy="13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8DF1DC-01B3-5A40-D284-EE3EFE0F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56" t="33596" r="27854" b="46719"/>
          <a:stretch>
            <a:fillRect/>
          </a:stretch>
        </p:blipFill>
        <p:spPr>
          <a:xfrm>
            <a:off x="1056000" y="2875435"/>
            <a:ext cx="8910000" cy="2025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9EC248-6B71-D596-DA5F-7A11989D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32" t="49097" r="32653" b="48032"/>
          <a:stretch>
            <a:fillRect/>
          </a:stretch>
        </p:blipFill>
        <p:spPr>
          <a:xfrm>
            <a:off x="6782864" y="5211222"/>
            <a:ext cx="5169500" cy="63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B48801-04E7-5F6C-E38D-34BF0FE9A6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095" t="23097" r="27485" b="70997"/>
          <a:stretch>
            <a:fillRect/>
          </a:stretch>
        </p:blipFill>
        <p:spPr>
          <a:xfrm>
            <a:off x="6573668" y="5783261"/>
            <a:ext cx="5484500" cy="106963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D755B5E-6BAB-0429-ED1F-ADA576F15943}"/>
              </a:ext>
            </a:extLst>
          </p:cNvPr>
          <p:cNvSpPr/>
          <p:nvPr/>
        </p:nvSpPr>
        <p:spPr bwMode="auto">
          <a:xfrm>
            <a:off x="717750" y="442479"/>
            <a:ext cx="10193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Изменения в ФОП СОО, внесенные приказом Министерства просвещения Российской Федерации от 10.11.2025 № 808</a:t>
            </a:r>
          </a:p>
          <a:p>
            <a:pPr algn="ctr"/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1A236F-C566-C011-6D0F-02DC75270CDB}"/>
              </a:ext>
            </a:extLst>
          </p:cNvPr>
          <p:cNvSpPr txBox="1"/>
          <p:nvPr/>
        </p:nvSpPr>
        <p:spPr>
          <a:xfrm>
            <a:off x="561000" y="1385786"/>
            <a:ext cx="994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 всему тексту ФОП СОО исключены наименования предметных областей.</a:t>
            </a:r>
          </a:p>
          <a:p>
            <a:r>
              <a:rPr lang="ru-RU" b="1" dirty="0"/>
              <a:t>Исключены предметные области из вариантов федерального учебного плана, учебных планов профилей.</a:t>
            </a:r>
          </a:p>
          <a:p>
            <a:endParaRPr lang="ru-RU" b="1" dirty="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1CF50AB-0946-C297-1548-8A7ACE8410DF}"/>
              </a:ext>
            </a:extLst>
          </p:cNvPr>
          <p:cNvSpPr/>
          <p:nvPr/>
        </p:nvSpPr>
        <p:spPr>
          <a:xfrm>
            <a:off x="6416168" y="6243837"/>
            <a:ext cx="315000" cy="2897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6FF3EA-5570-2DF9-49C5-08BC45A25C59}"/>
              </a:ext>
            </a:extLst>
          </p:cNvPr>
          <p:cNvSpPr txBox="1"/>
          <p:nvPr/>
        </p:nvSpPr>
        <p:spPr>
          <a:xfrm>
            <a:off x="239636" y="59784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 метапредметные результаты  </a:t>
            </a:r>
            <a:r>
              <a:rPr lang="ru-RU" b="1" u="sng" dirty="0"/>
              <a:t>по обществознанию в перечень базовых исследовательских действий включено</a:t>
            </a: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5FFB5E4F-2492-716E-0512-F548D1BEA504}"/>
              </a:ext>
            </a:extLst>
          </p:cNvPr>
          <p:cNvSpPr/>
          <p:nvPr/>
        </p:nvSpPr>
        <p:spPr>
          <a:xfrm>
            <a:off x="6597368" y="5381363"/>
            <a:ext cx="315000" cy="2897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85E8FE-3378-85AA-893C-D25B7CE19C81}"/>
              </a:ext>
            </a:extLst>
          </p:cNvPr>
          <p:cNvSpPr txBox="1"/>
          <p:nvPr/>
        </p:nvSpPr>
        <p:spPr>
          <a:xfrm>
            <a:off x="563474" y="2434910"/>
            <a:ext cx="8322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Дополнения в «Планируемые результаты освоения ФОП СОО» п. 17 ФГОС СОО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AE82D7-7B40-5257-425C-E6B030DC4BDE}"/>
              </a:ext>
            </a:extLst>
          </p:cNvPr>
          <p:cNvSpPr txBox="1"/>
          <p:nvPr/>
        </p:nvSpPr>
        <p:spPr>
          <a:xfrm>
            <a:off x="239636" y="5163008"/>
            <a:ext cx="6621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 метапредметные результаты  по всем учебным предметам  в перечень </a:t>
            </a:r>
            <a:r>
              <a:rPr lang="ru-RU" b="1" u="sng" dirty="0"/>
              <a:t>базовых исследовательских действий </a:t>
            </a:r>
            <a:r>
              <a:rPr lang="ru-RU" b="1" dirty="0"/>
              <a:t>включено</a:t>
            </a:r>
          </a:p>
        </p:txBody>
      </p:sp>
    </p:spTree>
    <p:extLst>
      <p:ext uri="{BB962C8B-B14F-4D97-AF65-F5344CB8AC3E}">
        <p14:creationId xmlns:p14="http://schemas.microsoft.com/office/powerpoint/2010/main" val="1915184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9802D-F63F-268E-9188-C3A06329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32" t="27034" r="27117" b="60499"/>
          <a:stretch>
            <a:fillRect/>
          </a:stretch>
        </p:blipFill>
        <p:spPr>
          <a:xfrm>
            <a:off x="3936000" y="1224000"/>
            <a:ext cx="6165000" cy="157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388711-E2EE-D7B8-9F0E-27016B298C01}"/>
              </a:ext>
            </a:extLst>
          </p:cNvPr>
          <p:cNvSpPr txBox="1"/>
          <p:nvPr/>
        </p:nvSpPr>
        <p:spPr>
          <a:xfrm>
            <a:off x="426000" y="684000"/>
            <a:ext cx="967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Дополнения в «Систему оценки достижения планируемые результаты освоения ФОП СОО»</a:t>
            </a:r>
          </a:p>
          <a:p>
            <a:r>
              <a:rPr lang="ru-RU" b="1" dirty="0"/>
              <a:t>п. 18. ФГОС СОО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59B35-CCD9-1E84-CCAE-AF4B25F457BF}"/>
              </a:ext>
            </a:extLst>
          </p:cNvPr>
          <p:cNvSpPr txBox="1"/>
          <p:nvPr/>
        </p:nvSpPr>
        <p:spPr>
          <a:xfrm>
            <a:off x="3216000" y="296966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Изменения в  федеральных рабочих программах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5D395D-5B50-1E49-ACFF-456BDE2A2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64" t="38516" r="27485" b="29659"/>
          <a:stretch>
            <a:fillRect/>
          </a:stretch>
        </p:blipFill>
        <p:spPr>
          <a:xfrm>
            <a:off x="4791000" y="3542021"/>
            <a:ext cx="6603000" cy="310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63391-D93E-E6E3-A485-D45FD6602AA9}"/>
              </a:ext>
            </a:extLst>
          </p:cNvPr>
          <p:cNvSpPr txBox="1"/>
          <p:nvPr/>
        </p:nvSpPr>
        <p:spPr>
          <a:xfrm>
            <a:off x="516000" y="4239000"/>
            <a:ext cx="3935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"Литература" </a:t>
            </a:r>
          </a:p>
          <a:p>
            <a:pPr algn="ctr"/>
            <a:r>
              <a:rPr lang="ru-RU" b="1" i="0" dirty="0">
                <a:effectLst/>
              </a:rPr>
              <a:t>(базовый уровень)</a:t>
            </a:r>
            <a:endParaRPr lang="ru-RU" b="1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FE22C9E-DC4A-BA16-4D54-7C4EA14CE585}"/>
              </a:ext>
            </a:extLst>
          </p:cNvPr>
          <p:cNvSpPr/>
          <p:nvPr/>
        </p:nvSpPr>
        <p:spPr>
          <a:xfrm>
            <a:off x="3586050" y="4604115"/>
            <a:ext cx="1035000" cy="40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9">
            <a:extLst>
              <a:ext uri="{FF2B5EF4-FFF2-40B4-BE49-F238E27FC236}">
                <a16:creationId xmlns:a16="http://schemas.microsoft.com/office/drawing/2014/main" id="{DFE22C9E-DC4A-BA16-4D54-7C4EA14CE585}"/>
              </a:ext>
            </a:extLst>
          </p:cNvPr>
          <p:cNvSpPr/>
          <p:nvPr/>
        </p:nvSpPr>
        <p:spPr>
          <a:xfrm>
            <a:off x="2907633" y="1213165"/>
            <a:ext cx="1035000" cy="40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9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09D94-B0A4-8C8A-5CD3-2ADFF207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64" t="58530" r="27485" b="25722"/>
          <a:stretch>
            <a:fillRect/>
          </a:stretch>
        </p:blipFill>
        <p:spPr>
          <a:xfrm>
            <a:off x="5376000" y="1764000"/>
            <a:ext cx="5715000" cy="1665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559DB3-C1DD-E3B2-AE9C-0D15359E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64" t="53880" r="27116" b="36895"/>
          <a:stretch>
            <a:fillRect/>
          </a:stretch>
        </p:blipFill>
        <p:spPr>
          <a:xfrm>
            <a:off x="4685871" y="4599000"/>
            <a:ext cx="6675129" cy="12319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E62067-74EB-62E9-1457-224A77505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139" t="51312" r="27485" b="42126"/>
          <a:stretch>
            <a:fillRect/>
          </a:stretch>
        </p:blipFill>
        <p:spPr>
          <a:xfrm>
            <a:off x="5286000" y="509754"/>
            <a:ext cx="5547375" cy="855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141262-E657-5487-A033-004149C2C281}"/>
              </a:ext>
            </a:extLst>
          </p:cNvPr>
          <p:cNvSpPr txBox="1"/>
          <p:nvPr/>
        </p:nvSpPr>
        <p:spPr>
          <a:xfrm>
            <a:off x="46896" y="847669"/>
            <a:ext cx="46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</a:t>
            </a:r>
          </a:p>
          <a:p>
            <a:pPr algn="ctr"/>
            <a:r>
              <a:rPr lang="ru-RU" b="1" i="0" dirty="0">
                <a:effectLst/>
              </a:rPr>
              <a:t>«Родной (русский) язык</a:t>
            </a:r>
            <a:r>
              <a:rPr lang="ru-RU" b="1" dirty="0"/>
              <a:t>»</a:t>
            </a:r>
            <a:r>
              <a:rPr lang="ru-RU" b="1" i="0" dirty="0">
                <a:effectLst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4AC086-F760-441D-4A18-7374C7667B9D}"/>
              </a:ext>
            </a:extLst>
          </p:cNvPr>
          <p:cNvSpPr txBox="1"/>
          <p:nvPr/>
        </p:nvSpPr>
        <p:spPr>
          <a:xfrm>
            <a:off x="-24000" y="2211531"/>
            <a:ext cx="46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</a:t>
            </a:r>
          </a:p>
          <a:p>
            <a:pPr algn="ctr"/>
            <a:r>
              <a:rPr lang="ru-RU" b="1" i="0" dirty="0">
                <a:effectLst/>
              </a:rPr>
              <a:t>«Родная (русская) литература</a:t>
            </a:r>
            <a:r>
              <a:rPr lang="ru-RU" b="1" dirty="0"/>
              <a:t>»</a:t>
            </a:r>
            <a:r>
              <a:rPr lang="ru-RU" b="1" i="0" dirty="0">
                <a:effectLst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9FCE80-09E4-E81B-B091-4C727C115297}"/>
              </a:ext>
            </a:extLst>
          </p:cNvPr>
          <p:cNvSpPr txBox="1"/>
          <p:nvPr/>
        </p:nvSpPr>
        <p:spPr>
          <a:xfrm>
            <a:off x="-204000" y="4689308"/>
            <a:ext cx="46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</a:t>
            </a:r>
          </a:p>
          <a:p>
            <a:pPr algn="ctr"/>
            <a:r>
              <a:rPr lang="ru-RU" b="1" i="0" dirty="0">
                <a:effectLst/>
              </a:rPr>
              <a:t>«Второй иностранный язык</a:t>
            </a:r>
            <a:r>
              <a:rPr lang="ru-RU" b="1" dirty="0"/>
              <a:t>»</a:t>
            </a:r>
            <a:r>
              <a:rPr lang="ru-RU" b="1" i="0" dirty="0">
                <a:effectLst/>
              </a:rPr>
              <a:t> 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450447D-7601-325D-2140-7905120E2908}"/>
              </a:ext>
            </a:extLst>
          </p:cNvPr>
          <p:cNvSpPr/>
          <p:nvPr/>
        </p:nvSpPr>
        <p:spPr>
          <a:xfrm>
            <a:off x="4071000" y="1037819"/>
            <a:ext cx="1035000" cy="40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A2828510-9F38-3885-291A-B10356697E52}"/>
              </a:ext>
            </a:extLst>
          </p:cNvPr>
          <p:cNvSpPr/>
          <p:nvPr/>
        </p:nvSpPr>
        <p:spPr>
          <a:xfrm>
            <a:off x="4138500" y="2669237"/>
            <a:ext cx="1035000" cy="40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705BCBD-DFB1-9252-D7B2-0D879C9C9FDC}"/>
              </a:ext>
            </a:extLst>
          </p:cNvPr>
          <p:cNvSpPr/>
          <p:nvPr/>
        </p:nvSpPr>
        <p:spPr>
          <a:xfrm>
            <a:off x="3660921" y="4663057"/>
            <a:ext cx="1035000" cy="40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49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4C2F8D-C98C-7FD0-D384-148921150B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57" t="50000" r="27485" b="36877"/>
          <a:stretch>
            <a:fillRect/>
          </a:stretch>
        </p:blipFill>
        <p:spPr>
          <a:xfrm>
            <a:off x="5704864" y="2349000"/>
            <a:ext cx="6043500" cy="153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7A6729-B6BC-6E61-5045-33FA29F8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095" t="26378" r="27854" b="59843"/>
          <a:stretch>
            <a:fillRect/>
          </a:stretch>
        </p:blipFill>
        <p:spPr>
          <a:xfrm>
            <a:off x="5871000" y="815753"/>
            <a:ext cx="5862857" cy="16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A8A810-B0B6-D6E8-151D-58B675CD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64" t="40814" r="27854" b="51669"/>
          <a:stretch>
            <a:fillRect/>
          </a:stretch>
        </p:blipFill>
        <p:spPr>
          <a:xfrm>
            <a:off x="0" y="5499000"/>
            <a:ext cx="5932500" cy="1102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EA53C-369D-0DEA-870B-0504DCAE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464" t="45407" r="27854" b="47375"/>
          <a:stretch>
            <a:fillRect/>
          </a:stretch>
        </p:blipFill>
        <p:spPr>
          <a:xfrm>
            <a:off x="5735999" y="5684138"/>
            <a:ext cx="6254729" cy="9173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D2AEB2-23C3-53FD-8DDF-4045186BD7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356" t="26378" r="27485" b="50001"/>
          <a:stretch>
            <a:fillRect/>
          </a:stretch>
        </p:blipFill>
        <p:spPr>
          <a:xfrm>
            <a:off x="111000" y="819000"/>
            <a:ext cx="5233750" cy="32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2F5C2E-3A5F-1765-DF18-EB7CEED21329}"/>
              </a:ext>
            </a:extLst>
          </p:cNvPr>
          <p:cNvSpPr txBox="1"/>
          <p:nvPr/>
        </p:nvSpPr>
        <p:spPr>
          <a:xfrm>
            <a:off x="2923499" y="76853"/>
            <a:ext cx="56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</a:t>
            </a:r>
          </a:p>
          <a:p>
            <a:pPr algn="ctr"/>
            <a:r>
              <a:rPr lang="ru-RU" b="1" i="0" dirty="0">
                <a:effectLst/>
              </a:rPr>
              <a:t>«Информатика</a:t>
            </a:r>
            <a:r>
              <a:rPr lang="ru-RU" b="1" dirty="0"/>
              <a:t>»</a:t>
            </a:r>
            <a:r>
              <a:rPr lang="ru-RU" b="1" i="0" dirty="0">
                <a:effectLst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DCD8F-C841-F6DD-65DB-5F1EC8CD79B8}"/>
              </a:ext>
            </a:extLst>
          </p:cNvPr>
          <p:cNvSpPr txBox="1"/>
          <p:nvPr/>
        </p:nvSpPr>
        <p:spPr>
          <a:xfrm>
            <a:off x="387875" y="4599000"/>
            <a:ext cx="46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</a:t>
            </a:r>
          </a:p>
          <a:p>
            <a:pPr algn="ctr"/>
            <a:r>
              <a:rPr lang="ru-RU" b="1" i="0" dirty="0">
                <a:effectLst/>
              </a:rPr>
              <a:t>«Химия</a:t>
            </a:r>
            <a:r>
              <a:rPr lang="ru-RU" b="1" dirty="0"/>
              <a:t>»</a:t>
            </a:r>
            <a:r>
              <a:rPr lang="ru-RU" b="1" i="0" dirty="0">
                <a:effectLst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C48967-13DE-BF6B-CFEE-04E7E335D45C}"/>
              </a:ext>
            </a:extLst>
          </p:cNvPr>
          <p:cNvSpPr txBox="1"/>
          <p:nvPr/>
        </p:nvSpPr>
        <p:spPr>
          <a:xfrm>
            <a:off x="6386614" y="4833694"/>
            <a:ext cx="46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i="0" dirty="0">
                <a:effectLst/>
              </a:rPr>
              <a:t>о учебному предмету </a:t>
            </a:r>
          </a:p>
          <a:p>
            <a:pPr algn="ctr"/>
            <a:r>
              <a:rPr lang="ru-RU" b="1" i="0" dirty="0">
                <a:effectLst/>
              </a:rPr>
              <a:t>«Биология</a:t>
            </a:r>
            <a:r>
              <a:rPr lang="ru-RU" b="1" dirty="0"/>
              <a:t>»</a:t>
            </a:r>
            <a:r>
              <a:rPr lang="ru-RU" b="1" i="0" dirty="0">
                <a:effectLst/>
              </a:rPr>
              <a:t> </a:t>
            </a: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8C3A0283-6CF3-52BB-ED5A-A8F612066E10}"/>
              </a:ext>
            </a:extLst>
          </p:cNvPr>
          <p:cNvSpPr/>
          <p:nvPr/>
        </p:nvSpPr>
        <p:spPr>
          <a:xfrm>
            <a:off x="7311000" y="256500"/>
            <a:ext cx="886250" cy="36324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79EB3E67-E89C-2D92-3561-1419726BB0DD}"/>
              </a:ext>
            </a:extLst>
          </p:cNvPr>
          <p:cNvSpPr/>
          <p:nvPr/>
        </p:nvSpPr>
        <p:spPr>
          <a:xfrm>
            <a:off x="3171000" y="267106"/>
            <a:ext cx="886250" cy="36324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33DD19D5-FB58-2A3A-EF55-6961F4FBAC2B}"/>
              </a:ext>
            </a:extLst>
          </p:cNvPr>
          <p:cNvSpPr/>
          <p:nvPr/>
        </p:nvSpPr>
        <p:spPr>
          <a:xfrm>
            <a:off x="3756000" y="5135753"/>
            <a:ext cx="886250" cy="36324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339A9E19-1836-81A9-B441-031D95FA2360}"/>
              </a:ext>
            </a:extLst>
          </p:cNvPr>
          <p:cNvSpPr/>
          <p:nvPr/>
        </p:nvSpPr>
        <p:spPr>
          <a:xfrm>
            <a:off x="10166114" y="5193525"/>
            <a:ext cx="886250" cy="36324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042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A8DA3B-68E0-C366-E4B9-18EF7953BB09}"/>
              </a:ext>
            </a:extLst>
          </p:cNvPr>
          <p:cNvSpPr/>
          <p:nvPr/>
        </p:nvSpPr>
        <p:spPr bwMode="auto">
          <a:xfrm>
            <a:off x="717750" y="442479"/>
            <a:ext cx="10193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Типичные ошибки, выявляемые при экспертизе ООП СОО </a:t>
            </a: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B514-42F3-7447-0823-28369F6DB68A}"/>
              </a:ext>
            </a:extLst>
          </p:cNvPr>
          <p:cNvSpPr txBox="1"/>
          <p:nvPr/>
        </p:nvSpPr>
        <p:spPr>
          <a:xfrm>
            <a:off x="6753075" y="1458030"/>
            <a:ext cx="54210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500"/>
              </a:spcAft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18.1.1. Пояснительная записка должна раскрывать:</a:t>
            </a:r>
          </a:p>
          <a:p>
            <a:pPr algn="l">
              <a:spcAft>
                <a:spcPts val="1500"/>
              </a:spcAft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1) цели и задачи реализации основной образовательной программы, конкретизированные в соответствии с требованиями Стандарта к результатам освоения обучающимися основной образовательной программы;</a:t>
            </a:r>
          </a:p>
          <a:p>
            <a:pPr algn="l">
              <a:spcAft>
                <a:spcPts val="1500"/>
              </a:spcAft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2) принципы и подходы к формированию основной образовательной программы;</a:t>
            </a:r>
          </a:p>
          <a:p>
            <a:pPr algn="l">
              <a:spcAft>
                <a:spcPts val="1500"/>
              </a:spcAft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3) общую характеристику основной образовательной программы;</a:t>
            </a:r>
          </a:p>
          <a:p>
            <a:pPr algn="l">
              <a:spcAft>
                <a:spcPts val="1500"/>
              </a:spcAft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4) общие подходы к организации внеурочной деятельности.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723C0-C1F5-DE72-C991-64ECBB4D3BCE}"/>
              </a:ext>
            </a:extLst>
          </p:cNvPr>
          <p:cNvSpPr txBox="1"/>
          <p:nvPr/>
        </p:nvSpPr>
        <p:spPr>
          <a:xfrm>
            <a:off x="132752" y="1762318"/>
            <a:ext cx="3668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пояснительной записке </a:t>
            </a:r>
            <a:r>
              <a:rPr lang="ru-RU" b="1" u="sng" dirty="0"/>
              <a:t>не представлены</a:t>
            </a:r>
            <a:r>
              <a:rPr lang="ru-RU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общая характеристика основной образовательной программы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общие подходы к организации внеурочной деятельности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32274-16E3-246A-FED1-5F80B094E2F8}"/>
              </a:ext>
            </a:extLst>
          </p:cNvPr>
          <p:cNvSpPr txBox="1"/>
          <p:nvPr/>
        </p:nvSpPr>
        <p:spPr>
          <a:xfrm>
            <a:off x="3396000" y="965699"/>
            <a:ext cx="50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Целевой раздел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74CAD-0828-0F56-1921-21D31873408D}"/>
              </a:ext>
            </a:extLst>
          </p:cNvPr>
          <p:cNvSpPr txBox="1"/>
          <p:nvPr/>
        </p:nvSpPr>
        <p:spPr>
          <a:xfrm>
            <a:off x="7861500" y="1077156"/>
            <a:ext cx="3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Из ФГОС СОО</a:t>
            </a:r>
          </a:p>
        </p:txBody>
      </p:sp>
      <p:sp>
        <p:nvSpPr>
          <p:cNvPr id="10" name="Волна 9">
            <a:extLst>
              <a:ext uri="{FF2B5EF4-FFF2-40B4-BE49-F238E27FC236}">
                <a16:creationId xmlns:a16="http://schemas.microsoft.com/office/drawing/2014/main" id="{FB4A3AC2-E0F9-2CBC-540D-9C3FF5DA7BDE}"/>
              </a:ext>
            </a:extLst>
          </p:cNvPr>
          <p:cNvSpPr/>
          <p:nvPr/>
        </p:nvSpPr>
        <p:spPr>
          <a:xfrm>
            <a:off x="3936000" y="1712202"/>
            <a:ext cx="2565000" cy="1754326"/>
          </a:xfrm>
          <a:prstGeom prst="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ФОП СОО не включает данные пункты, а ФГОС СОО предусматривает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22E7F-DCDD-D6CF-2911-CB602B7E3F5B}"/>
              </a:ext>
            </a:extLst>
          </p:cNvPr>
          <p:cNvSpPr txBox="1"/>
          <p:nvPr/>
        </p:nvSpPr>
        <p:spPr>
          <a:xfrm>
            <a:off x="6753075" y="4321216"/>
            <a:ext cx="52749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18.1.2. Планируемые результаты освоения обучающимися основной образовательной программы должны: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1) обеспечивать связь между требованиями Стандарта, образовательной деятельностью и системой оценки результатов освоения основной образовательной программы;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2) </a:t>
            </a:r>
            <a:r>
              <a:rPr lang="ru-RU" sz="1200" b="0" i="0" u="sng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являться содержательной и критериальной основой для разработки рабочих программ учебных предметов, курсов, рабочих программ курсов внеурочной деятельности, программы развития универсальных учебных действий, рабочей программы воспитания, а также для системы оценки качества освоения обучающимися </a:t>
            </a: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основной образовательной программы в соответствии с требованиями Стандарта.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860B3-55AE-3AB7-76BD-4C9843FE595B}"/>
              </a:ext>
            </a:extLst>
          </p:cNvPr>
          <p:cNvSpPr txBox="1"/>
          <p:nvPr/>
        </p:nvSpPr>
        <p:spPr>
          <a:xfrm>
            <a:off x="267750" y="4559917"/>
            <a:ext cx="3668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Планируемые результаты представлены  в </a:t>
            </a:r>
            <a:r>
              <a:rPr lang="ru-RU" b="1" u="sng" dirty="0"/>
              <a:t>рабочих программах, в целевом разделе отсутствуют</a:t>
            </a:r>
            <a:endParaRPr lang="ru-RU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4" name="Волна 13">
            <a:extLst>
              <a:ext uri="{FF2B5EF4-FFF2-40B4-BE49-F238E27FC236}">
                <a16:creationId xmlns:a16="http://schemas.microsoft.com/office/drawing/2014/main" id="{5B42CFB4-D598-5C64-7CD7-1848250427AA}"/>
              </a:ext>
            </a:extLst>
          </p:cNvPr>
          <p:cNvSpPr/>
          <p:nvPr/>
        </p:nvSpPr>
        <p:spPr>
          <a:xfrm>
            <a:off x="3666000" y="3739928"/>
            <a:ext cx="2835000" cy="2875438"/>
          </a:xfrm>
          <a:prstGeom prst="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 ФОП СОО общие сведения о планируемых результатах, а ФГОС СОО предполагает их представление в тексте целевого раздела ООП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69BA4-D45D-CD77-ED2B-13BC3D73DF7D}"/>
              </a:ext>
            </a:extLst>
          </p:cNvPr>
          <p:cNvSpPr txBox="1"/>
          <p:nvPr/>
        </p:nvSpPr>
        <p:spPr>
          <a:xfrm>
            <a:off x="6415575" y="39943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Из ФГОС СОО</a:t>
            </a:r>
          </a:p>
        </p:txBody>
      </p:sp>
    </p:spTree>
    <p:extLst>
      <p:ext uri="{BB962C8B-B14F-4D97-AF65-F5344CB8AC3E}">
        <p14:creationId xmlns:p14="http://schemas.microsoft.com/office/powerpoint/2010/main" val="3154656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7A778D-2509-AB18-87C2-F8DCB2F1E9E1}"/>
              </a:ext>
            </a:extLst>
          </p:cNvPr>
          <p:cNvSpPr txBox="1"/>
          <p:nvPr/>
        </p:nvSpPr>
        <p:spPr>
          <a:xfrm>
            <a:off x="177000" y="4930668"/>
            <a:ext cx="1201500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1300" b="1" i="0" dirty="0">
                <a:solidFill>
                  <a:srgbClr val="212529"/>
                </a:solidFill>
                <a:effectLst/>
                <a:latin typeface="system-ui"/>
              </a:rPr>
              <a:t>18.25.</a:t>
            </a:r>
            <a:r>
              <a:rPr lang="ru-RU" sz="1300" b="0" i="0" dirty="0">
                <a:solidFill>
                  <a:srgbClr val="212529"/>
                </a:solidFill>
                <a:effectLst/>
                <a:latin typeface="system-ui"/>
              </a:rPr>
              <a:t> Оценка предметных результатов осуществляется педагогическим работником в ходе процедур текущего, тематического, промежуточного и итогового контроля.</a:t>
            </a:r>
          </a:p>
          <a:p>
            <a:pPr algn="l">
              <a:buNone/>
            </a:pPr>
            <a:r>
              <a:rPr lang="ru-RU" sz="1300" b="0" i="0" dirty="0">
                <a:solidFill>
                  <a:srgbClr val="212529"/>
                </a:solidFill>
                <a:effectLst/>
                <a:latin typeface="system-ui"/>
              </a:rPr>
              <a:t>18.26. </a:t>
            </a:r>
            <a:r>
              <a:rPr lang="ru-RU" sz="1300" b="1" i="0" dirty="0">
                <a:solidFill>
                  <a:srgbClr val="212529"/>
                </a:solidFill>
                <a:effectLst/>
                <a:latin typeface="system-ui"/>
              </a:rPr>
              <a:t>Особенности оценки по отдельному учебному предмету фиксируются в приложении к ООП СОО.</a:t>
            </a:r>
          </a:p>
          <a:p>
            <a:pPr algn="l">
              <a:buNone/>
            </a:pPr>
            <a:r>
              <a:rPr lang="ru-RU" sz="1300" b="0" i="0" dirty="0">
                <a:solidFill>
                  <a:srgbClr val="212529"/>
                </a:solidFill>
                <a:effectLst/>
                <a:latin typeface="system-ui"/>
              </a:rPr>
              <a:t>Описание оценки предметных результатов по отдельному учебному предмету включает:</a:t>
            </a:r>
          </a:p>
          <a:p>
            <a:pPr algn="l">
              <a:buNone/>
            </a:pPr>
            <a:r>
              <a:rPr lang="ru-RU" sz="1300" b="0" i="0" u="sng" dirty="0">
                <a:solidFill>
                  <a:srgbClr val="212529"/>
                </a:solidFill>
                <a:effectLst/>
                <a:latin typeface="system-ui"/>
              </a:rPr>
              <a:t>список итоговых планируемых результатов с указанием этапов их формирования и способов оценки </a:t>
            </a:r>
            <a:r>
              <a:rPr lang="ru-RU" sz="1300" b="0" i="0" dirty="0">
                <a:solidFill>
                  <a:srgbClr val="212529"/>
                </a:solidFill>
                <a:effectLst/>
                <a:latin typeface="system-ui"/>
              </a:rPr>
              <a:t>(например, текущая (тематическая), устно (письменно), практика);</a:t>
            </a:r>
          </a:p>
          <a:p>
            <a:pPr algn="l">
              <a:buNone/>
            </a:pPr>
            <a:r>
              <a:rPr lang="ru-RU" sz="1300" b="0" i="0" u="sng" dirty="0">
                <a:solidFill>
                  <a:srgbClr val="212529"/>
                </a:solidFill>
                <a:effectLst/>
                <a:latin typeface="system-ui"/>
              </a:rPr>
              <a:t>требования к выставлению отметок за промежуточную аттестацию</a:t>
            </a:r>
            <a:r>
              <a:rPr lang="ru-RU" sz="1300" b="0" i="0" dirty="0">
                <a:solidFill>
                  <a:srgbClr val="212529"/>
                </a:solidFill>
                <a:effectLst/>
                <a:latin typeface="system-ui"/>
              </a:rPr>
              <a:t> (при необходимости - с учётом степени значимости отметок за отдельные оценочные процедуры);</a:t>
            </a:r>
          </a:p>
          <a:p>
            <a:pPr algn="l">
              <a:buNone/>
            </a:pPr>
            <a:r>
              <a:rPr lang="ru-RU" sz="1300" b="0" i="0" u="sng" dirty="0">
                <a:solidFill>
                  <a:srgbClr val="212529"/>
                </a:solidFill>
                <a:effectLst/>
                <a:latin typeface="system-ui"/>
              </a:rPr>
              <a:t>график контрольных мероприятий</a:t>
            </a:r>
            <a:r>
              <a:rPr lang="ru-RU" sz="13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D3ACA-883D-73DF-B224-95D3C672BC6E}"/>
              </a:ext>
            </a:extLst>
          </p:cNvPr>
          <p:cNvSpPr txBox="1"/>
          <p:nvPr/>
        </p:nvSpPr>
        <p:spPr>
          <a:xfrm>
            <a:off x="696000" y="247325"/>
            <a:ext cx="91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системе оценки планируемых результатов освоения ООП СОО</a:t>
            </a:r>
          </a:p>
          <a:p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1CDA5-3984-DDC4-E38E-1602A07ACB6B}"/>
              </a:ext>
            </a:extLst>
          </p:cNvPr>
          <p:cNvSpPr txBox="1"/>
          <p:nvPr/>
        </p:nvSpPr>
        <p:spPr>
          <a:xfrm>
            <a:off x="696000" y="1443841"/>
            <a:ext cx="42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 включена оценка планируемых результатов по курсам внеурочной деятельности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CF348-CCC6-20E8-3CB6-3AE6A0EA1329}"/>
              </a:ext>
            </a:extLst>
          </p:cNvPr>
          <p:cNvSpPr txBox="1"/>
          <p:nvPr/>
        </p:nvSpPr>
        <p:spPr>
          <a:xfrm>
            <a:off x="5749875" y="104908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14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Система оценки достижения планируемых результатов освоения основной образовательной программы должна включать описание:</a:t>
            </a:r>
          </a:p>
          <a:p>
            <a:pPr algn="l">
              <a:buNone/>
            </a:pPr>
            <a:r>
              <a:rPr lang="ru-RU" sz="14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1) организации и форм представления и учета результатов промежуточной аттестации обучающихся </a:t>
            </a:r>
            <a:r>
              <a:rPr lang="ru-RU" sz="1400" b="0" i="0" u="sng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в рамках урочной и внеурочной деятельности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93472-8BAA-B17F-C9F2-7FA0D40B9445}"/>
              </a:ext>
            </a:extLst>
          </p:cNvPr>
          <p:cNvSpPr txBox="1"/>
          <p:nvPr/>
        </p:nvSpPr>
        <p:spPr>
          <a:xfrm>
            <a:off x="6411000" y="7442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Из ФГОС СОО п. 18.1.3.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78D0E35-01DB-62A6-8BF7-4B950AD65D1C}"/>
              </a:ext>
            </a:extLst>
          </p:cNvPr>
          <p:cNvSpPr/>
          <p:nvPr/>
        </p:nvSpPr>
        <p:spPr>
          <a:xfrm>
            <a:off x="4599675" y="1413234"/>
            <a:ext cx="900000" cy="76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олна 10">
            <a:extLst>
              <a:ext uri="{FF2B5EF4-FFF2-40B4-BE49-F238E27FC236}">
                <a16:creationId xmlns:a16="http://schemas.microsoft.com/office/drawing/2014/main" id="{8B6A769A-86F4-B68D-1CD9-048097C16561}"/>
              </a:ext>
            </a:extLst>
          </p:cNvPr>
          <p:cNvSpPr/>
          <p:nvPr/>
        </p:nvSpPr>
        <p:spPr>
          <a:xfrm>
            <a:off x="6099450" y="2179576"/>
            <a:ext cx="5175000" cy="770702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!!! Приказ 467 не распространяется на ФГОС СОО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30156-665C-8D51-C6FC-F27E1D785262}"/>
              </a:ext>
            </a:extLst>
          </p:cNvPr>
          <p:cNvSpPr txBox="1"/>
          <p:nvPr/>
        </p:nvSpPr>
        <p:spPr>
          <a:xfrm>
            <a:off x="524137" y="3887404"/>
            <a:ext cx="1108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Информация в целевом разделе ООП противоречит информации в локальном акте ОО, регламентирующим порядок, периодичность, формы проведения текущего контроля и промежуточной аттестации</a:t>
            </a:r>
          </a:p>
          <a:p>
            <a:endParaRPr lang="ru-RU" b="1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5D289758-2EF0-C12D-0589-236C6DDA1EFE}"/>
              </a:ext>
            </a:extLst>
          </p:cNvPr>
          <p:cNvSpPr/>
          <p:nvPr/>
        </p:nvSpPr>
        <p:spPr>
          <a:xfrm rot="5400000">
            <a:off x="4752805" y="4415152"/>
            <a:ext cx="383388" cy="76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EE3B6-A07E-B856-B8F7-DF9DB07B0629}"/>
              </a:ext>
            </a:extLst>
          </p:cNvPr>
          <p:cNvSpPr txBox="1"/>
          <p:nvPr/>
        </p:nvSpPr>
        <p:spPr>
          <a:xfrm>
            <a:off x="4561999" y="46129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Из ФОП СОО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59CE1-E781-6755-D0A2-6AAACF8BF37A}"/>
              </a:ext>
            </a:extLst>
          </p:cNvPr>
          <p:cNvSpPr txBox="1"/>
          <p:nvPr/>
        </p:nvSpPr>
        <p:spPr>
          <a:xfrm>
            <a:off x="703500" y="6054052"/>
            <a:ext cx="1095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4C9E5F-9675-3666-1CD1-6694298FD04B}"/>
              </a:ext>
            </a:extLst>
          </p:cNvPr>
          <p:cNvSpPr txBox="1"/>
          <p:nvPr/>
        </p:nvSpPr>
        <p:spPr>
          <a:xfrm>
            <a:off x="561000" y="4584349"/>
            <a:ext cx="4041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Не выполняется требование ФОП СОО 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403D23-26DE-293D-530E-86A3E98F184E}"/>
              </a:ext>
            </a:extLst>
          </p:cNvPr>
          <p:cNvSpPr txBox="1"/>
          <p:nvPr/>
        </p:nvSpPr>
        <p:spPr>
          <a:xfrm>
            <a:off x="467246" y="2872996"/>
            <a:ext cx="11089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Roboto" panose="02000000000000000000" pitchFamily="2" charset="0"/>
              </a:rPr>
              <a:t>Перечень (</a:t>
            </a:r>
            <a:r>
              <a:rPr lang="ru-RU" b="1" dirty="0">
                <a:solidFill>
                  <a:srgbClr val="212529"/>
                </a:solidFill>
              </a:rPr>
              <a:t>кодификатор) проверяемых требований к метапредметным и предметным результатам освоения основных общеобразовательных программ при проведении федеральных и региональных процедур оценки качества образования не представлен в виде приложения к ООП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8146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D99A4-4C79-E258-4BC1-F7604396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20" t="20473" r="24902" b="37533"/>
          <a:stretch>
            <a:fillRect/>
          </a:stretch>
        </p:blipFill>
        <p:spPr>
          <a:xfrm>
            <a:off x="2226000" y="774000"/>
            <a:ext cx="7020000" cy="28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AEDD9D-A738-A1D8-46E8-F34F463476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04" t="22441" r="20842" b="29659"/>
          <a:stretch>
            <a:fillRect/>
          </a:stretch>
        </p:blipFill>
        <p:spPr>
          <a:xfrm>
            <a:off x="4476000" y="3147938"/>
            <a:ext cx="7200000" cy="3285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855ED4-A4E4-4206-0E8F-AFC6A44B89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58" t="15223" r="64395" b="6300"/>
          <a:stretch>
            <a:fillRect/>
          </a:stretch>
        </p:blipFill>
        <p:spPr>
          <a:xfrm>
            <a:off x="201000" y="458885"/>
            <a:ext cx="2340000" cy="59545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2D52BB-6ACB-1187-E88E-E7A17BF8BF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00" y="4914000"/>
            <a:ext cx="1606210" cy="1606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FD598-0F16-FC3E-BB07-13CD251D2F57}"/>
              </a:ext>
            </a:extLst>
          </p:cNvPr>
          <p:cNvSpPr txBox="1"/>
          <p:nvPr/>
        </p:nvSpPr>
        <p:spPr>
          <a:xfrm>
            <a:off x="7491000" y="1359000"/>
            <a:ext cx="6253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spc="-4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«Единое </a:t>
            </a:r>
            <a:r>
              <a:rPr lang="ru-RU" sz="1800" b="1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 </a:t>
            </a:r>
            <a:r>
              <a:rPr lang="ru-RU" sz="1800" b="1" spc="-9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содержание</a:t>
            </a:r>
            <a:r>
              <a:rPr lang="ru-RU" sz="1800" b="1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800" b="1" spc="-9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общего </a:t>
            </a:r>
            <a:r>
              <a:rPr lang="ru-RU" sz="1800" b="1" spc="-4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образования»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5D7B12-E597-E295-9ADC-416899BDB61F}"/>
              </a:ext>
            </a:extLst>
          </p:cNvPr>
          <p:cNvSpPr txBox="1"/>
          <p:nvPr/>
        </p:nvSpPr>
        <p:spPr>
          <a:xfrm>
            <a:off x="9471000" y="2112794"/>
            <a:ext cx="2280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https://edsoo.ru/metodicheskie-materialy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9378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4D59A-01C1-17F6-060A-4BA0C6E13B29}"/>
              </a:ext>
            </a:extLst>
          </p:cNvPr>
          <p:cNvSpPr txBox="1"/>
          <p:nvPr/>
        </p:nvSpPr>
        <p:spPr>
          <a:xfrm>
            <a:off x="3576000" y="234000"/>
            <a:ext cx="50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Содержательный раздел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C17CE-956C-E47F-BBE9-7250D3DD5093}"/>
              </a:ext>
            </a:extLst>
          </p:cNvPr>
          <p:cNvSpPr txBox="1"/>
          <p:nvPr/>
        </p:nvSpPr>
        <p:spPr>
          <a:xfrm>
            <a:off x="381000" y="909000"/>
            <a:ext cx="107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Представлены не все рабочие программы по учебным предметам, курсам, модулям и курсам ВД</a:t>
            </a:r>
          </a:p>
          <a:p>
            <a:endParaRPr lang="ru-RU" dirty="0"/>
          </a:p>
          <a:p>
            <a:r>
              <a:rPr lang="ru-RU" b="1" dirty="0"/>
              <a:t>Структура рабочих программ не соответствует требованиям ФГОС СОО  и ФОП СОО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A89F-060B-A000-E99A-75BE85CC4099}"/>
              </a:ext>
            </a:extLst>
          </p:cNvPr>
          <p:cNvSpPr txBox="1"/>
          <p:nvPr/>
        </p:nvSpPr>
        <p:spPr>
          <a:xfrm>
            <a:off x="381000" y="1830605"/>
            <a:ext cx="1071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endParaRPr lang="ru-RU" sz="1200" b="0" i="0" dirty="0">
              <a:solidFill>
                <a:srgbClr val="464C55"/>
              </a:solidFill>
              <a:effectLst/>
              <a:latin typeface="PT Serif" panose="020A0603040505020204" pitchFamily="18" charset="-52"/>
            </a:endParaRP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Рабочие программы учебных предметов, курсов должны содержать: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1) планируемые результаты освоения учебного предмета, курса;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2) содержание учебного предмета, курса;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3) тематическое планирование, в том числе с учетом рабочей программы воспитания с указанием количества часов, отводимых на освоение каждой темы.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Рабочие программы курсов внеурочной деятельности должны содержать: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1) результаты освоения курса внеурочной деятельности;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2) содержание курса внеурочной деятельности с </a:t>
            </a:r>
            <a:r>
              <a:rPr lang="ru-RU" sz="1200" b="0" i="0" u="sng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указанием форм организации и видов деятельности</a:t>
            </a: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;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464C55"/>
                </a:solidFill>
                <a:effectLst/>
                <a:latin typeface="PT Serif" panose="020A0603040505020204" pitchFamily="18" charset="-52"/>
              </a:rPr>
              <a:t>3) тематическое планирование.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52C23-C537-E877-80D4-63436020E677}"/>
              </a:ext>
            </a:extLst>
          </p:cNvPr>
          <p:cNvSpPr txBox="1"/>
          <p:nvPr/>
        </p:nvSpPr>
        <p:spPr>
          <a:xfrm>
            <a:off x="3981000" y="1717554"/>
            <a:ext cx="3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Из ФГОС СОО п. 18.2.2.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CD1132-2363-7990-E8E5-86075A0BAF4A}"/>
              </a:ext>
            </a:extLst>
          </p:cNvPr>
          <p:cNvSpPr txBox="1"/>
          <p:nvPr/>
        </p:nvSpPr>
        <p:spPr>
          <a:xfrm>
            <a:off x="1101000" y="3697982"/>
            <a:ext cx="102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Приказом 704 в структуру РП по ФОП СОО внесены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/>
              <a:t>кодификаторы требований к содержанию и  результатам освоения ООП;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/>
              <a:t>требования к содержанию и результатам освоения ООП, проверяемые на ЕГЭ.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996C7-B957-5D15-5ADE-189484EF5B58}"/>
              </a:ext>
            </a:extLst>
          </p:cNvPr>
          <p:cNvSpPr txBox="1"/>
          <p:nvPr/>
        </p:nvSpPr>
        <p:spPr>
          <a:xfrm>
            <a:off x="246000" y="4824000"/>
            <a:ext cx="1179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По предметам непосредственного применения ФРП («Русский язык». «Литература», «История», «Обществознание», «География», «ОБЗР» должно быть представлено поурочное планирование, т.к. оно является частью ФРП.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В тематическом планировании/поурочном планировании </a:t>
            </a:r>
            <a:r>
              <a:rPr lang="ru-RU" b="1" dirty="0" smtClean="0"/>
              <a:t>не </a:t>
            </a:r>
            <a:r>
              <a:rPr lang="ru-RU" b="1" dirty="0"/>
              <a:t>предусмотрены часы на проведение тематического контроля и промежуточной аттестации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100369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9412D-C153-4D74-B1AF-6D3015BE73B2}"/>
              </a:ext>
            </a:extLst>
          </p:cNvPr>
          <p:cNvSpPr txBox="1"/>
          <p:nvPr/>
        </p:nvSpPr>
        <p:spPr>
          <a:xfrm>
            <a:off x="2361000" y="909000"/>
            <a:ext cx="747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0" dirty="0">
                <a:solidFill>
                  <a:srgbClr val="FF0000"/>
                </a:solidFill>
                <a:effectLst/>
                <a:latin typeface="Inter"/>
              </a:rPr>
              <a:t>Приказ Министерства просвещения РФ от 12.02.2025 № 93 «О внесении изменения в подпункт 18.3.1 пункта 18.3 федерального государственного образовательного стандарта среднего общего образования, утвержденного приказом Министерства образования и науки Российской Федерации от 17 мая 2012 г. № 413» (Зарегистрирован 17.03.2025 № 81559)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C6E45-047A-4467-970F-B86BB2F13835}"/>
              </a:ext>
            </a:extLst>
          </p:cNvPr>
          <p:cNvSpPr txBox="1"/>
          <p:nvPr/>
        </p:nvSpPr>
        <p:spPr>
          <a:xfrm>
            <a:off x="786000" y="3022269"/>
            <a:ext cx="11025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 В абзаце восемнадцатом подпункта 18.3.1 пункта 18.3 федерального государственного образовательного стандарта среднего общего образования, утвержденного приказом Министерства образования и науки Российской Федерации от 17 мая 2012 г. № 413 (указаны все изменения в приказ)  </a:t>
            </a:r>
          </a:p>
          <a:p>
            <a:r>
              <a:rPr lang="ru-RU" dirty="0"/>
              <a:t>слово «естественно-научный» заменить словами «агротехнологический, естественно-научный».</a:t>
            </a:r>
          </a:p>
          <a:p>
            <a:endParaRPr lang="ru-RU" dirty="0"/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Приказ вступает в силу с 01.09.2025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30389-26CA-BF5E-9233-262C8D349FCB}"/>
              </a:ext>
            </a:extLst>
          </p:cNvPr>
          <p:cNvSpPr txBox="1"/>
          <p:nvPr/>
        </p:nvSpPr>
        <p:spPr bwMode="auto">
          <a:xfrm>
            <a:off x="1371000" y="149948"/>
            <a:ext cx="94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Изменения в  ФГОС СОО 2025 года</a:t>
            </a:r>
          </a:p>
        </p:txBody>
      </p:sp>
    </p:spTree>
    <p:extLst>
      <p:ext uri="{BB962C8B-B14F-4D97-AF65-F5344CB8AC3E}">
        <p14:creationId xmlns:p14="http://schemas.microsoft.com/office/powerpoint/2010/main" val="210704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1D5850-7F61-D874-B6FC-4612653241BC}"/>
              </a:ext>
            </a:extLst>
          </p:cNvPr>
          <p:cNvSpPr txBox="1"/>
          <p:nvPr/>
        </p:nvSpPr>
        <p:spPr>
          <a:xfrm>
            <a:off x="246000" y="819000"/>
            <a:ext cx="11250000" cy="5026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buNone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не приведены в соответствие с приказами Министерства просвещения Российской Федерации (</a:t>
            </a:r>
            <a:r>
              <a:rPr lang="ru-RU" sz="20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учтены актуальные изменения, вступившие в силу</a:t>
            </a: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buNone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10.11.2025 № 808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образования»;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buNone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от 08.10.2025 № 729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indent="450215" algn="just">
              <a:lnSpc>
                <a:spcPct val="115000"/>
              </a:lnSpc>
              <a:buNone/>
            </a:pPr>
            <a:endParaRPr lang="ru-RU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buNone/>
            </a:pP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курсов и курсов ВД </a:t>
            </a:r>
            <a:r>
              <a:rPr lang="ru-RU" sz="2000" b="1" u="sng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обеспечивают потребности участников образовательных отношений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(углубленное изучение, профильная направленность, работа с дефицитами).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2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00" y="819000"/>
            <a:ext cx="4455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18.2.1. Программа </a:t>
            </a:r>
            <a:r>
              <a:rPr lang="ru-RU" sz="1400" b="1" u="sng" dirty="0">
                <a:solidFill>
                  <a:srgbClr val="C00000"/>
                </a:solidFill>
                <a:latin typeface="PT Serif"/>
              </a:rPr>
              <a:t>развития</a:t>
            </a:r>
            <a:r>
              <a:rPr lang="ru-RU" sz="1400" dirty="0">
                <a:solidFill>
                  <a:srgbClr val="464C55"/>
                </a:solidFill>
                <a:latin typeface="PT Serif"/>
              </a:rPr>
              <a:t> универсальных учебных действий при получении среднего общего образования</a:t>
            </a:r>
            <a:endParaRPr lang="ru-RU" sz="14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266000" y="1544399"/>
            <a:ext cx="452100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17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10. Программа </a:t>
            </a:r>
            <a:r>
              <a:rPr kumimoji="0" lang="ru-RU" altLang="ru-RU" sz="1400" b="1" i="0" u="sng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формирования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универсальных учебных действий у обучающихся содержит: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цели и задачи, включая учебно-исследовательскую и проектную деятельность обучающихся как средства совершенствования их универсальных учебных действий;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описание понятий, функций, состава и характеристик универсальных учебных действий и их связи с содержанием отдельных учебных предметов и внеурочной деятельностью, а также места универсальных учебных действий в структуре образовательной деятельности  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300" dirty="0" smtClean="0">
              <a:solidFill>
                <a:srgbClr val="444444"/>
              </a:solidFill>
              <a:cs typeface="Arial" panose="020B0604020202020204" pitchFamily="34" charset="0"/>
            </a:endParaRPr>
          </a:p>
          <a:p>
            <a:endParaRPr lang="ru-RU" sz="1300" dirty="0">
              <a:solidFill>
                <a:srgbClr val="444444"/>
              </a:solidFill>
              <a:cs typeface="Arial" panose="020B0604020202020204" pitchFamily="34" charset="0"/>
            </a:endParaRPr>
          </a:p>
          <a:p>
            <a:r>
              <a:rPr lang="ru-RU" sz="1400" dirty="0" smtClean="0"/>
              <a:t>129.2.1</a:t>
            </a:r>
            <a:r>
              <a:rPr lang="ru-RU" sz="1400" dirty="0"/>
              <a:t>. Программа </a:t>
            </a:r>
            <a:r>
              <a:rPr lang="ru-RU" sz="1400" b="1" u="sng" dirty="0">
                <a:solidFill>
                  <a:srgbClr val="C00000"/>
                </a:solidFill>
              </a:rPr>
              <a:t>формирования</a:t>
            </a:r>
            <a:r>
              <a:rPr lang="ru-RU" sz="1400" dirty="0"/>
              <a:t> УУД у обучающихся содержит</a:t>
            </a:r>
            <a:r>
              <a:rPr lang="ru-RU" sz="1400" dirty="0" smtClean="0"/>
              <a:t>:</a:t>
            </a:r>
            <a:endParaRPr lang="ru-RU" sz="1400" dirty="0"/>
          </a:p>
          <a:p>
            <a:r>
              <a:rPr lang="ru-RU" sz="1400" dirty="0"/>
              <a:t>описание взаимосвязи УУД с содержанием учебных предметов</a:t>
            </a:r>
            <a:r>
              <a:rPr lang="ru-RU" sz="1400" dirty="0" smtClean="0"/>
              <a:t>;</a:t>
            </a:r>
            <a:endParaRPr lang="ru-RU" sz="1400" dirty="0"/>
          </a:p>
          <a:p>
            <a:r>
              <a:rPr lang="ru-RU" sz="1400" dirty="0"/>
              <a:t>описание особенностей реализации основных направлений и форм</a:t>
            </a:r>
            <a:r>
              <a:rPr lang="ru-RU" sz="1400" dirty="0" smtClean="0"/>
              <a:t>;</a:t>
            </a:r>
            <a:endParaRPr lang="ru-RU" sz="1400" dirty="0"/>
          </a:p>
          <a:p>
            <a:r>
              <a:rPr lang="ru-RU" sz="1400" dirty="0"/>
              <a:t>учебно-исследовательской и проектной деятельности.</a:t>
            </a:r>
            <a:br>
              <a:rPr lang="ru-RU" sz="1400" dirty="0"/>
            </a:br>
            <a:endParaRPr lang="ru-RU" sz="14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" name="AutoShape 2" descr="data:image;base64,R0lGODdhCwAXAIABAAAAAP///ywAAAAACwAXAAACG4yPqcttABc4M9VwqbbbwswxIDU65omm6soeBQA7"/>
          <p:cNvSpPr>
            <a:spLocks noChangeAspect="1" noChangeArrowheads="1"/>
          </p:cNvSpPr>
          <p:nvPr/>
        </p:nvSpPr>
        <p:spPr bwMode="auto">
          <a:xfrm>
            <a:off x="1814709" y="2851059"/>
            <a:ext cx="50841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000" y="1449000"/>
            <a:ext cx="6480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Программа должна содержать: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1) цели и задачи, включая учебно-исследовательскую и проектную деятельность обучающихся как средства совершенствования их универсальных учебных действий; описание места Программы и ее роли в реализации требований Стандарта;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2) описание понятий, функций, состава и характеристик универсальных учебных действий и их связи с содержанием отдельных учебных предметов и внеурочной деятельностью, а также места универсальных учебных действий в структуре образовательной деятельности;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3) </a:t>
            </a:r>
            <a:r>
              <a:rPr lang="ru-RU" sz="1400" b="1" u="sng" dirty="0">
                <a:solidFill>
                  <a:srgbClr val="464C55"/>
                </a:solidFill>
                <a:latin typeface="PT Serif"/>
              </a:rPr>
              <a:t>типовые задачи по формированию универсальных учебных действий;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4</a:t>
            </a:r>
            <a:r>
              <a:rPr lang="ru-RU" sz="1400" dirty="0" smtClean="0">
                <a:solidFill>
                  <a:srgbClr val="464C55"/>
                </a:solidFill>
                <a:latin typeface="PT Serif"/>
              </a:rPr>
              <a:t>) </a:t>
            </a:r>
            <a:r>
              <a:rPr lang="ru-RU" sz="1400" b="1" u="sng" dirty="0" smtClean="0">
                <a:solidFill>
                  <a:srgbClr val="464C55"/>
                </a:solidFill>
                <a:latin typeface="PT Serif"/>
              </a:rPr>
              <a:t>описание особенностей учебно-исследовательской и проектной деятельности обучающихся;</a:t>
            </a:r>
            <a:endParaRPr lang="ru-RU" sz="1400" b="1" u="sng" dirty="0">
              <a:solidFill>
                <a:srgbClr val="464C55"/>
              </a:solidFill>
              <a:latin typeface="PT Serif"/>
            </a:endParaRP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5) </a:t>
            </a:r>
            <a:r>
              <a:rPr lang="ru-RU" sz="1400" b="1" u="sng" dirty="0">
                <a:solidFill>
                  <a:srgbClr val="464C55"/>
                </a:solidFill>
                <a:latin typeface="PT Serif"/>
              </a:rPr>
              <a:t>описание основных направлений учебно-исследовательской и проектной деятельности </a:t>
            </a:r>
            <a:r>
              <a:rPr lang="ru-RU" sz="1400" b="1" u="sng" dirty="0" smtClean="0">
                <a:solidFill>
                  <a:srgbClr val="464C55"/>
                </a:solidFill>
                <a:latin typeface="PT Serif"/>
              </a:rPr>
              <a:t>обучающихся</a:t>
            </a:r>
            <a:r>
              <a:rPr lang="ru-RU" sz="1400" b="1" u="sng" dirty="0">
                <a:solidFill>
                  <a:srgbClr val="464C55"/>
                </a:solidFill>
                <a:latin typeface="PT Serif"/>
              </a:rPr>
              <a:t>;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6) </a:t>
            </a:r>
            <a:r>
              <a:rPr lang="ru-RU" sz="1400" b="1" u="sng" dirty="0">
                <a:solidFill>
                  <a:srgbClr val="464C55"/>
                </a:solidFill>
                <a:latin typeface="PT Serif"/>
              </a:rPr>
              <a:t>планируемые результаты учебно-исследовательской и проектной деятельности обучающихся в рамках урочной и внеурочной деятельности</a:t>
            </a:r>
            <a:r>
              <a:rPr lang="ru-RU" sz="1400" dirty="0">
                <a:solidFill>
                  <a:srgbClr val="464C55"/>
                </a:solidFill>
                <a:latin typeface="PT Serif"/>
              </a:rPr>
              <a:t>;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7) </a:t>
            </a:r>
            <a:r>
              <a:rPr lang="ru-RU" sz="1400" b="1" u="sng" dirty="0">
                <a:solidFill>
                  <a:srgbClr val="464C55"/>
                </a:solidFill>
                <a:latin typeface="PT Serif"/>
              </a:rPr>
              <a:t>описание условий, обеспечивающих развитие универсальных учебных действий у обучающихся, в том числе системы организационно-методического и ресурсного обеспечения учебно-исследовательской и проектной деятельности обучающихся;</a:t>
            </a:r>
          </a:p>
          <a:p>
            <a:r>
              <a:rPr lang="ru-RU" sz="1400" dirty="0">
                <a:solidFill>
                  <a:srgbClr val="464C55"/>
                </a:solidFill>
                <a:latin typeface="PT Serif"/>
              </a:rPr>
              <a:t>8) </a:t>
            </a:r>
            <a:r>
              <a:rPr lang="ru-RU" sz="1400" b="1" u="sng" dirty="0">
                <a:solidFill>
                  <a:srgbClr val="464C55"/>
                </a:solidFill>
                <a:latin typeface="PT Serif"/>
              </a:rPr>
              <a:t>методику и инструментарий оценки успешности освоения и применения обучающимися универсальных учебных действий</a:t>
            </a:r>
            <a:r>
              <a:rPr lang="ru-RU" sz="1400" dirty="0">
                <a:solidFill>
                  <a:srgbClr val="464C55"/>
                </a:solidFill>
                <a:latin typeface="PT Serif"/>
              </a:rPr>
              <a:t>.</a:t>
            </a:r>
            <a:endParaRPr lang="ru-RU" sz="1400" b="0" i="0" dirty="0">
              <a:solidFill>
                <a:srgbClr val="464C55"/>
              </a:solidFill>
              <a:effectLst/>
              <a:latin typeface="PT Seri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1000" y="369000"/>
            <a:ext cx="256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ФГОС СОО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6000" y="819000"/>
            <a:ext cx="256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ФОП СОО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6000" y="86169"/>
            <a:ext cx="58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Программа развития УУД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526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363" y="462129"/>
            <a:ext cx="114750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464C55"/>
                </a:solidFill>
              </a:rPr>
              <a:t>8.2.4. Программа коррекционной работы (далее - Программа) </a:t>
            </a:r>
            <a:r>
              <a:rPr lang="ru-RU" sz="1300" dirty="0">
                <a:solidFill>
                  <a:srgbClr val="464C55"/>
                </a:solidFill>
              </a:rPr>
              <a:t>должна быть </a:t>
            </a:r>
            <a:r>
              <a:rPr lang="ru-RU" sz="1300" u="sng" dirty="0">
                <a:solidFill>
                  <a:srgbClr val="464C55"/>
                </a:solidFill>
              </a:rPr>
              <a:t>направлена на коррекцию недостатков психического и (или) физического развития обучающихся, в том числе с ограниченными возможностями здоровья, с инвалидностью, преодоление трудностей в освоении основной образовательной программы, оказание психолого-педагогической помощи и поддержки обучающимся</a:t>
            </a:r>
            <a:r>
              <a:rPr lang="ru-RU" sz="1300" u="sng" dirty="0" smtClean="0">
                <a:solidFill>
                  <a:srgbClr val="464C55"/>
                </a:solidFill>
              </a:rPr>
              <a:t>. </a:t>
            </a:r>
            <a:endParaRPr lang="ru-RU" sz="1300" u="sng" dirty="0">
              <a:solidFill>
                <a:srgbClr val="464C55"/>
              </a:solidFill>
            </a:endParaRPr>
          </a:p>
          <a:p>
            <a:r>
              <a:rPr lang="ru-RU" sz="1300" dirty="0">
                <a:solidFill>
                  <a:srgbClr val="464C55"/>
                </a:solidFill>
              </a:rPr>
              <a:t>Программа должна обеспечивать:</a:t>
            </a:r>
          </a:p>
          <a:p>
            <a:r>
              <a:rPr lang="ru-RU" sz="1300" dirty="0">
                <a:solidFill>
                  <a:srgbClr val="464C55"/>
                </a:solidFill>
              </a:rPr>
              <a:t>реализацию комплексного индивидуально ориентированного психолого-медико-педагогического сопровождения в условиях образовательной деятельности всех обучающихся, испытывающих трудности в освоении основной образовательной программы, нуждающихся в психолого-педагогической помощи и поддержке, обучающихся с ограниченными возможностями здоровья и инвалидностью с учетом состояния здоровья и особенностей психофизического развития (в соответствии с рекомендациями психолого-медико-педагогической комиссии);</a:t>
            </a:r>
          </a:p>
          <a:p>
            <a:r>
              <a:rPr lang="ru-RU" sz="1300" dirty="0">
                <a:solidFill>
                  <a:srgbClr val="464C55"/>
                </a:solidFill>
              </a:rPr>
              <a:t>создание специальных условий обучения и воспитания обучающихся с ограниченными возможностями здоровья; использование адаптированного учебно-дидактического обеспечения, разрабатываемого организацией, осуществляющей образовательную деятельность, в том числе совместно с другими участниками образовательных отношений; соблюдение допустимого уровня нагрузки, определяемого с привлечением медицинских работников; предоставление при необходимости услуг ассистента (помощника), оказывающего необходимую техническую помощь.</a:t>
            </a:r>
          </a:p>
          <a:p>
            <a:r>
              <a:rPr lang="ru-RU" sz="1300" dirty="0">
                <a:solidFill>
                  <a:srgbClr val="464C55"/>
                </a:solidFill>
              </a:rPr>
              <a:t>Программа должна содержать:</a:t>
            </a:r>
          </a:p>
          <a:p>
            <a:r>
              <a:rPr lang="ru-RU" sz="1300" dirty="0">
                <a:solidFill>
                  <a:srgbClr val="464C55"/>
                </a:solidFill>
              </a:rPr>
              <a:t>1) цели и задачи коррекционной работы с обучающимися при получении среднего общего образования;</a:t>
            </a:r>
          </a:p>
          <a:p>
            <a:r>
              <a:rPr lang="ru-RU" sz="1300" dirty="0">
                <a:solidFill>
                  <a:srgbClr val="464C55"/>
                </a:solidFill>
              </a:rPr>
              <a:t>2) перечень и содержание индивидуально ориентированных коррекционных направлений работы;</a:t>
            </a:r>
          </a:p>
          <a:p>
            <a:r>
              <a:rPr lang="ru-RU" sz="1300" dirty="0">
                <a:solidFill>
                  <a:srgbClr val="464C55"/>
                </a:solidFill>
              </a:rPr>
              <a:t>3) систему комплексного психолого-медико-социального сопровождения и поддержки обучающихся с ограниченными возможностями здоровья, включающую комплексное обследование, мониторинг динамики развития, успешности освоения основной образовательной программы среднего общего образования;</a:t>
            </a:r>
          </a:p>
          <a:p>
            <a:r>
              <a:rPr lang="ru-RU" sz="1300" dirty="0">
                <a:solidFill>
                  <a:srgbClr val="464C55"/>
                </a:solidFill>
              </a:rPr>
              <a:t>4) механизм взаимодействия, предусматривающий общую целевую и единую стратегическую направленность работы с учетом вариативно-</a:t>
            </a:r>
            <a:r>
              <a:rPr lang="ru-RU" sz="1300" dirty="0" err="1">
                <a:solidFill>
                  <a:srgbClr val="464C55"/>
                </a:solidFill>
              </a:rPr>
              <a:t>деятельностной</a:t>
            </a:r>
            <a:r>
              <a:rPr lang="ru-RU" sz="1300" dirty="0">
                <a:solidFill>
                  <a:srgbClr val="464C55"/>
                </a:solidFill>
              </a:rPr>
              <a:t> тактики педагогических работников, специалистов в области коррекционной педагогики, специальной психологии, медицинских работников организации, осуществляющей образовательную деятельность, и других организаций, осуществляющих образовательную деятельность и институтов общества, реализующийся в единстве урочной, внеурочной и внешкольной деятельности;</a:t>
            </a:r>
          </a:p>
          <a:p>
            <a:r>
              <a:rPr lang="ru-RU" sz="1300" dirty="0">
                <a:solidFill>
                  <a:srgbClr val="464C55"/>
                </a:solidFill>
              </a:rPr>
              <a:t>5) планируемые результаты коррекционной работы.</a:t>
            </a:r>
            <a:endParaRPr lang="ru-RU" sz="1300" b="0" i="0" dirty="0">
              <a:solidFill>
                <a:srgbClr val="464C5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00" y="79375"/>
            <a:ext cx="256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ФГОС СОО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6001" y="5473572"/>
            <a:ext cx="11835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indent="317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17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8. Содержательный раздел ФОП СОО включает следующие программы, ориентированные на достижение предметных,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метапредметных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 и личностных результатов: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17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федеральные рабочие программы учебных предметов;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17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программу формирования универсальных учебных действий у обучающихся;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17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cs typeface="Arial" panose="020B0604020202020204" pitchFamily="34" charset="0"/>
              </a:rPr>
              <a:t>федеральную рабочую программу воспитания.</a:t>
            </a:r>
          </a:p>
        </p:txBody>
      </p:sp>
      <p:sp>
        <p:nvSpPr>
          <p:cNvPr id="5" name="AutoShape 2" descr="data:image;base64,R0lGODdhCwAXAIABAAAAAP///ywAAAAACwAXAAACHIyPqcttABc4M9Vw0cy2bUkpF/dEzomm6sq2SgEAOw=="/>
          <p:cNvSpPr>
            <a:spLocks noChangeAspect="1" noChangeArrowheads="1"/>
          </p:cNvSpPr>
          <p:nvPr/>
        </p:nvSpPr>
        <p:spPr bwMode="auto">
          <a:xfrm>
            <a:off x="5843588" y="-30163"/>
            <a:ext cx="104775" cy="2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data:image;base64,R0lGODdhCwAXAIABAAAAAP///ywAAAAACwAXAAACHIyPqcttABc4M9Vw0cy2bUkpF/dEzomm6sq2SgEAOw=="/>
          <p:cNvSpPr>
            <a:spLocks noChangeAspect="1" noChangeArrowheads="1"/>
          </p:cNvSpPr>
          <p:nvPr/>
        </p:nvSpPr>
        <p:spPr bwMode="auto">
          <a:xfrm>
            <a:off x="360363" y="595313"/>
            <a:ext cx="1047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61000" y="5141926"/>
            <a:ext cx="256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ФОП СОО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7356000" y="5714443"/>
            <a:ext cx="3870000" cy="1125000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Программа </a:t>
            </a:r>
            <a:r>
              <a:rPr lang="ru-RU" altLang="ru-RU" b="1" dirty="0">
                <a:solidFill>
                  <a:srgbClr val="C00000"/>
                </a:solidFill>
                <a:cs typeface="Arial" panose="020B0604020202020204" pitchFamily="34" charset="0"/>
              </a:rPr>
              <a:t>коррекционной работы в ФОП  не включена</a:t>
            </a:r>
            <a:r>
              <a:rPr lang="ru-RU" alt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!!!</a:t>
            </a:r>
            <a:endParaRPr lang="ru-RU" alt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0" name="Волна 9"/>
          <p:cNvSpPr/>
          <p:nvPr/>
        </p:nvSpPr>
        <p:spPr>
          <a:xfrm>
            <a:off x="8031000" y="38819"/>
            <a:ext cx="3690001" cy="369332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Должна быть по ФГОС СОО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932274-16E3-246A-FED1-5F80B094E2F8}"/>
              </a:ext>
            </a:extLst>
          </p:cNvPr>
          <p:cNvSpPr txBox="1"/>
          <p:nvPr/>
        </p:nvSpPr>
        <p:spPr>
          <a:xfrm>
            <a:off x="3441000" y="189000"/>
            <a:ext cx="50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Организационный  </a:t>
            </a:r>
            <a:r>
              <a:rPr lang="ru-RU" sz="2800" b="1" dirty="0">
                <a:solidFill>
                  <a:srgbClr val="C00000"/>
                </a:solidFill>
              </a:rPr>
              <a:t>раздел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000" y="819000"/>
            <a:ext cx="796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Учебный план</a:t>
            </a: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80604"/>
              </p:ext>
            </p:extLst>
          </p:nvPr>
        </p:nvGraphicFramePr>
        <p:xfrm>
          <a:off x="606000" y="2034000"/>
          <a:ext cx="6353176" cy="1097280"/>
        </p:xfrm>
        <a:graphic>
          <a:graphicData uri="http://schemas.openxmlformats.org/drawingml/2006/table">
            <a:tbl>
              <a:tblPr/>
              <a:tblGrid>
                <a:gridCol w="3176588">
                  <a:extLst>
                    <a:ext uri="{9D8B030D-6E8A-4147-A177-3AD203B41FA5}">
                      <a16:colId xmlns:a16="http://schemas.microsoft.com/office/drawing/2014/main" val="1658821549"/>
                    </a:ext>
                  </a:extLst>
                </a:gridCol>
                <a:gridCol w="3176588">
                  <a:extLst>
                    <a:ext uri="{9D8B030D-6E8A-4147-A177-3AD203B41FA5}">
                      <a16:colId xmlns:a16="http://schemas.microsoft.com/office/drawing/2014/main" val="25752760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effectLst/>
                        </a:rPr>
                        <a:t>!!!! Предметные </a:t>
                      </a:r>
                      <a:r>
                        <a:rPr lang="ru-RU" dirty="0">
                          <a:solidFill>
                            <a:srgbClr val="C00000"/>
                          </a:solidFill>
                          <a:effectLst/>
                        </a:rPr>
                        <a:t>области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rgbClr val="464C55"/>
                          </a:solidFill>
                          <a:effectLst/>
                        </a:rPr>
                        <a:t>Учебные предметы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9323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464C55"/>
                          </a:solidFill>
                          <a:effectLst/>
                        </a:rPr>
                        <a:t>Математика и информатика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Математика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8966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Информатика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44452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1000" y="1539000"/>
            <a:ext cx="29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ФГОС СОО п. 18.3.1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000" y="4014000"/>
            <a:ext cx="738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В предлагаемых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вариантах учебных планов профилей математики содержатся три учебных курса: "Алгебра и начала математического анализа", "Геометрия", "Вероятность и статистика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".</a:t>
            </a:r>
            <a:endParaRPr lang="ru-RU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При этом образовательная организация </a:t>
            </a:r>
            <a:r>
              <a:rPr lang="ru-RU" b="1" dirty="0">
                <a:solidFill>
                  <a:srgbClr val="444444"/>
                </a:solidFill>
                <a:latin typeface="Arial" panose="020B0604020202020204" pitchFamily="34" charset="0"/>
              </a:rPr>
              <a:t>до 1 сентября 2025 г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. может реализовывать учебный план соответствующего профиля обучения для обучающихся, принятых на обучение на уровень среднего общего образования в соответствии с ФГОС СОО.</a:t>
            </a:r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6000" y="3396640"/>
            <a:ext cx="29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ФОП СОО п. 131.20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6000" y="3413065"/>
            <a:ext cx="29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(в редакции приказа 729)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26070" y="2251704"/>
            <a:ext cx="31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Агротехнологический профиль 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043985" y="4672966"/>
            <a:ext cx="3014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Вариант 2 учебного плана с углубленным изучением химии и биологии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88014" y="1468921"/>
            <a:ext cx="29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ФОП СОО п. 131.20.1</a:t>
            </a:r>
          </a:p>
          <a:p>
            <a:pPr algn="ctr"/>
            <a:r>
              <a:rPr lang="ru-RU" dirty="0"/>
              <a:t>(в редакции приказа 729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066000" y="3924000"/>
            <a:ext cx="29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ФОП СОО п. 131.20.2</a:t>
            </a:r>
          </a:p>
          <a:p>
            <a:pPr algn="ctr"/>
            <a:r>
              <a:rPr lang="ru-RU" dirty="0" smtClean="0"/>
              <a:t>( в редакции приказа 729)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948400" y="2951400"/>
            <a:ext cx="3014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Вариант 1 учебного плана с углубленным изучением математики и физики</a:t>
            </a:r>
          </a:p>
        </p:txBody>
      </p:sp>
    </p:spTree>
    <p:extLst>
      <p:ext uri="{BB962C8B-B14F-4D97-AF65-F5344CB8AC3E}">
        <p14:creationId xmlns:p14="http://schemas.microsoft.com/office/powerpoint/2010/main" val="466113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152933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464C55"/>
                </a:solidFill>
                <a:latin typeface="PT Serif"/>
              </a:rPr>
              <a:t>18.3.2. План внеурочной деятельности.</a:t>
            </a:r>
          </a:p>
          <a:p>
            <a:r>
              <a:rPr lang="ru-RU" dirty="0">
                <a:solidFill>
                  <a:srgbClr val="464C55"/>
                </a:solidFill>
                <a:latin typeface="PT Serif"/>
              </a:rPr>
              <a:t>В целях обеспечения индивидуальных потребностей обучающихся основная образовательная программа предусматривает внеурочную деятельность.</a:t>
            </a:r>
          </a:p>
          <a:p>
            <a:r>
              <a:rPr lang="ru-RU" dirty="0">
                <a:solidFill>
                  <a:srgbClr val="464C55"/>
                </a:solidFill>
                <a:latin typeface="PT Serif"/>
              </a:rPr>
              <a:t>План внеурочной деятельности является организационным механизмом реализации основной образовательной программы.</a:t>
            </a:r>
          </a:p>
          <a:p>
            <a:r>
              <a:rPr lang="ru-RU" dirty="0">
                <a:solidFill>
                  <a:srgbClr val="464C55"/>
                </a:solidFill>
                <a:latin typeface="PT Serif"/>
              </a:rPr>
              <a:t>План внеурочной деятельности определяет состав и структуру направлений, формы организации, объем внеурочной деятельности обучающихся при получении среднего общего образования (до 700 часов за два года обучения).</a:t>
            </a:r>
          </a:p>
          <a:p>
            <a:r>
              <a:rPr lang="ru-RU" dirty="0">
                <a:solidFill>
                  <a:srgbClr val="464C55"/>
                </a:solidFill>
                <a:latin typeface="PT Serif"/>
              </a:rPr>
              <a:t>Организация, осуществляющая образовательную деятельность самостоятельно разрабатывает и утверждает план внеурочной деятельности.</a:t>
            </a:r>
            <a:endParaRPr lang="ru-RU" b="0" i="0" dirty="0">
              <a:solidFill>
                <a:srgbClr val="464C55"/>
              </a:solidFill>
              <a:effectLst/>
              <a:latin typeface="PT Serif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81000" y="999000"/>
            <a:ext cx="5625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33.5. Количество часов, выделяемых на внеурочную деятельность, за два года обучения на уровне среднего общего образования составляет не более 700 часов. </a:t>
            </a:r>
            <a:endParaRPr lang="ru-RU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u="sng" dirty="0" smtClean="0">
                <a:solidFill>
                  <a:srgbClr val="444444"/>
                </a:solidFill>
                <a:latin typeface="Arial" panose="020B0604020202020204" pitchFamily="34" charset="0"/>
              </a:rPr>
              <a:t>Величину </a:t>
            </a:r>
            <a:r>
              <a:rPr lang="ru-RU" u="sng" dirty="0">
                <a:solidFill>
                  <a:srgbClr val="444444"/>
                </a:solidFill>
                <a:latin typeface="Arial" panose="020B0604020202020204" pitchFamily="34" charset="0"/>
              </a:rPr>
              <a:t>недельной образовательной нагрузки, реализуемой через внеурочную деятельность, определяют за пределами количества часов, отведенных на освоение обучающимися учебного плана.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endParaRPr lang="ru-RU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недопущения перегрузки обучающихся допускается перенос образовательной нагрузки, реализуемой через внеурочную деятельность, на периоды каникул</a:t>
            </a:r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444444"/>
                </a:solidFill>
                <a:latin typeface="Arial" panose="020B0604020202020204" pitchFamily="34" charset="0"/>
              </a:rPr>
              <a:t>Внеурочная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деятельность в каникулярное время может реализовываться в рамках тематических образовательных программ (лагерь с дневным пребыванием на базе общеобразовательной организации или на базе загородных детских центров, в туристских походах, экспедициях, поездках и другие).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66000" y="1134000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ФГОС СОО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000" y="369000"/>
            <a:ext cx="23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ФОП СОО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6000" y="369000"/>
            <a:ext cx="6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План внеурочной деятельности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8491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000" y="549000"/>
            <a:ext cx="796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Календарный план воспитательной работы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6143" t="14436" r="5883" b="28697"/>
          <a:stretch/>
        </p:blipFill>
        <p:spPr>
          <a:xfrm>
            <a:off x="966000" y="3069000"/>
            <a:ext cx="7155000" cy="3376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000" y="1162669"/>
            <a:ext cx="9127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Из материалов презентации Вдовиной Е. </a:t>
            </a:r>
            <a:r>
              <a:rPr lang="ru-RU" b="1" dirty="0">
                <a:solidFill>
                  <a:srgbClr val="C00000"/>
                </a:solidFill>
              </a:rPr>
              <a:t>А.,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начальник </a:t>
            </a:r>
            <a:r>
              <a:rPr lang="ru-RU" b="1" dirty="0">
                <a:solidFill>
                  <a:srgbClr val="C00000"/>
                </a:solidFill>
              </a:rPr>
              <a:t>управления лицензирования,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аккредитации, контроля и надзора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в сфере образования Минобразования НСО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«Об </a:t>
            </a:r>
            <a:r>
              <a:rPr lang="ru-RU" dirty="0"/>
              <a:t>использовании результатов </a:t>
            </a:r>
            <a:r>
              <a:rPr lang="ru-RU" dirty="0" smtClean="0"/>
              <a:t>контрольно-надзорной </a:t>
            </a:r>
            <a:r>
              <a:rPr lang="ru-RU" dirty="0"/>
              <a:t>деятельности при корректировке</a:t>
            </a:r>
          </a:p>
          <a:p>
            <a:pPr algn="ctr"/>
            <a:r>
              <a:rPr lang="ru-RU" dirty="0"/>
              <a:t>основных общеобразовательных </a:t>
            </a:r>
            <a:r>
              <a:rPr lang="ru-RU" dirty="0" smtClean="0"/>
              <a:t>программ»,   май 2026.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46000" y="4014000"/>
            <a:ext cx="2242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«Час с министром» 21.05.2026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6237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A2C17B-C43C-45EA-8E45-7A860FAAECD3}"/>
              </a:ext>
            </a:extLst>
          </p:cNvPr>
          <p:cNvSpPr txBox="1"/>
          <p:nvPr/>
        </p:nvSpPr>
        <p:spPr>
          <a:xfrm>
            <a:off x="2001000" y="674504"/>
            <a:ext cx="8322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Благодарю за внимание!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80D31-5D97-4AB7-B6D8-C79FFAF5DEC5}"/>
              </a:ext>
            </a:extLst>
          </p:cNvPr>
          <p:cNvSpPr txBox="1"/>
          <p:nvPr/>
        </p:nvSpPr>
        <p:spPr>
          <a:xfrm>
            <a:off x="2704856" y="5675664"/>
            <a:ext cx="7087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Контактная информация: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р. т.: </a:t>
            </a:r>
            <a:r>
              <a:rPr lang="ru-RU" sz="2000" b="1" u="sng" dirty="0">
                <a:solidFill>
                  <a:srgbClr val="C00000"/>
                </a:solidFill>
              </a:rPr>
              <a:t>229-10-19, </a:t>
            </a:r>
            <a:r>
              <a:rPr lang="ru-RU" sz="2000" b="1" dirty="0">
                <a:solidFill>
                  <a:srgbClr val="002060"/>
                </a:solidFill>
              </a:rPr>
              <a:t>эл. почта: </a:t>
            </a:r>
            <a:r>
              <a:rPr lang="en-US" sz="2000" dirty="0">
                <a:hlinkClick r:id="rId2"/>
              </a:rPr>
              <a:t>ISuvorova@admnsk.ru</a:t>
            </a:r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2" name="AutoShape 2" descr="Фон для презентации осень">
            <a:extLst>
              <a:ext uri="{FF2B5EF4-FFF2-40B4-BE49-F238E27FC236}">
                <a16:creationId xmlns:a16="http://schemas.microsoft.com/office/drawing/2014/main" id="{2B3E0D72-D219-4720-A2CB-FC8410696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88DF4-ADA8-4D53-A6A8-6485BE3D84D0}"/>
              </a:ext>
            </a:extLst>
          </p:cNvPr>
          <p:cNvSpPr txBox="1"/>
          <p:nvPr/>
        </p:nvSpPr>
        <p:spPr>
          <a:xfrm>
            <a:off x="4110900" y="2151727"/>
            <a:ext cx="427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</a:rPr>
              <a:t>Терпения! </a:t>
            </a:r>
          </a:p>
          <a:p>
            <a:pPr algn="r"/>
            <a:r>
              <a:rPr lang="ru-RU" sz="4000" b="1" i="1" dirty="0">
                <a:solidFill>
                  <a:srgbClr val="0070C0"/>
                </a:solidFill>
              </a:rPr>
              <a:t>                                                      Успехов! </a:t>
            </a:r>
          </a:p>
          <a:p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674916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45059" t="11914" r="23645" b="9961"/>
          <a:stretch>
            <a:fillRect/>
          </a:stretch>
        </p:blipFill>
        <p:spPr bwMode="auto">
          <a:xfrm>
            <a:off x="516000" y="2938556"/>
            <a:ext cx="3168912" cy="391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B5174E-B20A-4D74-9FBE-94B28678CBDF}"/>
              </a:ext>
            </a:extLst>
          </p:cNvPr>
          <p:cNvSpPr/>
          <p:nvPr/>
        </p:nvSpPr>
        <p:spPr bwMode="auto">
          <a:xfrm>
            <a:off x="156000" y="818126"/>
            <a:ext cx="477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Федерации 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08.10.2025 № 729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  <a:b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(Зарегистрирован 03.12.2025 № 84436)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16000" y="2510897"/>
            <a:ext cx="3258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Вступил в </a:t>
            </a:r>
            <a:r>
              <a:rPr lang="ru-RU" sz="1400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силу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декабря</a:t>
            </a:r>
            <a:r>
              <a:rPr lang="ru-RU" sz="1400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1400" b="1" spc="-3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050900" y="3179075"/>
            <a:ext cx="35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 </a:t>
            </a:r>
            <a:r>
              <a:rPr lang="ru-RU" sz="1600" b="1" spc="-4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«Единое </a:t>
            </a:r>
            <a:r>
              <a:rPr lang="ru-RU" sz="1600" b="1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 </a:t>
            </a:r>
            <a:r>
              <a:rPr lang="ru-RU" sz="1600" b="1" spc="-9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содержание</a:t>
            </a:r>
            <a:r>
              <a:rPr lang="ru-RU" sz="1600" b="1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 </a:t>
            </a:r>
            <a:r>
              <a:rPr lang="ru-RU" sz="1600" b="1" spc="-9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общего </a:t>
            </a:r>
            <a:r>
              <a:rPr lang="ru-RU" sz="1600" b="1" spc="-4" dirty="0">
                <a:solidFill>
                  <a:srgbClr val="F5520A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образования»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adea"/>
                <a:cs typeface="Times New Roman" pitchFamily="18" charset="0"/>
              </a:rPr>
              <a:t>https://edsoo.ru/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31344" y="4556129"/>
            <a:ext cx="1949112" cy="1932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90F47-5B68-4AAF-BECB-21441273036C}"/>
              </a:ext>
            </a:extLst>
          </p:cNvPr>
          <p:cNvSpPr txBox="1"/>
          <p:nvPr/>
        </p:nvSpPr>
        <p:spPr>
          <a:xfrm>
            <a:off x="1371000" y="149948"/>
            <a:ext cx="94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Изменения в  ФООП  2025 года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F9C019-5713-34A1-C7CA-7A21548A3E75}"/>
              </a:ext>
            </a:extLst>
          </p:cNvPr>
          <p:cNvSpPr/>
          <p:nvPr/>
        </p:nvSpPr>
        <p:spPr bwMode="auto">
          <a:xfrm>
            <a:off x="6906000" y="734723"/>
            <a:ext cx="477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Федерации от 10.11.2025 № 808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(Зарегистрирован 11.02.2026 № 85296)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609220E-47A2-6899-1818-7E936B5E58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782925"/>
              </p:ext>
            </p:extLst>
          </p:nvPr>
        </p:nvGraphicFramePr>
        <p:xfrm>
          <a:off x="8076000" y="2938528"/>
          <a:ext cx="2862931" cy="402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5714742" imgH="8038998" progId="AcroExch.Document.DC">
                  <p:embed/>
                </p:oleObj>
              </mc:Choice>
              <mc:Fallback>
                <p:oleObj name="Acrobat Document" r:id="rId5" imgW="5714742" imgH="8038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76000" y="2938528"/>
                        <a:ext cx="2862931" cy="402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 bwMode="auto">
          <a:xfrm>
            <a:off x="7806000" y="2380566"/>
            <a:ext cx="3258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Вступил в </a:t>
            </a:r>
            <a:r>
              <a:rPr lang="ru-RU" sz="1400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силу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февраля</a:t>
            </a:r>
            <a:r>
              <a:rPr lang="ru-RU" sz="1400" b="1" spc="-2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1400" b="1" spc="-3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0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DE1C24-27B5-835F-14D6-C7EF2BB9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0" y="549000"/>
            <a:ext cx="4248472" cy="600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12E63-B6FA-B830-5409-A11D639CF533}"/>
              </a:ext>
            </a:extLst>
          </p:cNvPr>
          <p:cNvSpPr txBox="1"/>
          <p:nvPr/>
        </p:nvSpPr>
        <p:spPr>
          <a:xfrm>
            <a:off x="7112530" y="1044000"/>
            <a:ext cx="33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Минпросвещения России  от 02.03.2026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03-320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изменениях в ФООП»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9F6AF1-FF7D-6B99-1822-D19160B240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00" t="51968" r="27116" b="39502"/>
          <a:stretch>
            <a:fillRect/>
          </a:stretch>
        </p:blipFill>
        <p:spPr>
          <a:xfrm>
            <a:off x="6006000" y="4061700"/>
            <a:ext cx="5940000" cy="175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0B7AE-9807-DA8B-CC98-57546E8D174E}"/>
              </a:ext>
            </a:extLst>
          </p:cNvPr>
          <p:cNvSpPr txBox="1"/>
          <p:nvPr/>
        </p:nvSpPr>
        <p:spPr>
          <a:xfrm>
            <a:off x="8481000" y="2366725"/>
            <a:ext cx="184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179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C9FB01-AE50-4E0B-915F-A1C99B9C7F47}"/>
              </a:ext>
            </a:extLst>
          </p:cNvPr>
          <p:cNvSpPr txBox="1"/>
          <p:nvPr/>
        </p:nvSpPr>
        <p:spPr>
          <a:xfrm>
            <a:off x="381000" y="2445013"/>
            <a:ext cx="11745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1. Утвердить прилагаемые изменения, которые вносятся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 (далее - Изменения).</a:t>
            </a:r>
          </a:p>
          <a:p>
            <a:pPr algn="l"/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2. </a:t>
            </a:r>
            <a:r>
              <a:rPr lang="ru-RU" b="1" i="0" dirty="0">
                <a:solidFill>
                  <a:srgbClr val="FF0000"/>
                </a:solidFill>
                <a:effectLst/>
                <a:latin typeface="system-ui"/>
              </a:rPr>
              <a:t>Пункт 123 </a:t>
            </a:r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федеральной образовательной программы среднего общего образования, утвержденной приказом Министерства просвещения Российской Федерации от 18 мая 2023 г. № 371 (зарегистрирован Министерством юстиции Российской Федерации 12 июля 2023 г., регистрационный № 74228), с изменениями, внесенными приказами Министерства просвещения Российской Федерации от 1 февраля 2024 г. № 62 (зарегистрирован Министерством юстиции Российской Федерации 29 февраля 2024 г., регистрационный № 77380), от 19 марта 2024 г. № 171 (зарегистрирован Министерством юстиции Российской Федерации 11 апреля 2024 г., регистрационный № 77830) и от 9 октября 2024 г. № 704 (зарегистрирован Министерством юстиции Российской Федерации 11 февраля 2025 г., регистрационный № 81220), </a:t>
            </a:r>
            <a:r>
              <a:rPr lang="ru-RU" b="1" i="0" dirty="0">
                <a:solidFill>
                  <a:srgbClr val="FF0000"/>
                </a:solidFill>
                <a:effectLst/>
                <a:latin typeface="system-ui"/>
              </a:rPr>
              <a:t>признать утратившим силу с 1 сентября 2027 года</a:t>
            </a:r>
            <a:r>
              <a:rPr lang="ru-RU" b="0" i="0" dirty="0">
                <a:solidFill>
                  <a:srgbClr val="FF0000"/>
                </a:solidFill>
                <a:effectLst/>
                <a:latin typeface="system-ui"/>
              </a:rPr>
              <a:t>, </a:t>
            </a:r>
            <a:r>
              <a:rPr lang="ru-RU" b="1" i="0" dirty="0">
                <a:solidFill>
                  <a:srgbClr val="FF0000"/>
                </a:solidFill>
                <a:effectLst/>
                <a:latin typeface="system-ui"/>
              </a:rPr>
              <a:t>за исключением подпунктов 123.3, 123.5.4 и таблицы 19 подпункта 123.6, которые признаются утратившими силу с 1 сентября 2026 г.</a:t>
            </a:r>
          </a:p>
          <a:p>
            <a:pPr algn="l"/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3. </a:t>
            </a:r>
            <a:r>
              <a:rPr lang="ru-RU" b="1" i="0" dirty="0">
                <a:solidFill>
                  <a:srgbClr val="FF0000"/>
                </a:solidFill>
                <a:effectLst/>
                <a:latin typeface="system-ui"/>
              </a:rPr>
              <a:t>Подпункт 8 пункта 2 Изменений вступает в силу с 1 сентября 2026 г. и применяется при приеме на обучение по образовательным программам среднего общего образования начиная с 2026/27 учебного года.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3EC13-05A2-40AF-9B02-6576FBB92B47}"/>
              </a:ext>
            </a:extLst>
          </p:cNvPr>
          <p:cNvSpPr txBox="1"/>
          <p:nvPr/>
        </p:nvSpPr>
        <p:spPr>
          <a:xfrm>
            <a:off x="381000" y="1359000"/>
            <a:ext cx="1143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В соответствии с частью 6</a:t>
            </a:r>
            <a:r>
              <a:rPr lang="ru-RU" b="0" i="0" baseline="30000" dirty="0">
                <a:solidFill>
                  <a:srgbClr val="212529"/>
                </a:solidFill>
                <a:effectLst/>
                <a:latin typeface="system-ui"/>
              </a:rPr>
              <a:t>5</a:t>
            </a:r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 статьи 12 Федерального закона от 29 декабря 2012 г. № 273-ФЗ «Об образовании в Российской Федерации», подпунктом 4.2.6</a:t>
            </a:r>
            <a:r>
              <a:rPr lang="ru-RU" b="0" i="0" baseline="30000" dirty="0">
                <a:solidFill>
                  <a:srgbClr val="212529"/>
                </a:solidFill>
                <a:effectLst/>
                <a:latin typeface="system-ui"/>
              </a:rPr>
              <a:t>2</a:t>
            </a:r>
            <a:r>
              <a:rPr lang="ru-RU" b="0" i="0" dirty="0">
                <a:solidFill>
                  <a:srgbClr val="212529"/>
                </a:solidFill>
                <a:effectLst/>
                <a:latin typeface="system-ui"/>
              </a:rPr>
              <a:t> пункта 4 Положения о Министерстве просвещения Российской Федерации, утвержденного постановлением Правительства Российской Федерации от 28 июля 2018 г. № 884, приказываю: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ADF9F-C2DD-47EB-BA49-92A9F850E62F}"/>
              </a:ext>
            </a:extLst>
          </p:cNvPr>
          <p:cNvSpPr txBox="1"/>
          <p:nvPr/>
        </p:nvSpPr>
        <p:spPr>
          <a:xfrm>
            <a:off x="535168" y="165670"/>
            <a:ext cx="10735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Приказ Министерства просвещения Российской Федерации от 8 октября 2025 г. № 729 </a:t>
            </a:r>
          </a:p>
          <a:p>
            <a:pPr algn="ctr"/>
            <a:r>
              <a:rPr lang="ru-RU" b="1" dirty="0"/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образования”</a:t>
            </a:r>
          </a:p>
        </p:txBody>
      </p:sp>
    </p:spTree>
    <p:extLst>
      <p:ext uri="{BB962C8B-B14F-4D97-AF65-F5344CB8AC3E}">
        <p14:creationId xmlns:p14="http://schemas.microsoft.com/office/powerpoint/2010/main" val="52541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E112D-AC21-4F71-9448-AF29CA7DADCA}"/>
              </a:ext>
            </a:extLst>
          </p:cNvPr>
          <p:cNvSpPr txBox="1"/>
          <p:nvPr/>
        </p:nvSpPr>
        <p:spPr>
          <a:xfrm>
            <a:off x="328721" y="708144"/>
            <a:ext cx="5895000" cy="106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21252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123. Федеральная рабочая программа по учебному предмету «Обществознание»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21252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u="sng" dirty="0">
                <a:solidFill>
                  <a:srgbClr val="21252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базовый уровень</a:t>
            </a:r>
            <a:r>
              <a:rPr lang="ru-RU" sz="1800" b="1" dirty="0">
                <a:solidFill>
                  <a:srgbClr val="21252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F9E8D-61C4-463E-8745-77BCF735D18C}"/>
              </a:ext>
            </a:extLst>
          </p:cNvPr>
          <p:cNvSpPr txBox="1"/>
          <p:nvPr/>
        </p:nvSpPr>
        <p:spPr>
          <a:xfrm>
            <a:off x="291000" y="2299334"/>
            <a:ext cx="52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Утрачивает силу с 01.09.2027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BAAC4-DB57-4BE6-9823-804F20AAF6C0}"/>
              </a:ext>
            </a:extLst>
          </p:cNvPr>
          <p:cNvSpPr txBox="1"/>
          <p:nvPr/>
        </p:nvSpPr>
        <p:spPr>
          <a:xfrm>
            <a:off x="197361" y="2484000"/>
            <a:ext cx="5715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1" dirty="0">
              <a:solidFill>
                <a:srgbClr val="212529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b="1" dirty="0"/>
              <a:t>123.3 Содержание обучения в 10 классе</a:t>
            </a:r>
            <a:r>
              <a:rPr lang="ru-RU" dirty="0"/>
              <a:t>: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123.3.1.Человек в обществе,123.3.2. Духовная культура, 123.3.3. Экономическая жизнь общества. – </a:t>
            </a:r>
            <a:r>
              <a:rPr lang="ru-RU" sz="1800" b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утрачивает силу с 01.09.2026</a:t>
            </a:r>
          </a:p>
          <a:p>
            <a:r>
              <a:rPr lang="ru-RU" b="1" dirty="0"/>
              <a:t>123.5.4. Предметные результаты освоения программы 10 класса </a:t>
            </a:r>
            <a:r>
              <a:rPr lang="ru-RU" dirty="0"/>
              <a:t>(123.5.4.1, 123.5.4.2., 123.5.4.3., 123.5.4.4., 123.5.4.5., 123.5.4.6., 123.5.4.7., 123.5.4.8., 123.5.4.9., 123.5.4.10., 123.5.4.11., 123.5.4.12.) –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u="sng" dirty="0">
                <a:solidFill>
                  <a:srgbClr val="FF0000"/>
                </a:solidFill>
              </a:rPr>
              <a:t>утрачивает силу с 01.09.2026</a:t>
            </a:r>
          </a:p>
          <a:p>
            <a:r>
              <a:rPr lang="ru-RU" b="1" dirty="0"/>
              <a:t>123.6. Поурочное планирование: </a:t>
            </a:r>
            <a:endParaRPr lang="ru-RU" dirty="0"/>
          </a:p>
          <a:p>
            <a:r>
              <a:rPr lang="ru-RU" b="1" dirty="0"/>
              <a:t> </a:t>
            </a:r>
            <a:r>
              <a:rPr lang="ru-RU" dirty="0"/>
              <a:t>Таблица 19 - 10 класс (для обучающихся в 2025/26 учебном году) </a:t>
            </a:r>
            <a:r>
              <a:rPr lang="ru-RU" dirty="0">
                <a:solidFill>
                  <a:srgbClr val="FF0000"/>
                </a:solidFill>
              </a:rPr>
              <a:t>– </a:t>
            </a:r>
            <a:r>
              <a:rPr lang="ru-RU" b="1" u="sng" dirty="0">
                <a:solidFill>
                  <a:srgbClr val="FF0000"/>
                </a:solidFill>
              </a:rPr>
              <a:t>утрачивает силу с 01.09.2026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BD537-9158-0402-BA10-3C81AD47C1CA}"/>
              </a:ext>
            </a:extLst>
          </p:cNvPr>
          <p:cNvSpPr txBox="1"/>
          <p:nvPr/>
        </p:nvSpPr>
        <p:spPr>
          <a:xfrm>
            <a:off x="6096000" y="708144"/>
            <a:ext cx="5475443" cy="67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21252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123(1). Федеральная рабочая программа по учебному предмету «Обществознание».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FE940-E8FC-2E2F-E6D4-1E4334B13C59}"/>
              </a:ext>
            </a:extLst>
          </p:cNvPr>
          <p:cNvSpPr txBox="1"/>
          <p:nvPr/>
        </p:nvSpPr>
        <p:spPr>
          <a:xfrm>
            <a:off x="6223721" y="1539656"/>
            <a:ext cx="522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system-ui"/>
              </a:rPr>
              <a:t>В</a:t>
            </a:r>
            <a:r>
              <a:rPr lang="ru-RU" b="1" i="0" dirty="0">
                <a:solidFill>
                  <a:srgbClr val="FF0000"/>
                </a:solidFill>
                <a:effectLst/>
                <a:latin typeface="system-ui"/>
              </a:rPr>
              <a:t>ступает в силу с 1 сентября 2026 г. и применяется при приеме на обучение по образовательным программам среднего общего образования начиная с 2026/27 учебного года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Выноска: стрелка вверх 6">
            <a:extLst>
              <a:ext uri="{FF2B5EF4-FFF2-40B4-BE49-F238E27FC236}">
                <a16:creationId xmlns:a16="http://schemas.microsoft.com/office/drawing/2014/main" id="{441C6187-A664-FE70-AEB7-289BCB1128B4}"/>
              </a:ext>
            </a:extLst>
          </p:cNvPr>
          <p:cNvSpPr/>
          <p:nvPr/>
        </p:nvSpPr>
        <p:spPr>
          <a:xfrm>
            <a:off x="8121000" y="2965157"/>
            <a:ext cx="1800000" cy="1755001"/>
          </a:xfrm>
          <a:prstGeom prst="upArrow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Без указания уровней 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8EDEA-14B4-7D9E-C10D-6E273CF4216E}"/>
              </a:ext>
            </a:extLst>
          </p:cNvPr>
          <p:cNvSpPr txBox="1"/>
          <p:nvPr/>
        </p:nvSpPr>
        <p:spPr>
          <a:xfrm>
            <a:off x="7311000" y="4922838"/>
            <a:ext cx="369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12529"/>
                </a:solidFill>
                <a:effectLst/>
                <a:latin typeface="system-ui"/>
              </a:rPr>
              <a:t>Подпункт 8 пункта 2 Изменений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857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15EB18-A238-445D-9654-073EFF1064A5}"/>
              </a:ext>
            </a:extLst>
          </p:cNvPr>
          <p:cNvSpPr txBox="1"/>
          <p:nvPr/>
        </p:nvSpPr>
        <p:spPr>
          <a:xfrm>
            <a:off x="5421000" y="49590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98558-62D1-477F-996A-8E2E3E5D7CAE}"/>
              </a:ext>
            </a:extLst>
          </p:cNvPr>
          <p:cNvSpPr txBox="1"/>
          <p:nvPr/>
        </p:nvSpPr>
        <p:spPr>
          <a:xfrm>
            <a:off x="204664" y="921562"/>
            <a:ext cx="11697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Количество учебных часов, выделенных на изучение учебного предмета «Обществознание» (базовый уровень) в федеральных учебных планах: п. 313.201 технологического, агротехнологического профилей (варианты 1, 2); п. 131.20.2 естественно-научного, агротехнологического профилей (варианты 1, 2);  п. 131.20.3 гуманитарного профиля (варианты 2, 3, 5); п. 131.20.5 универсального профиля , а также в </a:t>
            </a:r>
            <a:r>
              <a:rPr lang="ru-RU" dirty="0">
                <a:solidFill>
                  <a:srgbClr val="22272F"/>
                </a:solidFill>
              </a:rPr>
              <a:t>учебных планах с профильной возможностью, предусматривающие изучение государственных языков республик Российской Федерации из числа языков народов Российской Федерации (п. 131.20.6), предусматривающих </a:t>
            </a:r>
            <a:r>
              <a:rPr lang="ru-RU" b="1" dirty="0">
                <a:solidFill>
                  <a:srgbClr val="22272F"/>
                </a:solidFill>
              </a:rPr>
              <a:t>изучение учебного предмета «Обществознание» и на базовом уровне определяется следующим образом: </a:t>
            </a:r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A1FD4A-43DF-497E-B098-89E5D9D2F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31" t="61155" r="43356" b="36220"/>
          <a:stretch/>
        </p:blipFill>
        <p:spPr>
          <a:xfrm>
            <a:off x="1060289" y="4311776"/>
            <a:ext cx="10314609" cy="6779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5840F9-0767-494F-9C69-3CDE1936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86" y="2980806"/>
            <a:ext cx="5146814" cy="14516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34AB28-1DA5-4B82-9C44-221349BFFDC0}"/>
              </a:ext>
            </a:extLst>
          </p:cNvPr>
          <p:cNvSpPr txBox="1"/>
          <p:nvPr/>
        </p:nvSpPr>
        <p:spPr>
          <a:xfrm>
            <a:off x="651000" y="2985507"/>
            <a:ext cx="193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!!!!!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314B64-5535-B568-196E-9DA35CAEBE9D}"/>
              </a:ext>
            </a:extLst>
          </p:cNvPr>
          <p:cNvSpPr/>
          <p:nvPr/>
        </p:nvSpPr>
        <p:spPr>
          <a:xfrm>
            <a:off x="2608500" y="5389170"/>
            <a:ext cx="6975000" cy="13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Новая  федеральная рабочая программа по обществознанию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 01.09.2026 начинает действовать для 10-х классов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7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ACAF-4BE4-2BEA-F59E-F8CED6F61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4FBDC-0B86-2135-090B-213B888ADB7B}"/>
              </a:ext>
            </a:extLst>
          </p:cNvPr>
          <p:cNvSpPr txBox="1"/>
          <p:nvPr/>
        </p:nvSpPr>
        <p:spPr>
          <a:xfrm>
            <a:off x="516000" y="209279"/>
            <a:ext cx="102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ВАЖНО!!!!!                              </a:t>
            </a:r>
            <a:r>
              <a:rPr lang="ru-RU" sz="4400" b="1" dirty="0" smtClean="0">
                <a:solidFill>
                  <a:srgbClr val="FF0000"/>
                </a:solidFill>
              </a:rPr>
              <a:t>с 01.09.2026 г.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66C1441-8FA9-39C9-EA42-79EE385508AB}"/>
              </a:ext>
            </a:extLst>
          </p:cNvPr>
          <p:cNvGraphicFramePr>
            <a:graphicFrameLocks noGrp="1"/>
          </p:cNvGraphicFramePr>
          <p:nvPr/>
        </p:nvGraphicFramePr>
        <p:xfrm>
          <a:off x="651000" y="1401097"/>
          <a:ext cx="9602708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8773">
                  <a:extLst>
                    <a:ext uri="{9D8B030D-6E8A-4147-A177-3AD203B41FA5}">
                      <a16:colId xmlns:a16="http://schemas.microsoft.com/office/drawing/2014/main" val="2467376742"/>
                    </a:ext>
                  </a:extLst>
                </a:gridCol>
                <a:gridCol w="2768773">
                  <a:extLst>
                    <a:ext uri="{9D8B030D-6E8A-4147-A177-3AD203B41FA5}">
                      <a16:colId xmlns:a16="http://schemas.microsoft.com/office/drawing/2014/main" val="451775573"/>
                    </a:ext>
                  </a:extLst>
                </a:gridCol>
                <a:gridCol w="1148286">
                  <a:extLst>
                    <a:ext uri="{9D8B030D-6E8A-4147-A177-3AD203B41FA5}">
                      <a16:colId xmlns:a16="http://schemas.microsoft.com/office/drawing/2014/main" val="747299090"/>
                    </a:ext>
                  </a:extLst>
                </a:gridCol>
                <a:gridCol w="972292">
                  <a:extLst>
                    <a:ext uri="{9D8B030D-6E8A-4147-A177-3AD203B41FA5}">
                      <a16:colId xmlns:a16="http://schemas.microsoft.com/office/drawing/2014/main" val="4130954398"/>
                    </a:ext>
                  </a:extLst>
                </a:gridCol>
                <a:gridCol w="972292">
                  <a:extLst>
                    <a:ext uri="{9D8B030D-6E8A-4147-A177-3AD203B41FA5}">
                      <a16:colId xmlns:a16="http://schemas.microsoft.com/office/drawing/2014/main" val="85662117"/>
                    </a:ext>
                  </a:extLst>
                </a:gridCol>
                <a:gridCol w="972292">
                  <a:extLst>
                    <a:ext uri="{9D8B030D-6E8A-4147-A177-3AD203B41FA5}">
                      <a16:colId xmlns:a16="http://schemas.microsoft.com/office/drawing/2014/main" val="2169061599"/>
                    </a:ext>
                  </a:extLst>
                </a:gridCol>
              </a:tblGrid>
              <a:tr h="227903">
                <a:tc rowSpan="2" gridSpan="2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Учебный предмет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10 класс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800" b="1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класс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4208278"/>
                  </a:ext>
                </a:extLst>
              </a:tr>
              <a:tr h="268542">
                <a:tc gridSpan="2" vMerge="1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База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Углуб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База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Углуб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4062682"/>
                  </a:ext>
                </a:extLst>
              </a:tr>
              <a:tr h="268542">
                <a:tc gridSpan="2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История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2 (68)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4(136)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 (68)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4(136)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991107"/>
                  </a:ext>
                </a:extLst>
              </a:tr>
              <a:tr h="268542">
                <a:tc rowSpan="2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Всеобщая история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23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34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23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24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495565"/>
                  </a:ext>
                </a:extLst>
              </a:tr>
              <a:tr h="268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История России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45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102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</a:rPr>
                        <a:t>78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072838"/>
                  </a:ext>
                </a:extLst>
              </a:tr>
              <a:tr h="26854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Обобщающее повторение по курсу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228451"/>
                  </a:ext>
                </a:extLst>
              </a:tr>
              <a:tr h="268542">
                <a:tc gridSpan="2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Обществознание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2 (68)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effectLst/>
                        </a:rPr>
                        <a:t>4(136)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??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 (68)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4(136)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65074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3E57A37-B42E-5E0C-F0B9-31764E758238}"/>
              </a:ext>
            </a:extLst>
          </p:cNvPr>
          <p:cNvSpPr txBox="1"/>
          <p:nvPr/>
        </p:nvSpPr>
        <p:spPr>
          <a:xfrm>
            <a:off x="3735194" y="3872955"/>
            <a:ext cx="2146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Обновленные ФРП </a:t>
            </a:r>
            <a:r>
              <a:rPr lang="ru-RU" dirty="0" smtClean="0"/>
              <a:t>будут </a:t>
            </a:r>
            <a:r>
              <a:rPr lang="ru-RU" dirty="0"/>
              <a:t>размещены на сайте «Единое содержание общего образования»</a:t>
            </a:r>
          </a:p>
          <a:p>
            <a:pPr algn="ctr"/>
            <a:r>
              <a:rPr lang="ru-RU" dirty="0"/>
              <a:t> к началу нового учебного года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E45B1A-D10E-FADA-8ACB-F5AC6CE0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36" t="18505" r="39665" b="11286"/>
          <a:stretch>
            <a:fillRect/>
          </a:stretch>
        </p:blipFill>
        <p:spPr>
          <a:xfrm>
            <a:off x="400228" y="3683323"/>
            <a:ext cx="3240001" cy="28185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7B0AC-E5D5-F214-672C-19DE6813562A}"/>
              </a:ext>
            </a:extLst>
          </p:cNvPr>
          <p:cNvSpPr txBox="1"/>
          <p:nvPr/>
        </p:nvSpPr>
        <p:spPr>
          <a:xfrm>
            <a:off x="3605643" y="6227744"/>
            <a:ext cx="6098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3"/>
              </a:rPr>
              <a:t>https://edsoo.ru/rabochie-programmy/</a:t>
            </a:r>
            <a:r>
              <a:rPr lang="ru-RU" sz="24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36877-55F0-20BA-39B3-55D9020FAABB}"/>
              </a:ext>
            </a:extLst>
          </p:cNvPr>
          <p:cNvSpPr txBox="1"/>
          <p:nvPr/>
        </p:nvSpPr>
        <p:spPr>
          <a:xfrm>
            <a:off x="1191000" y="939432"/>
            <a:ext cx="89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 уровне СОО (10-11 классы</a:t>
            </a:r>
            <a:r>
              <a:rPr lang="ru-RU" sz="2400" b="1" dirty="0" smtClean="0">
                <a:solidFill>
                  <a:srgbClr val="FF0000"/>
                </a:solidFill>
              </a:rPr>
              <a:t>) в 2026/2027 учебном году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920175" flipH="1">
            <a:off x="8873574" y="3578990"/>
            <a:ext cx="630000" cy="49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90281" y="4282211"/>
            <a:ext cx="245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Только в 2026/2027 уч. году,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с 01.09.2027- 1 (34) час</a:t>
            </a:r>
          </a:p>
        </p:txBody>
      </p:sp>
      <p:sp>
        <p:nvSpPr>
          <p:cNvPr id="10" name="Стрелка вправо 9"/>
          <p:cNvSpPr/>
          <p:nvPr/>
        </p:nvSpPr>
        <p:spPr>
          <a:xfrm rot="5400000" flipH="1">
            <a:off x="7603500" y="3388946"/>
            <a:ext cx="450000" cy="94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1000" y="4165343"/>
            <a:ext cx="283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??? Новая ФРП – без указания уровней, во ФГОС СОО  углубленное изучение предмета остается. ЖДЕМ ИЗМЕНЕНИЙ И РАЗЪЯСНЕНИЙ!!!!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Стрелка вправо 2">
            <a:extLst>
              <a:ext uri="{FF2B5EF4-FFF2-40B4-BE49-F238E27FC236}">
                <a16:creationId xmlns:a16="http://schemas.microsoft.com/office/drawing/2014/main" id="{7BFCF405-DAD5-211B-64E2-9FC6280DD8EA}"/>
              </a:ext>
            </a:extLst>
          </p:cNvPr>
          <p:cNvSpPr/>
          <p:nvPr/>
        </p:nvSpPr>
        <p:spPr>
          <a:xfrm rot="1920175" flipH="1">
            <a:off x="10189613" y="3333163"/>
            <a:ext cx="630000" cy="49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5F131-7E9D-05C6-3678-4FE9669A82EF}"/>
              </a:ext>
            </a:extLst>
          </p:cNvPr>
          <p:cNvSpPr txBox="1"/>
          <p:nvPr/>
        </p:nvSpPr>
        <p:spPr>
          <a:xfrm>
            <a:off x="9694047" y="3872955"/>
            <a:ext cx="2319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В 2026/2027 уч. году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81273" y="54468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Изменений в федеральную рабочую программу по учебному предмету </a:t>
            </a:r>
            <a:r>
              <a:rPr lang="ru-RU" sz="1600" b="1" dirty="0" smtClean="0"/>
              <a:t> </a:t>
            </a:r>
            <a:r>
              <a:rPr lang="ru-RU" sz="1600" b="1" u="sng" dirty="0" smtClean="0"/>
              <a:t>«</a:t>
            </a:r>
            <a:r>
              <a:rPr lang="ru-RU" sz="1600" b="1" u="sng" dirty="0"/>
              <a:t>Обществознание» (углубленный уровень) </a:t>
            </a:r>
            <a:endParaRPr lang="ru-RU" sz="1600" b="1" u="sng" dirty="0" smtClean="0"/>
          </a:p>
          <a:p>
            <a:pPr algn="ctr"/>
            <a:r>
              <a:rPr lang="ru-RU" sz="1600" b="1" dirty="0"/>
              <a:t>п</a:t>
            </a:r>
            <a:r>
              <a:rPr lang="ru-RU" sz="1600" b="1" dirty="0" smtClean="0"/>
              <a:t>риказы </a:t>
            </a:r>
            <a:r>
              <a:rPr lang="ru-RU" sz="1600" b="1" dirty="0"/>
              <a:t>№ 729 и № 808 </a:t>
            </a:r>
            <a:r>
              <a:rPr lang="ru-RU" sz="1600" b="1" dirty="0" smtClean="0"/>
              <a:t>не </a:t>
            </a:r>
            <a:r>
              <a:rPr lang="ru-RU" sz="1600" b="1" dirty="0"/>
              <a:t>вносили</a:t>
            </a:r>
          </a:p>
        </p:txBody>
      </p:sp>
    </p:spTree>
    <p:extLst>
      <p:ext uri="{BB962C8B-B14F-4D97-AF65-F5344CB8AC3E}">
        <p14:creationId xmlns:p14="http://schemas.microsoft.com/office/powerpoint/2010/main" val="268400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208C57-EF50-C181-69BC-BCD61090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60" t="25721" r="38189" b="10630"/>
          <a:stretch>
            <a:fillRect/>
          </a:stretch>
        </p:blipFill>
        <p:spPr>
          <a:xfrm>
            <a:off x="471000" y="800336"/>
            <a:ext cx="3420000" cy="436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95445-BF97-4F56-DB0A-92FBC1CE0CB0}"/>
              </a:ext>
            </a:extLst>
          </p:cNvPr>
          <p:cNvSpPr txBox="1"/>
          <p:nvPr/>
        </p:nvSpPr>
        <p:spPr>
          <a:xfrm>
            <a:off x="5016000" y="1134000"/>
            <a:ext cx="6094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-apple-system"/>
              </a:rPr>
              <a:t>Н</a:t>
            </a:r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а федеральном портале проектов нормативных документов </a:t>
            </a:r>
            <a:r>
              <a:rPr lang="ru-RU" b="1" dirty="0">
                <a:solidFill>
                  <a:srgbClr val="000000"/>
                </a:solidFill>
                <a:latin typeface="-apple-system"/>
              </a:rPr>
              <a:t>опубликовали Проект приказа Минпросвещения России об изменениях в ФООП. </a:t>
            </a:r>
            <a:endParaRPr lang="ru-RU" b="1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Изменения планируют ввести в действие </a:t>
            </a:r>
          </a:p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с 1 сентября 2026 года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3C4A7-9701-04CB-CE55-0D4EAE4DB89B}"/>
              </a:ext>
            </a:extLst>
          </p:cNvPr>
          <p:cNvSpPr txBox="1"/>
          <p:nvPr/>
        </p:nvSpPr>
        <p:spPr>
          <a:xfrm>
            <a:off x="5613000" y="2845277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Скорректирована ФРП по обществознанию, которую нужно применять для тех, кто начнет освоение ООП СОО </a:t>
            </a:r>
            <a:r>
              <a:rPr lang="ru-RU" b="0" i="0" u="sng" dirty="0" smtClean="0">
                <a:solidFill>
                  <a:srgbClr val="000000"/>
                </a:solidFill>
                <a:effectLst/>
                <a:latin typeface="-apple-system"/>
              </a:rPr>
              <a:t>с </a:t>
            </a:r>
            <a:r>
              <a:rPr lang="ru-RU" b="0" i="0" u="sng" dirty="0">
                <a:solidFill>
                  <a:srgbClr val="000000"/>
                </a:solidFill>
                <a:effectLst/>
                <a:latin typeface="-apple-system"/>
              </a:rPr>
              <a:t>1 сентября 2026 года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endParaRPr lang="ru-RU" dirty="0">
              <a:solidFill>
                <a:srgbClr val="000000"/>
              </a:solidFill>
              <a:latin typeface="-apple-system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В пояснительной записке заменено общее количество рекомендованных учебных часов на изучение обществознания с «119» на «102» (ликвидирована опечатка).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1F3031-67A7-D9F0-DF91-3FA0A12AD8FB}"/>
              </a:ext>
            </a:extLst>
          </p:cNvPr>
          <p:cNvSpPr txBox="1"/>
          <p:nvPr/>
        </p:nvSpPr>
        <p:spPr>
          <a:xfrm>
            <a:off x="3126000" y="225692"/>
            <a:ext cx="55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Изменения в ФОП СОО еще нас ждут!</a:t>
            </a:r>
          </a:p>
        </p:txBody>
      </p:sp>
    </p:spTree>
    <p:extLst>
      <p:ext uri="{BB962C8B-B14F-4D97-AF65-F5344CB8AC3E}">
        <p14:creationId xmlns:p14="http://schemas.microsoft.com/office/powerpoint/2010/main" val="4247626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3195</Words>
  <Application>Microsoft Office PowerPoint</Application>
  <PresentationFormat>Широкоэкранный</PresentationFormat>
  <Paragraphs>295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3" baseType="lpstr">
      <vt:lpstr>-apple-system</vt:lpstr>
      <vt:lpstr>Aptos</vt:lpstr>
      <vt:lpstr>Arial</vt:lpstr>
      <vt:lpstr>Caladea</vt:lpstr>
      <vt:lpstr>Calibri</vt:lpstr>
      <vt:lpstr>Calibri Light</vt:lpstr>
      <vt:lpstr>Inter</vt:lpstr>
      <vt:lpstr>Myriad Pro</vt:lpstr>
      <vt:lpstr>pr</vt:lpstr>
      <vt:lpstr>PT Serif</vt:lpstr>
      <vt:lpstr>Roboto</vt:lpstr>
      <vt:lpstr>Segoe UI</vt:lpstr>
      <vt:lpstr>system-ui</vt:lpstr>
      <vt:lpstr>Times New Roman</vt:lpstr>
      <vt:lpstr>Тема Office</vt:lpstr>
      <vt:lpstr>1_Тема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Лукьяненко Екатерина Андреевна</cp:lastModifiedBy>
  <cp:revision>448</cp:revision>
  <cp:lastPrinted>2025-04-10T23:42:51Z</cp:lastPrinted>
  <dcterms:created xsi:type="dcterms:W3CDTF">2022-02-08T09:10:55Z</dcterms:created>
  <dcterms:modified xsi:type="dcterms:W3CDTF">2026-06-05T07:43:37Z</dcterms:modified>
</cp:coreProperties>
</file>