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42" r:id="rId3"/>
    <p:sldId id="474" r:id="rId4"/>
    <p:sldId id="476" r:id="rId5"/>
    <p:sldId id="477" r:id="rId6"/>
    <p:sldId id="501" r:id="rId7"/>
    <p:sldId id="479" r:id="rId8"/>
    <p:sldId id="493" r:id="rId9"/>
    <p:sldId id="494" r:id="rId10"/>
    <p:sldId id="480" r:id="rId11"/>
    <p:sldId id="495" r:id="rId12"/>
    <p:sldId id="487" r:id="rId13"/>
    <p:sldId id="500" r:id="rId1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E014A5-7240-4227-A28F-1C541EBDF55F}">
          <p14:sldIdLst>
            <p14:sldId id="256"/>
            <p14:sldId id="442"/>
            <p14:sldId id="474"/>
            <p14:sldId id="476"/>
            <p14:sldId id="477"/>
            <p14:sldId id="501"/>
            <p14:sldId id="479"/>
            <p14:sldId id="493"/>
            <p14:sldId id="494"/>
            <p14:sldId id="480"/>
            <p14:sldId id="495"/>
            <p14:sldId id="487"/>
            <p14:sldId id="500"/>
          </p14:sldIdLst>
        </p14:section>
        <p14:section name="Раздел без заголовка" id="{E2600492-3EF0-49BC-8157-C0041E4A45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5980C-BB83-4CD5-92CE-B589E6032B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521D62-0176-4F5A-B29E-BB3109D691BB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Поддержка родного языка (п. 17.7)</a:t>
          </a:r>
        </a:p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Новый подпункт рекомендует разработать курс внеурочной деятельности для 1 класса — практическая отработка речевых и социальных навыков. Материалы должны быть адаптированы под возраст и дифференцированы по уровням сложности</a:t>
          </a:r>
          <a:r>
            <a: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55D3329-E09D-41DD-8910-BB9CAC2CEC42}" type="parTrans" cxnId="{6BE47B64-9A85-4B41-94AD-7516B4C5F8BA}">
      <dgm:prSet/>
      <dgm:spPr/>
      <dgm:t>
        <a:bodyPr/>
        <a:lstStyle/>
        <a:p>
          <a:endParaRPr lang="ru-RU"/>
        </a:p>
      </dgm:t>
    </dgm:pt>
    <dgm:pt modelId="{4022B5F7-CCF8-4C4E-8A04-D5132B09AFD6}" type="sibTrans" cxnId="{6BE47B64-9A85-4B41-94AD-7516B4C5F8BA}">
      <dgm:prSet/>
      <dgm:spPr/>
      <dgm:t>
        <a:bodyPr/>
        <a:lstStyle/>
        <a:p>
          <a:endParaRPr lang="ru-RU"/>
        </a:p>
      </dgm:t>
    </dgm:pt>
    <dgm:pt modelId="{061842C9-078E-408A-B790-4E482DE21408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Практико-ориентированный подход (п. 19.31)</a:t>
          </a:r>
        </a:p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 теперь ориентированы не просто на знание теории, а на применение знаний, умений и навыков в учебных ситуациях и реальных жизненных условиях.</a:t>
          </a:r>
        </a:p>
      </dgm:t>
    </dgm:pt>
    <dgm:pt modelId="{379B868E-B3C3-4B0C-ACD1-C4C34E8BB571}" type="parTrans" cxnId="{ACAF0EC4-0A4E-4A70-BC83-A3E88FB0A1EC}">
      <dgm:prSet/>
      <dgm:spPr/>
      <dgm:t>
        <a:bodyPr/>
        <a:lstStyle/>
        <a:p>
          <a:endParaRPr lang="ru-RU"/>
        </a:p>
      </dgm:t>
    </dgm:pt>
    <dgm:pt modelId="{10636CC7-208A-4C02-8FE3-350F3351696C}" type="sibTrans" cxnId="{ACAF0EC4-0A4E-4A70-BC83-A3E88FB0A1EC}">
      <dgm:prSet/>
      <dgm:spPr/>
      <dgm:t>
        <a:bodyPr/>
        <a:lstStyle/>
        <a:p>
          <a:endParaRPr lang="ru-RU"/>
        </a:p>
      </dgm:t>
    </dgm:pt>
    <dgm:pt modelId="{691192ED-2674-42E4-8767-F054FD8873D8}">
      <dgm:prSet custT="1"/>
      <dgm:spPr/>
      <dgm:t>
        <a:bodyPr/>
        <a:lstStyle/>
        <a:p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Технические правки (пп. 20–168 )</a:t>
          </a:r>
        </a:p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описания всех учебных предметов (русский язык, литературное чтение, математика, окружающий мир и др.) исключаются ссылки на предметные области. </a:t>
          </a:r>
        </a:p>
      </dgm:t>
    </dgm:pt>
    <dgm:pt modelId="{529E540E-9FD5-48DB-839F-2FCF36CB0415}" type="parTrans" cxnId="{50DA0E2C-567F-4AEA-8778-F834639C845E}">
      <dgm:prSet/>
      <dgm:spPr/>
      <dgm:t>
        <a:bodyPr/>
        <a:lstStyle/>
        <a:p>
          <a:endParaRPr lang="ru-RU"/>
        </a:p>
      </dgm:t>
    </dgm:pt>
    <dgm:pt modelId="{F4EA6154-9B13-41E5-9021-6A83D42697F5}" type="sibTrans" cxnId="{50DA0E2C-567F-4AEA-8778-F834639C845E}">
      <dgm:prSet/>
      <dgm:spPr/>
      <dgm:t>
        <a:bodyPr/>
        <a:lstStyle/>
        <a:p>
          <a:endParaRPr lang="ru-RU"/>
        </a:p>
      </dgm:t>
    </dgm:pt>
    <dgm:pt modelId="{A68DDF92-A2DA-4B96-BE94-085CA841089D}" type="pres">
      <dgm:prSet presAssocID="{CB85980C-BB83-4CD5-92CE-B589E6032BD6}" presName="Name0" presStyleCnt="0">
        <dgm:presLayoutVars>
          <dgm:chMax val="7"/>
          <dgm:chPref val="7"/>
          <dgm:dir/>
        </dgm:presLayoutVars>
      </dgm:prSet>
      <dgm:spPr/>
    </dgm:pt>
    <dgm:pt modelId="{12D49AC4-DA70-4C30-ADFF-87A0AE38774D}" type="pres">
      <dgm:prSet presAssocID="{CB85980C-BB83-4CD5-92CE-B589E6032BD6}" presName="Name1" presStyleCnt="0"/>
      <dgm:spPr/>
    </dgm:pt>
    <dgm:pt modelId="{21800926-B779-44CF-8A2F-B260B14642DB}" type="pres">
      <dgm:prSet presAssocID="{CB85980C-BB83-4CD5-92CE-B589E6032BD6}" presName="cycle" presStyleCnt="0"/>
      <dgm:spPr/>
    </dgm:pt>
    <dgm:pt modelId="{3A7E8123-EA03-472D-938C-879A2921C50D}" type="pres">
      <dgm:prSet presAssocID="{CB85980C-BB83-4CD5-92CE-B589E6032BD6}" presName="srcNode" presStyleLbl="node1" presStyleIdx="0" presStyleCnt="3"/>
      <dgm:spPr/>
    </dgm:pt>
    <dgm:pt modelId="{2108A40F-B88C-476F-9319-F2C6C195C0AB}" type="pres">
      <dgm:prSet presAssocID="{CB85980C-BB83-4CD5-92CE-B589E6032BD6}" presName="conn" presStyleLbl="parChTrans1D2" presStyleIdx="0" presStyleCnt="1"/>
      <dgm:spPr/>
    </dgm:pt>
    <dgm:pt modelId="{B304A6D7-D7B0-4AC1-B1CC-C5AF0E422E34}" type="pres">
      <dgm:prSet presAssocID="{CB85980C-BB83-4CD5-92CE-B589E6032BD6}" presName="extraNode" presStyleLbl="node1" presStyleIdx="0" presStyleCnt="3"/>
      <dgm:spPr/>
    </dgm:pt>
    <dgm:pt modelId="{B2DB07ED-9F83-4314-8B1E-E2611092CD76}" type="pres">
      <dgm:prSet presAssocID="{CB85980C-BB83-4CD5-92CE-B589E6032BD6}" presName="dstNode" presStyleLbl="node1" presStyleIdx="0" presStyleCnt="3"/>
      <dgm:spPr/>
    </dgm:pt>
    <dgm:pt modelId="{F386BF06-47D8-49C6-84A2-65A77AA06119}" type="pres">
      <dgm:prSet presAssocID="{12521D62-0176-4F5A-B29E-BB3109D691BB}" presName="text_1" presStyleLbl="node1" presStyleIdx="0" presStyleCnt="3" custScaleY="124993">
        <dgm:presLayoutVars>
          <dgm:bulletEnabled val="1"/>
        </dgm:presLayoutVars>
      </dgm:prSet>
      <dgm:spPr/>
    </dgm:pt>
    <dgm:pt modelId="{4D15B3B5-8017-47AE-89EF-63FFF8F8B1DF}" type="pres">
      <dgm:prSet presAssocID="{12521D62-0176-4F5A-B29E-BB3109D691BB}" presName="accent_1" presStyleCnt="0"/>
      <dgm:spPr/>
    </dgm:pt>
    <dgm:pt modelId="{08C2CFA9-82DE-4720-8A0D-B64DD825F1ED}" type="pres">
      <dgm:prSet presAssocID="{12521D62-0176-4F5A-B29E-BB3109D691BB}" presName="accentRepeatNode" presStyleLbl="solidFgAcc1" presStyleIdx="0" presStyleCnt="3"/>
      <dgm:spPr/>
    </dgm:pt>
    <dgm:pt modelId="{E3718113-42CF-408F-B18D-A1D48598A1B6}" type="pres">
      <dgm:prSet presAssocID="{061842C9-078E-408A-B790-4E482DE21408}" presName="text_2" presStyleLbl="node1" presStyleIdx="1" presStyleCnt="3" custScaleY="113078">
        <dgm:presLayoutVars>
          <dgm:bulletEnabled val="1"/>
        </dgm:presLayoutVars>
      </dgm:prSet>
      <dgm:spPr/>
    </dgm:pt>
    <dgm:pt modelId="{7B70FE33-8CC5-43C2-AF9A-D74E213206CE}" type="pres">
      <dgm:prSet presAssocID="{061842C9-078E-408A-B790-4E482DE21408}" presName="accent_2" presStyleCnt="0"/>
      <dgm:spPr/>
    </dgm:pt>
    <dgm:pt modelId="{E42750CF-86CA-43C9-A987-D6157D24D069}" type="pres">
      <dgm:prSet presAssocID="{061842C9-078E-408A-B790-4E482DE21408}" presName="accentRepeatNode" presStyleLbl="solidFgAcc1" presStyleIdx="1" presStyleCnt="3"/>
      <dgm:spPr/>
    </dgm:pt>
    <dgm:pt modelId="{637017B7-C641-40DE-8FB8-4A2FE6C69256}" type="pres">
      <dgm:prSet presAssocID="{691192ED-2674-42E4-8767-F054FD8873D8}" presName="text_3" presStyleLbl="node1" presStyleIdx="2" presStyleCnt="3" custScaleY="157875">
        <dgm:presLayoutVars>
          <dgm:bulletEnabled val="1"/>
        </dgm:presLayoutVars>
      </dgm:prSet>
      <dgm:spPr/>
    </dgm:pt>
    <dgm:pt modelId="{F85EF9B8-9144-4FED-9A7B-BB04E1EFC250}" type="pres">
      <dgm:prSet presAssocID="{691192ED-2674-42E4-8767-F054FD8873D8}" presName="accent_3" presStyleCnt="0"/>
      <dgm:spPr/>
    </dgm:pt>
    <dgm:pt modelId="{AC8D3793-1DA7-40BE-BA57-4A1304616A89}" type="pres">
      <dgm:prSet presAssocID="{691192ED-2674-42E4-8767-F054FD8873D8}" presName="accentRepeatNode" presStyleLbl="solidFgAcc1" presStyleIdx="2" presStyleCnt="3"/>
      <dgm:spPr/>
    </dgm:pt>
  </dgm:ptLst>
  <dgm:cxnLst>
    <dgm:cxn modelId="{6979A928-E3D3-4EC8-81AD-558630F74247}" type="presOf" srcId="{4022B5F7-CCF8-4C4E-8A04-D5132B09AFD6}" destId="{2108A40F-B88C-476F-9319-F2C6C195C0AB}" srcOrd="0" destOrd="0" presId="urn:microsoft.com/office/officeart/2008/layout/VerticalCurvedList"/>
    <dgm:cxn modelId="{50DA0E2C-567F-4AEA-8778-F834639C845E}" srcId="{CB85980C-BB83-4CD5-92CE-B589E6032BD6}" destId="{691192ED-2674-42E4-8767-F054FD8873D8}" srcOrd="2" destOrd="0" parTransId="{529E540E-9FD5-48DB-839F-2FCF36CB0415}" sibTransId="{F4EA6154-9B13-41E5-9021-6A83D42697F5}"/>
    <dgm:cxn modelId="{1BE85060-26C9-4E8D-9E7F-82D89A8EC3B9}" type="presOf" srcId="{CB85980C-BB83-4CD5-92CE-B589E6032BD6}" destId="{A68DDF92-A2DA-4B96-BE94-085CA841089D}" srcOrd="0" destOrd="0" presId="urn:microsoft.com/office/officeart/2008/layout/VerticalCurvedList"/>
    <dgm:cxn modelId="{6BE47B64-9A85-4B41-94AD-7516B4C5F8BA}" srcId="{CB85980C-BB83-4CD5-92CE-B589E6032BD6}" destId="{12521D62-0176-4F5A-B29E-BB3109D691BB}" srcOrd="0" destOrd="0" parTransId="{F55D3329-E09D-41DD-8910-BB9CAC2CEC42}" sibTransId="{4022B5F7-CCF8-4C4E-8A04-D5132B09AFD6}"/>
    <dgm:cxn modelId="{36798276-46A7-4FE3-8184-FBA301C4E817}" type="presOf" srcId="{061842C9-078E-408A-B790-4E482DE21408}" destId="{E3718113-42CF-408F-B18D-A1D48598A1B6}" srcOrd="0" destOrd="0" presId="urn:microsoft.com/office/officeart/2008/layout/VerticalCurvedList"/>
    <dgm:cxn modelId="{9BA70B80-D2F1-415C-BD69-9523922BCEC9}" type="presOf" srcId="{12521D62-0176-4F5A-B29E-BB3109D691BB}" destId="{F386BF06-47D8-49C6-84A2-65A77AA06119}" srcOrd="0" destOrd="0" presId="urn:microsoft.com/office/officeart/2008/layout/VerticalCurvedList"/>
    <dgm:cxn modelId="{B2A33EAB-C94E-4AF5-A91A-1BB6D13BF153}" type="presOf" srcId="{691192ED-2674-42E4-8767-F054FD8873D8}" destId="{637017B7-C641-40DE-8FB8-4A2FE6C69256}" srcOrd="0" destOrd="0" presId="urn:microsoft.com/office/officeart/2008/layout/VerticalCurvedList"/>
    <dgm:cxn modelId="{ACAF0EC4-0A4E-4A70-BC83-A3E88FB0A1EC}" srcId="{CB85980C-BB83-4CD5-92CE-B589E6032BD6}" destId="{061842C9-078E-408A-B790-4E482DE21408}" srcOrd="1" destOrd="0" parTransId="{379B868E-B3C3-4B0C-ACD1-C4C34E8BB571}" sibTransId="{10636CC7-208A-4C02-8FE3-350F3351696C}"/>
    <dgm:cxn modelId="{1B615B05-C82F-41E6-B597-45537DFE5E36}" type="presParOf" srcId="{A68DDF92-A2DA-4B96-BE94-085CA841089D}" destId="{12D49AC4-DA70-4C30-ADFF-87A0AE38774D}" srcOrd="0" destOrd="0" presId="urn:microsoft.com/office/officeart/2008/layout/VerticalCurvedList"/>
    <dgm:cxn modelId="{040D1680-598C-4223-912E-AB3B93884F78}" type="presParOf" srcId="{12D49AC4-DA70-4C30-ADFF-87A0AE38774D}" destId="{21800926-B779-44CF-8A2F-B260B14642DB}" srcOrd="0" destOrd="0" presId="urn:microsoft.com/office/officeart/2008/layout/VerticalCurvedList"/>
    <dgm:cxn modelId="{5E73E037-329C-40A1-9292-08A400AE36D8}" type="presParOf" srcId="{21800926-B779-44CF-8A2F-B260B14642DB}" destId="{3A7E8123-EA03-472D-938C-879A2921C50D}" srcOrd="0" destOrd="0" presId="urn:microsoft.com/office/officeart/2008/layout/VerticalCurvedList"/>
    <dgm:cxn modelId="{0D399541-37A7-45A5-AD01-DE2C086F0C35}" type="presParOf" srcId="{21800926-B779-44CF-8A2F-B260B14642DB}" destId="{2108A40F-B88C-476F-9319-F2C6C195C0AB}" srcOrd="1" destOrd="0" presId="urn:microsoft.com/office/officeart/2008/layout/VerticalCurvedList"/>
    <dgm:cxn modelId="{A63AD5E8-36D2-4214-9252-E45C0F7AF89B}" type="presParOf" srcId="{21800926-B779-44CF-8A2F-B260B14642DB}" destId="{B304A6D7-D7B0-4AC1-B1CC-C5AF0E422E34}" srcOrd="2" destOrd="0" presId="urn:microsoft.com/office/officeart/2008/layout/VerticalCurvedList"/>
    <dgm:cxn modelId="{7CA315E4-FF07-43D2-8005-25674CA54372}" type="presParOf" srcId="{21800926-B779-44CF-8A2F-B260B14642DB}" destId="{B2DB07ED-9F83-4314-8B1E-E2611092CD76}" srcOrd="3" destOrd="0" presId="urn:microsoft.com/office/officeart/2008/layout/VerticalCurvedList"/>
    <dgm:cxn modelId="{C7A075AB-27E0-4DBA-A0F1-27E405AED42F}" type="presParOf" srcId="{12D49AC4-DA70-4C30-ADFF-87A0AE38774D}" destId="{F386BF06-47D8-49C6-84A2-65A77AA06119}" srcOrd="1" destOrd="0" presId="urn:microsoft.com/office/officeart/2008/layout/VerticalCurvedList"/>
    <dgm:cxn modelId="{BA7BCA6F-A2AC-4A7B-8978-A404B7DBE9F8}" type="presParOf" srcId="{12D49AC4-DA70-4C30-ADFF-87A0AE38774D}" destId="{4D15B3B5-8017-47AE-89EF-63FFF8F8B1DF}" srcOrd="2" destOrd="0" presId="urn:microsoft.com/office/officeart/2008/layout/VerticalCurvedList"/>
    <dgm:cxn modelId="{0CBB0C20-D492-4322-8780-665358BAAAAA}" type="presParOf" srcId="{4D15B3B5-8017-47AE-89EF-63FFF8F8B1DF}" destId="{08C2CFA9-82DE-4720-8A0D-B64DD825F1ED}" srcOrd="0" destOrd="0" presId="urn:microsoft.com/office/officeart/2008/layout/VerticalCurvedList"/>
    <dgm:cxn modelId="{D1A24913-E991-4D3B-A94D-5302F7828CE5}" type="presParOf" srcId="{12D49AC4-DA70-4C30-ADFF-87A0AE38774D}" destId="{E3718113-42CF-408F-B18D-A1D48598A1B6}" srcOrd="3" destOrd="0" presId="urn:microsoft.com/office/officeart/2008/layout/VerticalCurvedList"/>
    <dgm:cxn modelId="{95D3E263-923D-495B-9BCA-4541CCB0D9AA}" type="presParOf" srcId="{12D49AC4-DA70-4C30-ADFF-87A0AE38774D}" destId="{7B70FE33-8CC5-43C2-AF9A-D74E213206CE}" srcOrd="4" destOrd="0" presId="urn:microsoft.com/office/officeart/2008/layout/VerticalCurvedList"/>
    <dgm:cxn modelId="{2F2E6BB4-AB70-4190-8019-C39ACD4CE23D}" type="presParOf" srcId="{7B70FE33-8CC5-43C2-AF9A-D74E213206CE}" destId="{E42750CF-86CA-43C9-A987-D6157D24D069}" srcOrd="0" destOrd="0" presId="urn:microsoft.com/office/officeart/2008/layout/VerticalCurvedList"/>
    <dgm:cxn modelId="{AA813C11-7F39-42BC-855F-064B8ECDEC56}" type="presParOf" srcId="{12D49AC4-DA70-4C30-ADFF-87A0AE38774D}" destId="{637017B7-C641-40DE-8FB8-4A2FE6C69256}" srcOrd="5" destOrd="0" presId="urn:microsoft.com/office/officeart/2008/layout/VerticalCurvedList"/>
    <dgm:cxn modelId="{FA4F7521-F70A-473A-A70D-D82F7699D354}" type="presParOf" srcId="{12D49AC4-DA70-4C30-ADFF-87A0AE38774D}" destId="{F85EF9B8-9144-4FED-9A7B-BB04E1EFC250}" srcOrd="6" destOrd="0" presId="urn:microsoft.com/office/officeart/2008/layout/VerticalCurvedList"/>
    <dgm:cxn modelId="{E1AFEE00-FB02-49C9-B4F2-26789A977A86}" type="presParOf" srcId="{F85EF9B8-9144-4FED-9A7B-BB04E1EFC250}" destId="{AC8D3793-1DA7-40BE-BA57-4A1304616A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8A40F-B88C-476F-9319-F2C6C195C0AB}">
      <dsp:nvSpPr>
        <dsp:cNvPr id="0" name=""/>
        <dsp:cNvSpPr/>
      </dsp:nvSpPr>
      <dsp:spPr>
        <a:xfrm>
          <a:off x="-4721575" y="-723751"/>
          <a:ext cx="5623967" cy="5623967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6BF06-47D8-49C6-84A2-65A77AA06119}">
      <dsp:nvSpPr>
        <dsp:cNvPr id="0" name=""/>
        <dsp:cNvSpPr/>
      </dsp:nvSpPr>
      <dsp:spPr>
        <a:xfrm>
          <a:off x="580365" y="313264"/>
          <a:ext cx="5926007" cy="1044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01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Поддержка родного языка (п. 17.7)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Новый подпункт рекомендует разработать курс внеурочной деятельности для 1 класса — практическая отработка речевых и социальных навыков. Материалы должны быть адаптированы под возраст и дифференцированы по уровням сложности</a:t>
          </a:r>
          <a:r>
            <a:rPr lang="ru-RU" sz="11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80365" y="313264"/>
        <a:ext cx="5926007" cy="1044057"/>
      </dsp:txXfrm>
    </dsp:sp>
    <dsp:sp modelId="{08C2CFA9-82DE-4720-8A0D-B64DD825F1ED}">
      <dsp:nvSpPr>
        <dsp:cNvPr id="0" name=""/>
        <dsp:cNvSpPr/>
      </dsp:nvSpPr>
      <dsp:spPr>
        <a:xfrm>
          <a:off x="58307" y="313234"/>
          <a:ext cx="1044116" cy="10441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18113-42CF-408F-B18D-A1D48598A1B6}">
      <dsp:nvSpPr>
        <dsp:cNvPr id="0" name=""/>
        <dsp:cNvSpPr/>
      </dsp:nvSpPr>
      <dsp:spPr>
        <a:xfrm>
          <a:off x="883994" y="1615965"/>
          <a:ext cx="5622378" cy="944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01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Практико-ориентированный подход (п. 19.31)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 теперь ориентированы не просто на знание теории, а на применение знаний, умений и навыков в учебных ситуациях и реальных жизненных условиях.</a:t>
          </a:r>
        </a:p>
      </dsp:txBody>
      <dsp:txXfrm>
        <a:off x="883994" y="1615965"/>
        <a:ext cx="5622378" cy="944532"/>
      </dsp:txXfrm>
    </dsp:sp>
    <dsp:sp modelId="{E42750CF-86CA-43C9-A987-D6157D24D069}">
      <dsp:nvSpPr>
        <dsp:cNvPr id="0" name=""/>
        <dsp:cNvSpPr/>
      </dsp:nvSpPr>
      <dsp:spPr>
        <a:xfrm>
          <a:off x="361936" y="1566174"/>
          <a:ext cx="1044116" cy="10441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017B7-C641-40DE-8FB8-4A2FE6C69256}">
      <dsp:nvSpPr>
        <dsp:cNvPr id="0" name=""/>
        <dsp:cNvSpPr/>
      </dsp:nvSpPr>
      <dsp:spPr>
        <a:xfrm>
          <a:off x="580365" y="2681811"/>
          <a:ext cx="5926007" cy="1318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01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Технические правки (пп. 20–168 )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описания всех учебных предметов (русский язык, литературное чтение, математика, окружающий мир и др.) исключаются ссылки на предметные области. </a:t>
          </a:r>
        </a:p>
      </dsp:txBody>
      <dsp:txXfrm>
        <a:off x="580365" y="2681811"/>
        <a:ext cx="5926007" cy="1318718"/>
      </dsp:txXfrm>
    </dsp:sp>
    <dsp:sp modelId="{AC8D3793-1DA7-40BE-BA57-4A1304616A89}">
      <dsp:nvSpPr>
        <dsp:cNvPr id="0" name=""/>
        <dsp:cNvSpPr/>
      </dsp:nvSpPr>
      <dsp:spPr>
        <a:xfrm>
          <a:off x="58307" y="2819113"/>
          <a:ext cx="1044116" cy="10441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EC7B8-574C-43AD-B6A4-562726C46BDB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CA884-236F-45F2-8B48-DC6FE3E04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3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CA884-236F-45F2-8B48-DC6FE3E0492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r-nachalnaya-shkol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1311283806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docs.cntd.ru/document/131466214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cntd.ru/document/1311283806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cntd.ru/document/1314662148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 bwMode="auto">
          <a:xfrm>
            <a:off x="8252973" y="5833941"/>
            <a:ext cx="3600000" cy="76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400">
              <a:latin typeface="Calibri"/>
              <a:cs typeface="Arial"/>
            </a:endParaRPr>
          </a:p>
        </p:txBody>
      </p:sp>
      <p:sp>
        <p:nvSpPr>
          <p:cNvPr id="621499805" name="TextBox 621499804"/>
          <p:cNvSpPr txBox="1"/>
          <p:nvPr/>
        </p:nvSpPr>
        <p:spPr bwMode="auto">
          <a:xfrm>
            <a:off x="738150" y="4572008"/>
            <a:ext cx="6192688" cy="80009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ООП НОО: что важно учесть и исправить к началу нового учебного года</a:t>
            </a:r>
            <a:endParaRPr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19D71-9784-4A03-A1D0-73F1D6BBAA63}"/>
              </a:ext>
            </a:extLst>
          </p:cNvPr>
          <p:cNvSpPr txBox="1"/>
          <p:nvPr/>
        </p:nvSpPr>
        <p:spPr bwMode="auto">
          <a:xfrm>
            <a:off x="4652573" y="5661248"/>
            <a:ext cx="7200800" cy="6821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Степанова Наталья Анатольевна, </a:t>
            </a: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старший методист МАУ ДПО «НИСО»</a:t>
            </a:r>
            <a:endParaRPr sz="2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E078E5-BCA0-48F8-887C-B3E3A2F1CFA5}"/>
              </a:ext>
            </a:extLst>
          </p:cNvPr>
          <p:cNvSpPr/>
          <p:nvPr/>
        </p:nvSpPr>
        <p:spPr bwMode="auto">
          <a:xfrm>
            <a:off x="738150" y="1217232"/>
            <a:ext cx="1093001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включения всех необходимых рабочих программ в содержательный раздел. Не представлены рабочие программы учебных предметов, курсов, дисциплин (модулей) части учебного плана, формируемого участниками образовательных отношений, а также рабочие программы курсов  внеурочной деятельности, за исключением программы по курсу «Разговоры о важном», «Орлята России»</a:t>
            </a:r>
            <a:br>
              <a:rPr lang="ru-RU" sz="17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75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66BAF4D-A658-4D93-A951-43EC026324A8}"/>
              </a:ext>
            </a:extLst>
          </p:cNvPr>
          <p:cNvSpPr/>
          <p:nvPr/>
        </p:nvSpPr>
        <p:spPr bwMode="auto">
          <a:xfrm>
            <a:off x="738150" y="2357430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рабочих программ по предметам в тематическом планировании отсутствуют ссылки на ЦОР/ЭОР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C2CFD06-7CE1-4F37-8058-D41793F21C26}"/>
              </a:ext>
            </a:extLst>
          </p:cNvPr>
          <p:cNvSpPr txBox="1">
            <a:spLocks/>
          </p:cNvSpPr>
          <p:nvPr/>
        </p:nvSpPr>
        <p:spPr bwMode="auto">
          <a:xfrm>
            <a:off x="4452926" y="214290"/>
            <a:ext cx="3312368" cy="52506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Типичные замечания: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138BD1F-2A3E-45EB-B2F3-9B1233EABC6F}"/>
              </a:ext>
            </a:extLst>
          </p:cNvPr>
          <p:cNvSpPr/>
          <p:nvPr/>
        </p:nvSpPr>
        <p:spPr bwMode="auto">
          <a:xfrm>
            <a:off x="623392" y="764704"/>
            <a:ext cx="3611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2B0FB04-22AB-4B49-ABCF-D5F596295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68586" y="2350008"/>
            <a:ext cx="4114335" cy="4267429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076C960-8690-4F6C-B3CE-1083DFD1B9C1}"/>
              </a:ext>
            </a:extLst>
          </p:cNvPr>
          <p:cNvCxnSpPr/>
          <p:nvPr/>
        </p:nvCxnSpPr>
        <p:spPr bwMode="auto">
          <a:xfrm>
            <a:off x="7968208" y="4077072"/>
            <a:ext cx="219971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076C960-8690-4F6C-B3CE-1083DFD1B9C1}"/>
              </a:ext>
            </a:extLst>
          </p:cNvPr>
          <p:cNvCxnSpPr/>
          <p:nvPr/>
        </p:nvCxnSpPr>
        <p:spPr bwMode="auto">
          <a:xfrm>
            <a:off x="7896200" y="4509120"/>
            <a:ext cx="219971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076C960-8690-4F6C-B3CE-1083DFD1B9C1}"/>
              </a:ext>
            </a:extLst>
          </p:cNvPr>
          <p:cNvCxnSpPr/>
          <p:nvPr/>
        </p:nvCxnSpPr>
        <p:spPr bwMode="auto">
          <a:xfrm>
            <a:off x="7896200" y="4869160"/>
            <a:ext cx="219971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076C960-8690-4F6C-B3CE-1083DFD1B9C1}"/>
              </a:ext>
            </a:extLst>
          </p:cNvPr>
          <p:cNvCxnSpPr/>
          <p:nvPr/>
        </p:nvCxnSpPr>
        <p:spPr bwMode="auto">
          <a:xfrm>
            <a:off x="7790782" y="5429264"/>
            <a:ext cx="278608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29282" t="17578" r="4831" b="16992"/>
          <a:stretch>
            <a:fillRect/>
          </a:stretch>
        </p:blipFill>
        <p:spPr bwMode="auto">
          <a:xfrm>
            <a:off x="479376" y="3071811"/>
            <a:ext cx="3563048" cy="198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 l="29136" t="22656" r="4978" b="11914"/>
          <a:stretch>
            <a:fillRect/>
          </a:stretch>
        </p:blipFill>
        <p:spPr bwMode="auto">
          <a:xfrm>
            <a:off x="3942518" y="4357694"/>
            <a:ext cx="3563049" cy="198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85ED69A-73C6-4399-98B8-91F962ADCADE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3595670" y="3000372"/>
            <a:ext cx="2071702" cy="4576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85ED69A-73C6-4399-98B8-91F962ADCAD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560215" y="3107529"/>
            <a:ext cx="1643074" cy="1428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/>
          <a:srcRect l="6771" t="50781" r="88287" b="37500"/>
          <a:stretch>
            <a:fillRect/>
          </a:stretch>
        </p:blipFill>
        <p:spPr bwMode="auto">
          <a:xfrm>
            <a:off x="0" y="2071678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6CF2F6E-F0CE-4B81-97D2-3B6ABC67C189}"/>
              </a:ext>
            </a:extLst>
          </p:cNvPr>
          <p:cNvSpPr/>
          <p:nvPr/>
        </p:nvSpPr>
        <p:spPr bwMode="auto">
          <a:xfrm>
            <a:off x="409079" y="5138349"/>
            <a:ext cx="3370420" cy="1615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РОССИЙСКОЙ ФЕДЕРАЦИИ</a:t>
            </a:r>
          </a:p>
          <a:p>
            <a:pPr algn="ctr" fontAlgn="base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</a:p>
          <a:p>
            <a:pPr algn="ctr" fontAlgn="base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23 июля 2025 г. N 551</a:t>
            </a:r>
          </a:p>
          <a:p>
            <a:pPr algn="ctr" fontAlgn="base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</a:t>
            </a:r>
            <a:endParaRPr lang="ru-RU" sz="9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1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C2CFD06-7CE1-4F37-8058-D41793F21C26}"/>
              </a:ext>
            </a:extLst>
          </p:cNvPr>
          <p:cNvSpPr txBox="1">
            <a:spLocks/>
          </p:cNvSpPr>
          <p:nvPr/>
        </p:nvSpPr>
        <p:spPr bwMode="auto">
          <a:xfrm>
            <a:off x="4524364" y="428604"/>
            <a:ext cx="3312368" cy="52506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Типичные замечания: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60838F-EE17-4438-84DD-E5C36DD1E7B9}"/>
              </a:ext>
            </a:extLst>
          </p:cNvPr>
          <p:cNvSpPr/>
          <p:nvPr/>
        </p:nvSpPr>
        <p:spPr bwMode="auto">
          <a:xfrm>
            <a:off x="942685" y="893864"/>
            <a:ext cx="3796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</a:t>
            </a:r>
            <a:endParaRPr lang="ru-RU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712" y="1428736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171. Федеральный учебный план начального общего образования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013590-E3CC-49DC-A203-F125D5F3B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7" t="33201" r="26966" b="53150"/>
          <a:stretch/>
        </p:blipFill>
        <p:spPr bwMode="auto">
          <a:xfrm>
            <a:off x="6667504" y="2071678"/>
            <a:ext cx="5143536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l="19949" t="51758" r="18557" b="29687"/>
          <a:stretch>
            <a:fillRect/>
          </a:stretch>
        </p:blipFill>
        <p:spPr bwMode="auto">
          <a:xfrm>
            <a:off x="6119770" y="3929066"/>
            <a:ext cx="5762708" cy="126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F17CB7A-38E2-4942-AA05-8D91A3E69181}"/>
              </a:ext>
            </a:extLst>
          </p:cNvPr>
          <p:cNvSpPr/>
          <p:nvPr/>
        </p:nvSpPr>
        <p:spPr bwMode="auto">
          <a:xfrm>
            <a:off x="952464" y="2143116"/>
            <a:ext cx="4030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варианта учебного плана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D7CCBE4-6853-4962-A0B2-A997D1900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/>
          <a:srcRect l="33229" t="34971" r="9943" b="22109"/>
          <a:stretch/>
        </p:blipFill>
        <p:spPr bwMode="auto">
          <a:xfrm>
            <a:off x="238084" y="2714620"/>
            <a:ext cx="5500726" cy="272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375920" y="5643578"/>
            <a:ext cx="6435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</a:t>
            </a:r>
            <a:r>
              <a:rPr lang="ru-RU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ru-RU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</a:t>
            </a:r>
            <a:r>
              <a:rPr lang="ru-RU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период) -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966 ч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3058" y="6136641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</a:t>
            </a:r>
            <a:r>
              <a:rPr lang="ru-RU" spc="-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ru-RU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</a:t>
            </a:r>
            <a:r>
              <a:rPr lang="ru-RU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период) – </a:t>
            </a:r>
            <a:r>
              <a:rPr lang="ru-RU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3305 ч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DD9A7C3-68D3-423C-ABD8-86F6690B0962}"/>
              </a:ext>
            </a:extLst>
          </p:cNvPr>
          <p:cNvSpPr/>
          <p:nvPr/>
        </p:nvSpPr>
        <p:spPr bwMode="auto">
          <a:xfrm>
            <a:off x="217236" y="5721142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определении общего объема нагрузки </a:t>
            </a:r>
          </a:p>
          <a:p>
            <a:pPr fontAlgn="base"/>
            <a:r>
              <a:rPr lang="ru-RU" sz="1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максимального  объема аудиторной нагрузки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77341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6C8C42-929A-465F-8C01-0FECCD0057D8}"/>
              </a:ext>
            </a:extLst>
          </p:cNvPr>
          <p:cNvSpPr/>
          <p:nvPr/>
        </p:nvSpPr>
        <p:spPr bwMode="auto">
          <a:xfrm>
            <a:off x="666712" y="1428736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плане для первых классов не отражено уменьшение учебных часов для обеспечения адаптационного режима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ступенчатый режим обучения: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- октябре 3 урока в день по 35 мин.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- декабре по 4 урока в день по 35 мин.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303131-2C7C-4E0D-BBDF-C6E520FE3702}"/>
              </a:ext>
            </a:extLst>
          </p:cNvPr>
          <p:cNvSpPr/>
          <p:nvPr/>
        </p:nvSpPr>
        <p:spPr>
          <a:xfrm>
            <a:off x="942685" y="30636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распределения часов по учебным предметам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варианту 1 федерального учебного плана: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B0961B-1CB7-492F-9724-93BE94DC420E}"/>
              </a:ext>
            </a:extLst>
          </p:cNvPr>
          <p:cNvSpPr/>
          <p:nvPr/>
        </p:nvSpPr>
        <p:spPr bwMode="auto">
          <a:xfrm>
            <a:off x="535471" y="3840479"/>
            <a:ext cx="37049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и третья неделя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4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– 4ч.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–3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–1 ч.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– 0,5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  - 0,5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(технология) – 0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–2 ч.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15 часов.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6C5BEB-DBCA-49CF-95E1-1F2640A1180C}"/>
              </a:ext>
            </a:extLst>
          </p:cNvPr>
          <p:cNvSpPr/>
          <p:nvPr/>
        </p:nvSpPr>
        <p:spPr bwMode="auto">
          <a:xfrm>
            <a:off x="4558997" y="3790499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и четвертая неделя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4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–3ч.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–3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–1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– 0,5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 -  0,5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(технология) –1 ч.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–2 ч.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15 час.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C2CFD06-7CE1-4F37-8058-D41793F21C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52926" y="387417"/>
            <a:ext cx="331236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Типичные ошибки: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60838F-EE17-4438-84DD-E5C36DD1E7B9}"/>
              </a:ext>
            </a:extLst>
          </p:cNvPr>
          <p:cNvSpPr/>
          <p:nvPr/>
        </p:nvSpPr>
        <p:spPr bwMode="auto">
          <a:xfrm>
            <a:off x="942685" y="893864"/>
            <a:ext cx="3796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</a:t>
            </a:r>
            <a:endParaRPr lang="ru-RU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180070" y="5596393"/>
            <a:ext cx="4291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https://edsoo.ru/mr-nachalnaya-shkola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B78FEF7-486A-4DEE-A69A-C5FD19713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46551" t="18018" r="25146" b="11133"/>
          <a:stretch>
            <a:fillRect/>
          </a:stretch>
        </p:blipFill>
        <p:spPr bwMode="auto">
          <a:xfrm>
            <a:off x="9318007" y="1445231"/>
            <a:ext cx="2383680" cy="335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B8C7284-207F-4B25-904F-84508542EBB5}"/>
              </a:ext>
            </a:extLst>
          </p:cNvPr>
          <p:cNvSpPr/>
          <p:nvPr/>
        </p:nvSpPr>
        <p:spPr bwMode="auto">
          <a:xfrm>
            <a:off x="9158256" y="4934673"/>
            <a:ext cx="2703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01.07. 2025 г.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03-1326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145C8E-A6A4-4342-BB94-8CE27AE1F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15199" y="4617152"/>
            <a:ext cx="105273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0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3B8C6-358B-4BD3-94FE-570127DAF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8965" t="22800" r="24048" b="24586"/>
          <a:stretch/>
        </p:blipFill>
        <p:spPr bwMode="auto">
          <a:xfrm>
            <a:off x="6810380" y="1700808"/>
            <a:ext cx="4808854" cy="49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E54F33-7351-4711-8F6C-8564F60838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56" t="45150" r="26376" b="41200"/>
          <a:stretch/>
        </p:blipFill>
        <p:spPr>
          <a:xfrm>
            <a:off x="380960" y="2071678"/>
            <a:ext cx="4786346" cy="106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C2CFD06-7CE1-4F37-8058-D41793F21C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52926" y="387417"/>
            <a:ext cx="331236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Типичные ошибки: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60838F-EE17-4438-84DD-E5C36DD1E7B9}"/>
              </a:ext>
            </a:extLst>
          </p:cNvPr>
          <p:cNvSpPr/>
          <p:nvPr/>
        </p:nvSpPr>
        <p:spPr bwMode="auto">
          <a:xfrm>
            <a:off x="952464" y="785794"/>
            <a:ext cx="3796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</a:t>
            </a:r>
            <a:endParaRPr lang="ru-RU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1B1F5FD-E005-46F1-ABFB-65D463CE934C}"/>
              </a:ext>
            </a:extLst>
          </p:cNvPr>
          <p:cNvSpPr/>
          <p:nvPr/>
        </p:nvSpPr>
        <p:spPr bwMode="auto">
          <a:xfrm>
            <a:off x="6524628" y="5000636"/>
            <a:ext cx="2504808" cy="41968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9522" y="1285860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учебном плане сокращено количество часов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уроков по учебному предмету «Физическая культура» </a:t>
            </a:r>
            <a:endParaRPr lang="ru-RU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847CE7C-5CEB-4B2F-A520-57C3BE29A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38367" t="28546" r="51750" b="42908"/>
          <a:stretch/>
        </p:blipFill>
        <p:spPr bwMode="auto">
          <a:xfrm>
            <a:off x="4810116" y="3286124"/>
            <a:ext cx="185738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85ED69A-73C6-4399-98B8-91F962ADCADE}"/>
              </a:ext>
            </a:extLst>
          </p:cNvPr>
          <p:cNvCxnSpPr>
            <a:cxnSpLocks/>
          </p:cNvCxnSpPr>
          <p:nvPr/>
        </p:nvCxnSpPr>
        <p:spPr bwMode="auto">
          <a:xfrm flipV="1">
            <a:off x="5667372" y="3214686"/>
            <a:ext cx="1214446" cy="428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 bwMode="auto">
          <a:xfrm>
            <a:off x="309522" y="3714752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исключены ссылки на предметные области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09522" y="4643446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171: в подпункте 171.1 слова «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 и структуру предметных областей» исключить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графу «Предметные области» в таблицах «Вариант 1», «Вариант 2», «Вариант 3», «Вариант 4», «Вариант 5»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подпункта 171.16 исключить</a:t>
            </a:r>
          </a:p>
        </p:txBody>
      </p:sp>
    </p:spTree>
    <p:extLst>
      <p:ext uri="{BB962C8B-B14F-4D97-AF65-F5344CB8AC3E}">
        <p14:creationId xmlns:p14="http://schemas.microsoft.com/office/powerpoint/2010/main" val="193984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5059" t="11914" r="23645" b="9961"/>
          <a:stretch>
            <a:fillRect/>
          </a:stretch>
        </p:blipFill>
        <p:spPr bwMode="auto">
          <a:xfrm>
            <a:off x="523836" y="1785926"/>
            <a:ext cx="2166850" cy="268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09588" y="214290"/>
            <a:ext cx="10138498" cy="81559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НОВОЕ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в нормативно правовом регулировании</a:t>
            </a: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B5174E-B20A-4D74-9FBE-94B28678CBDF}"/>
              </a:ext>
            </a:extLst>
          </p:cNvPr>
          <p:cNvSpPr/>
          <p:nvPr/>
        </p:nvSpPr>
        <p:spPr bwMode="auto">
          <a:xfrm>
            <a:off x="2952728" y="1714488"/>
            <a:ext cx="3279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08.10.2025 № 729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(Зарегистрирован 03.12.2025 № 84436)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9382148" y="5357826"/>
            <a:ext cx="244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Ресурсы портала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 </a:t>
            </a:r>
            <a:r>
              <a:rPr lang="ru-RU" sz="1600" b="1" spc="-4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«Единое </a:t>
            </a:r>
            <a:r>
              <a:rPr lang="ru-RU" sz="1600" b="1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 </a:t>
            </a:r>
            <a:r>
              <a:rPr lang="ru-RU" sz="1600" b="1" spc="-9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содержание</a:t>
            </a:r>
            <a:r>
              <a:rPr lang="ru-RU" sz="1600" b="1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 </a:t>
            </a:r>
            <a:r>
              <a:rPr lang="ru-RU" sz="1600" b="1" spc="-9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общего </a:t>
            </a:r>
            <a:r>
              <a:rPr lang="ru-RU" sz="1600" b="1" spc="-4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образования»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https://edsoo.ru/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23446" y="5216548"/>
            <a:ext cx="1447995" cy="143592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15C56BA-6ED2-4BF8-B27E-B620B690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46303" t="17578" r="25695" b="14062"/>
          <a:stretch>
            <a:fillRect/>
          </a:stretch>
        </p:blipFill>
        <p:spPr bwMode="auto">
          <a:xfrm>
            <a:off x="6310314" y="1643050"/>
            <a:ext cx="2214578" cy="2857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D449452-FBF1-413B-B92F-51AC5B7336ED}"/>
              </a:ext>
            </a:extLst>
          </p:cNvPr>
          <p:cNvSpPr/>
          <p:nvPr/>
        </p:nvSpPr>
        <p:spPr bwMode="auto">
          <a:xfrm>
            <a:off x="8667768" y="1643050"/>
            <a:ext cx="307183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sz="14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400" b="1" spc="4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1400" b="1" spc="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14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10.11.2025</a:t>
            </a:r>
            <a:r>
              <a:rPr lang="ru-RU" sz="1400" b="1" spc="4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spc="45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808</a:t>
            </a:r>
          </a:p>
          <a:p>
            <a:pPr algn="ctr"/>
            <a:r>
              <a:rPr lang="ru-RU" sz="1400" b="1" spc="43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</a:t>
            </a:r>
            <a:r>
              <a:rPr lang="ru-RU" sz="1400" b="1" spc="4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внесении</a:t>
            </a:r>
            <a:r>
              <a:rPr lang="ru-RU" sz="1400" b="1" spc="4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изменений</a:t>
            </a:r>
            <a:r>
              <a:rPr lang="ru-RU" sz="14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spc="4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приказы</a:t>
            </a:r>
            <a:r>
              <a:rPr lang="ru-RU" sz="1400" b="1" spc="2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</a:t>
            </a:r>
            <a:r>
              <a:rPr lang="ru-RU" sz="1400" b="1" spc="2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просвещения</a:t>
            </a:r>
            <a:r>
              <a:rPr lang="ru-RU" sz="1400" b="1" spc="2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ru-RU" sz="1400" b="1" spc="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Федерации,</a:t>
            </a:r>
            <a:r>
              <a:rPr lang="ru-RU" sz="1400" b="1" spc="2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касающиеся</a:t>
            </a:r>
            <a:r>
              <a:rPr lang="ru-RU" sz="1400" b="1" spc="2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федеральных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</a:t>
            </a:r>
            <a:r>
              <a:rPr lang="ru-RU" sz="1400" b="1" spc="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1400" b="1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начального</a:t>
            </a:r>
            <a:r>
              <a:rPr lang="ru-RU" sz="1400" b="1" spc="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ru-RU" sz="1400" b="1" spc="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образования,</a:t>
            </a:r>
            <a:r>
              <a:rPr lang="ru-RU" sz="14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основного</a:t>
            </a:r>
            <a:r>
              <a:rPr lang="ru-RU" sz="1400" b="1" spc="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ru-RU" sz="1400" b="1" spc="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400" b="1" spc="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spc="-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</a:t>
            </a:r>
            <a:r>
              <a:rPr lang="ru-RU" sz="1400" b="1" spc="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ru-RU" sz="1400" b="1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образования»</a:t>
            </a:r>
            <a:r>
              <a:rPr lang="ru-RU" sz="1400" b="1" spc="-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(Зарегистрировано</a:t>
            </a:r>
            <a:r>
              <a:rPr lang="ru-RU" sz="1400" b="1" spc="-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Минюсте</a:t>
            </a:r>
            <a:r>
              <a:rPr lang="ru-RU" sz="1400" b="1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1400" b="1" spc="-1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11.02.2026</a:t>
            </a:r>
            <a:r>
              <a:rPr lang="ru-RU" sz="1400" b="1" spc="-1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spc="-1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85296</a:t>
            </a:r>
            <a:r>
              <a:rPr lang="ru-RU" b="1" spc="-10" dirty="0">
                <a:solidFill>
                  <a:srgbClr val="002060"/>
                </a:solidFill>
                <a:cs typeface="Calibri"/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CBA28E-3FA2-4B05-8D75-BCE330C931B7}"/>
              </a:ext>
            </a:extLst>
          </p:cNvPr>
          <p:cNvSpPr/>
          <p:nvPr/>
        </p:nvSpPr>
        <p:spPr>
          <a:xfrm>
            <a:off x="952464" y="4714884"/>
            <a:ext cx="7398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  1 сентября 2026 г. необходимо актуализировать ООП НОО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0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F5886E-1B42-441A-B771-CA1E1904DB0E}"/>
              </a:ext>
            </a:extLst>
          </p:cNvPr>
          <p:cNvSpPr/>
          <p:nvPr/>
        </p:nvSpPr>
        <p:spPr bwMode="auto">
          <a:xfrm>
            <a:off x="1149235" y="387416"/>
            <a:ext cx="3174595" cy="525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8 октября 2025 г. № 729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521093-CDE4-4706-99DC-9F8CF32AB4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96760" y="333375"/>
            <a:ext cx="752475" cy="65722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C2CFD06-7CE1-4F37-8058-D41793F21C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52926" y="387417"/>
            <a:ext cx="331236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ФОП НОО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6">
            <a:extLst>
              <a:ext uri="{FF2B5EF4-FFF2-40B4-BE49-F238E27FC236}">
                <a16:creationId xmlns:a16="http://schemas.microsoft.com/office/drawing/2014/main" id="{0D3C797D-DD18-4A03-9292-8B2164920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64118"/>
              </p:ext>
            </p:extLst>
          </p:nvPr>
        </p:nvGraphicFramePr>
        <p:xfrm>
          <a:off x="312466" y="1124744"/>
          <a:ext cx="1159328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143">
                  <a:extLst>
                    <a:ext uri="{9D8B030D-6E8A-4147-A177-3AD203B41FA5}">
                      <a16:colId xmlns:a16="http://schemas.microsoft.com/office/drawing/2014/main" val="845370457"/>
                    </a:ext>
                  </a:extLst>
                </a:gridCol>
                <a:gridCol w="950561">
                  <a:extLst>
                    <a:ext uri="{9D8B030D-6E8A-4147-A177-3AD203B41FA5}">
                      <a16:colId xmlns:a16="http://schemas.microsoft.com/office/drawing/2014/main" val="3646606249"/>
                    </a:ext>
                  </a:extLst>
                </a:gridCol>
                <a:gridCol w="1901756">
                  <a:extLst>
                    <a:ext uri="{9D8B030D-6E8A-4147-A177-3AD203B41FA5}">
                      <a16:colId xmlns:a16="http://schemas.microsoft.com/office/drawing/2014/main" val="3977697416"/>
                    </a:ext>
                  </a:extLst>
                </a:gridCol>
                <a:gridCol w="1216439">
                  <a:extLst>
                    <a:ext uri="{9D8B030D-6E8A-4147-A177-3AD203B41FA5}">
                      <a16:colId xmlns:a16="http://schemas.microsoft.com/office/drawing/2014/main" val="1587908366"/>
                    </a:ext>
                  </a:extLst>
                </a:gridCol>
                <a:gridCol w="1519120">
                  <a:extLst>
                    <a:ext uri="{9D8B030D-6E8A-4147-A177-3AD203B41FA5}">
                      <a16:colId xmlns:a16="http://schemas.microsoft.com/office/drawing/2014/main" val="128506100"/>
                    </a:ext>
                  </a:extLst>
                </a:gridCol>
                <a:gridCol w="1279259">
                  <a:extLst>
                    <a:ext uri="{9D8B030D-6E8A-4147-A177-3AD203B41FA5}">
                      <a16:colId xmlns:a16="http://schemas.microsoft.com/office/drawing/2014/main" val="3493765477"/>
                    </a:ext>
                  </a:extLst>
                </a:gridCol>
                <a:gridCol w="861723">
                  <a:extLst>
                    <a:ext uri="{9D8B030D-6E8A-4147-A177-3AD203B41FA5}">
                      <a16:colId xmlns:a16="http://schemas.microsoft.com/office/drawing/2014/main" val="3167438055"/>
                    </a:ext>
                  </a:extLst>
                </a:gridCol>
                <a:gridCol w="1288143">
                  <a:extLst>
                    <a:ext uri="{9D8B030D-6E8A-4147-A177-3AD203B41FA5}">
                      <a16:colId xmlns:a16="http://schemas.microsoft.com/office/drawing/2014/main" val="3077599958"/>
                    </a:ext>
                  </a:extLst>
                </a:gridCol>
                <a:gridCol w="1288143">
                  <a:extLst>
                    <a:ext uri="{9D8B030D-6E8A-4147-A177-3AD203B41FA5}">
                      <a16:colId xmlns:a16="http://schemas.microsoft.com/office/drawing/2014/main" val="144434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ru-RU" sz="1400" b="0" i="0" u="none" strike="noStrike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i="0" u="none" strike="noStrike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технология)</a:t>
                      </a:r>
                      <a:r>
                        <a:rPr lang="ru-RU" sz="1400" b="0" i="0" u="none" strike="noStrike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87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сокращений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 классе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полном объеме	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317217"/>
                  </a:ext>
                </a:extLst>
              </a:tr>
              <a:tr h="256825">
                <a:tc gridSpan="9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*от общего числа часов в части обучения по 3 урока в день в сентябре и октябре (ступенчатый режим обучения в 1 классе)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3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Утверждено поурочное планирование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варианта ФУП 5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вариантов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ФУП 3-5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9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Внесены изменения в реализуемые ФРП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Скорректированы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 ООП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94838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93960B-892C-4838-88A4-313E61843417}"/>
              </a:ext>
            </a:extLst>
          </p:cNvPr>
          <p:cNvSpPr/>
          <p:nvPr/>
        </p:nvSpPr>
        <p:spPr>
          <a:xfrm>
            <a:off x="166646" y="5429264"/>
            <a:ext cx="450059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Скорректировали общий объем аудиторной нагрузки подпункт 17.5 пункта 17</a:t>
            </a:r>
          </a:p>
          <a:p>
            <a:pPr lvl="0" rt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Общее количество часов аудиторной работы  за 4 года не может составлять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менее 2966 и более 3305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академических часов. </a:t>
            </a:r>
          </a:p>
          <a:p>
            <a:pPr lvl="0" rt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в количестве часов</a:t>
            </a:r>
          </a:p>
          <a:p>
            <a:pPr lvl="0" rt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5 ФУП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максимальная нагрузка составляет </a:t>
            </a: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3272 ч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C27E4C46-56DF-4A5C-9DF9-FD3DC145F857}"/>
              </a:ext>
            </a:extLst>
          </p:cNvPr>
          <p:cNvSpPr txBox="1"/>
          <p:nvPr/>
        </p:nvSpPr>
        <p:spPr>
          <a:xfrm>
            <a:off x="4810116" y="5572140"/>
            <a:ext cx="410553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84785" algn="l"/>
              </a:tabLst>
            </a:pP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200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первом</a:t>
            </a:r>
            <a:r>
              <a:rPr sz="1200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классе</a:t>
            </a:r>
            <a:r>
              <a:rPr sz="1200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sz="1200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sz="1200" spc="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  <a:r>
              <a:rPr sz="1200" spc="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балльного</a:t>
            </a:r>
            <a:r>
              <a:rPr sz="1200" spc="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1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оценивания</a:t>
            </a:r>
            <a:r>
              <a:rPr sz="1200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sz="1200" spc="2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sz="1200" spc="2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200" spc="2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домашних</a:t>
            </a:r>
            <a:r>
              <a:rPr sz="1200" spc="2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sz="1200" spc="2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позиция</a:t>
            </a:r>
            <a:r>
              <a:rPr sz="1200" b="1" spc="2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b="1" spc="-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	</a:t>
            </a:r>
            <a:r>
              <a:rPr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суммарном</a:t>
            </a:r>
            <a:r>
              <a:rPr sz="1200" b="1" spc="2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объеме</a:t>
            </a:r>
            <a:r>
              <a:rPr sz="1200" b="1" spc="2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домашнего</a:t>
            </a:r>
            <a:r>
              <a:rPr sz="1200" b="1" spc="2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sz="1200" b="1" spc="2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200" b="1" spc="2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sz="1200" b="1" spc="2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предметам</a:t>
            </a:r>
            <a:r>
              <a:rPr sz="12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200" b="1" spc="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1200" b="1" spc="2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  <a:r>
              <a:rPr sz="1200" b="1" spc="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продолжительностью</a:t>
            </a:r>
            <a:r>
              <a:rPr sz="1200" b="1" spc="1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sz="1200" b="1" spc="2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1200" b="1" spc="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 	</a:t>
            </a:r>
            <a:r>
              <a:rPr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исключена</a:t>
            </a:r>
            <a:r>
              <a:rPr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1200" b="1" spc="-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sz="12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729</a:t>
            </a:r>
            <a:r>
              <a:rPr sz="1200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171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sz="1200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ФОП</a:t>
            </a:r>
            <a:r>
              <a:rPr sz="1200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НОО</a:t>
            </a:r>
            <a:r>
              <a:rPr lang="ru-RU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B5A8E656-6C23-4360-A94B-D9DC30332A18}"/>
              </a:ext>
            </a:extLst>
          </p:cNvPr>
          <p:cNvSpPr txBox="1"/>
          <p:nvPr/>
        </p:nvSpPr>
        <p:spPr bwMode="auto">
          <a:xfrm>
            <a:off x="9024958" y="5715016"/>
            <a:ext cx="285742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84785" algn="l"/>
                <a:tab pos="1390015" algn="l"/>
              </a:tabLst>
            </a:pPr>
            <a:r>
              <a:rPr lang="ru-RU"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Учебные курсы и факультативы </a:t>
            </a:r>
            <a:r>
              <a:rPr lang="ru-RU" sz="1200" dirty="0">
                <a:solidFill>
                  <a:srgbClr val="002060"/>
                </a:solidFill>
                <a:latin typeface="Times New Roman"/>
                <a:cs typeface="Times New Roman"/>
              </a:rPr>
              <a:t>исключены из возможных форм организации </a:t>
            </a:r>
            <a:r>
              <a:rPr lang="ru-RU" sz="1200">
                <a:solidFill>
                  <a:srgbClr val="002060"/>
                </a:solidFill>
                <a:latin typeface="Times New Roman"/>
                <a:cs typeface="Times New Roman"/>
              </a:rPr>
              <a:t>внеурочной деятельности </a:t>
            </a:r>
            <a:endParaRPr sz="1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962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F5886E-1B42-441A-B771-CA1E1904DB0E}"/>
              </a:ext>
            </a:extLst>
          </p:cNvPr>
          <p:cNvSpPr/>
          <p:nvPr/>
        </p:nvSpPr>
        <p:spPr bwMode="auto">
          <a:xfrm>
            <a:off x="1149235" y="387416"/>
            <a:ext cx="3174595" cy="525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10.11.2025 № 808  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521093-CDE4-4706-99DC-9F8CF32AB4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96760" y="333375"/>
            <a:ext cx="752475" cy="65722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C2CFD06-7CE1-4F37-8058-D41793F21C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52926" y="387417"/>
            <a:ext cx="331236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ФОП НОО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DCF90F1-2602-4649-934C-F89CB87BC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568100"/>
              </p:ext>
            </p:extLst>
          </p:nvPr>
        </p:nvGraphicFramePr>
        <p:xfrm>
          <a:off x="0" y="1714488"/>
          <a:ext cx="656333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E6F759-738C-46D6-A404-66A7FB669F6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147" t="37400" r="26966" b="39500"/>
          <a:stretch/>
        </p:blipFill>
        <p:spPr bwMode="auto">
          <a:xfrm>
            <a:off x="6667504" y="1039588"/>
            <a:ext cx="4919448" cy="142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13AF4E-7423-4FF0-8D27-C307FF7489B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556" t="44332" r="26966" b="42650"/>
          <a:stretch/>
        </p:blipFill>
        <p:spPr bwMode="auto">
          <a:xfrm>
            <a:off x="6667504" y="2643182"/>
            <a:ext cx="5067822" cy="917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3855CB-95F6-490A-9459-25062367E18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147" t="45800" r="26966" b="42650"/>
          <a:stretch/>
        </p:blipFill>
        <p:spPr>
          <a:xfrm>
            <a:off x="6738941" y="3786191"/>
            <a:ext cx="5214975" cy="104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16A11F-69BF-4DAA-A1C8-3D44CBF44E0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8147" t="45800" r="27556" b="39690"/>
          <a:stretch/>
        </p:blipFill>
        <p:spPr>
          <a:xfrm>
            <a:off x="6596066" y="5286388"/>
            <a:ext cx="5357850" cy="98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FCC0BE4-8C17-4B46-B18F-B187B444A025}"/>
              </a:ext>
            </a:extLst>
          </p:cNvPr>
          <p:cNvSpPr/>
          <p:nvPr/>
        </p:nvSpPr>
        <p:spPr>
          <a:xfrm>
            <a:off x="881026" y="1214422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rgbClr val="000000"/>
              </a:solidFill>
              <a:latin typeface="1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НОО: три направления изменений </a:t>
            </a:r>
          </a:p>
        </p:txBody>
      </p:sp>
    </p:spTree>
    <p:extLst>
      <p:ext uri="{BB962C8B-B14F-4D97-AF65-F5344CB8AC3E}">
        <p14:creationId xmlns:p14="http://schemas.microsoft.com/office/powerpoint/2010/main" val="159188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C2CFD06-7CE1-4F37-8058-D41793F21C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52926" y="214290"/>
            <a:ext cx="331236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Типичные замечания: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F1F79D-96C1-4B95-BE4A-687718C743BC}"/>
              </a:ext>
            </a:extLst>
          </p:cNvPr>
          <p:cNvSpPr/>
          <p:nvPr/>
        </p:nvSpPr>
        <p:spPr>
          <a:xfrm>
            <a:off x="666712" y="714356"/>
            <a:ext cx="2358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CF46E2-4B16-4E75-8F8F-5BBBF17B361F}"/>
              </a:ext>
            </a:extLst>
          </p:cNvPr>
          <p:cNvSpPr/>
          <p:nvPr/>
        </p:nvSpPr>
        <p:spPr>
          <a:xfrm>
            <a:off x="353240" y="1249886"/>
            <a:ext cx="936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Система оценки достижения планируемых результатов освоения ФОП НОО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9211020-9C7D-47DB-B4D8-FEE6ADDA1685}"/>
              </a:ext>
            </a:extLst>
          </p:cNvPr>
          <p:cNvSpPr/>
          <p:nvPr/>
        </p:nvSpPr>
        <p:spPr bwMode="auto">
          <a:xfrm>
            <a:off x="167554" y="1714488"/>
            <a:ext cx="11572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«Система оценки достижения планируемых результатов» противоречит нормам «Положения о формах, периодичности и порядке текущего контроля успеваемости, промежуточной и  итоговой аттестации обучающихся»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7D8F0A-4534-4046-BBB2-80E803753A04}"/>
              </a:ext>
            </a:extLst>
          </p:cNvPr>
          <p:cNvSpPr/>
          <p:nvPr/>
        </p:nvSpPr>
        <p:spPr bwMode="auto">
          <a:xfrm>
            <a:off x="458034" y="2758535"/>
            <a:ext cx="11067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в подразделе «Система оценки достижения планируемых результатов освоения ООП НОО» указано, что промежуточная аттестация проводится, начиная со 2 класса, а в пояснительной записке к учебному плану информация о том, что в 1 классах промежуточная аттестация проводится в форме комплексной работы без выставления отметок…»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A2A76AD-58F2-472F-B101-351B8A7D1063}"/>
              </a:ext>
            </a:extLst>
          </p:cNvPr>
          <p:cNvSpPr/>
          <p:nvPr/>
        </p:nvSpPr>
        <p:spPr bwMode="auto">
          <a:xfrm>
            <a:off x="458034" y="3895382"/>
            <a:ext cx="10995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в ООП НОО указано, что форма проведения промежуточной аттестации по русскому языку для обучающихся 2-3 классов – диктант с грамматическим заданием, в учебном плане – контрольная работа…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1BB3A4-8D24-493E-8B33-7D7791AEACB5}"/>
              </a:ext>
            </a:extLst>
          </p:cNvPr>
          <p:cNvSpPr/>
          <p:nvPr/>
        </p:nvSpPr>
        <p:spPr>
          <a:xfrm>
            <a:off x="738150" y="4643446"/>
            <a:ext cx="10247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прописаны требования к практической работе (п. 19.7) – форме организации учебного процесса, направленного на выработку у обучающихся практических умений, включая лабораторные, интерактивные и иные работы.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работа не является формой контроля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FD4F73-E584-47BC-BD78-BCDBB243C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7" t="53150" r="26966" b="33386"/>
          <a:stretch/>
        </p:blipFill>
        <p:spPr>
          <a:xfrm>
            <a:off x="6667504" y="5286388"/>
            <a:ext cx="5043980" cy="1184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6771" t="50781" r="88287" b="37500"/>
          <a:stretch>
            <a:fillRect/>
          </a:stretch>
        </p:blipFill>
        <p:spPr bwMode="auto">
          <a:xfrm>
            <a:off x="166646" y="5072074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l="6771" t="50781" r="88287" b="37500"/>
          <a:stretch>
            <a:fillRect/>
          </a:stretch>
        </p:blipFill>
        <p:spPr bwMode="auto">
          <a:xfrm>
            <a:off x="0" y="5072074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 l="6771" t="50781" r="88287" b="37500"/>
          <a:stretch>
            <a:fillRect/>
          </a:stretch>
        </p:blipFill>
        <p:spPr bwMode="auto">
          <a:xfrm>
            <a:off x="152400" y="5224474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 l="6771" t="50781" r="88287" b="37500"/>
          <a:stretch>
            <a:fillRect/>
          </a:stretch>
        </p:blipFill>
        <p:spPr bwMode="auto">
          <a:xfrm>
            <a:off x="0" y="5214950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302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C2CFD06-7CE1-4F37-8058-D41793F21C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52926" y="214290"/>
            <a:ext cx="331236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Типичные замечания: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F1F79D-96C1-4B95-BE4A-687718C743BC}"/>
              </a:ext>
            </a:extLst>
          </p:cNvPr>
          <p:cNvSpPr/>
          <p:nvPr/>
        </p:nvSpPr>
        <p:spPr>
          <a:xfrm>
            <a:off x="666712" y="714356"/>
            <a:ext cx="2358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CF46E2-4B16-4E75-8F8F-5BBBF17B361F}"/>
              </a:ext>
            </a:extLst>
          </p:cNvPr>
          <p:cNvSpPr/>
          <p:nvPr/>
        </p:nvSpPr>
        <p:spPr>
          <a:xfrm>
            <a:off x="353240" y="1249886"/>
            <a:ext cx="936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Система оценки достижения планируемых результатов освоения ФОП НОО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l="6771" t="50781" r="88287" b="37500"/>
          <a:stretch>
            <a:fillRect/>
          </a:stretch>
        </p:blipFill>
        <p:spPr bwMode="auto">
          <a:xfrm>
            <a:off x="-30808" y="3284984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E060EC-AE68-446E-9780-2C36414F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8" t="26901" r="27556" b="60599"/>
          <a:stretch/>
        </p:blipFill>
        <p:spPr>
          <a:xfrm>
            <a:off x="7032104" y="1963875"/>
            <a:ext cx="4608512" cy="128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4181F8-5DF8-4278-BA0E-AE9597477AF3}"/>
              </a:ext>
            </a:extLst>
          </p:cNvPr>
          <p:cNvSpPr/>
          <p:nvPr/>
        </p:nvSpPr>
        <p:spPr>
          <a:xfrm>
            <a:off x="683387" y="17761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19.32.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предметных результатов освоения ООП НОО осуществляется через оценку достижения обучающимися планируемых результатов по отдельным учебным предметам.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15F773-2340-4F46-8D7C-DBAEEA9D2C3A}"/>
              </a:ext>
            </a:extLst>
          </p:cNvPr>
          <p:cNvSpPr/>
          <p:nvPr/>
        </p:nvSpPr>
        <p:spPr>
          <a:xfrm>
            <a:off x="666712" y="26718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19.34.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предметных результатов освоения ООП НОО осуществляется учителем в ходе процедур текущего, тематического, промежуточного и итогового контроля.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DB82F6-8082-4D36-945D-80B9F43D3856}"/>
              </a:ext>
            </a:extLst>
          </p:cNvPr>
          <p:cNvSpPr/>
          <p:nvPr/>
        </p:nvSpPr>
        <p:spPr>
          <a:xfrm>
            <a:off x="666712" y="3595097"/>
            <a:ext cx="95337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19.35.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оценки предметных результатов по отдельному учебному предмету фиксируются в приложении к ООП НОО.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оценки предметных результатов по отдельному учебному предмету должно включать: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итоговых планируемых результатов с указанием этапов их формирования и способов оценки (например, текущая (тематическая); устно (письменно), практика);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выставлению отметок за промежуточную аттестацию (при необходимости - с учётом степени значимости отметок за отдельные оценочные процедуры);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контрольных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23298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81BBA5-1BAC-49EA-855B-A03E00C20B74}"/>
              </a:ext>
            </a:extLst>
          </p:cNvPr>
          <p:cNvSpPr/>
          <p:nvPr/>
        </p:nvSpPr>
        <p:spPr>
          <a:xfrm>
            <a:off x="595274" y="571480"/>
            <a:ext cx="3611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AAA5D4-6323-4BB0-93B2-AC19189440A4}"/>
              </a:ext>
            </a:extLst>
          </p:cNvPr>
          <p:cNvSpPr/>
          <p:nvPr/>
        </p:nvSpPr>
        <p:spPr bwMode="auto">
          <a:xfrm>
            <a:off x="623392" y="1071546"/>
            <a:ext cx="11187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рабочих программах  по предметам «Русский язык»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(п. 20.11., 20.11.1.),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«Литературное чтение»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(п. 21.11</a:t>
            </a:r>
            <a:r>
              <a:rPr lang="ru-RU" dirty="0"/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21.11.1</a:t>
            </a:r>
            <a:r>
              <a:rPr lang="ru-RU" dirty="0"/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«Окружающий мир»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(п.163.11.)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«Труд (технология)»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(п. 167.11.),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которым предусмотрено  непосредственное применение федеральных рабочих программ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 включено поурочное планирование, предусмотренное ФОП НОО </a:t>
            </a:r>
          </a:p>
          <a:p>
            <a:pPr marL="285750" indent="-285750"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приказ Минпросвещения России от 9 октября 2024 года N 704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приказ Минпросвещения России от 8 октября 2025 года N 729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содержании рабочих программ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включено несколько вариантов поурочного планирования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без указания на то, какой из вариантов отражает специфику реализации ООП НОО 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668DF28-C493-45D7-B8D7-1F5A0556E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31479" t="35156" r="7577" b="9179"/>
          <a:stretch>
            <a:fillRect/>
          </a:stretch>
        </p:blipFill>
        <p:spPr bwMode="auto">
          <a:xfrm>
            <a:off x="1023902" y="4143380"/>
            <a:ext cx="450059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F829382-038C-405B-B706-84FAEAB8B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30930" t="11719" r="7577" b="39320"/>
          <a:stretch/>
        </p:blipFill>
        <p:spPr bwMode="auto">
          <a:xfrm>
            <a:off x="7167570" y="4500570"/>
            <a:ext cx="478634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1C2CFD06-7CE1-4F37-8058-D41793F21C26}"/>
              </a:ext>
            </a:extLst>
          </p:cNvPr>
          <p:cNvSpPr txBox="1">
            <a:spLocks/>
          </p:cNvSpPr>
          <p:nvPr/>
        </p:nvSpPr>
        <p:spPr bwMode="auto">
          <a:xfrm>
            <a:off x="4452926" y="214290"/>
            <a:ext cx="3312368" cy="52506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Типичные замечания: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881686" y="3643314"/>
            <a:ext cx="2500330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3952860" y="3643314"/>
            <a:ext cx="192882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/>
          <a:srcRect l="6771" t="50781" r="88287" b="37500"/>
          <a:stretch>
            <a:fillRect/>
          </a:stretch>
        </p:blipFill>
        <p:spPr bwMode="auto">
          <a:xfrm>
            <a:off x="166646" y="2143116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542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81BBA5-1BAC-49EA-855B-A03E00C20B74}"/>
              </a:ext>
            </a:extLst>
          </p:cNvPr>
          <p:cNvSpPr/>
          <p:nvPr/>
        </p:nvSpPr>
        <p:spPr>
          <a:xfrm>
            <a:off x="595274" y="642918"/>
            <a:ext cx="3611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C149FF-D1F3-4E59-95E4-92821D3026CC}"/>
              </a:ext>
            </a:extLst>
          </p:cNvPr>
          <p:cNvSpPr/>
          <p:nvPr/>
        </p:nvSpPr>
        <p:spPr bwMode="auto">
          <a:xfrm>
            <a:off x="666712" y="1285860"/>
            <a:ext cx="10715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рабочих программах по предметам обязательной части учебного плана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представлены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предусмотренные ФОП НОО таблицы 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требования к результатам освоения ООП», «Проверяемые элементы содержания» (п. 20.12, 21.12.,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162.11.,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163.12.</a:t>
            </a:r>
            <a:r>
              <a:rPr lang="ru-RU" dirty="0"/>
              <a:t>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851754D-C1E2-4A68-B57C-1F5B2CD64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0381" t="10742" r="6296" b="6250"/>
          <a:stretch>
            <a:fillRect/>
          </a:stretch>
        </p:blipFill>
        <p:spPr bwMode="auto">
          <a:xfrm>
            <a:off x="952464" y="3429000"/>
            <a:ext cx="472573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F37ED8A2-A29F-4B23-8252-A25870E5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9832" t="13672" r="8126" b="12109"/>
          <a:stretch>
            <a:fillRect/>
          </a:stretch>
        </p:blipFill>
        <p:spPr bwMode="auto">
          <a:xfrm>
            <a:off x="6596066" y="3418460"/>
            <a:ext cx="4786346" cy="251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CE70CCE-A993-4B04-A4B7-F4484B51BE0B}"/>
              </a:ext>
            </a:extLst>
          </p:cNvPr>
          <p:cNvCxnSpPr>
            <a:stCxn id="13" idx="2"/>
          </p:cNvCxnSpPr>
          <p:nvPr/>
        </p:nvCxnSpPr>
        <p:spPr bwMode="auto">
          <a:xfrm rot="16200000" flipH="1">
            <a:off x="6414789" y="1818963"/>
            <a:ext cx="1219810" cy="2000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85ED69A-73C6-4399-98B8-91F962ADCADE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rot="5400000">
            <a:off x="3878740" y="1283178"/>
            <a:ext cx="1219810" cy="3071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ject 43">
            <a:extLst>
              <a:ext uri="{FF2B5EF4-FFF2-40B4-BE49-F238E27FC236}">
                <a16:creationId xmlns:a16="http://schemas.microsoft.com/office/drawing/2014/main" id="{B587FC4A-2F23-4BB1-A21E-4FD3C8B4655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 bwMode="auto">
          <a:xfrm rot="275151">
            <a:off x="269187" y="2418711"/>
            <a:ext cx="1566604" cy="840777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1C2CFD06-7CE1-4F37-8058-D41793F21C26}"/>
              </a:ext>
            </a:extLst>
          </p:cNvPr>
          <p:cNvSpPr txBox="1">
            <a:spLocks/>
          </p:cNvSpPr>
          <p:nvPr/>
        </p:nvSpPr>
        <p:spPr bwMode="auto">
          <a:xfrm>
            <a:off x="4452926" y="214290"/>
            <a:ext cx="3312368" cy="52506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Типичные замечания: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81884" y="2214554"/>
            <a:ext cx="4405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приказ Минпросвещения России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от 9 октября 2024 года N 704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2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EFD444-29E7-4340-A3D0-7A0C6FAD610F}"/>
              </a:ext>
            </a:extLst>
          </p:cNvPr>
          <p:cNvSpPr/>
          <p:nvPr/>
        </p:nvSpPr>
        <p:spPr>
          <a:xfrm>
            <a:off x="658096" y="1196752"/>
            <a:ext cx="109386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заменен перечень (кодификатор)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распределенных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классам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проверяемых требований к результатам освоения ООП НОО и элементов содержания по литературному чтению, который используется в федеральных и региональных процедурах оценки качества образования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учебному предмету «Литературное чтение» (п. 21.12)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38BD1F-2A3E-45EB-B2F3-9B1233EABC6F}"/>
              </a:ext>
            </a:extLst>
          </p:cNvPr>
          <p:cNvSpPr/>
          <p:nvPr/>
        </p:nvSpPr>
        <p:spPr bwMode="auto">
          <a:xfrm>
            <a:off x="623392" y="764704"/>
            <a:ext cx="3611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D1FBBD-6830-425F-BBD1-1E9A6B003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0381" t="10742" r="6296" b="6250"/>
          <a:stretch>
            <a:fillRect/>
          </a:stretch>
        </p:blipFill>
        <p:spPr bwMode="auto">
          <a:xfrm>
            <a:off x="1238216" y="3071810"/>
            <a:ext cx="421484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A40CF5E-95B9-4827-8921-FA5C702B8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9832" t="13672" r="8126" b="12109"/>
          <a:stretch>
            <a:fillRect/>
          </a:stretch>
        </p:blipFill>
        <p:spPr bwMode="auto">
          <a:xfrm>
            <a:off x="6596066" y="3357562"/>
            <a:ext cx="400052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85ED69A-73C6-4399-98B8-91F962ADCADE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809852" y="2285992"/>
            <a:ext cx="3071834" cy="743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85ED69A-73C6-4399-98B8-91F962ADCADE}"/>
              </a:ext>
            </a:extLst>
          </p:cNvPr>
          <p:cNvCxnSpPr>
            <a:cxnSpLocks/>
          </p:cNvCxnSpPr>
          <p:nvPr/>
        </p:nvCxnSpPr>
        <p:spPr bwMode="auto">
          <a:xfrm>
            <a:off x="5881686" y="2285992"/>
            <a:ext cx="1857388" cy="1143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1C2CFD06-7CE1-4F37-8058-D41793F21C26}"/>
              </a:ext>
            </a:extLst>
          </p:cNvPr>
          <p:cNvSpPr txBox="1">
            <a:spLocks/>
          </p:cNvSpPr>
          <p:nvPr/>
        </p:nvSpPr>
        <p:spPr bwMode="auto">
          <a:xfrm>
            <a:off x="4452926" y="285728"/>
            <a:ext cx="3312368" cy="52506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Типичные замечания: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/>
          <a:srcRect l="6771" t="50781" r="88287" b="37500"/>
          <a:stretch>
            <a:fillRect/>
          </a:stretch>
        </p:blipFill>
        <p:spPr bwMode="auto">
          <a:xfrm>
            <a:off x="452398" y="2571744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6154983" y="2262516"/>
            <a:ext cx="6025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приказ Минпросвещения России от 8 октября 2025 года N 729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12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5791</TotalTime>
  <Words>1483</Words>
  <Application>Microsoft Office PowerPoint</Application>
  <DocSecurity>0</DocSecurity>
  <PresentationFormat>Широкоэкранный</PresentationFormat>
  <Paragraphs>160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1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НОВОЕ в нормативно правовом регулировании</vt:lpstr>
      <vt:lpstr>  ФОП НОО  </vt:lpstr>
      <vt:lpstr>  ФОП НОО  </vt:lpstr>
      <vt:lpstr>  Типичные замечания:  </vt:lpstr>
      <vt:lpstr>  Типичные замечания: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Типичные ошибки:  </vt:lpstr>
      <vt:lpstr>  Типичные ошибки: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user</cp:lastModifiedBy>
  <cp:revision>725</cp:revision>
  <dcterms:created xsi:type="dcterms:W3CDTF">2022-02-08T09:10:55Z</dcterms:created>
  <dcterms:modified xsi:type="dcterms:W3CDTF">2026-06-04T07:35:19Z</dcterms:modified>
  <cp:category/>
  <dc:identifier/>
  <cp:contentStatus/>
  <dc:language/>
  <cp:version/>
</cp:coreProperties>
</file>