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8" r:id="rId3"/>
    <p:sldId id="299" r:id="rId4"/>
    <p:sldId id="301" r:id="rId5"/>
    <p:sldId id="306" r:id="rId6"/>
    <p:sldId id="300" r:id="rId7"/>
    <p:sldId id="302" r:id="rId8"/>
    <p:sldId id="303" r:id="rId9"/>
    <p:sldId id="307" r:id="rId10"/>
    <p:sldId id="308" r:id="rId11"/>
    <p:sldId id="304" r:id="rId12"/>
    <p:sldId id="305" r:id="rId13"/>
  </p:sldIdLst>
  <p:sldSz cx="9144000" cy="6858000" type="screen4x3"/>
  <p:notesSz cx="679132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xYgdB8i5WxPqV+xS80fEqg==" hashData="ouDJHPSogyII5CmXTDiDqg8Xuyg="/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E9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4" autoAdjust="0"/>
    <p:restoredTop sz="94434" autoAdjust="0"/>
  </p:normalViewPr>
  <p:slideViewPr>
    <p:cSldViewPr>
      <p:cViewPr varScale="1">
        <p:scale>
          <a:sx n="110" d="100"/>
          <a:sy n="110" d="100"/>
        </p:scale>
        <p:origin x="-16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1920" y="5085184"/>
            <a:ext cx="5184576" cy="1152128"/>
          </a:xfrm>
        </p:spPr>
        <p:txBody>
          <a:bodyPr>
            <a:noAutofit/>
          </a:bodyPr>
          <a:lstStyle/>
          <a:p>
            <a:pPr algn="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Медведева Оксана Михайловна, старший воспитатель                      МБДОУ д/с № 74 «Непоседы»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27543"/>
            <a:ext cx="7920880" cy="2672980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000" dirty="0" smtClean="0">
                <a:effectLst/>
              </a:rPr>
              <a:t>Разработка </a:t>
            </a:r>
            <a:r>
              <a:rPr lang="ru-RU" sz="4000" dirty="0">
                <a:effectLst/>
              </a:rPr>
              <a:t>программы </a:t>
            </a:r>
            <a:r>
              <a:rPr lang="ru-RU" sz="4000" dirty="0" smtClean="0">
                <a:effectLst/>
              </a:rPr>
              <a:t>развития: из опыта  работы МБДОУ д/с № 74 «Непоседы»</a:t>
            </a:r>
            <a:endParaRPr lang="ru-RU" sz="4000" dirty="0"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187" y="25641"/>
            <a:ext cx="1584176" cy="1813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90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6584" y="-77437"/>
            <a:ext cx="7794942" cy="109253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effectLst/>
              </a:rPr>
              <a:t>Концепция </a:t>
            </a:r>
            <a:r>
              <a:rPr lang="ru-RU" dirty="0" smtClean="0">
                <a:effectLst/>
              </a:rPr>
              <a:t>будущего состояния</a:t>
            </a:r>
            <a:endParaRPr lang="ru-RU" dirty="0"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082" y="0"/>
            <a:ext cx="1238918" cy="1418372"/>
          </a:xfrm>
          <a:prstGeom prst="rect">
            <a:avLst/>
          </a:prstGeom>
        </p:spPr>
      </p:pic>
      <p:sp>
        <p:nvSpPr>
          <p:cNvPr id="7" name="Правильный пятиугольник 6"/>
          <p:cNvSpPr/>
          <p:nvPr/>
        </p:nvSpPr>
        <p:spPr>
          <a:xfrm>
            <a:off x="5243600" y="1187585"/>
            <a:ext cx="1909796" cy="1886415"/>
          </a:xfrm>
          <a:prstGeom prst="pentagon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54382" y="1943214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ценности</a:t>
            </a:r>
          </a:p>
        </p:txBody>
      </p:sp>
      <p:sp>
        <p:nvSpPr>
          <p:cNvPr id="9" name="Правильный пятиугольник 8"/>
          <p:cNvSpPr/>
          <p:nvPr/>
        </p:nvSpPr>
        <p:spPr>
          <a:xfrm>
            <a:off x="2003510" y="1313292"/>
            <a:ext cx="1954782" cy="1844200"/>
          </a:xfrm>
          <a:prstGeom prst="pentagon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43350" y="1962659"/>
            <a:ext cx="2075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миссия</a:t>
            </a:r>
            <a:endParaRPr lang="ru-RU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авильный пятиугольник 10"/>
          <p:cNvSpPr/>
          <p:nvPr/>
        </p:nvSpPr>
        <p:spPr>
          <a:xfrm>
            <a:off x="416584" y="2794396"/>
            <a:ext cx="2268252" cy="2088232"/>
          </a:xfrm>
          <a:prstGeom prst="pentagon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9767" y="3481504"/>
            <a:ext cx="18849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Модель выпускника</a:t>
            </a:r>
            <a:endParaRPr lang="ru-RU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Правильный пятиугольник 14"/>
          <p:cNvSpPr/>
          <p:nvPr/>
        </p:nvSpPr>
        <p:spPr>
          <a:xfrm>
            <a:off x="3461368" y="2833480"/>
            <a:ext cx="2268252" cy="2088232"/>
          </a:xfrm>
          <a:prstGeom prst="pentagon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23438" y="3481505"/>
            <a:ext cx="18849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Модель педагога</a:t>
            </a:r>
            <a:endParaRPr lang="ru-RU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Правильный пятиугольник 16"/>
          <p:cNvSpPr/>
          <p:nvPr/>
        </p:nvSpPr>
        <p:spPr>
          <a:xfrm>
            <a:off x="6552512" y="2790446"/>
            <a:ext cx="2334711" cy="2222729"/>
          </a:xfrm>
          <a:prstGeom prst="pentagon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16216" y="3271418"/>
            <a:ext cx="23780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Модель </a:t>
            </a:r>
            <a:r>
              <a:rPr lang="ru-RU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образовательного </a:t>
            </a:r>
          </a:p>
          <a:p>
            <a:pPr algn="ctr"/>
            <a:r>
              <a:rPr lang="ru-RU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процесса</a:t>
            </a:r>
            <a:endParaRPr lang="ru-RU" sz="20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Правильный пятиугольник 19"/>
          <p:cNvSpPr/>
          <p:nvPr/>
        </p:nvSpPr>
        <p:spPr>
          <a:xfrm>
            <a:off x="1955138" y="4735640"/>
            <a:ext cx="2268252" cy="2088232"/>
          </a:xfrm>
          <a:prstGeom prst="pentagon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46986" y="5314641"/>
            <a:ext cx="20766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Модель </a:t>
            </a:r>
            <a:r>
              <a:rPr lang="ru-RU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воспитательной системы</a:t>
            </a:r>
            <a:endParaRPr lang="ru-RU" sz="20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Правильный пятиугольник 21"/>
          <p:cNvSpPr/>
          <p:nvPr/>
        </p:nvSpPr>
        <p:spPr>
          <a:xfrm>
            <a:off x="5059931" y="4735408"/>
            <a:ext cx="2268252" cy="2088232"/>
          </a:xfrm>
          <a:prstGeom prst="pentagon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1249" y="3481504"/>
            <a:ext cx="18834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Модель выпускника</a:t>
            </a:r>
            <a:endParaRPr lang="ru-RU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48704" y="5311368"/>
            <a:ext cx="18834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Модель управления</a:t>
            </a:r>
            <a:endParaRPr lang="ru-RU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1405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541" y="36576"/>
            <a:ext cx="7830411" cy="1085980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3200" dirty="0">
                <a:effectLst/>
              </a:rPr>
              <a:t>Необходимо </a:t>
            </a:r>
            <a:r>
              <a:rPr lang="ru-RU" sz="3200" dirty="0" smtClean="0">
                <a:effectLst/>
              </a:rPr>
              <a:t>проверить в </a:t>
            </a:r>
            <a:r>
              <a:rPr lang="ru-RU" sz="3200" dirty="0">
                <a:effectLst/>
              </a:rPr>
              <a:t>Программе развития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122556"/>
            <a:ext cx="8885459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265113" algn="l"/>
              </a:tabLst>
            </a:pPr>
            <a:r>
              <a:rPr lang="ru-RU" sz="1900" dirty="0">
                <a:solidFill>
                  <a:schemeClr val="accent1">
                    <a:lumMod val="75000"/>
                  </a:schemeClr>
                </a:solidFill>
              </a:rPr>
              <a:t>1.	Программа развития должна отражать </a:t>
            </a:r>
            <a:r>
              <a:rPr lang="ru-RU" sz="1900" dirty="0">
                <a:solidFill>
                  <a:schemeClr val="accent6">
                    <a:lumMod val="75000"/>
                  </a:schemeClr>
                </a:solidFill>
              </a:rPr>
              <a:t>государственные требования </a:t>
            </a:r>
            <a:r>
              <a:rPr lang="ru-RU" sz="19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9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900" dirty="0" smtClean="0">
                <a:solidFill>
                  <a:schemeClr val="accent1">
                    <a:lumMod val="75000"/>
                  </a:schemeClr>
                </a:solidFill>
              </a:rPr>
              <a:t>к </a:t>
            </a:r>
            <a:r>
              <a:rPr lang="ru-RU" sz="1900" dirty="0">
                <a:solidFill>
                  <a:schemeClr val="accent1">
                    <a:lumMod val="75000"/>
                  </a:schemeClr>
                </a:solidFill>
              </a:rPr>
              <a:t>развитию системы образования и </a:t>
            </a:r>
            <a:r>
              <a:rPr lang="ru-RU" sz="1900" dirty="0">
                <a:solidFill>
                  <a:schemeClr val="accent6">
                    <a:lumMod val="75000"/>
                  </a:schemeClr>
                </a:solidFill>
              </a:rPr>
              <a:t>социальный </a:t>
            </a:r>
            <a:r>
              <a:rPr lang="ru-RU" sz="1900" dirty="0" smtClean="0">
                <a:solidFill>
                  <a:schemeClr val="accent6">
                    <a:lumMod val="75000"/>
                  </a:schemeClr>
                </a:solidFill>
              </a:rPr>
              <a:t>заказ </a:t>
            </a:r>
            <a:r>
              <a:rPr lang="ru-RU" sz="1900" dirty="0" smtClean="0">
                <a:solidFill>
                  <a:schemeClr val="accent1">
                    <a:lumMod val="75000"/>
                  </a:schemeClr>
                </a:solidFill>
              </a:rPr>
              <a:t>(в запросах родителей).</a:t>
            </a:r>
            <a:endParaRPr lang="ru-RU" sz="1900" dirty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spcBef>
                <a:spcPts val="1200"/>
              </a:spcBef>
              <a:tabLst>
                <a:tab pos="265113" algn="l"/>
              </a:tabLst>
            </a:pPr>
            <a:r>
              <a:rPr lang="ru-RU" sz="1900" dirty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ru-RU" sz="19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r>
              <a:rPr lang="ru-RU" sz="1900" dirty="0">
                <a:solidFill>
                  <a:schemeClr val="accent1">
                    <a:lumMod val="75000"/>
                  </a:schemeClr>
                </a:solidFill>
              </a:rPr>
              <a:t>	Должны быть </a:t>
            </a:r>
            <a:r>
              <a:rPr lang="ru-RU" sz="1900" dirty="0">
                <a:solidFill>
                  <a:schemeClr val="accent6">
                    <a:lumMod val="75000"/>
                  </a:schemeClr>
                </a:solidFill>
              </a:rPr>
              <a:t>сформулированы основные </a:t>
            </a:r>
            <a:r>
              <a:rPr lang="ru-RU" sz="1900" dirty="0" smtClean="0">
                <a:solidFill>
                  <a:schemeClr val="accent6">
                    <a:lumMod val="75000"/>
                  </a:schemeClr>
                </a:solidFill>
              </a:rPr>
              <a:t>проблемы</a:t>
            </a:r>
            <a:r>
              <a:rPr lang="ru-RU" sz="1900" dirty="0" smtClean="0">
                <a:solidFill>
                  <a:schemeClr val="accent1">
                    <a:lumMod val="75000"/>
                  </a:schemeClr>
                </a:solidFill>
              </a:rPr>
              <a:t>, связанные с </a:t>
            </a:r>
            <a:r>
              <a:rPr lang="ru-RU" sz="1900" dirty="0">
                <a:solidFill>
                  <a:schemeClr val="accent1">
                    <a:lumMod val="75000"/>
                  </a:schemeClr>
                </a:solidFill>
              </a:rPr>
              <a:t>новыми задачами развития образовательной организации и </a:t>
            </a:r>
            <a:r>
              <a:rPr lang="ru-RU" sz="1900" dirty="0" smtClean="0">
                <a:solidFill>
                  <a:schemeClr val="accent1">
                    <a:lumMod val="75000"/>
                  </a:schemeClr>
                </a:solidFill>
              </a:rPr>
              <a:t>с </a:t>
            </a:r>
            <a:r>
              <a:rPr lang="ru-RU" sz="1900" dirty="0">
                <a:solidFill>
                  <a:schemeClr val="accent1">
                    <a:lumMod val="75000"/>
                  </a:schemeClr>
                </a:solidFill>
              </a:rPr>
              <a:t>проблемами текущего периода в перспективе предстоящего периода деятельности.</a:t>
            </a:r>
          </a:p>
          <a:p>
            <a:pPr algn="just">
              <a:spcBef>
                <a:spcPts val="1200"/>
              </a:spcBef>
              <a:tabLst>
                <a:tab pos="265113" algn="l"/>
              </a:tabLst>
            </a:pPr>
            <a:r>
              <a:rPr lang="ru-RU" sz="1900" dirty="0" smtClean="0">
                <a:solidFill>
                  <a:schemeClr val="accent1">
                    <a:lumMod val="75000"/>
                  </a:schemeClr>
                </a:solidFill>
              </a:rPr>
              <a:t>3.</a:t>
            </a:r>
            <a:r>
              <a:rPr lang="ru-RU" sz="1900" dirty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ru-RU" sz="1900" dirty="0">
                <a:solidFill>
                  <a:schemeClr val="accent6">
                    <a:lumMod val="75000"/>
                  </a:schemeClr>
                </a:solidFill>
              </a:rPr>
              <a:t>Недопустимо смешивать проблемы организации с глобальными проблемами образования </a:t>
            </a:r>
            <a:r>
              <a:rPr lang="ru-RU" sz="1900" dirty="0">
                <a:solidFill>
                  <a:schemeClr val="accent1">
                    <a:lumMod val="75000"/>
                  </a:schemeClr>
                </a:solidFill>
              </a:rPr>
              <a:t>и внешними </a:t>
            </a:r>
            <a:r>
              <a:rPr lang="ru-RU" sz="1900" dirty="0" smtClean="0">
                <a:solidFill>
                  <a:schemeClr val="accent1">
                    <a:lumMod val="75000"/>
                  </a:schemeClr>
                </a:solidFill>
              </a:rPr>
              <a:t>ограничениями, которые не могут быть </a:t>
            </a:r>
            <a:r>
              <a:rPr lang="ru-RU" sz="1900" dirty="0">
                <a:solidFill>
                  <a:schemeClr val="accent1">
                    <a:lumMod val="75000"/>
                  </a:schemeClr>
                </a:solidFill>
              </a:rPr>
              <a:t>решены силами </a:t>
            </a:r>
            <a:r>
              <a:rPr lang="ru-RU" sz="1900" dirty="0" smtClean="0">
                <a:solidFill>
                  <a:schemeClr val="accent1">
                    <a:lumMod val="75000"/>
                  </a:schemeClr>
                </a:solidFill>
              </a:rPr>
              <a:t>организации.</a:t>
            </a:r>
            <a:endParaRPr lang="ru-RU" sz="1900" dirty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spcBef>
                <a:spcPts val="1200"/>
              </a:spcBef>
              <a:tabLst>
                <a:tab pos="265113" algn="l"/>
              </a:tabLst>
            </a:pPr>
            <a:r>
              <a:rPr lang="ru-RU" sz="1900" dirty="0" smtClean="0">
                <a:solidFill>
                  <a:schemeClr val="accent1">
                    <a:lumMod val="75000"/>
                  </a:schemeClr>
                </a:solidFill>
              </a:rPr>
              <a:t>4.</a:t>
            </a:r>
            <a:r>
              <a:rPr lang="ru-RU" sz="1900" dirty="0">
                <a:solidFill>
                  <a:schemeClr val="accent1">
                    <a:lumMod val="75000"/>
                  </a:schemeClr>
                </a:solidFill>
              </a:rPr>
              <a:t>	Идеи, </a:t>
            </a:r>
            <a:r>
              <a:rPr lang="ru-RU" sz="1900" dirty="0">
                <a:solidFill>
                  <a:schemeClr val="accent6">
                    <a:lumMod val="75000"/>
                  </a:schemeClr>
                </a:solidFill>
              </a:rPr>
              <a:t>цели и задачи развития </a:t>
            </a:r>
            <a:r>
              <a:rPr lang="ru-RU" sz="1900" dirty="0">
                <a:solidFill>
                  <a:schemeClr val="accent1">
                    <a:lumMod val="75000"/>
                  </a:schemeClr>
                </a:solidFill>
              </a:rPr>
              <a:t>организации должны </a:t>
            </a:r>
            <a:r>
              <a:rPr lang="ru-RU" sz="1900" dirty="0">
                <a:solidFill>
                  <a:schemeClr val="accent6">
                    <a:lumMod val="75000"/>
                  </a:schemeClr>
                </a:solidFill>
              </a:rPr>
              <a:t>решать</a:t>
            </a:r>
            <a:r>
              <a:rPr lang="ru-RU" sz="1900" dirty="0">
                <a:solidFill>
                  <a:schemeClr val="accent1">
                    <a:lumMod val="75000"/>
                  </a:schemeClr>
                </a:solidFill>
              </a:rPr>
              <a:t> выделенные </a:t>
            </a:r>
            <a:r>
              <a:rPr lang="ru-RU" sz="1900" dirty="0">
                <a:solidFill>
                  <a:schemeClr val="accent6">
                    <a:lumMod val="75000"/>
                  </a:schemeClr>
                </a:solidFill>
              </a:rPr>
              <a:t>проблемы организации</a:t>
            </a:r>
            <a:r>
              <a:rPr lang="ru-RU" sz="1900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algn="just">
              <a:spcBef>
                <a:spcPts val="1200"/>
              </a:spcBef>
              <a:tabLst>
                <a:tab pos="265113" algn="l"/>
              </a:tabLst>
            </a:pPr>
            <a:r>
              <a:rPr lang="ru-RU" sz="1900" dirty="0" smtClean="0">
                <a:solidFill>
                  <a:schemeClr val="accent1">
                    <a:lumMod val="75000"/>
                  </a:schemeClr>
                </a:solidFill>
              </a:rPr>
              <a:t>5.</a:t>
            </a:r>
            <a:r>
              <a:rPr lang="ru-RU" sz="1900" dirty="0">
                <a:solidFill>
                  <a:schemeClr val="accent1">
                    <a:lumMod val="75000"/>
                  </a:schemeClr>
                </a:solidFill>
              </a:rPr>
              <a:t>	Важно выделять </a:t>
            </a:r>
            <a:r>
              <a:rPr lang="ru-RU" sz="1900" dirty="0">
                <a:solidFill>
                  <a:schemeClr val="accent6">
                    <a:lumMod val="75000"/>
                  </a:schemeClr>
                </a:solidFill>
              </a:rPr>
              <a:t>сильные стороны</a:t>
            </a:r>
            <a:r>
              <a:rPr lang="ru-RU" sz="1900" dirty="0">
                <a:solidFill>
                  <a:schemeClr val="accent1">
                    <a:lumMod val="75000"/>
                  </a:schemeClr>
                </a:solidFill>
              </a:rPr>
              <a:t> организации </a:t>
            </a:r>
            <a:r>
              <a:rPr lang="ru-RU" sz="1900" dirty="0">
                <a:solidFill>
                  <a:schemeClr val="accent6">
                    <a:lumMod val="75000"/>
                  </a:schemeClr>
                </a:solidFill>
              </a:rPr>
              <a:t>как потенциальные возможности</a:t>
            </a:r>
            <a:r>
              <a:rPr lang="ru-RU" sz="1900" dirty="0">
                <a:solidFill>
                  <a:schemeClr val="accent1">
                    <a:lumMod val="75000"/>
                  </a:schemeClr>
                </a:solidFill>
              </a:rPr>
              <a:t> преобразований.</a:t>
            </a:r>
          </a:p>
          <a:p>
            <a:pPr algn="just">
              <a:spcBef>
                <a:spcPts val="1200"/>
              </a:spcBef>
              <a:tabLst>
                <a:tab pos="265113" algn="l"/>
              </a:tabLst>
            </a:pPr>
            <a:r>
              <a:rPr lang="ru-RU" sz="1900" dirty="0" smtClean="0">
                <a:solidFill>
                  <a:schemeClr val="accent1">
                    <a:lumMod val="75000"/>
                  </a:schemeClr>
                </a:solidFill>
              </a:rPr>
              <a:t>6.</a:t>
            </a:r>
            <a:r>
              <a:rPr lang="ru-RU" sz="1900" dirty="0">
                <a:solidFill>
                  <a:schemeClr val="accent1">
                    <a:lumMod val="75000"/>
                  </a:schemeClr>
                </a:solidFill>
              </a:rPr>
              <a:t>	Концептуальные представления должны быть </a:t>
            </a:r>
            <a:r>
              <a:rPr lang="ru-RU" sz="1900" dirty="0">
                <a:solidFill>
                  <a:schemeClr val="accent6">
                    <a:lumMod val="75000"/>
                  </a:schemeClr>
                </a:solidFill>
              </a:rPr>
              <a:t>максимально приближены </a:t>
            </a:r>
            <a:r>
              <a:rPr lang="ru-RU" sz="19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9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900" dirty="0" smtClean="0">
                <a:solidFill>
                  <a:schemeClr val="accent6">
                    <a:lumMod val="75000"/>
                  </a:schemeClr>
                </a:solidFill>
              </a:rPr>
              <a:t>к </a:t>
            </a:r>
            <a:r>
              <a:rPr lang="ru-RU" sz="1900" dirty="0">
                <a:solidFill>
                  <a:schemeClr val="accent6">
                    <a:lumMod val="75000"/>
                  </a:schemeClr>
                </a:solidFill>
              </a:rPr>
              <a:t>реальным условиям деятельности</a:t>
            </a:r>
            <a:r>
              <a:rPr lang="ru-RU" sz="1900" dirty="0">
                <a:solidFill>
                  <a:schemeClr val="accent1">
                    <a:lumMod val="75000"/>
                  </a:schemeClr>
                </a:solidFill>
              </a:rPr>
              <a:t> организации </a:t>
            </a:r>
            <a:r>
              <a:rPr lang="ru-RU" sz="1900" dirty="0" smtClean="0">
                <a:solidFill>
                  <a:schemeClr val="accent1">
                    <a:lumMod val="75000"/>
                  </a:schemeClr>
                </a:solidFill>
              </a:rPr>
              <a:t>в </a:t>
            </a:r>
            <a:r>
              <a:rPr lang="ru-RU" sz="1900" dirty="0">
                <a:solidFill>
                  <a:schemeClr val="accent1">
                    <a:lumMod val="75000"/>
                  </a:schemeClr>
                </a:solidFill>
              </a:rPr>
              <a:t>понимании возможных изменений социальной среды.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701" y="-34317"/>
            <a:ext cx="1012531" cy="115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6760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060848"/>
            <a:ext cx="7376607" cy="1575048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dirty="0" smtClean="0">
                <a:effectLst/>
              </a:rPr>
              <a:t>СПАСИБО ЗА ВНИМАНИЕ</a:t>
            </a:r>
            <a:endParaRPr lang="ru-RU" sz="4800" dirty="0"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299" y="3140968"/>
            <a:ext cx="2327207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95597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628800"/>
            <a:ext cx="8712968" cy="4447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2270" indent="-342900" algn="just">
              <a:spcBef>
                <a:spcPts val="585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73D86"/>
                </a:solidFill>
                <a:latin typeface="Candara" panose="020E0502030303020204" pitchFamily="34" charset="0"/>
              </a:rPr>
              <a:t>Н</a:t>
            </a:r>
            <a:r>
              <a:rPr lang="ru-RU" sz="2400" dirty="0" smtClean="0">
                <a:solidFill>
                  <a:srgbClr val="073D86"/>
                </a:solidFill>
                <a:latin typeface="Candara" panose="020E0502030303020204" pitchFamily="34" charset="0"/>
              </a:rPr>
              <a:t>ормативный</a:t>
            </a:r>
            <a:r>
              <a:rPr lang="ru-RU" sz="2400" dirty="0">
                <a:solidFill>
                  <a:srgbClr val="073D86"/>
                </a:solidFill>
                <a:latin typeface="Candara" panose="020E0502030303020204" pitchFamily="34" charset="0"/>
              </a:rPr>
              <a:t>  документ,  предназначенный  для  </a:t>
            </a:r>
            <a:r>
              <a:rPr lang="ru-RU" sz="2400" dirty="0" smtClean="0">
                <a:solidFill>
                  <a:srgbClr val="073D86"/>
                </a:solidFill>
                <a:latin typeface="Candara" panose="020E0502030303020204" pitchFamily="34" charset="0"/>
              </a:rPr>
              <a:t>                     определения </a:t>
            </a:r>
            <a:r>
              <a:rPr lang="ru-RU" sz="2400" dirty="0">
                <a:solidFill>
                  <a:srgbClr val="073D86"/>
                </a:solidFill>
                <a:latin typeface="Candara" panose="020E0502030303020204" pitchFamily="34" charset="0"/>
              </a:rPr>
              <a:t>целей и задач деятельности, а также разработки плана реализации с конкретными сроками и необходимыми средствами, обеспечивающими их достижение и решение.</a:t>
            </a:r>
          </a:p>
          <a:p>
            <a:pPr marL="382270" indent="-342900" algn="just"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73D86"/>
                </a:solidFill>
                <a:latin typeface="Candara" panose="020E0502030303020204" pitchFamily="34" charset="0"/>
              </a:rPr>
              <a:t>Программа развития является официальным </a:t>
            </a:r>
            <a:r>
              <a:rPr lang="ru-RU" sz="2400" b="1" dirty="0">
                <a:solidFill>
                  <a:srgbClr val="073D86"/>
                </a:solidFill>
                <a:latin typeface="Candara" panose="020E0502030303020204" pitchFamily="34" charset="0"/>
              </a:rPr>
              <a:t>рабочим документом </a:t>
            </a:r>
            <a:r>
              <a:rPr lang="ru-RU" sz="2400" dirty="0">
                <a:solidFill>
                  <a:srgbClr val="073D86"/>
                </a:solidFill>
                <a:latin typeface="Candara" panose="020E0502030303020204" pitchFamily="34" charset="0"/>
              </a:rPr>
              <a:t>для организации текущей и перспективной деятельности учреждения.</a:t>
            </a:r>
          </a:p>
          <a:p>
            <a:pPr marL="382270" indent="-342900" algn="just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rgbClr val="073D86"/>
                </a:solidFill>
                <a:latin typeface="Candara" panose="020E0502030303020204" pitchFamily="34" charset="0"/>
              </a:rPr>
              <a:t>Программа </a:t>
            </a:r>
            <a:r>
              <a:rPr lang="ru-RU" sz="2400" dirty="0">
                <a:solidFill>
                  <a:srgbClr val="073D86"/>
                </a:solidFill>
                <a:latin typeface="Candara" panose="020E0502030303020204" pitchFamily="34" charset="0"/>
              </a:rPr>
              <a:t>развития </a:t>
            </a:r>
            <a:r>
              <a:rPr lang="ru-RU" sz="2400" dirty="0" smtClean="0">
                <a:solidFill>
                  <a:srgbClr val="073D86"/>
                </a:solidFill>
                <a:latin typeface="Candara" panose="020E0502030303020204" pitchFamily="34" charset="0"/>
              </a:rPr>
              <a:t>включает </a:t>
            </a:r>
            <a:r>
              <a:rPr lang="ru-RU" sz="2400" b="1" dirty="0" smtClean="0">
                <a:solidFill>
                  <a:srgbClr val="073D86"/>
                </a:solidFill>
                <a:latin typeface="Candara" panose="020E0502030303020204" pitchFamily="34" charset="0"/>
              </a:rPr>
              <a:t>систему действий </a:t>
            </a:r>
            <a:r>
              <a:rPr lang="ru-RU" sz="2400" dirty="0">
                <a:solidFill>
                  <a:srgbClr val="073D86"/>
                </a:solidFill>
                <a:latin typeface="Candara" panose="020E0502030303020204" pitchFamily="34" charset="0"/>
              </a:rPr>
              <a:t>для</a:t>
            </a:r>
            <a:r>
              <a:rPr lang="ru-RU" sz="2400" b="1" dirty="0">
                <a:solidFill>
                  <a:srgbClr val="073D86"/>
                </a:solidFill>
                <a:latin typeface="Candara" panose="020E0502030303020204" pitchFamily="34" charset="0"/>
              </a:rPr>
              <a:t> </a:t>
            </a:r>
            <a:r>
              <a:rPr lang="ru-RU" sz="2400" dirty="0">
                <a:solidFill>
                  <a:srgbClr val="073D86"/>
                </a:solidFill>
                <a:latin typeface="Candara" panose="020E0502030303020204" pitchFamily="34" charset="0"/>
              </a:rPr>
              <a:t>достижения </a:t>
            </a:r>
            <a:r>
              <a:rPr lang="ru-RU" sz="2400" dirty="0" smtClean="0">
                <a:solidFill>
                  <a:srgbClr val="073D86"/>
                </a:solidFill>
                <a:latin typeface="Candara" panose="020E0502030303020204" pitchFamily="34" charset="0"/>
              </a:rPr>
              <a:t>желаемого результата </a:t>
            </a:r>
            <a:r>
              <a:rPr lang="ru-RU" sz="2400" b="1" dirty="0">
                <a:solidFill>
                  <a:srgbClr val="073D86"/>
                </a:solidFill>
                <a:latin typeface="Candara" panose="020E0502030303020204" pitchFamily="34" charset="0"/>
              </a:rPr>
              <a:t>развития </a:t>
            </a:r>
            <a:r>
              <a:rPr lang="ru-RU" sz="2400" b="1" dirty="0" smtClean="0">
                <a:solidFill>
                  <a:srgbClr val="073D86"/>
                </a:solidFill>
                <a:latin typeface="Candara" panose="020E0502030303020204" pitchFamily="34" charset="0"/>
              </a:rPr>
              <a:t>учреждения</a:t>
            </a:r>
            <a:r>
              <a:rPr lang="ru-RU" sz="2300" dirty="0" smtClean="0">
                <a:solidFill>
                  <a:srgbClr val="073D86"/>
                </a:solidFill>
                <a:latin typeface="Candara" panose="020E0502030303020204" pitchFamily="34" charset="0"/>
              </a:rPr>
              <a:t>.</a:t>
            </a:r>
            <a:endParaRPr lang="ru-RU" sz="2300" dirty="0">
              <a:solidFill>
                <a:srgbClr val="073D86"/>
              </a:solidFill>
              <a:latin typeface="Candara" panose="020E0502030303020204" pitchFamily="34" charset="0"/>
            </a:endParaRPr>
          </a:p>
          <a:p>
            <a:pPr marL="39370" algn="just">
              <a:spcBef>
                <a:spcPts val="0"/>
              </a:spcBef>
              <a:spcAft>
                <a:spcPts val="0"/>
              </a:spcAft>
            </a:pPr>
            <a:endParaRPr lang="ru-RU" sz="2300" dirty="0">
              <a:effectLst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53400" y="275372"/>
            <a:ext cx="799622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>
                <a:effectLst/>
              </a:rPr>
              <a:t>ПРОГРАММА РАЗВИТИЯ  </a:t>
            </a:r>
            <a:endParaRPr lang="ru-RU" dirty="0"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082" y="0"/>
            <a:ext cx="1238918" cy="141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27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7160" y="50220"/>
            <a:ext cx="8640960" cy="1368152"/>
          </a:xfrm>
          <a:effectLst/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effectLst/>
              </a:rPr>
              <a:t>Понимание программы развития ДОО</a:t>
            </a:r>
          </a:p>
        </p:txBody>
      </p:sp>
      <p:sp>
        <p:nvSpPr>
          <p:cNvPr id="5" name="Стрелка вправо 4"/>
          <p:cNvSpPr/>
          <p:nvPr/>
        </p:nvSpPr>
        <p:spPr>
          <a:xfrm>
            <a:off x="611560" y="2060848"/>
            <a:ext cx="8027680" cy="316835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55576" y="3003677"/>
            <a:ext cx="1615290" cy="1283228"/>
          </a:xfrm>
          <a:prstGeom prst="roundRect">
            <a:avLst/>
          </a:prstGeom>
          <a:ln w="285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Текущее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</a:rPr>
              <a:t>состояние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организации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2966803"/>
            <a:ext cx="1656184" cy="1320102"/>
          </a:xfrm>
          <a:prstGeom prst="roundRect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Желаемое будущее организации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3096996"/>
            <a:ext cx="1872208" cy="1059715"/>
          </a:xfrm>
          <a:prstGeom prst="roundRect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Действия для достижения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082" y="0"/>
            <a:ext cx="1238918" cy="141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8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798" y="50220"/>
            <a:ext cx="7920880" cy="1368152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>
                <a:effectLst/>
              </a:rPr>
              <a:t>Ключевые характеристики программы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772816"/>
            <a:ext cx="8496944" cy="3990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Актуальная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‒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ориентирована на решение важных проблем для конкретного детского сада.</a:t>
            </a:r>
          </a:p>
          <a:p>
            <a:pPr marL="457200" indent="-457200" algn="just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Прогностична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‒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способна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адаптироваться к изменяющимся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требованиям и условиям.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pPr marL="457200" indent="-457200" algn="just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Реалистична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‒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 учитывает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возможности и ресурсы ДОО.</a:t>
            </a:r>
          </a:p>
          <a:p>
            <a:pPr marL="457200" indent="-457200" algn="just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Целостна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‒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 обеспечивает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согласованность между целями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и действиями.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pPr marL="457200" indent="-457200" algn="just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Контролируема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‒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 позволяет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проводить </a:t>
            </a:r>
            <a:r>
              <a:rPr lang="ru-RU" sz="26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оценку промежуточных и конечных результатов.</a:t>
            </a:r>
            <a:endParaRPr lang="ru-RU" sz="2600" dirty="0">
              <a:solidFill>
                <a:schemeClr val="accent1">
                  <a:lumMod val="75000"/>
                </a:schemeClr>
              </a:solidFill>
              <a:effectLst/>
              <a:latin typeface="Candara" panose="020E0502030303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082" y="0"/>
            <a:ext cx="1238918" cy="141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3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60144"/>
              </p:ext>
            </p:extLst>
          </p:nvPr>
        </p:nvGraphicFramePr>
        <p:xfrm>
          <a:off x="179513" y="692696"/>
          <a:ext cx="8856982" cy="4562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43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023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803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Задачи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Целевые</a:t>
                      </a:r>
                      <a:r>
                        <a:rPr lang="ru-RU" baseline="0" dirty="0" smtClean="0"/>
                        <a:t> индикаторы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Ожидаемые результаты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28192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Обеспечить </a:t>
                      </a:r>
                      <a:r>
                        <a:rPr lang="ru-RU" sz="1600" dirty="0" err="1" smtClean="0"/>
                        <a:t>цифровизацию</a:t>
                      </a:r>
                      <a:r>
                        <a:rPr lang="ru-RU" sz="1600" dirty="0" smtClean="0"/>
                        <a:t> образовательного процесса в ДОУ, в том числе документооборота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Рост числа работников, использующих дистанционные технологии, ИКТ, инновационные педагогические технологии</a:t>
                      </a:r>
                    </a:p>
                    <a:p>
                      <a:pPr algn="just"/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Внедрены и эффективно используются цифровые технологии в работе организации, в том числе документообороте, обучении и воспитании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Расширить спектр дополнительного образования для развития детских способностей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Рост охвата обучающихся ДОУ дополнительным образованием – до 100%</a:t>
                      </a:r>
                    </a:p>
                    <a:p>
                      <a:pPr algn="just"/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В организации реализуются программы дополнительного образования, учитывающие запросы участников образовательных отношений</a:t>
                      </a:r>
                    </a:p>
                    <a:p>
                      <a:pPr algn="just"/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423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2060848"/>
            <a:ext cx="8136904" cy="3980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Информирование коллектива 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‒</a:t>
            </a: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 обсуждение </a:t>
            </a:r>
            <a:r>
              <a:rPr lang="ru-RU" sz="26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цели и </a:t>
            </a: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значимости </a:t>
            </a:r>
            <a:r>
              <a:rPr lang="ru-RU" sz="26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программы с </a:t>
            </a: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сотрудниками для обеспечения общего понимания </a:t>
            </a:r>
            <a:r>
              <a:rPr lang="ru-RU" sz="26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и </a:t>
            </a: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согласованности в работе.</a:t>
            </a:r>
            <a:endParaRPr lang="ru-RU" sz="2600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pPr marL="285750" indent="-285750" algn="just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 Формирование </a:t>
            </a:r>
            <a:r>
              <a:rPr lang="ru-RU" sz="26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проектной </a:t>
            </a: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команды 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‒</a:t>
            </a: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 определение </a:t>
            </a:r>
            <a:r>
              <a:rPr lang="ru-RU" sz="26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участников команды и </a:t>
            </a: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распределение ролей.</a:t>
            </a:r>
            <a:endParaRPr lang="ru-RU" sz="2600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pPr marL="285750" indent="-285750" algn="just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 Подготовка </a:t>
            </a:r>
            <a:r>
              <a:rPr lang="ru-RU" sz="26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условий для </a:t>
            </a: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работы 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‒</a:t>
            </a: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 утверждение организационной структуры</a:t>
            </a:r>
            <a:r>
              <a:rPr lang="ru-RU" sz="26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, </a:t>
            </a: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«</a:t>
            </a:r>
            <a:r>
              <a:rPr lang="ru-RU" sz="26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вхождение» в процесс </a:t>
            </a: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членов </a:t>
            </a:r>
            <a:r>
              <a:rPr lang="ru-RU" sz="26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рабочей </a:t>
            </a: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группы.</a:t>
            </a:r>
            <a:endParaRPr lang="ru-RU" sz="2600" i="1" dirty="0">
              <a:solidFill>
                <a:schemeClr val="accent1">
                  <a:lumMod val="75000"/>
                </a:schemeClr>
              </a:solidFill>
              <a:effectLst/>
              <a:latin typeface="Candara" panose="020E0502030303020204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9512" y="116632"/>
            <a:ext cx="8135888" cy="148478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dirty="0" smtClean="0">
                <a:effectLst/>
              </a:rPr>
              <a:t>Подготовка к разработке программы развития</a:t>
            </a:r>
            <a:endParaRPr lang="ru-RU" dirty="0"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082" y="0"/>
            <a:ext cx="1238918" cy="141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054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2234" y="1375364"/>
            <a:ext cx="7632848" cy="484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1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.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Издание приказа руководителя.</a:t>
            </a:r>
          </a:p>
          <a:p>
            <a:pPr algn="just">
              <a:spcBef>
                <a:spcPts val="600"/>
              </a:spcBef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2. Определение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целей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группы.</a:t>
            </a:r>
          </a:p>
          <a:p>
            <a:pPr algn="just">
              <a:spcBef>
                <a:spcPts val="600"/>
              </a:spcBef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3.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Формирование состава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группы.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pPr algn="just">
              <a:spcBef>
                <a:spcPts val="600"/>
              </a:spcBef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4.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Распределение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ролей.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pPr algn="just">
              <a:spcBef>
                <a:spcPts val="600"/>
              </a:spcBef>
            </a:pP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5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.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Установление графика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работы.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pPr algn="just">
              <a:spcBef>
                <a:spcPts val="600"/>
              </a:spcBef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6.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Создание условий для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работы.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pPr algn="just">
              <a:spcBef>
                <a:spcPts val="600"/>
              </a:spcBef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7.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Обсуждение и обмен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идеями.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pPr algn="just">
              <a:spcBef>
                <a:spcPts val="600"/>
              </a:spcBef>
            </a:pP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8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.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Мониторинг и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оценка.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9904" y="341040"/>
            <a:ext cx="776848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dirty="0" smtClean="0">
                <a:effectLst/>
              </a:rPr>
              <a:t>Создание рабочей группы</a:t>
            </a:r>
            <a:endParaRPr lang="ru-RU" dirty="0"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082" y="0"/>
            <a:ext cx="1238918" cy="141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558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2" y="0"/>
            <a:ext cx="8892480" cy="112474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effectLst/>
              </a:rPr>
              <a:t>Структура </a:t>
            </a:r>
            <a:r>
              <a:rPr lang="ru-RU" dirty="0">
                <a:effectLst/>
              </a:rPr>
              <a:t>программы развития ДОО</a:t>
            </a:r>
            <a:br>
              <a:rPr lang="ru-RU" dirty="0">
                <a:effectLst/>
              </a:rPr>
            </a:br>
            <a:endParaRPr lang="ru-RU" dirty="0"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628800"/>
            <a:ext cx="8531136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ru-RU" sz="23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1. </a:t>
            </a:r>
            <a:r>
              <a:rPr lang="ru-RU" sz="23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Информационная </a:t>
            </a:r>
            <a:r>
              <a:rPr lang="ru-RU" sz="23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справка о </a:t>
            </a:r>
            <a:r>
              <a:rPr lang="ru-RU" sz="23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ДОО: основные </a:t>
            </a:r>
            <a:r>
              <a:rPr lang="ru-RU" sz="23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данные о статусе, контингенте и материально-технической базе.</a:t>
            </a:r>
          </a:p>
          <a:p>
            <a:pPr algn="just">
              <a:spcBef>
                <a:spcPts val="600"/>
              </a:spcBef>
            </a:pPr>
            <a:r>
              <a:rPr lang="ru-RU" sz="23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2. </a:t>
            </a:r>
            <a:r>
              <a:rPr lang="ru-RU" sz="23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Аналитический блок: </a:t>
            </a:r>
            <a:r>
              <a:rPr lang="ru-RU" sz="23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SWOT-анализ, оценка внутренней и внешней среды.</a:t>
            </a:r>
          </a:p>
          <a:p>
            <a:pPr algn="just">
              <a:spcBef>
                <a:spcPts val="600"/>
              </a:spcBef>
            </a:pPr>
            <a:r>
              <a:rPr lang="ru-RU" sz="23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3. </a:t>
            </a:r>
            <a:r>
              <a:rPr lang="ru-RU" sz="23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Концепция </a:t>
            </a:r>
            <a:r>
              <a:rPr lang="ru-RU" sz="23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будущего </a:t>
            </a:r>
            <a:r>
              <a:rPr lang="ru-RU" sz="23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состояния: определение </a:t>
            </a:r>
            <a:r>
              <a:rPr lang="ru-RU" sz="23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стратегических целей и задач.</a:t>
            </a:r>
          </a:p>
          <a:p>
            <a:pPr algn="just">
              <a:spcBef>
                <a:spcPts val="600"/>
              </a:spcBef>
            </a:pPr>
            <a:r>
              <a:rPr lang="ru-RU" sz="23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4. </a:t>
            </a:r>
            <a:r>
              <a:rPr lang="ru-RU" sz="23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Стратегия </a:t>
            </a:r>
            <a:r>
              <a:rPr lang="ru-RU" sz="23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и тактика </a:t>
            </a:r>
            <a:r>
              <a:rPr lang="ru-RU" sz="23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перехода: </a:t>
            </a:r>
            <a:r>
              <a:rPr lang="ru-RU" sz="23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п</a:t>
            </a:r>
            <a:r>
              <a:rPr lang="ru-RU" sz="23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лан </a:t>
            </a:r>
            <a:r>
              <a:rPr lang="ru-RU" sz="23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мероприятий для достижения поставленных целей.</a:t>
            </a:r>
          </a:p>
          <a:p>
            <a:pPr algn="just">
              <a:spcBef>
                <a:spcPts val="600"/>
              </a:spcBef>
            </a:pPr>
            <a:r>
              <a:rPr lang="ru-RU" sz="23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5. </a:t>
            </a:r>
            <a:r>
              <a:rPr lang="ru-RU" sz="23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Ресурсное обеспечение: определение </a:t>
            </a:r>
            <a:r>
              <a:rPr lang="ru-RU" sz="23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необходимых кадровых, материальных и финансовых ресурсов.</a:t>
            </a:r>
          </a:p>
          <a:p>
            <a:pPr algn="just">
              <a:spcBef>
                <a:spcPts val="600"/>
              </a:spcBef>
            </a:pPr>
            <a:r>
              <a:rPr lang="ru-RU" sz="23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6. </a:t>
            </a:r>
            <a:r>
              <a:rPr lang="ru-RU" sz="23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План действий: подробное </a:t>
            </a:r>
            <a:r>
              <a:rPr lang="ru-RU" sz="23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описание мероприятий с указанием сроков и ответственных лиц</a:t>
            </a:r>
            <a:r>
              <a:rPr lang="ru-RU" sz="23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.</a:t>
            </a:r>
            <a:endParaRPr lang="ru-RU" sz="2300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082" y="0"/>
            <a:ext cx="1238918" cy="141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637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64006"/>
            <a:ext cx="6872551" cy="9607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effectLst/>
              </a:rPr>
              <a:t>Аналитический блок</a:t>
            </a:r>
            <a:endParaRPr lang="ru-RU" dirty="0"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186865"/>
            <a:ext cx="889351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400"/>
              </a:spcBef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Анализ внутренней среды ДОУ:</a:t>
            </a: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анализ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 качества реализации 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воспитательно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-образовательного процесса;</a:t>
            </a: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анализ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 имеющихся в распоряжении ДОУ материально-технических и финансовых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ресурсов;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анализ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 кадрового состава и условий труда 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работников;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анализ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 организационной среды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ДОУ.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pPr>
              <a:spcBef>
                <a:spcPts val="5"/>
              </a:spcBef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Анализ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 внешней среды ДОУ  включает:</a:t>
            </a: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анализ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 политических, экономических, социальных событий, происходящих в стране/регионе/муниципалитете, которые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могут оказать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 положительное или отрицательное влияние на работу 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ДОУ;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анализ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 микрорайона/муниципалитета, в котором функционирует ДОУ,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/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его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образовательной и социокультурной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сферы;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анализ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 состояния взаимодействия с семьями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воспитанников;</a:t>
            </a: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а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нализ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 адресуемых ДОУ образовательных потребностей, социального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заказа.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082" y="0"/>
            <a:ext cx="1238918" cy="141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888454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19771</TotalTime>
  <Words>401</Words>
  <Application>Microsoft Office PowerPoint</Application>
  <PresentationFormat>Экран (4:3)</PresentationFormat>
  <Paragraphs>74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Разработка программы развития: из опыта  работы МБДОУ д/с № 74 «Непоседы»</vt:lpstr>
      <vt:lpstr>ПРОГРАММА РАЗВИТИЯ  </vt:lpstr>
      <vt:lpstr>Понимание программы развития ДОО</vt:lpstr>
      <vt:lpstr>Ключевые характеристики программы</vt:lpstr>
      <vt:lpstr>Презентация PowerPoint</vt:lpstr>
      <vt:lpstr>Презентация PowerPoint</vt:lpstr>
      <vt:lpstr>Презентация PowerPoint</vt:lpstr>
      <vt:lpstr>Структура программы развития ДОО </vt:lpstr>
      <vt:lpstr>Аналитический блок</vt:lpstr>
      <vt:lpstr>Концепция будущего состояния</vt:lpstr>
      <vt:lpstr>Необходимо проверить в Программе развития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Педагогический совет №2  «Пути повышения качества образования в МКДОУ д/с №74 «Непоседы»</dc:title>
  <dc:creator>Mak Der</dc:creator>
  <cp:lastModifiedBy>Богомолов Иван Сергеевич</cp:lastModifiedBy>
  <cp:revision>106</cp:revision>
  <cp:lastPrinted>2024-02-15T10:21:33Z</cp:lastPrinted>
  <dcterms:created xsi:type="dcterms:W3CDTF">2022-11-28T12:49:58Z</dcterms:created>
  <dcterms:modified xsi:type="dcterms:W3CDTF">2025-02-10T04:08:05Z</dcterms:modified>
</cp:coreProperties>
</file>