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  <p:sldMasterId id="2147483948" r:id="rId2"/>
    <p:sldMasterId id="2147483960" r:id="rId3"/>
  </p:sldMasterIdLst>
  <p:notesMasterIdLst>
    <p:notesMasterId r:id="rId37"/>
  </p:notesMasterIdLst>
  <p:sldIdLst>
    <p:sldId id="357" r:id="rId4"/>
    <p:sldId id="366" r:id="rId5"/>
    <p:sldId id="345" r:id="rId6"/>
    <p:sldId id="365" r:id="rId7"/>
    <p:sldId id="367" r:id="rId8"/>
    <p:sldId id="369" r:id="rId9"/>
    <p:sldId id="368" r:id="rId10"/>
    <p:sldId id="359" r:id="rId11"/>
    <p:sldId id="371" r:id="rId12"/>
    <p:sldId id="370" r:id="rId13"/>
    <p:sldId id="372" r:id="rId14"/>
    <p:sldId id="319" r:id="rId15"/>
    <p:sldId id="334" r:id="rId16"/>
    <p:sldId id="333" r:id="rId17"/>
    <p:sldId id="336" r:id="rId18"/>
    <p:sldId id="376" r:id="rId19"/>
    <p:sldId id="377" r:id="rId20"/>
    <p:sldId id="346" r:id="rId21"/>
    <p:sldId id="315" r:id="rId22"/>
    <p:sldId id="347" r:id="rId23"/>
    <p:sldId id="373" r:id="rId24"/>
    <p:sldId id="338" r:id="rId25"/>
    <p:sldId id="361" r:id="rId26"/>
    <p:sldId id="341" r:id="rId27"/>
    <p:sldId id="374" r:id="rId28"/>
    <p:sldId id="350" r:id="rId29"/>
    <p:sldId id="351" r:id="rId30"/>
    <p:sldId id="378" r:id="rId31"/>
    <p:sldId id="343" r:id="rId32"/>
    <p:sldId id="375" r:id="rId33"/>
    <p:sldId id="349" r:id="rId34"/>
    <p:sldId id="363" r:id="rId35"/>
    <p:sldId id="329" r:id="rId3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Ce9Et2aksJB51qbe5NjlxA==" hashData="Ii5umXw+tUNXQLEtntobA3oFciQ="/>
  <p:extLst>
    <p:ext uri="{521415D9-36F7-43E2-AB2F-B90AF26B5E84}">
      <p14:sectionLst xmlns:p14="http://schemas.microsoft.com/office/powerpoint/2010/main">
        <p14:section name="Раздел по умолчанию" id="{599A247B-460F-426F-9227-9742E3F625DA}">
          <p14:sldIdLst>
            <p14:sldId id="357"/>
            <p14:sldId id="366"/>
            <p14:sldId id="345"/>
            <p14:sldId id="365"/>
            <p14:sldId id="367"/>
            <p14:sldId id="369"/>
            <p14:sldId id="368"/>
            <p14:sldId id="359"/>
            <p14:sldId id="371"/>
            <p14:sldId id="370"/>
            <p14:sldId id="372"/>
            <p14:sldId id="319"/>
            <p14:sldId id="334"/>
            <p14:sldId id="333"/>
            <p14:sldId id="336"/>
            <p14:sldId id="376"/>
            <p14:sldId id="377"/>
            <p14:sldId id="346"/>
            <p14:sldId id="315"/>
            <p14:sldId id="347"/>
            <p14:sldId id="373"/>
            <p14:sldId id="338"/>
            <p14:sldId id="361"/>
            <p14:sldId id="341"/>
            <p14:sldId id="374"/>
            <p14:sldId id="350"/>
            <p14:sldId id="351"/>
            <p14:sldId id="378"/>
            <p14:sldId id="343"/>
            <p14:sldId id="375"/>
            <p14:sldId id="349"/>
            <p14:sldId id="363"/>
            <p14:sldId id="32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92" autoAdjust="0"/>
    <p:restoredTop sz="92701" autoAdjust="0"/>
  </p:normalViewPr>
  <p:slideViewPr>
    <p:cSldViewPr>
      <p:cViewPr varScale="1">
        <p:scale>
          <a:sx n="108" d="100"/>
          <a:sy n="108" d="100"/>
        </p:scale>
        <p:origin x="-708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B12C4-1E02-4138-9EEB-C980178FC0B2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83DB34-BD47-4FCE-9676-7BF98F79E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578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3DB34-BD47-4FCE-9676-7BF98F79E7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003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3DB34-BD47-4FCE-9676-7BF98F79E7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1236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3DB34-BD47-4FCE-9676-7BF98F79E7E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7801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3DB34-BD47-4FCE-9676-7BF98F79E7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399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3DB34-BD47-4FCE-9676-7BF98F79E7E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219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3DB34-BD47-4FCE-9676-7BF98F79E7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3817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3DB34-BD47-4FCE-9676-7BF98F79E7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4443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3DB34-BD47-4FCE-9676-7BF98F79E7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0475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3DB34-BD47-4FCE-9676-7BF98F79E7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8491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3DB34-BD47-4FCE-9676-7BF98F79E7E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21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3DB34-BD47-4FCE-9676-7BF98F79E7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12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83DB34-BD47-4FCE-9676-7BF98F79E7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9005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D66DC2-D86B-4ED5-B966-55A630B854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F6339DE-D2E8-4C93-9C63-5D8BB21222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4F7FA35-5003-419F-831D-9EC6C5AF8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136D-25EE-46DE-B482-44C90002CC95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93B96A2-F386-4A90-990E-AF0369006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FE7D715-CD7E-48BC-AFA8-63DBD7FD6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274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C6E415-1D5C-43FB-83BC-4AAF16420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B97C411-BEA8-4A1E-B60B-999197D1B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AAD21E2-01EB-47AD-9EB3-A9945C023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27768-9D57-4059-9959-64302B1E00A2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F7EAE5-8170-44A7-BD47-BFBAE12ED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7B27D-2F4D-4B1D-BBC5-44910A331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204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45B4B58-D0CF-4684-9B66-363D86221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0C8991C-C5CD-48A1-BAB4-E60BF4C788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C19DC17-0FF4-4CC6-BF33-E6782016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01CA-6DFA-48F6-9BA8-5A5D0A7503E2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6A8498C-566C-4B02-8B46-81DB71408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292A43C-CF39-446D-8695-4A2FD7E07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862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D66DC2-D86B-4ED5-B966-55A630B854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F6339DE-D2E8-4C93-9C63-5D8BB21222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4F7FA35-5003-419F-831D-9EC6C5AF8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745C-0950-4E0F-A9FA-89D552F092DE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93B96A2-F386-4A90-990E-AF0369006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FE7D715-CD7E-48BC-AFA8-63DBD7FD6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087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140B4A-26A8-42F5-AFE4-EC8AA2A41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C02A89F-0551-48B2-8CD1-5774C7FB8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883AABD-CBC9-4283-A3AE-118807CD7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D3B5-2D51-4633-A403-77C7FC970E91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8747C6E-91C4-410C-9A67-687815BBA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49A19DD-E6BF-43A0-BA1C-EA531D410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51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7C8B5A-144A-49AF-B9E0-FCD708CAB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5FF5B9C-5E14-47B6-9E97-E18DA010F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A070625-E4F5-45E9-BE15-2064AE04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E3C9E-7946-431F-ABC8-7592173F9A24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E48AF3-446A-48CE-8AD4-D9C1D6CB1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B21B5FE-E79F-4A96-B4EF-35AA4F48E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176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DD6119-0AD2-4BCD-8A33-91F305E0A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1A682B-858D-47C7-A641-4D40B38FCA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B64886F-9E43-439E-835E-47106DB8E1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FD54DA6-DB91-4FC0-AA86-971014F62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1AEA-D716-42A1-8163-DFCA87C4B452}" type="datetime1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40437DE-B141-4BEE-B4DD-06331A359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E81EF77-3B54-4927-B5D6-0200002AB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447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0078DB-1B0D-44E4-99CD-73B222E57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37D6E75-E86D-4E2C-816B-80ACDE802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7787F62-1884-40EF-A555-B6FDDF99D0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E9AEC22-4D3D-4A87-A125-B5C46F55F5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3EC2CE3-0822-4734-97A9-35D7552822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0A75EED-6569-409C-AC43-59873A252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4BA8A-AC1B-4BE5-8EE7-3312AEC7053C}" type="datetime1">
              <a:rPr lang="ru-RU" smtClean="0"/>
              <a:t>10.02.2025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BEB06C0-D8EC-4B0D-A2BA-0C7399FC0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1FF6C11-42DC-49AC-B237-94AC9CDD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545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3A0A8D-29FE-4D8C-9F12-BC77CC027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4F27AB6-96A3-4503-B6C3-2E307B5AD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9F631-99AC-4CFA-BB02-59065F80719B}" type="datetime1">
              <a:rPr lang="ru-RU" smtClean="0"/>
              <a:t>10.02.2025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87EF832-D4B2-44B6-87BD-E29E4582B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6B4D231-5D82-4869-857E-5F9C8DEEC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1209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1DD0BDC-F9E7-4F9A-A0C3-C6A7AD7F2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ACCB9-7853-4270-B8FB-864A34DDD173}" type="datetime1">
              <a:rPr lang="ru-RU" smtClean="0"/>
              <a:t>10.02.2025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DD1722F-A8E6-4B64-94A9-76B29FD96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E9D1176-29A2-45A9-99A1-3E4E5F858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179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EEA1F-8027-44A7-8FCC-CD0FEF8B5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DBBE6BF-469C-4CD0-AB69-18A319DDF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6F21D40-B36A-4312-B632-C1DE4508B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2DA1416-1783-4752-8EDD-873BDFEEA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EB37-B46D-4971-9652-ED94D8A8716A}" type="datetime1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56C7B51-8926-4F28-82F3-5329DAC84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7D01703-FD69-417A-86C7-D00E14CE0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342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140B4A-26A8-42F5-AFE4-EC8AA2A41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C02A89F-0551-48B2-8CD1-5774C7FB8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883AABD-CBC9-4283-A3AE-118807CD7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57D5-5B87-4024-A094-69ECC4E91196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8747C6E-91C4-410C-9A67-687815BBA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49A19DD-E6BF-43A0-BA1C-EA531D410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240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EAA1E4-BCFF-4136-AD6F-E0D488BEE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C23F0B3-3DE6-425B-9127-EAACCA192D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4B43348-162E-4A86-B608-21D813940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0870BBA-C616-43BD-BC45-C9D8BD8B9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9B9DC-AC67-48D0-9B66-6B5102DC38BF}" type="datetime1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E81BC76-960A-4FA1-B302-8F8569EF3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BC9CC04-44C7-4181-95AE-AD3FE1E10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82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C6E415-1D5C-43FB-83BC-4AAF16420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B97C411-BEA8-4A1E-B60B-999197D1B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AAD21E2-01EB-47AD-9EB3-A9945C023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CBA5-8E16-4EC5-8742-FFE87F00F6A1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F7EAE5-8170-44A7-BD47-BFBAE12ED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7B27D-2F4D-4B1D-BBC5-44910A331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8220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45B4B58-D0CF-4684-9B66-363D86221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0C8991C-C5CD-48A1-BAB4-E60BF4C788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C19DC17-0FF4-4CC6-BF33-E6782016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00B1B-4515-40C2-BC5E-172DC3864C3A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6A8498C-566C-4B02-8B46-81DB71408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292A43C-CF39-446D-8695-4A2FD7E07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6745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D66DC2-D86B-4ED5-B966-55A630B854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F6339DE-D2E8-4C93-9C63-5D8BB21222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4F7FA35-5003-419F-831D-9EC6C5AF8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1FC2-F347-4045-826A-6168359EE0F9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93B96A2-F386-4A90-990E-AF0369006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FE7D715-CD7E-48BC-AFA8-63DBD7FD6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683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140B4A-26A8-42F5-AFE4-EC8AA2A41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C02A89F-0551-48B2-8CD1-5774C7FB8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883AABD-CBC9-4283-A3AE-118807CD7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59498-4903-4DEA-B22F-8138ADAA8D09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8747C6E-91C4-410C-9A67-687815BBA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49A19DD-E6BF-43A0-BA1C-EA531D410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4498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7C8B5A-144A-49AF-B9E0-FCD708CAB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5FF5B9C-5E14-47B6-9E97-E18DA010F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A070625-E4F5-45E9-BE15-2064AE04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6B9E-F791-40E1-9738-234DA644EF2C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E48AF3-446A-48CE-8AD4-D9C1D6CB1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B21B5FE-E79F-4A96-B4EF-35AA4F48E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2520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DD6119-0AD2-4BCD-8A33-91F305E0A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1A682B-858D-47C7-A641-4D40B38FCA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B64886F-9E43-439E-835E-47106DB8E1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FD54DA6-DB91-4FC0-AA86-971014F62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35B0-FBC2-44A5-B911-013145F52BF0}" type="datetime1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40437DE-B141-4BEE-B4DD-06331A359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E81EF77-3B54-4927-B5D6-0200002AB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443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0078DB-1B0D-44E4-99CD-73B222E57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37D6E75-E86D-4E2C-816B-80ACDE802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7787F62-1884-40EF-A555-B6FDDF99D0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E9AEC22-4D3D-4A87-A125-B5C46F55F5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3EC2CE3-0822-4734-97A9-35D7552822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0A75EED-6569-409C-AC43-59873A252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AA0B-3126-4986-B7CB-4F74CF7F085D}" type="datetime1">
              <a:rPr lang="ru-RU" smtClean="0"/>
              <a:t>10.02.2025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BEB06C0-D8EC-4B0D-A2BA-0C7399FC0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1FF6C11-42DC-49AC-B237-94AC9CDD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6079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3A0A8D-29FE-4D8C-9F12-BC77CC027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4F27AB6-96A3-4503-B6C3-2E307B5AD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D9204-9807-43ED-AA1F-2FE3C76D6481}" type="datetime1">
              <a:rPr lang="ru-RU" smtClean="0"/>
              <a:t>10.02.2025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87EF832-D4B2-44B6-87BD-E29E4582B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6B4D231-5D82-4869-857E-5F9C8DEEC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84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1DD0BDC-F9E7-4F9A-A0C3-C6A7AD7F2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165C-F38A-416A-8F2C-C7A96DABED55}" type="datetime1">
              <a:rPr lang="ru-RU" smtClean="0"/>
              <a:t>10.02.2025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DD1722F-A8E6-4B64-94A9-76B29FD96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E9D1176-29A2-45A9-99A1-3E4E5F858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335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7C8B5A-144A-49AF-B9E0-FCD708CAB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5FF5B9C-5E14-47B6-9E97-E18DA010F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A070625-E4F5-45E9-BE15-2064AE04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E11A6-02CC-4B13-AFD7-CFF446F23855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E48AF3-446A-48CE-8AD4-D9C1D6CB1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B21B5FE-E79F-4A96-B4EF-35AA4F48E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2872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EEA1F-8027-44A7-8FCC-CD0FEF8B5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DBBE6BF-469C-4CD0-AB69-18A319DDF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6F21D40-B36A-4312-B632-C1DE4508B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2DA1416-1783-4752-8EDD-873BDFEEA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B31D3-05FE-4A40-AE18-BDC1DFDCC7A0}" type="datetime1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56C7B51-8926-4F28-82F3-5329DAC84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7D01703-FD69-417A-86C7-D00E14CE0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8922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EAA1E4-BCFF-4136-AD6F-E0D488BEE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C23F0B3-3DE6-425B-9127-EAACCA192D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4B43348-162E-4A86-B608-21D813940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0870BBA-C616-43BD-BC45-C9D8BD8B9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09B4-5B28-41E5-94EE-11A361D35BD3}" type="datetime1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E81BC76-960A-4FA1-B302-8F8569EF3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BC9CC04-44C7-4181-95AE-AD3FE1E10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553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C6E415-1D5C-43FB-83BC-4AAF16420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B97C411-BEA8-4A1E-B60B-999197D1B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AAD21E2-01EB-47AD-9EB3-A9945C023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8C6C4-C029-4063-B02E-BE8EEE701D9C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F7EAE5-8170-44A7-BD47-BFBAE12ED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7B27D-2F4D-4B1D-BBC5-44910A331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1109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45B4B58-D0CF-4684-9B66-363D86221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0C8991C-C5CD-48A1-BAB4-E60BF4C788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C19DC17-0FF4-4CC6-BF33-E6782016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F4EFA-23CE-4184-AC34-20EE28EE9E71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6A8498C-566C-4B02-8B46-81DB71408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292A43C-CF39-446D-8695-4A2FD7E07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475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DD6119-0AD2-4BCD-8A33-91F305E0A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1A682B-858D-47C7-A641-4D40B38FCA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B64886F-9E43-439E-835E-47106DB8E1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FD54DA6-DB91-4FC0-AA86-971014F62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88AED-2A64-4772-A90E-52402CCF81FC}" type="datetime1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40437DE-B141-4BEE-B4DD-06331A359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E81EF77-3B54-4927-B5D6-0200002AB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696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0078DB-1B0D-44E4-99CD-73B222E57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37D6E75-E86D-4E2C-816B-80ACDE802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7787F62-1884-40EF-A555-B6FDDF99D0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E9AEC22-4D3D-4A87-A125-B5C46F55F5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3EC2CE3-0822-4734-97A9-35D7552822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0A75EED-6569-409C-AC43-59873A252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1064-FCA4-49CF-8E0B-ED52F5445DA2}" type="datetime1">
              <a:rPr lang="ru-RU" smtClean="0"/>
              <a:t>10.02.2025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BEB06C0-D8EC-4B0D-A2BA-0C7399FC0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1FF6C11-42DC-49AC-B237-94AC9CDD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257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3A0A8D-29FE-4D8C-9F12-BC77CC027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4F27AB6-96A3-4503-B6C3-2E307B5AD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A163C-5E18-4A90-9DD5-4AC482C1B558}" type="datetime1">
              <a:rPr lang="ru-RU" smtClean="0"/>
              <a:t>10.02.2025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87EF832-D4B2-44B6-87BD-E29E4582B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6B4D231-5D82-4869-857E-5F9C8DEEC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938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1DD0BDC-F9E7-4F9A-A0C3-C6A7AD7F2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484E1-C5D5-4C7E-B6F3-405A036E6A48}" type="datetime1">
              <a:rPr lang="ru-RU" smtClean="0"/>
              <a:t>10.02.2025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DD1722F-A8E6-4B64-94A9-76B29FD96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E9D1176-29A2-45A9-99A1-3E4E5F858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258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EEA1F-8027-44A7-8FCC-CD0FEF8B5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DBBE6BF-469C-4CD0-AB69-18A319DDF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6F21D40-B36A-4312-B632-C1DE4508B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2DA1416-1783-4752-8EDD-873BDFEEA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D3AD-5A45-441D-A868-BAA5398E9E5C}" type="datetime1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56C7B51-8926-4F28-82F3-5329DAC84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7D01703-FD69-417A-86C7-D00E14CE0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076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EAA1E4-BCFF-4136-AD6F-E0D488BEE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C23F0B3-3DE6-425B-9127-EAACCA192D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4B43348-162E-4A86-B608-21D813940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0870BBA-C616-43BD-BC45-C9D8BD8B9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A0741-6829-4607-B5C5-258340CCBAEA}" type="datetime1">
              <a:rPr lang="ru-RU" smtClean="0"/>
              <a:t>10.02.2025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E81BC76-960A-4FA1-B302-8F8569EF3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BC9CC04-44C7-4181-95AE-AD3FE1E10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64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E1F1BE-E44A-449D-A799-7EB96E32B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19EEB84-975F-448C-9C3F-A58F730B3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DB346F5-1348-40C7-83DF-1CE0CCB755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7A080-8327-455E-A9EB-FD6E77373A2C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B1AB63-788D-42DA-9217-F40287F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D725B62-BDF8-4B99-9F88-FEED06716E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009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E1F1BE-E44A-449D-A799-7EB96E32B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19EEB84-975F-448C-9C3F-A58F730B3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DB346F5-1348-40C7-83DF-1CE0CCB755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1D4B9-A89E-4729-934F-C3FA4FDAF6BF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B1AB63-788D-42DA-9217-F40287F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D725B62-BDF8-4B99-9F88-FEED06716E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87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E1F1BE-E44A-449D-A799-7EB96E32B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19EEB84-975F-448C-9C3F-A58F730B3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DB346F5-1348-40C7-83DF-1CE0CCB755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4A7EE-855C-4EAB-BBF6-B071A38718EB}" type="datetime1">
              <a:rPr lang="ru-RU" smtClean="0"/>
              <a:t>10.02.2025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B1AB63-788D-42DA-9217-F40287F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D725B62-BDF8-4B99-9F88-FEED06716E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BD6E0-73B9-43AF-A265-7AF64C45F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5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8.png"/><Relationship Id="rId4" Type="http://schemas.openxmlformats.org/officeDocument/2006/relationships/hyperlink" Target="https://niso54.ru/sites/default/files/docs/metod_mat/Metod.%20rekom.%20po%20razrabotke%20programmy%20razvitiya%20OO.pdf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EDD08C5F-6D1E-4158-93D0-EA47CA017BAE}"/>
              </a:ext>
            </a:extLst>
          </p:cNvPr>
          <p:cNvSpPr txBox="1">
            <a:spLocks/>
          </p:cNvSpPr>
          <p:nvPr/>
        </p:nvSpPr>
        <p:spPr>
          <a:xfrm>
            <a:off x="6023992" y="1340768"/>
            <a:ext cx="6240016" cy="24482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yriad Pro" panose="020B0703030403020204" pitchFamily="34" charset="0"/>
                <a:cs typeface="Times New Roman" panose="02020603050405020304" pitchFamily="18" charset="0"/>
              </a:rPr>
              <a:t>Проектирование программы развития </a:t>
            </a:r>
            <a:r>
              <a:rPr lang="ru-RU" sz="2900" b="1" dirty="0" smtClean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д</a:t>
            </a:r>
            <a:r>
              <a:rPr kumimoji="0" lang="ru-RU" sz="29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yriad Pro" panose="020B0703030403020204" pitchFamily="34" charset="0"/>
                <a:cs typeface="Times New Roman" panose="02020603050405020304" pitchFamily="18" charset="0"/>
              </a:rPr>
              <a:t>ошкольной</a:t>
            </a: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yriad Pro" panose="020B0703030403020204" pitchFamily="34" charset="0"/>
                <a:cs typeface="Times New Roman" panose="02020603050405020304" pitchFamily="18" charset="0"/>
              </a:rPr>
              <a:t> образовательной организации и организации</a:t>
            </a:r>
            <a:r>
              <a:rPr kumimoji="0" lang="ru-RU" sz="29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yriad Pro" panose="020B0703030403020204" pitchFamily="34" charset="0"/>
                <a:cs typeface="Times New Roman" panose="02020603050405020304" pitchFamily="18" charset="0"/>
              </a:rPr>
              <a:t> дополнительного образования</a:t>
            </a:r>
            <a:endParaRPr kumimoji="0" lang="ru-RU" sz="29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yriad Pro" panose="020B0703030403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528D9C07-FD85-41FC-90AD-23644229A551}"/>
              </a:ext>
            </a:extLst>
          </p:cNvPr>
          <p:cNvSpPr txBox="1">
            <a:spLocks/>
          </p:cNvSpPr>
          <p:nvPr/>
        </p:nvSpPr>
        <p:spPr>
          <a:xfrm>
            <a:off x="7176120" y="5229200"/>
            <a:ext cx="4680520" cy="1125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Молокова И.С.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канд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пед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наук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с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тарший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методист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79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16633"/>
            <a:ext cx="10515600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Структура программы развития</a:t>
            </a: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79376" y="908721"/>
            <a:ext cx="11305256" cy="5760639"/>
          </a:xfrm>
        </p:spPr>
        <p:txBody>
          <a:bodyPr>
            <a:normAutofit/>
          </a:bodyPr>
          <a:lstStyle/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титульный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лист;</a:t>
            </a:r>
          </a:p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о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главление;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паспорт Программы;</a:t>
            </a:r>
          </a:p>
          <a:p>
            <a:pPr lvl="0" algn="just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информационная справка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о деятельности учреждения;</a:t>
            </a:r>
          </a:p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аналитическое и прогностическое обоснование программы развития;</a:t>
            </a:r>
          </a:p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концептуальные положения Программы развития;</a:t>
            </a:r>
          </a:p>
          <a:p>
            <a:pPr lvl="0" algn="just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стратегия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и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тактика перехода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(перевода) ОО в новое состояние;</a:t>
            </a:r>
          </a:p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приложения.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9856" y="764704"/>
            <a:ext cx="7128792" cy="5774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dirty="0">
                <a:solidFill>
                  <a:schemeClr val="accent5">
                    <a:lumMod val="50000"/>
                  </a:schemeClr>
                </a:solidFill>
              </a:rPr>
              <a:t>Т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итульный лист </a:t>
            </a:r>
            <a:r>
              <a:rPr lang="ru-RU" sz="3000" b="1" dirty="0">
                <a:solidFill>
                  <a:schemeClr val="accent5">
                    <a:lumMod val="50000"/>
                  </a:schemeClr>
                </a:solidFill>
              </a:rPr>
              <a:t>П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рограммы</a:t>
            </a:r>
            <a:endParaRPr lang="ru-RU" sz="3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/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Полное наименование ОО</a:t>
            </a:r>
          </a:p>
          <a:p>
            <a:pPr lvl="0"/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Название ПР (если имеется)</a:t>
            </a:r>
          </a:p>
          <a:p>
            <a:pPr lvl="0"/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Период </a:t>
            </a:r>
            <a:r>
              <a:rPr lang="ru-RU" sz="3000" dirty="0">
                <a:solidFill>
                  <a:schemeClr val="accent5">
                    <a:lumMod val="50000"/>
                  </a:schemeClr>
                </a:solidFill>
              </a:rPr>
              <a:t>реализации </a:t>
            </a:r>
            <a:endParaRPr lang="ru-RU" sz="3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/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Отметки:</a:t>
            </a:r>
          </a:p>
          <a:p>
            <a:pPr marL="533400" lvl="0" indent="0">
              <a:buFont typeface="Wingdings" panose="05000000000000000000" pitchFamily="2" charset="2"/>
              <a:buChar char="ü"/>
            </a:pP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 об утверждении руководителем ОО;</a:t>
            </a:r>
          </a:p>
          <a:p>
            <a:pPr marL="533400" lvl="0" indent="0">
              <a:buFont typeface="Wingdings" panose="05000000000000000000" pitchFamily="2" charset="2"/>
              <a:buChar char="ü"/>
            </a:pP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 о согласовании </a:t>
            </a:r>
            <a:r>
              <a:rPr lang="ru-RU" sz="3000" dirty="0">
                <a:solidFill>
                  <a:schemeClr val="accent5">
                    <a:lumMod val="50000"/>
                  </a:schemeClr>
                </a:solidFill>
              </a:rPr>
              <a:t>учредителем </a:t>
            </a: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ОО;</a:t>
            </a:r>
          </a:p>
          <a:p>
            <a:pPr marL="533400" lvl="0" indent="0">
              <a:buFont typeface="Wingdings" panose="05000000000000000000" pitchFamily="2" charset="2"/>
              <a:buChar char="ü"/>
            </a:pPr>
            <a:r>
              <a:rPr lang="ru-RU" sz="3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о </a:t>
            </a:r>
            <a:r>
              <a:rPr lang="ru-RU" sz="3000" dirty="0">
                <a:solidFill>
                  <a:schemeClr val="accent5">
                    <a:lumMod val="50000"/>
                  </a:schemeClr>
                </a:solidFill>
              </a:rPr>
              <a:t>согласовании коллегиальными </a:t>
            </a: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  органами </a:t>
            </a:r>
            <a:r>
              <a:rPr lang="ru-RU" sz="3000" dirty="0">
                <a:solidFill>
                  <a:schemeClr val="accent5">
                    <a:lumMod val="50000"/>
                  </a:schemeClr>
                </a:solidFill>
              </a:rPr>
              <a:t>управления </a:t>
            </a: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</a:rPr>
              <a:t>ОО</a:t>
            </a:r>
            <a:endParaRPr lang="ru-RU" sz="30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BD6E0-73B9-43AF-A265-7AF64C45FC1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623392" y="980728"/>
            <a:ext cx="379842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7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88640"/>
            <a:ext cx="10515600" cy="568748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4900" b="1" dirty="0">
                <a:solidFill>
                  <a:srgbClr val="002060"/>
                </a:solidFill>
                <a:latin typeface="Myriad Pro"/>
              </a:rPr>
              <a:t>Паспорт программы развития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3392" y="332656"/>
            <a:ext cx="1008112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latin typeface="Myriad Pro" panose="020B0703030403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966527"/>
              </p:ext>
            </p:extLst>
          </p:nvPr>
        </p:nvGraphicFramePr>
        <p:xfrm>
          <a:off x="263352" y="901404"/>
          <a:ext cx="11665296" cy="5808664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6328233">
                  <a:extLst>
                    <a:ext uri="{9D8B030D-6E8A-4147-A177-3AD203B41FA5}">
                      <a16:colId xmlns:a16="http://schemas.microsoft.com/office/drawing/2014/main" xmlns="" val="2212115728"/>
                    </a:ext>
                  </a:extLst>
                </a:gridCol>
                <a:gridCol w="5337063">
                  <a:extLst>
                    <a:ext uri="{9D8B030D-6E8A-4147-A177-3AD203B41FA5}">
                      <a16:colId xmlns:a16="http://schemas.microsoft.com/office/drawing/2014/main" xmlns="" val="3541341749"/>
                    </a:ext>
                  </a:extLst>
                </a:gridCol>
              </a:tblGrid>
              <a:tr h="58338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Полное наименование образовательной организации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45780884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программы развития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(если имеется)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xmlns="" val="3694707012"/>
                  </a:ext>
                </a:extLst>
              </a:tr>
              <a:tr h="132906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Нормативные правовые документы, послужившие основанием для разработки программы развития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1. Федеральный уровень.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2. Региональный уровень.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3. Муниципальный уровень.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053566"/>
                  </a:ext>
                </a:extLst>
              </a:tr>
              <a:tr h="12437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Сведения о разработчиках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Ответственные …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Рабочая группа в составе, утвержденном приказом № … от …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xmlns="" val="4086293833"/>
                  </a:ext>
                </a:extLst>
              </a:tr>
              <a:tr h="132906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Заказчики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Департамент образования</a:t>
                      </a:r>
                      <a:r>
                        <a:rPr lang="ru-RU" sz="2000" baseline="0" dirty="0" smtClean="0">
                          <a:effectLst/>
                        </a:rPr>
                        <a:t> мэрии </a:t>
                      </a:r>
                      <a:br>
                        <a:rPr lang="ru-RU" sz="2000" baseline="0" dirty="0" smtClean="0">
                          <a:effectLst/>
                        </a:rPr>
                      </a:br>
                      <a:r>
                        <a:rPr lang="ru-RU" sz="2000" baseline="0" dirty="0" smtClean="0">
                          <a:effectLst/>
                        </a:rPr>
                        <a:t>г. Новосибирска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20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Управляющий совет (если предусмотрено </a:t>
                      </a:r>
                      <a:br>
                        <a:rPr lang="ru-RU" sz="20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уставе)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Наблюдательный совет (если предусмотрено </a:t>
                      </a:r>
                      <a:br>
                        <a:rPr lang="ru-RU" sz="20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уставе)</a:t>
                      </a:r>
                    </a:p>
                  </a:txBody>
                  <a:tcPr marL="47625" marR="47625" marT="47625" marB="4762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23907856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06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3392" y="116633"/>
            <a:ext cx="10730408" cy="864096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yriad Pro"/>
              </a:rPr>
              <a:t>Паспорт программы развития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2611423"/>
              </p:ext>
            </p:extLst>
          </p:nvPr>
        </p:nvGraphicFramePr>
        <p:xfrm>
          <a:off x="623392" y="1196753"/>
          <a:ext cx="11089232" cy="5472607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352567">
                  <a:extLst>
                    <a:ext uri="{9D8B030D-6E8A-4147-A177-3AD203B41FA5}">
                      <a16:colId xmlns:a16="http://schemas.microsoft.com/office/drawing/2014/main" xmlns="" val="3811190961"/>
                    </a:ext>
                  </a:extLst>
                </a:gridCol>
                <a:gridCol w="8736665">
                  <a:extLst>
                    <a:ext uri="{9D8B030D-6E8A-4147-A177-3AD203B41FA5}">
                      <a16:colId xmlns:a16="http://schemas.microsoft.com/office/drawing/2014/main" xmlns="" val="4210989235"/>
                    </a:ext>
                  </a:extLst>
                </a:gridCol>
              </a:tblGrid>
              <a:tr h="54726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effectLst/>
                        </a:rPr>
                        <a:t>Цель </a:t>
                      </a:r>
                      <a:r>
                        <a:rPr lang="ru-RU" sz="2200" b="1" dirty="0" smtClean="0">
                          <a:effectLst/>
                        </a:rPr>
                        <a:t>Программы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Примерная!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Должна </a:t>
                      </a:r>
                      <a:r>
                        <a:rPr lang="ru-RU" sz="2000" dirty="0" smtClean="0">
                          <a:effectLst/>
                        </a:rPr>
                        <a:t>быть</a:t>
                      </a:r>
                      <a:r>
                        <a:rPr lang="ru-RU" sz="2000" dirty="0">
                          <a:effectLst/>
                        </a:rPr>
                        <a:t>: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•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ясной </a:t>
                      </a:r>
                      <a:r>
                        <a:rPr lang="ru-RU" sz="2000" dirty="0">
                          <a:effectLst/>
                        </a:rPr>
                        <a:t>и точной (соответствовать компетенции заказчиков </a:t>
                      </a:r>
                      <a:r>
                        <a:rPr lang="ru-RU" sz="2000" dirty="0" smtClean="0">
                          <a:effectLst/>
                        </a:rPr>
                        <a:t>Программы);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• достижимой;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• измеримой (возможность проверки достижения цели с помощью количественных индикаторов);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• </a:t>
                      </a:r>
                      <a:r>
                        <a:rPr lang="ru-RU" sz="2000" dirty="0" smtClean="0">
                          <a:effectLst/>
                        </a:rPr>
                        <a:t>непротиворечивой </a:t>
                      </a:r>
                      <a:r>
                        <a:rPr lang="ru-RU" sz="2000" dirty="0">
                          <a:effectLst/>
                        </a:rPr>
                        <a:t>как внутри себя, так и со стратегическими целями социальной системы;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• определенной по срокам </a:t>
                      </a:r>
                      <a:r>
                        <a:rPr lang="ru-RU" sz="2000" dirty="0" smtClean="0">
                          <a:effectLst/>
                        </a:rPr>
                        <a:t>достижения. </a:t>
                      </a:r>
                      <a:endParaRPr lang="ru-RU" sz="21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dirty="0" smtClean="0">
                          <a:solidFill>
                            <a:schemeClr val="tx1"/>
                          </a:solidFill>
                        </a:rPr>
                        <a:t>Создание единого образовательного пространства и равных </a:t>
                      </a:r>
                      <a:r>
                        <a:rPr lang="ru-RU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условий для каждого обучающегося/воспитанника независимо от социальных и экономических факторов: места проживания, положения и состава семьи, укомплектованности образовательной организации, ее материальной обеспеченности и т.д.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xmlns="" val="9112931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23392" y="332656"/>
            <a:ext cx="1008112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latin typeface="Myriad Pro" panose="020B0703030403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07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08719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yriad Pro"/>
              </a:rPr>
              <a:t>Паспорт программы развития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3392" y="332656"/>
            <a:ext cx="1008112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latin typeface="Myriad Pro" panose="020B0703030403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5790493"/>
              </p:ext>
            </p:extLst>
          </p:nvPr>
        </p:nvGraphicFramePr>
        <p:xfrm>
          <a:off x="838200" y="766590"/>
          <a:ext cx="10515600" cy="5688631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161456">
                  <a:extLst>
                    <a:ext uri="{9D8B030D-6E8A-4147-A177-3AD203B41FA5}">
                      <a16:colId xmlns:a16="http://schemas.microsoft.com/office/drawing/2014/main" xmlns="" val="3807664520"/>
                    </a:ext>
                  </a:extLst>
                </a:gridCol>
                <a:gridCol w="8354144">
                  <a:extLst>
                    <a:ext uri="{9D8B030D-6E8A-4147-A177-3AD203B41FA5}">
                      <a16:colId xmlns:a16="http://schemas.microsoft.com/office/drawing/2014/main" xmlns="" val="560436060"/>
                    </a:ext>
                  </a:extLst>
                </a:gridCol>
              </a:tblGrid>
              <a:tr h="56886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effectLst/>
                        </a:rPr>
                        <a:t>Задачи </a:t>
                      </a:r>
                      <a:r>
                        <a:rPr lang="ru-RU" sz="2200" b="1" dirty="0" smtClean="0">
                          <a:effectLst/>
                        </a:rPr>
                        <a:t>Программы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Примерные!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dirty="0">
                          <a:effectLst/>
                        </a:rPr>
                        <a:t>Формулируются или как </a:t>
                      </a:r>
                      <a:r>
                        <a:rPr lang="ru-RU" sz="2200" b="1" dirty="0">
                          <a:effectLst/>
                        </a:rPr>
                        <a:t>способы</a:t>
                      </a:r>
                      <a:r>
                        <a:rPr lang="ru-RU" sz="2200" dirty="0">
                          <a:effectLst/>
                        </a:rPr>
                        <a:t> достижения цели, или как </a:t>
                      </a:r>
                      <a:r>
                        <a:rPr lang="ru-RU" sz="2200" b="1" dirty="0">
                          <a:effectLst/>
                        </a:rPr>
                        <a:t>э</a:t>
                      </a:r>
                      <a:r>
                        <a:rPr lang="ru-RU" sz="2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тапы</a:t>
                      </a:r>
                      <a:r>
                        <a:rPr lang="ru-RU" sz="2200" dirty="0">
                          <a:effectLst/>
                        </a:rPr>
                        <a:t> </a:t>
                      </a:r>
                      <a:r>
                        <a:rPr lang="ru-RU" sz="2200" dirty="0" smtClean="0">
                          <a:effectLst/>
                        </a:rPr>
                        <a:t>ее</a:t>
                      </a:r>
                      <a:r>
                        <a:rPr lang="ru-RU" sz="2200" baseline="0" dirty="0" smtClean="0">
                          <a:effectLst/>
                        </a:rPr>
                        <a:t> </a:t>
                      </a:r>
                      <a:r>
                        <a:rPr lang="ru-RU" sz="2200" dirty="0" smtClean="0">
                          <a:effectLst/>
                        </a:rPr>
                        <a:t>последовательного достижения.</a:t>
                      </a:r>
                    </a:p>
                    <a:p>
                      <a:pPr algn="just"/>
                      <a:r>
                        <a:rPr lang="ru-RU" sz="2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Обеспечить: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доступность качественного образования и равные возможности всем обучающимся;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сохранение здоровья и безопасности обучающихся; 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всестороннее развитие обучающихся; 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активное участие родителей (законных представителей) обучающихся в деятельности ОО.</a:t>
                      </a:r>
                    </a:p>
                    <a:p>
                      <a:pPr algn="just"/>
                      <a:r>
                        <a:rPr lang="ru-RU" sz="2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Совершенствовать: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навыки социализация и готовность к выбору жизненного пути обучающихся;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условия для непрерывного адресного профессионального развития педагогических работников и управленческих кадров;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комфортное и безопасное образовательное пространство.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xmlns="" val="617133676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04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16633"/>
            <a:ext cx="10515600" cy="79208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yriad Pro"/>
              </a:rPr>
              <a:t>Паспорт программы развития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3392" y="332656"/>
            <a:ext cx="1008112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latin typeface="Myriad Pro" panose="020B070303040302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0165782"/>
              </p:ext>
            </p:extLst>
          </p:nvPr>
        </p:nvGraphicFramePr>
        <p:xfrm>
          <a:off x="191344" y="1124745"/>
          <a:ext cx="11737304" cy="5472608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2828266">
                  <a:extLst>
                    <a:ext uri="{9D8B030D-6E8A-4147-A177-3AD203B41FA5}">
                      <a16:colId xmlns:a16="http://schemas.microsoft.com/office/drawing/2014/main" xmlns="" val="2480496422"/>
                    </a:ext>
                  </a:extLst>
                </a:gridCol>
                <a:gridCol w="8909038">
                  <a:extLst>
                    <a:ext uri="{9D8B030D-6E8A-4147-A177-3AD203B41FA5}">
                      <a16:colId xmlns:a16="http://schemas.microsoft.com/office/drawing/2014/main" xmlns="" val="1568805528"/>
                    </a:ext>
                  </a:extLst>
                </a:gridCol>
              </a:tblGrid>
              <a:tr h="15745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Основные направления развития организации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2000" dirty="0" smtClean="0">
                          <a:effectLst/>
                        </a:rPr>
                        <a:t>• </a:t>
                      </a:r>
                      <a:r>
                        <a:rPr lang="ru-RU" sz="2000" kern="1200" dirty="0" smtClean="0">
                          <a:effectLst/>
                        </a:rPr>
                        <a:t>отражают намеченные направления, указанные в нормативных документах, послуживших основанием для разработки программы развития;</a:t>
                      </a:r>
                    </a:p>
                    <a:p>
                      <a:pPr marL="0" lv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2000" dirty="0" smtClean="0">
                          <a:effectLst/>
                        </a:rPr>
                        <a:t>• </a:t>
                      </a:r>
                      <a:r>
                        <a:rPr lang="ru-RU" sz="2000" kern="1200" dirty="0" smtClean="0">
                          <a:effectLst/>
                        </a:rPr>
                        <a:t>определяются в соответствии с социальным заказом, целью и задачами стратегического развития ОО</a:t>
                      </a:r>
                      <a:endParaRPr lang="ru-RU" sz="2000" dirty="0">
                        <a:effectLst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97095246"/>
                  </a:ext>
                </a:extLst>
              </a:tr>
              <a:tr h="38981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Период реализации </a:t>
                      </a:r>
                      <a:r>
                        <a:rPr lang="ru-RU" sz="2000" b="1" dirty="0" smtClean="0">
                          <a:effectLst/>
                        </a:rPr>
                        <a:t>Программы с указанием этапов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/>
                        </a:rPr>
                        <a:t>I </a:t>
                      </a:r>
                      <a:r>
                        <a:rPr lang="ru-RU" sz="2000" b="1" kern="1200" dirty="0">
                          <a:effectLst/>
                        </a:rPr>
                        <a:t>этап</a:t>
                      </a:r>
                      <a:r>
                        <a:rPr lang="ru-RU" sz="2000" kern="1200" dirty="0">
                          <a:effectLst/>
                        </a:rPr>
                        <a:t>, подготовительный (указать срок):</a:t>
                      </a:r>
                    </a:p>
                    <a:p>
                      <a:pPr indent="31115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• подготовка локальных актов;</a:t>
                      </a:r>
                    </a:p>
                    <a:p>
                      <a:pPr indent="31115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</a:rPr>
                        <a:t>•</a:t>
                      </a:r>
                      <a:r>
                        <a:rPr lang="ru-RU" sz="2000" kern="1200" baseline="0" dirty="0" smtClean="0">
                          <a:effectLst/>
                        </a:rPr>
                        <a:t> </a:t>
                      </a:r>
                      <a:r>
                        <a:rPr lang="ru-RU" sz="2000" kern="1200" dirty="0" smtClean="0">
                          <a:effectLst/>
                        </a:rPr>
                        <a:t>подготовка </a:t>
                      </a:r>
                      <a:r>
                        <a:rPr lang="ru-RU" sz="2000" kern="1200" dirty="0">
                          <a:effectLst/>
                        </a:rPr>
                        <a:t>участников образовательных отношений, общественности </a:t>
                      </a:r>
                      <a:r>
                        <a:rPr lang="ru-RU" sz="2000" kern="1200" dirty="0" smtClean="0">
                          <a:effectLst/>
                        </a:rPr>
                        <a:t/>
                      </a:r>
                      <a:br>
                        <a:rPr lang="ru-RU" sz="2000" kern="1200" dirty="0" smtClean="0">
                          <a:effectLst/>
                        </a:rPr>
                      </a:br>
                      <a:r>
                        <a:rPr lang="ru-RU" sz="2000" kern="1200" dirty="0" smtClean="0">
                          <a:effectLst/>
                        </a:rPr>
                        <a:t>к </a:t>
                      </a:r>
                      <a:r>
                        <a:rPr lang="ru-RU" sz="2000" kern="1200" dirty="0">
                          <a:effectLst/>
                        </a:rPr>
                        <a:t>изменениям в образовательной деятельности (указать предполагаемые мероприятия).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effectLst/>
                        </a:rPr>
                        <a:t>II этап</a:t>
                      </a:r>
                      <a:r>
                        <a:rPr lang="ru-RU" sz="2000" kern="1200" dirty="0">
                          <a:effectLst/>
                        </a:rPr>
                        <a:t>, реализация (указать срок):</a:t>
                      </a:r>
                    </a:p>
                    <a:p>
                      <a:pPr indent="31115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• основные мероприятия;</a:t>
                      </a:r>
                    </a:p>
                    <a:p>
                      <a:pPr indent="31115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• реализация проектов.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effectLst/>
                        </a:rPr>
                        <a:t>III этап</a:t>
                      </a:r>
                      <a:r>
                        <a:rPr lang="ru-RU" sz="2000" kern="1200" dirty="0">
                          <a:effectLst/>
                        </a:rPr>
                        <a:t>, обобщающий (указать срок):</a:t>
                      </a:r>
                    </a:p>
                    <a:p>
                      <a:pPr indent="31115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• рефлексивный анализ;</a:t>
                      </a:r>
                    </a:p>
                    <a:p>
                      <a:pPr indent="31115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7675" algn="l"/>
                          <a:tab pos="541338" algn="l"/>
                          <a:tab pos="895350" algn="l"/>
                        </a:tabLst>
                      </a:pPr>
                      <a:r>
                        <a:rPr lang="ru-RU" sz="2000" kern="1200" dirty="0" smtClean="0">
                          <a:effectLst/>
                        </a:rPr>
                        <a:t>•</a:t>
                      </a:r>
                      <a:r>
                        <a:rPr lang="ru-RU" sz="2000" kern="1200" baseline="0" dirty="0" smtClean="0">
                          <a:effectLst/>
                        </a:rPr>
                        <a:t> </a:t>
                      </a:r>
                      <a:r>
                        <a:rPr lang="ru-RU" sz="2000" kern="1200" dirty="0" smtClean="0">
                          <a:effectLst/>
                        </a:rPr>
                        <a:t>принятие </a:t>
                      </a:r>
                      <a:r>
                        <a:rPr lang="ru-RU" sz="2000" kern="1200" dirty="0">
                          <a:effectLst/>
                        </a:rPr>
                        <a:t>управленческих решений по перспективе развития организации.</a:t>
                      </a: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xmlns="" val="909841062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27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45806" y="0"/>
            <a:ext cx="10515600" cy="7573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Myriad Pro"/>
              </a:rPr>
              <a:t>Паспорт программы развития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3392" y="332656"/>
            <a:ext cx="1008112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" panose="020B0703030403020204" pitchFamily="34" charset="0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819865"/>
              </p:ext>
            </p:extLst>
          </p:nvPr>
        </p:nvGraphicFramePr>
        <p:xfrm>
          <a:off x="335360" y="1052736"/>
          <a:ext cx="11449272" cy="5144349"/>
        </p:xfrm>
        <a:graphic>
          <a:graphicData uri="http://schemas.openxmlformats.org/drawingml/2006/table">
            <a:tbl>
              <a:tblPr firstRow="1">
                <a:tableStyleId>{BDBED569-4797-4DF1-A0F4-6AAB3CD982D8}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xmlns="" val="1604394689"/>
                    </a:ext>
                  </a:extLst>
                </a:gridCol>
                <a:gridCol w="6912768">
                  <a:extLst>
                    <a:ext uri="{9D8B030D-6E8A-4147-A177-3AD203B41FA5}">
                      <a16:colId xmlns:a16="http://schemas.microsoft.com/office/drawing/2014/main" xmlns="" val="602017452"/>
                    </a:ext>
                  </a:extLst>
                </a:gridCol>
              </a:tblGrid>
              <a:tr h="262104">
                <a:tc>
                  <a:txBody>
                    <a:bodyPr/>
                    <a:lstStyle/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Задача (примерные!)</a:t>
                      </a:r>
                      <a:endParaRPr lang="ru-RU" sz="2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Ожидаемый результат (примерные!)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07662"/>
                  </a:ext>
                </a:extLst>
              </a:tr>
              <a:tr h="1022074">
                <a:tc>
                  <a:txBody>
                    <a:bodyPr/>
                    <a:lstStyle/>
                    <a:p>
                      <a:pPr algn="l"/>
                      <a:r>
                        <a:rPr lang="ru-RU" sz="2000" kern="1200" dirty="0" smtClean="0">
                          <a:effectLst/>
                        </a:rPr>
                        <a:t>обеспечить доступность качественного образования и равные возможности всем обучающимся/воспитанникам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kern="1200" dirty="0" smtClean="0">
                          <a:effectLst/>
                        </a:rPr>
                        <a:t>образовательная деятельность обеспечивает достижение планируемых результатов в соответствии с ФГОС</a:t>
                      </a:r>
                      <a:r>
                        <a:rPr lang="ru-RU" sz="2000" kern="1200" baseline="0" dirty="0" smtClean="0">
                          <a:effectLst/>
                        </a:rPr>
                        <a:t> </a:t>
                      </a:r>
                      <a:r>
                        <a:rPr lang="ru-RU" sz="2000" kern="1200" dirty="0" smtClean="0">
                          <a:effectLst/>
                        </a:rPr>
                        <a:t>и ФООП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0524014"/>
                  </a:ext>
                </a:extLst>
              </a:tr>
              <a:tr h="10148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обеспечить сохранение здоровья и безопасности</a:t>
                      </a:r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обучающихся/ воспитанников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effectLst/>
                        </a:rPr>
                        <a:t>образовательный процесс соответствует требованиям СанПиНа и обеспечивает сохранение жизни и здоровья обучающихся/воспитанников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99289465"/>
                  </a:ext>
                </a:extLst>
              </a:tr>
              <a:tr h="9541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effectLst/>
                        </a:rPr>
                        <a:t>обеспечить всестороннее развитие обучающихся/ воспитанников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effectLst/>
                        </a:rPr>
                        <a:t>организация учебной, внеурочной деятельностей и дополнительного образования способствует всестороннему развитию обучающихся/воспитанников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33988426"/>
                  </a:ext>
                </a:extLst>
              </a:tr>
              <a:tr h="1619867">
                <a:tc>
                  <a:txBody>
                    <a:bodyPr/>
                    <a:lstStyle/>
                    <a:p>
                      <a:pPr algn="l"/>
                      <a:r>
                        <a:rPr lang="ru-RU" sz="2000" kern="1200" dirty="0" smtClean="0">
                          <a:effectLst/>
                        </a:rPr>
                        <a:t>обеспечить активное участие родителей (законных</a:t>
                      </a:r>
                      <a:r>
                        <a:rPr lang="ru-RU" sz="2000" kern="1200" baseline="0" dirty="0" smtClean="0">
                          <a:effectLst/>
                        </a:rPr>
                        <a:t> </a:t>
                      </a:r>
                      <a:r>
                        <a:rPr lang="ru-RU" sz="2000" kern="1200" dirty="0" smtClean="0">
                          <a:effectLst/>
                        </a:rPr>
                        <a:t>представителей)</a:t>
                      </a:r>
                      <a:r>
                        <a:rPr lang="ru-RU" sz="2000" kern="1200" baseline="0" dirty="0" smtClean="0">
                          <a:effectLst/>
                        </a:rPr>
                        <a:t> </a:t>
                      </a:r>
                      <a:r>
                        <a:rPr lang="ru-RU" sz="2000" kern="1200" dirty="0" smtClean="0">
                          <a:effectLst/>
                        </a:rPr>
                        <a:t>обучающихся/ воспитанников </a:t>
                      </a:r>
                      <a:br>
                        <a:rPr lang="ru-RU" sz="2000" kern="1200" dirty="0" smtClean="0">
                          <a:effectLst/>
                        </a:rPr>
                      </a:br>
                      <a:r>
                        <a:rPr lang="ru-RU" sz="2000" kern="1200" dirty="0" smtClean="0">
                          <a:effectLst/>
                        </a:rPr>
                        <a:t>в деятельности ОО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kern="1200" dirty="0" smtClean="0">
                          <a:effectLst/>
                        </a:rPr>
                        <a:t>сформированы и действуют коллегиальные органы, представляющие интересы родительской общественности;</a:t>
                      </a:r>
                    </a:p>
                    <a:p>
                      <a:pPr marL="285750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kern="1200" dirty="0" smtClean="0">
                          <a:effectLst/>
                        </a:rPr>
                        <a:t>родители (законные представители) включены </a:t>
                      </a:r>
                      <a:br>
                        <a:rPr lang="ru-RU" sz="2000" kern="1200" dirty="0" smtClean="0">
                          <a:effectLst/>
                        </a:rPr>
                      </a:br>
                      <a:r>
                        <a:rPr lang="ru-RU" sz="2000" kern="1200" dirty="0" smtClean="0">
                          <a:effectLst/>
                        </a:rPr>
                        <a:t>в жизнедеятельность 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39279438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840416" y="6356350"/>
            <a:ext cx="208823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BD6E0-73B9-43AF-A265-7AF64C45FC1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898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45806" y="188640"/>
            <a:ext cx="10515600" cy="5687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Myriad Pro"/>
              </a:rPr>
              <a:t>Паспорт программы развития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3392" y="332656"/>
            <a:ext cx="1008112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" panose="020B0703030403020204" pitchFamily="34" charset="0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236662"/>
              </p:ext>
            </p:extLst>
          </p:nvPr>
        </p:nvGraphicFramePr>
        <p:xfrm>
          <a:off x="689548" y="980728"/>
          <a:ext cx="11095084" cy="4015181"/>
        </p:xfrm>
        <a:graphic>
          <a:graphicData uri="http://schemas.openxmlformats.org/drawingml/2006/table">
            <a:tbl>
              <a:tblPr firstRow="1">
                <a:tableStyleId>{BDBED569-4797-4DF1-A0F4-6AAB3CD982D8}</a:tableStyleId>
              </a:tblPr>
              <a:tblGrid>
                <a:gridCol w="3750268">
                  <a:extLst>
                    <a:ext uri="{9D8B030D-6E8A-4147-A177-3AD203B41FA5}">
                      <a16:colId xmlns:a16="http://schemas.microsoft.com/office/drawing/2014/main" xmlns="" val="1604394689"/>
                    </a:ext>
                  </a:extLst>
                </a:gridCol>
                <a:gridCol w="7344816">
                  <a:extLst>
                    <a:ext uri="{9D8B030D-6E8A-4147-A177-3AD203B41FA5}">
                      <a16:colId xmlns:a16="http://schemas.microsoft.com/office/drawing/2014/main" xmlns="" val="602017452"/>
                    </a:ext>
                  </a:extLst>
                </a:gridCol>
              </a:tblGrid>
              <a:tr h="432049">
                <a:tc>
                  <a:txBody>
                    <a:bodyPr/>
                    <a:lstStyle/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Задача (примерные!)</a:t>
                      </a:r>
                      <a:endParaRPr lang="ru-RU" sz="2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Ожидаемый результат (примерные!)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07662"/>
                  </a:ext>
                </a:extLst>
              </a:tr>
              <a:tr h="230583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совершенствовать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условия для непрерывного адресного профессионального развития педагогических работников и управленческих кадров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действует система методической работы, включающая современные форматы методического сопровождения (наставничество, горизонтальное обучение, различные формы повышения квалификации, в том числе индивидуальный образовательный маршрут педагогов и руководителей на основе результатов диагностики профессиональных компетенций)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99289465"/>
                  </a:ext>
                </a:extLst>
              </a:tr>
              <a:tr h="127730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совершенствовать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комфортное и безопасное образовательное пространство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инфраструктура, информационно-образовательная среда</a:t>
                      </a:r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материально-технические условия обеспечивают реализацию образовательных программ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33988426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984432" y="6356350"/>
            <a:ext cx="1800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BD6E0-73B9-43AF-A265-7AF64C45FC1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604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45806" y="188640"/>
            <a:ext cx="10515600" cy="108012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yriad Pro"/>
              </a:rPr>
              <a:t>Паспорт программы развития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3392" y="332656"/>
            <a:ext cx="1008112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latin typeface="Myriad Pro" panose="020B0703030403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277185"/>
              </p:ext>
            </p:extLst>
          </p:nvPr>
        </p:nvGraphicFramePr>
        <p:xfrm>
          <a:off x="650849" y="1988840"/>
          <a:ext cx="11089232" cy="3600399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3456384">
                  <a:extLst>
                    <a:ext uri="{9D8B030D-6E8A-4147-A177-3AD203B41FA5}">
                      <a16:colId xmlns:a16="http://schemas.microsoft.com/office/drawing/2014/main" xmlns="" val="1155847863"/>
                    </a:ext>
                  </a:extLst>
                </a:gridCol>
                <a:gridCol w="7632848">
                  <a:extLst>
                    <a:ext uri="{9D8B030D-6E8A-4147-A177-3AD203B41FA5}">
                      <a16:colId xmlns:a16="http://schemas.microsoft.com/office/drawing/2014/main" xmlns="" val="1678214407"/>
                    </a:ext>
                  </a:extLst>
                </a:gridCol>
              </a:tblGrid>
              <a:tr h="13200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effectLst/>
                        </a:rPr>
                        <a:t>Исполнители </a:t>
                      </a:r>
                      <a:r>
                        <a:rPr lang="ru-RU" sz="2200" b="1" dirty="0" smtClean="0">
                          <a:effectLst/>
                        </a:rPr>
                        <a:t>Программы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kern="1200" dirty="0" smtClean="0">
                          <a:effectLst/>
                        </a:rPr>
                        <a:t>Участники образовательных отношений, коллегиальные органы управления ОО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0938361"/>
                  </a:ext>
                </a:extLst>
              </a:tr>
              <a:tr h="14444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kern="1200" dirty="0">
                          <a:effectLst/>
                        </a:rPr>
                        <a:t>Порядок финансирования </a:t>
                      </a:r>
                      <a:r>
                        <a:rPr lang="ru-RU" sz="2200" b="1" kern="1200" dirty="0" smtClean="0">
                          <a:effectLst/>
                        </a:rPr>
                        <a:t>Программы</a:t>
                      </a:r>
                      <a:endParaRPr lang="ru-RU" sz="2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dirty="0">
                          <a:effectLst/>
                        </a:rPr>
                        <a:t>Средства субсидии на муниципальное задание.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dirty="0">
                          <a:effectLst/>
                        </a:rPr>
                        <a:t>Целевые субсидии.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dirty="0">
                          <a:effectLst/>
                        </a:rPr>
                        <a:t>Средства от приносящей доход деятельности.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xmlns="" val="1790075176"/>
                  </a:ext>
                </a:extLst>
              </a:tr>
              <a:tr h="8359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kern="1200" dirty="0">
                          <a:effectLst/>
                        </a:rPr>
                        <a:t>Контроль реализации </a:t>
                      </a:r>
                      <a:r>
                        <a:rPr lang="ru-RU" sz="2200" b="1" kern="1200" dirty="0" smtClean="0">
                          <a:effectLst/>
                        </a:rPr>
                        <a:t>Программы</a:t>
                      </a:r>
                      <a:endParaRPr lang="ru-RU" sz="2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effectLst/>
                        </a:rPr>
                        <a:t>Мониторинг реализации Программы.</a:t>
                      </a:r>
                    </a:p>
                    <a:p>
                      <a:pPr algn="just"/>
                      <a:r>
                        <a:rPr lang="ru-RU" sz="2200" kern="1200" dirty="0" smtClean="0">
                          <a:effectLst/>
                        </a:rPr>
                        <a:t>При необходимости принятие управленческих решений 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27803564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75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67408" y="188641"/>
            <a:ext cx="10369152" cy="1008111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yriad Pro"/>
              </a:rPr>
              <a:t>Информационная справка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9376" y="1340768"/>
            <a:ext cx="11449272" cy="5400600"/>
          </a:xfrm>
        </p:spPr>
        <p:txBody>
          <a:bodyPr>
            <a:noAutofit/>
          </a:bodyPr>
          <a:lstStyle/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наименование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характеристика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ОО; </a:t>
            </a:r>
            <a:endParaRPr lang="ru-RU" sz="25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роль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ОО в социуме, в муниципальной системе образования; </a:t>
            </a:r>
            <a:endParaRPr lang="ru-RU" sz="25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краткая характеристика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социального окружения; </a:t>
            </a:r>
            <a:endParaRPr lang="ru-RU" sz="25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количество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обучающихся, классов-комплектов/групп, виды классов/групп, сменность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занятий; </a:t>
            </a: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состав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обучающихся/воспитанников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algn="just"/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отрудничество с их родителями/законными представителями;</a:t>
            </a: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педагогический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состав (общее количество педагогов, соотношение основных работников и совместителей, распределение педагогов по возрасту,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стажу, уровню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образования,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квалификационным категориям; наличие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педагогов, отмеченных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наградами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, почетными званиями, имеющих ученые степени и т.п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.);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48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5360" y="365125"/>
            <a:ext cx="11018440" cy="68761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Основной нормативный правовой документ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91344" y="1268760"/>
            <a:ext cx="11856640" cy="508759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spcBef>
                <a:spcPts val="800"/>
              </a:spcBef>
              <a:buNone/>
            </a:pPr>
            <a:r>
              <a:rPr lang="ru-RU" sz="3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Федеральный закон от 29.12.2012 № 273-ФЗ</a:t>
            </a:r>
          </a:p>
          <a:p>
            <a:pPr marL="0" indent="0">
              <a:lnSpc>
                <a:spcPct val="100000"/>
              </a:lnSpc>
              <a:spcBef>
                <a:spcPts val="800"/>
              </a:spcBef>
              <a:buNone/>
            </a:pPr>
            <a:r>
              <a:rPr lang="ru-RU" sz="3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«Об образовании в Российской Федерации» </a:t>
            </a:r>
            <a:endParaRPr lang="ru-RU" altLang="ru-RU" sz="30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ru-RU" altLang="ru-RU" sz="3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altLang="ru-RU" sz="30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Статья 28</a:t>
            </a:r>
            <a:r>
              <a:rPr lang="ru-RU" altLang="ru-RU" sz="3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Компетенция, права, обязанности и ответственность </a:t>
            </a:r>
            <a:r>
              <a:rPr lang="ru-RU" altLang="ru-RU" sz="3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образовательной организации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7F6"/>
              </a:buClr>
              <a:buNone/>
            </a:pPr>
            <a:r>
              <a:rPr lang="ru-RU" altLang="ru-RU" sz="3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ч. 3.</a:t>
            </a:r>
            <a:r>
              <a:rPr lang="ru-RU" altLang="ru-RU" sz="3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К компетенции образовательной организации в установленной   сфере деятельности относятся: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7F6"/>
              </a:buClr>
              <a:buNone/>
              <a:tabLst>
                <a:tab pos="354013" algn="l"/>
              </a:tabLst>
            </a:pPr>
            <a:r>
              <a:rPr lang="ru-RU" altLang="ru-RU" sz="3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6) разработка и утверждение </a:t>
            </a:r>
            <a:r>
              <a:rPr lang="ru-RU" altLang="ru-RU" sz="3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образовательных программ </a:t>
            </a:r>
            <a:r>
              <a:rPr lang="ru-RU" altLang="ru-RU" sz="3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образовательной организации…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7F6"/>
              </a:buClr>
              <a:buNone/>
            </a:pPr>
            <a:r>
              <a:rPr lang="ru-RU" altLang="ru-RU" sz="3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7) разработка и утверждение по согласованию с учредителем </a:t>
            </a:r>
            <a:r>
              <a:rPr lang="ru-RU" altLang="ru-RU" sz="3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программы развития </a:t>
            </a:r>
            <a:r>
              <a:rPr lang="ru-RU" altLang="ru-RU" sz="3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образовательной организации</a:t>
            </a:r>
            <a:r>
              <a:rPr lang="ru-RU" altLang="ru-RU" sz="30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ru-RU" altLang="ru-RU" sz="30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2" descr="http://цсоншатрово.рф/images/cms/data/federal_nyj_zak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344" y="1000621"/>
            <a:ext cx="17589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BD6E0-73B9-43AF-A265-7AF64C45FC1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83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79376" y="188641"/>
            <a:ext cx="10729192" cy="720079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yriad Pro"/>
              </a:rPr>
              <a:t>Информационная справка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9376" y="1196752"/>
            <a:ext cx="11449272" cy="5544616"/>
          </a:xfrm>
        </p:spPr>
        <p:txBody>
          <a:bodyPr>
            <a:noAutofit/>
          </a:bodyPr>
          <a:lstStyle/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характеристика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образовательного и инновационных процессов (без оценки качества), основные направления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внешние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связи ОО, включая связи с наукой и социумом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algn="just"/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система методической работы с педагогическими кадрами; </a:t>
            </a:r>
            <a:endParaRPr lang="ru-RU" sz="25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действующее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программно-методического обеспечения образовательного процесса; </a:t>
            </a:r>
            <a:endParaRPr lang="ru-RU" sz="25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состояние системы управления; </a:t>
            </a: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материально-техническая база, информационно-технологическое обеспечение, инфраструктура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ОО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информация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об основных результатах образовательной деятельности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за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последние 3 года: участие в конкурсах, мероприятиях различного уровня педагогов и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обучающихся/воспитанников;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основные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достижения;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результаты внедрения инноваций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57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3392" y="0"/>
            <a:ext cx="10801200" cy="908720"/>
          </a:xfrm>
        </p:spPr>
        <p:txBody>
          <a:bodyPr>
            <a:no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latin typeface="Myriad Pro"/>
              </a:rPr>
              <a:t>Аналитико-прогностическое </a:t>
            </a:r>
            <a:r>
              <a:rPr lang="ru-RU" sz="3500" b="1" dirty="0">
                <a:solidFill>
                  <a:srgbClr val="002060"/>
                </a:solidFill>
                <a:latin typeface="Myriad Pro"/>
              </a:rPr>
              <a:t>обоснование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77876" y="908720"/>
            <a:ext cx="11449272" cy="573445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kern="0" dirty="0">
                <a:solidFill>
                  <a:schemeClr val="accent5">
                    <a:lumMod val="50000"/>
                  </a:schemeClr>
                </a:solidFill>
              </a:rPr>
              <a:t>Проблемно-ориентированный анализ – констатация существующего положения </a:t>
            </a:r>
            <a:r>
              <a:rPr lang="ru-RU" sz="2400" kern="0" dirty="0" smtClean="0">
                <a:solidFill>
                  <a:schemeClr val="accent5">
                    <a:lumMod val="50000"/>
                  </a:schemeClr>
                </a:solidFill>
              </a:rPr>
              <a:t>дел;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внутренних проблем 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ресурсов, внешних рисков и возможностей</a:t>
            </a:r>
            <a:r>
              <a:rPr lang="ru-RU" sz="2400" kern="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2400" kern="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SWOT-анализ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–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метод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оценки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внутренних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сильных и слабых сторон, а также внешних возможностей и угроз (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S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</a:rPr>
              <a:t>strength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) – сильные стороны,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W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</a:rPr>
              <a:t>weakness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) – слабые стороны,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О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</a:rPr>
              <a:t>opportunities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) – благоприятные возможности,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Т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</a:rPr>
              <a:t>threats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) – угрозы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).</a:t>
            </a:r>
          </a:p>
          <a:p>
            <a:pPr marL="0" indent="0" algn="ctr">
              <a:buNone/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SWOT-анализ потенциала образовательной организации </a:t>
            </a:r>
            <a:r>
              <a:rPr lang="ru-RU" sz="2200" b="1" dirty="0">
                <a:solidFill>
                  <a:srgbClr val="002060"/>
                </a:solidFill>
              </a:rPr>
              <a:t>(примерный</a:t>
            </a:r>
            <a:r>
              <a:rPr lang="ru-RU" sz="2200" b="1" dirty="0" smtClean="0">
                <a:solidFill>
                  <a:srgbClr val="002060"/>
                </a:solidFill>
              </a:rPr>
              <a:t>!)</a:t>
            </a:r>
          </a:p>
          <a:p>
            <a:pPr marL="0" indent="0" algn="ctr">
              <a:buNone/>
            </a:pPr>
            <a:endParaRPr lang="ru-RU" sz="22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2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889050"/>
              </p:ext>
            </p:extLst>
          </p:nvPr>
        </p:nvGraphicFramePr>
        <p:xfrm>
          <a:off x="479376" y="4437111"/>
          <a:ext cx="11161240" cy="1719430"/>
        </p:xfrm>
        <a:graphic>
          <a:graphicData uri="http://schemas.openxmlformats.org/drawingml/2006/table">
            <a:tbl>
              <a:tblPr firstRow="1" firstCol="1">
                <a:tableStyleId>{BDBED569-4797-4DF1-A0F4-6AAB3CD982D8}</a:tableStyleId>
              </a:tblPr>
              <a:tblGrid>
                <a:gridCol w="2703599">
                  <a:extLst>
                    <a:ext uri="{9D8B030D-6E8A-4147-A177-3AD203B41FA5}">
                      <a16:colId xmlns:a16="http://schemas.microsoft.com/office/drawing/2014/main" xmlns="" val="1617988890"/>
                    </a:ext>
                  </a:extLst>
                </a:gridCol>
                <a:gridCol w="2988188">
                  <a:extLst>
                    <a:ext uri="{9D8B030D-6E8A-4147-A177-3AD203B41FA5}">
                      <a16:colId xmlns:a16="http://schemas.microsoft.com/office/drawing/2014/main" xmlns="" val="778694043"/>
                    </a:ext>
                  </a:extLst>
                </a:gridCol>
                <a:gridCol w="2408898">
                  <a:extLst>
                    <a:ext uri="{9D8B030D-6E8A-4147-A177-3AD203B41FA5}">
                      <a16:colId xmlns:a16="http://schemas.microsoft.com/office/drawing/2014/main" xmlns="" val="3418803393"/>
                    </a:ext>
                  </a:extLst>
                </a:gridCol>
                <a:gridCol w="3060555">
                  <a:extLst>
                    <a:ext uri="{9D8B030D-6E8A-4147-A177-3AD203B41FA5}">
                      <a16:colId xmlns:a16="http://schemas.microsoft.com/office/drawing/2014/main" xmlns="" val="4092935721"/>
                    </a:ext>
                  </a:extLst>
                </a:gridCol>
              </a:tblGrid>
              <a:tr h="765247">
                <a:tc gridSpan="2">
                  <a:txBody>
                    <a:bodyPr/>
                    <a:lstStyle/>
                    <a:p>
                      <a:pPr marL="0" marR="17907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Оценка актуального состояния</a:t>
                      </a:r>
                    </a:p>
                    <a:p>
                      <a:pPr marL="0" marR="17907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внутреннего потенциала ОО</a:t>
                      </a:r>
                      <a:endParaRPr lang="ru-RU" sz="20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17907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Оценка перспектив </a:t>
                      </a:r>
                      <a:r>
                        <a:rPr lang="ru-RU" sz="2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развития ОО </a:t>
                      </a:r>
                      <a:r>
                        <a:rPr lang="ru-RU" sz="2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 соответствии с изменениями внешнего окружения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7151177"/>
                  </a:ext>
                </a:extLst>
              </a:tr>
              <a:tr h="229574">
                <a:tc>
                  <a:txBody>
                    <a:bodyPr/>
                    <a:lstStyle/>
                    <a:p>
                      <a:pPr marL="0" marR="17907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Сильные стороны, S</a:t>
                      </a:r>
                      <a:endParaRPr lang="ru-RU" sz="18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7907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8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Слабые стороны, W</a:t>
                      </a:r>
                      <a:endParaRPr lang="ru-RU" sz="18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7907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8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Возможности, О</a:t>
                      </a:r>
                      <a:endParaRPr lang="ru-RU" sz="18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7907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8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Угрозы, Т</a:t>
                      </a:r>
                      <a:endParaRPr lang="ru-RU" sz="18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4963578"/>
                  </a:ext>
                </a:extLst>
              </a:tr>
              <a:tr h="352402">
                <a:tc>
                  <a:txBody>
                    <a:bodyPr/>
                    <a:lstStyle/>
                    <a:p>
                      <a:pPr marL="0" marR="17907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18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7907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18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7907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18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7907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endParaRPr lang="ru-RU" sz="18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73955060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49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79376" y="188641"/>
            <a:ext cx="11017224" cy="86409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Myriad Pro"/>
              </a:rPr>
              <a:t>Концептуальные положения Программы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9376" y="1268760"/>
            <a:ext cx="11449272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</a:rPr>
              <a:t>Концепция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 – оптимальный образ желаемого результата, идеальное будущее состояние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ОО.</a:t>
            </a:r>
          </a:p>
          <a:p>
            <a:pPr marL="0" indent="0" algn="just">
              <a:buNone/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</a:rPr>
              <a:t>М</a:t>
            </a:r>
            <a:r>
              <a:rPr lang="ru-RU" sz="2500" b="1" dirty="0" smtClean="0">
                <a:solidFill>
                  <a:schemeClr val="accent5">
                    <a:lumMod val="50000"/>
                  </a:schemeClr>
                </a:solidFill>
              </a:rPr>
              <a:t>одели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выпускника, педагога, образовательного процесса, воспитательной системы, системы управления ОО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</a:rPr>
              <a:t>Миссия ОО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– предназначение организации, «визитная карточка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».</a:t>
            </a:r>
          </a:p>
          <a:p>
            <a:pPr marL="0" indent="0" algn="just">
              <a:buNone/>
            </a:pP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Назначение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миссии связано с реализацией внешней и внутренней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функций ОО.</a:t>
            </a:r>
            <a:endParaRPr lang="ru-RU" sz="25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</a:rPr>
              <a:t>Внутренняя функция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важна для определения единства целей и ценностей, лежащих в основе функциональных обязанностей каждого сотрудника.</a:t>
            </a:r>
          </a:p>
          <a:p>
            <a:pPr marL="0" indent="0" algn="just">
              <a:buNone/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</a:rPr>
              <a:t>Внешняя функция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позволяет определить статус школы, ее имидж.</a:t>
            </a:r>
          </a:p>
          <a:p>
            <a:pPr marL="0" indent="0"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7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EEE42FE-B189-4516-8C20-3B3ED7614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608587" y="2908302"/>
            <a:ext cx="974825" cy="6192688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79376" y="188641"/>
            <a:ext cx="11017224" cy="86409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yriad Pro"/>
              </a:rPr>
              <a:t>Миссия ОО</a:t>
            </a:r>
            <a:endParaRPr lang="ru-RU" b="1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9376" y="1052736"/>
            <a:ext cx="11305256" cy="5544616"/>
          </a:xfrm>
        </p:spPr>
        <p:txBody>
          <a:bodyPr>
            <a:noAutofit/>
          </a:bodyPr>
          <a:lstStyle/>
          <a:p>
            <a:pPr algn="just"/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Кто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мы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?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(позиционирование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и предназначение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ОО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в окружающем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мире)</a:t>
            </a:r>
            <a:endParaRPr lang="ru-RU" sz="2600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Для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чего мы существуем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?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 (основные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цели существования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ОО) </a:t>
            </a:r>
            <a:endParaRPr lang="ru-RU" sz="2600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Д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ля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кого мы 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работаем?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(основные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группы потребителей и заинтересованных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сторон)</a:t>
            </a:r>
            <a:endParaRPr lang="ru-RU" sz="2600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Что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мы гарантируем и за счет чего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?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 (ключевые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обязательства и пути обеспечения качества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образования) </a:t>
            </a:r>
            <a:endParaRPr lang="ru-RU" sz="26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7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https://rusregioninform.ru/wp-content/uploads/2019/01/ce742d950ca63a98d59ecec5eba0da2e_X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3645024"/>
            <a:ext cx="3888432" cy="32129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03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63352" y="188641"/>
            <a:ext cx="11161240" cy="86409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Myriad Pro"/>
              </a:rPr>
              <a:t>Мероприятия по реализации Программы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9376" y="1196752"/>
            <a:ext cx="11449272" cy="5400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</a:rPr>
              <a:t>Стратегия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и тактика перехода (перевода) организации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 в новое состояние: </a:t>
            </a:r>
            <a:endParaRPr lang="ru-RU" sz="22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</a:rPr>
              <a:t>конкретный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план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 действий	по реализации программы развития ОО с указанием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мероприятий и сроков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; </a:t>
            </a:r>
            <a:endParaRPr lang="ru-RU" sz="22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200" b="1" dirty="0">
                <a:solidFill>
                  <a:schemeClr val="accent5">
                    <a:lumMod val="50000"/>
                  </a:schemeClr>
                </a:solidFill>
              </a:rPr>
              <a:t>оценка 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</a:rPr>
              <a:t>ресурсов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pPr marL="630238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материальные ресурсы (здание с соответствующими помещениями, коммуникациями, оборудованием, а также финансовые средства);</a:t>
            </a:r>
          </a:p>
          <a:p>
            <a:pPr marL="630238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нематериальные ресурсы (реализуемые образовательные идеи, концепции, программы и технологии, традиции, уклад жизни, организационная культура и т.д.);</a:t>
            </a:r>
          </a:p>
          <a:p>
            <a:pPr marL="630238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человеческие ресурсы (все участники образовательных отношений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).</a:t>
            </a:r>
          </a:p>
          <a:p>
            <a:pPr algn="just"/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описание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конкретных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проектов (подпрограмм); </a:t>
            </a:r>
          </a:p>
          <a:p>
            <a:pPr algn="just"/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ответственные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и участники реализации; </a:t>
            </a:r>
            <a:endParaRPr lang="ru-RU" sz="22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200" dirty="0">
                <a:solidFill>
                  <a:schemeClr val="accent5">
                    <a:lumMod val="50000"/>
                  </a:schemeClr>
                </a:solidFill>
              </a:rPr>
              <a:t>планируемые показатели, ожидаемые результаты.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73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63352" y="188641"/>
            <a:ext cx="11161240" cy="86409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Myriad Pro"/>
              </a:rPr>
              <a:t>Мероприятия по реализации Программы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9376" y="1196752"/>
            <a:ext cx="11449272" cy="5400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6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</a:rPr>
              <a:t>План-график </a:t>
            </a:r>
            <a:r>
              <a:rPr lang="ru-RU" sz="2600" b="1" dirty="0">
                <a:solidFill>
                  <a:srgbClr val="002060"/>
                </a:solidFill>
              </a:rPr>
              <a:t>(дорожная карта) мероприятий </a:t>
            </a:r>
            <a:r>
              <a:rPr lang="ru-RU" sz="2600" b="1" dirty="0" smtClean="0">
                <a:solidFill>
                  <a:srgbClr val="002060"/>
                </a:solidFill>
              </a:rPr>
              <a:t>по </a:t>
            </a:r>
            <a:r>
              <a:rPr lang="ru-RU" sz="2600" b="1" dirty="0">
                <a:solidFill>
                  <a:srgbClr val="002060"/>
                </a:solidFill>
              </a:rPr>
              <a:t>реализации </a:t>
            </a:r>
            <a:r>
              <a:rPr lang="ru-RU" sz="2600" b="1" dirty="0" smtClean="0">
                <a:solidFill>
                  <a:srgbClr val="002060"/>
                </a:solidFill>
              </a:rPr>
              <a:t>Программы</a:t>
            </a:r>
          </a:p>
          <a:p>
            <a:pPr marL="0" indent="0" algn="ctr">
              <a:buNone/>
            </a:pPr>
            <a:endParaRPr lang="ru-RU" sz="26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7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194968"/>
              </p:ext>
            </p:extLst>
          </p:nvPr>
        </p:nvGraphicFramePr>
        <p:xfrm>
          <a:off x="479376" y="2276873"/>
          <a:ext cx="11305256" cy="277023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413927">
                  <a:extLst>
                    <a:ext uri="{9D8B030D-6E8A-4147-A177-3AD203B41FA5}">
                      <a16:colId xmlns:a16="http://schemas.microsoft.com/office/drawing/2014/main" xmlns="" val="1832436553"/>
                    </a:ext>
                  </a:extLst>
                </a:gridCol>
                <a:gridCol w="3080531">
                  <a:extLst>
                    <a:ext uri="{9D8B030D-6E8A-4147-A177-3AD203B41FA5}">
                      <a16:colId xmlns:a16="http://schemas.microsoft.com/office/drawing/2014/main" xmlns="" val="1767794222"/>
                    </a:ext>
                  </a:extLst>
                </a:gridCol>
                <a:gridCol w="2526882">
                  <a:extLst>
                    <a:ext uri="{9D8B030D-6E8A-4147-A177-3AD203B41FA5}">
                      <a16:colId xmlns:a16="http://schemas.microsoft.com/office/drawing/2014/main" xmlns="" val="3245325630"/>
                    </a:ext>
                  </a:extLst>
                </a:gridCol>
                <a:gridCol w="2469686">
                  <a:extLst>
                    <a:ext uri="{9D8B030D-6E8A-4147-A177-3AD203B41FA5}">
                      <a16:colId xmlns:a16="http://schemas.microsoft.com/office/drawing/2014/main" xmlns="" val="4202138637"/>
                    </a:ext>
                  </a:extLst>
                </a:gridCol>
                <a:gridCol w="1814230">
                  <a:extLst>
                    <a:ext uri="{9D8B030D-6E8A-4147-A177-3AD203B41FA5}">
                      <a16:colId xmlns:a16="http://schemas.microsoft.com/office/drawing/2014/main" xmlns="" val="4026243142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№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Мероприятие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Срок</a:t>
                      </a:r>
                      <a:endParaRPr lang="ru-RU" sz="2000" dirty="0">
                        <a:effectLst/>
                      </a:endParaRPr>
                    </a:p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реализации</a:t>
                      </a:r>
                    </a:p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Результат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Исполнитель</a:t>
                      </a:r>
                    </a:p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 smtClean="0">
                        <a:effectLst/>
                      </a:endParaRPr>
                    </a:p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27877557"/>
                  </a:ext>
                </a:extLst>
              </a:tr>
              <a:tr h="1368152"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1790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69647021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65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55440" y="188642"/>
            <a:ext cx="10441160" cy="86409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yriad Pro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Myriad Pro"/>
              </a:rPr>
            </a:br>
            <a:r>
              <a:rPr lang="ru-RU" b="1" dirty="0" smtClean="0">
                <a:solidFill>
                  <a:srgbClr val="002060"/>
                </a:solidFill>
                <a:latin typeface="Myriad Pro"/>
              </a:rPr>
              <a:t>Проекты (подпрограммы</a:t>
            </a:r>
            <a:r>
              <a:rPr lang="ru-RU" sz="3600" b="1" dirty="0">
                <a:solidFill>
                  <a:srgbClr val="002060"/>
                </a:solidFill>
                <a:latin typeface="Myriad Pro"/>
              </a:rPr>
              <a:t>)</a:t>
            </a:r>
            <a:r>
              <a:rPr lang="ru-RU" sz="3600" b="1" dirty="0" smtClean="0">
                <a:solidFill>
                  <a:srgbClr val="002060"/>
                </a:solidFill>
                <a:latin typeface="Myriad Pro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Myriad Pro"/>
              </a:rPr>
            </a:br>
            <a:endParaRPr lang="ru-RU" sz="3600" b="1" dirty="0">
              <a:solidFill>
                <a:srgbClr val="002060"/>
              </a:solidFill>
              <a:latin typeface="Myriad Pro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2538776"/>
              </p:ext>
            </p:extLst>
          </p:nvPr>
        </p:nvGraphicFramePr>
        <p:xfrm>
          <a:off x="263353" y="1484784"/>
          <a:ext cx="11823316" cy="4464496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3456383">
                  <a:extLst>
                    <a:ext uri="{9D8B030D-6E8A-4147-A177-3AD203B41FA5}">
                      <a16:colId xmlns:a16="http://schemas.microsoft.com/office/drawing/2014/main" xmlns="" val="1949689375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xmlns="" val="885446369"/>
                    </a:ext>
                  </a:extLst>
                </a:gridCol>
                <a:gridCol w="2965379">
                  <a:extLst>
                    <a:ext uri="{9D8B030D-6E8A-4147-A177-3AD203B41FA5}">
                      <a16:colId xmlns:a16="http://schemas.microsoft.com/office/drawing/2014/main" xmlns="" val="3069041636"/>
                    </a:ext>
                  </a:extLst>
                </a:gridCol>
                <a:gridCol w="563013">
                  <a:extLst>
                    <a:ext uri="{9D8B030D-6E8A-4147-A177-3AD203B41FA5}">
                      <a16:colId xmlns:a16="http://schemas.microsoft.com/office/drawing/2014/main" xmlns="" val="50824891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105716842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56737697"/>
                    </a:ext>
                  </a:extLst>
                </a:gridCol>
                <a:gridCol w="559721">
                  <a:extLst>
                    <a:ext uri="{9D8B030D-6E8A-4147-A177-3AD203B41FA5}">
                      <a16:colId xmlns:a16="http://schemas.microsoft.com/office/drawing/2014/main" xmlns="" val="2684790024"/>
                    </a:ext>
                  </a:extLst>
                </a:gridCol>
                <a:gridCol w="390388">
                  <a:extLst>
                    <a:ext uri="{9D8B030D-6E8A-4147-A177-3AD203B41FA5}">
                      <a16:colId xmlns:a16="http://schemas.microsoft.com/office/drawing/2014/main" xmlns="" val="2053555023"/>
                    </a:ext>
                  </a:extLst>
                </a:gridCol>
              </a:tblGrid>
              <a:tr h="596220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Наименование</a:t>
                      </a:r>
                      <a:r>
                        <a:rPr lang="ru-RU" sz="2000" b="1" baseline="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effectLst/>
                        </a:rPr>
                        <a:t>проекта (подпрограммы)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02278427"/>
                  </a:ext>
                </a:extLst>
              </a:tr>
              <a:tr h="3422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Цель проекта (подпрограммы</a:t>
                      </a:r>
                      <a:r>
                        <a:rPr lang="ru-RU" sz="1800" dirty="0" smtClean="0">
                          <a:effectLst/>
                        </a:rPr>
                        <a:t>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47339467"/>
                  </a:ext>
                </a:extLst>
              </a:tr>
              <a:tr h="3422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Задачи проекта (подпрограммы</a:t>
                      </a:r>
                      <a:r>
                        <a:rPr lang="ru-RU" sz="1800" dirty="0" smtClean="0">
                          <a:effectLst/>
                        </a:rPr>
                        <a:t>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04502537"/>
                  </a:ext>
                </a:extLst>
              </a:tr>
              <a:tr h="7004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Целевые индикаторы проекта (подпрограммы</a:t>
                      </a:r>
                      <a:r>
                        <a:rPr lang="ru-RU" sz="1800" dirty="0" smtClean="0">
                          <a:effectLst/>
                        </a:rPr>
                        <a:t>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54196306"/>
                  </a:ext>
                </a:extLst>
              </a:tr>
              <a:tr h="342292"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Значения целевых показателей реализации проекта (подпрограммы</a:t>
                      </a:r>
                      <a:r>
                        <a:rPr lang="ru-RU" sz="1800" dirty="0" smtClean="0">
                          <a:effectLst/>
                        </a:rPr>
                        <a:t>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Наименование показателя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Базовое </a:t>
                      </a:r>
                      <a:r>
                        <a:rPr lang="ru-RU" sz="1800" b="1" dirty="0" smtClean="0">
                          <a:effectLst/>
                        </a:rPr>
                        <a:t>значение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Период, год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54699650"/>
                  </a:ext>
                </a:extLst>
              </a:tr>
              <a:tr h="483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/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45006005"/>
                  </a:ext>
                </a:extLst>
              </a:tr>
              <a:tr h="3422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extLst>
                  <a:ext uri="{0D108BD9-81ED-4DB2-BD59-A6C34878D82A}">
                    <a16:rowId xmlns:a16="http://schemas.microsoft.com/office/drawing/2014/main" xmlns="" val="2729076506"/>
                  </a:ext>
                </a:extLst>
              </a:tr>
              <a:tr h="3422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4688546"/>
                  </a:ext>
                </a:extLst>
              </a:tr>
              <a:tr h="3422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extLst>
                  <a:ext uri="{0D108BD9-81ED-4DB2-BD59-A6C34878D82A}">
                    <a16:rowId xmlns:a16="http://schemas.microsoft.com/office/drawing/2014/main" xmlns="" val="3295241061"/>
                  </a:ext>
                </a:extLst>
              </a:tr>
              <a:tr h="6303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Ожидаемые </a:t>
                      </a:r>
                      <a:r>
                        <a:rPr lang="ru-RU" sz="1800" dirty="0" smtClean="0">
                          <a:effectLst/>
                        </a:rPr>
                        <a:t>результаты (продукт)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76749333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45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55440" y="188642"/>
            <a:ext cx="10441160" cy="792086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yriad Pro"/>
              </a:rPr>
              <a:t/>
            </a:r>
            <a:br>
              <a:rPr lang="ru-RU" b="1" dirty="0">
                <a:solidFill>
                  <a:srgbClr val="002060"/>
                </a:solidFill>
                <a:latin typeface="Myriad Pro"/>
              </a:rPr>
            </a:br>
            <a:r>
              <a:rPr lang="ru-RU" sz="4000" b="1" dirty="0" smtClean="0">
                <a:solidFill>
                  <a:srgbClr val="002060"/>
                </a:solidFill>
                <a:latin typeface="Myriad Pro"/>
              </a:rPr>
              <a:t>Система мониторинга реализации программы</a:t>
            </a:r>
            <a:endParaRPr lang="ru-RU" sz="4000" b="1" dirty="0">
              <a:solidFill>
                <a:srgbClr val="002060"/>
              </a:solidFill>
              <a:latin typeface="Myriad Pro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007982"/>
              </p:ext>
            </p:extLst>
          </p:nvPr>
        </p:nvGraphicFramePr>
        <p:xfrm>
          <a:off x="263347" y="1977816"/>
          <a:ext cx="11521284" cy="2387288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2996133">
                  <a:extLst>
                    <a:ext uri="{9D8B030D-6E8A-4147-A177-3AD203B41FA5}">
                      <a16:colId xmlns:a16="http://schemas.microsoft.com/office/drawing/2014/main" xmlns="" val="885446369"/>
                    </a:ext>
                  </a:extLst>
                </a:gridCol>
                <a:gridCol w="2561902">
                  <a:extLst>
                    <a:ext uri="{9D8B030D-6E8A-4147-A177-3AD203B41FA5}">
                      <a16:colId xmlns:a16="http://schemas.microsoft.com/office/drawing/2014/main" xmlns="" val="3069041636"/>
                    </a:ext>
                  </a:extLst>
                </a:gridCol>
                <a:gridCol w="3027702">
                  <a:extLst>
                    <a:ext uri="{9D8B030D-6E8A-4147-A177-3AD203B41FA5}">
                      <a16:colId xmlns:a16="http://schemas.microsoft.com/office/drawing/2014/main" xmlns="" val="3957560317"/>
                    </a:ext>
                  </a:extLst>
                </a:gridCol>
                <a:gridCol w="2935547">
                  <a:extLst>
                    <a:ext uri="{9D8B030D-6E8A-4147-A177-3AD203B41FA5}">
                      <a16:colId xmlns:a16="http://schemas.microsoft.com/office/drawing/2014/main" xmlns="" val="2646424614"/>
                    </a:ext>
                  </a:extLst>
                </a:gridCol>
              </a:tblGrid>
              <a:tr h="10827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Мероприятия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Сроки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Ответственные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Показатели </a:t>
                      </a:r>
                      <a:r>
                        <a:rPr lang="ru-RU" sz="2000" dirty="0" smtClean="0">
                          <a:effectLst/>
                        </a:rPr>
                        <a:t>результативности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extLst>
                  <a:ext uri="{0D108BD9-81ED-4DB2-BD59-A6C34878D82A}">
                    <a16:rowId xmlns:a16="http://schemas.microsoft.com/office/drawing/2014/main" xmlns="" val="166881159"/>
                  </a:ext>
                </a:extLst>
              </a:tr>
              <a:tr h="3233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128599"/>
                  </a:ext>
                </a:extLst>
              </a:tr>
              <a:tr h="3233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extLst>
                  <a:ext uri="{0D108BD9-81ED-4DB2-BD59-A6C34878D82A}">
                    <a16:rowId xmlns:a16="http://schemas.microsoft.com/office/drawing/2014/main" xmlns="" val="3164005670"/>
                  </a:ext>
                </a:extLst>
              </a:tr>
              <a:tr h="3233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7252497"/>
                  </a:ext>
                </a:extLst>
              </a:tr>
              <a:tr h="3233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2" marR="46302" marT="0" marB="0" anchor="ctr"/>
                </a:tc>
                <a:extLst>
                  <a:ext uri="{0D108BD9-81ED-4DB2-BD59-A6C34878D82A}">
                    <a16:rowId xmlns:a16="http://schemas.microsoft.com/office/drawing/2014/main" xmlns="" val="1752376967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97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560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Myriad Pro"/>
              </a:rPr>
              <a:t>Приложения программы</a:t>
            </a:r>
            <a:endParaRPr lang="ru-RU" sz="4000" b="1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196752"/>
            <a:ext cx="10515600" cy="49802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Дополнительные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материалы:</a:t>
            </a:r>
          </a:p>
          <a:p>
            <a:pPr algn="just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дорожные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карты реализации отдельных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проектов/подпрограмм; </a:t>
            </a:r>
          </a:p>
          <a:p>
            <a:pPr algn="just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диаграммы, графики, гистограммы, расчеты, рисунки;</a:t>
            </a:r>
          </a:p>
          <a:p>
            <a:pPr algn="just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разработки мероприятий;</a:t>
            </a:r>
          </a:p>
          <a:p>
            <a:pPr algn="just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ссылки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на публикации в СМИ, в том числе в сети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Интернет.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28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218" y="4149080"/>
            <a:ext cx="4191826" cy="2358684"/>
          </a:xfrm>
          <a:prstGeom prst="rect">
            <a:avLst/>
          </a:prstGeom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0" y="4077071"/>
            <a:ext cx="2430692" cy="243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21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79376" y="188641"/>
            <a:ext cx="11017224" cy="61007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yriad Pro"/>
              </a:rPr>
              <a:t>Часто встречающиеся ошибки</a:t>
            </a:r>
            <a:endParaRPr lang="ru-RU" b="1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9376" y="908720"/>
            <a:ext cx="11449272" cy="5688632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Речевые, орфографические, пунктуационные, стилевые ошибки;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ф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орматирование текста и таблиц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81" y="1634895"/>
            <a:ext cx="3213836" cy="49074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689894"/>
            <a:ext cx="3626924" cy="47974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6259" y="1736137"/>
            <a:ext cx="3625629" cy="475121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06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9166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Основные вопросы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51384" y="1556792"/>
            <a:ext cx="10515600" cy="4476154"/>
          </a:xfrm>
        </p:spPr>
        <p:txBody>
          <a:bodyPr/>
          <a:lstStyle/>
          <a:p>
            <a:pPr marL="457200" indent="-457200" algn="just">
              <a:lnSpc>
                <a:spcPct val="100000"/>
              </a:lnSpc>
              <a:spcBef>
                <a:spcPts val="800"/>
              </a:spcBef>
              <a:buAutoNum type="arabicPeriod"/>
            </a:pP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Особенности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программы </a:t>
            </a:r>
            <a:r>
              <a:rPr lang="ru-RU" altLang="ru-RU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развития 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(далее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– 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как основного 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стратегического документа образовательной организации (далее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–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ОО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457200" indent="-457200" algn="just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AutoNum type="arabicPeriod"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Основные подходы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требования при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разработке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Программы.</a:t>
            </a:r>
            <a:endParaRPr lang="ru-RU" altLang="ru-RU" sz="3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lnSpc>
                <a:spcPct val="100000"/>
              </a:lnSpc>
              <a:spcBef>
                <a:spcPts val="800"/>
              </a:spcBef>
              <a:buAutoNum type="arabicPeriod"/>
            </a:pP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Структура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altLang="ru-RU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краткое содержание 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Программы.</a:t>
            </a:r>
            <a:endParaRPr lang="ru-RU" altLang="ru-RU" sz="3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lnSpc>
                <a:spcPct val="100000"/>
              </a:lnSpc>
              <a:spcBef>
                <a:spcPts val="800"/>
              </a:spcBef>
              <a:buAutoNum type="arabicPeriod"/>
            </a:pPr>
            <a:r>
              <a:rPr lang="ru-RU" altLang="ru-RU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Типичные ошибки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при 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разработке Программы.</a:t>
            </a:r>
            <a:endParaRPr lang="ru-RU" altLang="ru-RU" sz="32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83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79376" y="188641"/>
            <a:ext cx="11017224" cy="72007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yriad Pro"/>
              </a:rPr>
              <a:t>Часто встречающиеся ошибки</a:t>
            </a:r>
            <a:endParaRPr lang="ru-RU" b="1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9376" y="1124744"/>
            <a:ext cx="11449272" cy="5472608"/>
          </a:xfrm>
        </p:spPr>
        <p:txBody>
          <a:bodyPr>
            <a:noAutofit/>
          </a:bodyPr>
          <a:lstStyle/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Неживой» документ, не отражающий специфику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и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индивидуальность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ОО, отсутствие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авторского характера.</a:t>
            </a:r>
          </a:p>
          <a:p>
            <a:pPr algn="just"/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Теоретическая перегруженность в ущерб практической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значимости.</a:t>
            </a:r>
            <a:endParaRPr lang="ru-RU" sz="2500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Недостаточно четко и конкретно сформулированы цель и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задачи.</a:t>
            </a: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Абстрактные неизмеримые планируемые результаты.</a:t>
            </a:r>
          </a:p>
          <a:p>
            <a:pPr algn="just"/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Нередко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отсутствуют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ru-RU" sz="2500" dirty="0">
              <a:solidFill>
                <a:schemeClr val="accent5">
                  <a:lumMod val="50000"/>
                </a:schemeClr>
              </a:solidFill>
            </a:endParaRPr>
          </a:p>
          <a:p>
            <a:pPr marL="625475" indent="-271463" algn="just">
              <a:buFont typeface="Wingdings" panose="05000000000000000000" pitchFamily="2" charset="2"/>
              <a:buChar char="ü"/>
              <a:tabLst>
                <a:tab pos="625475" algn="l"/>
              </a:tabLst>
            </a:pP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единообразное оформление;</a:t>
            </a:r>
            <a:endParaRPr lang="ru-RU" sz="2500" dirty="0">
              <a:solidFill>
                <a:schemeClr val="accent5">
                  <a:lumMod val="50000"/>
                </a:schemeClr>
              </a:solidFill>
            </a:endParaRPr>
          </a:p>
          <a:p>
            <a:pPr marL="625475" indent="-271463" algn="just">
              <a:buFont typeface="Wingdings" panose="05000000000000000000" pitchFamily="2" charset="2"/>
              <a:buChar char="ü"/>
              <a:tabLst>
                <a:tab pos="625475" algn="l"/>
              </a:tabLst>
            </a:pP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 единство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структурных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элементов программы;</a:t>
            </a:r>
          </a:p>
          <a:p>
            <a:pPr marL="625475" indent="-271463" algn="just">
              <a:buFont typeface="Wingdings" panose="05000000000000000000" pitchFamily="2" charset="2"/>
              <a:buChar char="ü"/>
              <a:tabLst>
                <a:tab pos="625475" algn="l"/>
              </a:tabLst>
            </a:pPr>
            <a:r>
              <a:rPr lang="ru-RU" altLang="ru-RU" sz="2500" dirty="0" smtClean="0">
                <a:solidFill>
                  <a:schemeClr val="accent5">
                    <a:lumMod val="50000"/>
                  </a:schemeClr>
                </a:solidFill>
              </a:rPr>
              <a:t> четкое </a:t>
            </a:r>
            <a:r>
              <a:rPr lang="ru-RU" altLang="ru-RU" sz="2500" dirty="0">
                <a:solidFill>
                  <a:schemeClr val="accent5">
                    <a:lumMod val="50000"/>
                  </a:schemeClr>
                </a:solidFill>
              </a:rPr>
              <a:t>представление о этапах и главных направлениях развития </a:t>
            </a:r>
            <a:r>
              <a:rPr lang="ru-RU" altLang="ru-RU" sz="2500" dirty="0" smtClean="0">
                <a:solidFill>
                  <a:schemeClr val="accent5">
                    <a:lumMod val="50000"/>
                  </a:schemeClr>
                </a:solidFill>
              </a:rPr>
              <a:t>ОО;</a:t>
            </a:r>
          </a:p>
          <a:p>
            <a:pPr marL="625475" indent="-271463" algn="just">
              <a:buFont typeface="Wingdings" panose="05000000000000000000" pitchFamily="2" charset="2"/>
              <a:buChar char="ü"/>
              <a:tabLst>
                <a:tab pos="625475" algn="l"/>
              </a:tabLst>
            </a:pPr>
            <a:r>
              <a:rPr lang="ru-RU" altLang="ru-RU" sz="2500" dirty="0" smtClean="0">
                <a:solidFill>
                  <a:schemeClr val="accent5">
                    <a:lumMod val="50000"/>
                  </a:schemeClr>
                </a:solidFill>
              </a:rPr>
              <a:t> проблемно-ориентированный </a:t>
            </a:r>
            <a:r>
              <a:rPr lang="ru-RU" altLang="ru-RU" sz="2500" dirty="0">
                <a:solidFill>
                  <a:schemeClr val="accent5">
                    <a:lumMod val="50000"/>
                  </a:schemeClr>
                </a:solidFill>
              </a:rPr>
              <a:t>анализ деятельности ОО (описываются достижения, не выявляются проблемы</a:t>
            </a:r>
            <a:r>
              <a:rPr lang="ru-RU" altLang="ru-RU" sz="2500" dirty="0" smtClean="0">
                <a:solidFill>
                  <a:schemeClr val="accent5">
                    <a:lumMod val="50000"/>
                  </a:schemeClr>
                </a:solidFill>
              </a:rPr>
              <a:t>);</a:t>
            </a:r>
          </a:p>
          <a:p>
            <a:pPr marL="625475" indent="-271463" algn="just">
              <a:buFont typeface="Wingdings" panose="05000000000000000000" pitchFamily="2" charset="2"/>
              <a:buChar char="ü"/>
              <a:tabLst>
                <a:tab pos="625475" algn="l"/>
              </a:tabLst>
            </a:pP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 конкретный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план действий, в котором определены мероприятия и их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</a:rPr>
              <a:t>сроки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25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25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55440" y="188641"/>
            <a:ext cx="10009112" cy="93610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yriad Pro"/>
              </a:rPr>
              <a:t>Заключение</a:t>
            </a:r>
            <a:endParaRPr lang="ru-RU" b="1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5400" y="1124744"/>
            <a:ext cx="10873208" cy="54726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Программа развития ОО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должна обеспечить:</a:t>
            </a:r>
          </a:p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определение оптимальных внутренних и внешних условий эффективного функционирования ОО;</a:t>
            </a:r>
          </a:p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снижение степени неопределенности при принятии стратегически важных решений;</a:t>
            </a:r>
          </a:p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наиболее эффективное использование имеющихся ресурсов ОО;</a:t>
            </a:r>
          </a:p>
          <a:p>
            <a:pPr lvl="0"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систему управленческих действий по переходу в новое качественное состояние.</a:t>
            </a:r>
          </a:p>
          <a:p>
            <a:pPr marL="514350" indent="-514350" algn="just">
              <a:buAutoNum type="arabicPeriod"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7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55440" y="188641"/>
            <a:ext cx="10009112" cy="93610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yriad Pro"/>
              </a:rPr>
              <a:t>Заключение</a:t>
            </a:r>
            <a:endParaRPr lang="ru-RU" b="1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3392" y="1124744"/>
            <a:ext cx="11089232" cy="5472608"/>
          </a:xfrm>
        </p:spPr>
        <p:txBody>
          <a:bodyPr>
            <a:noAutofit/>
          </a:bodyPr>
          <a:lstStyle/>
          <a:p>
            <a:pPr algn="just"/>
            <a:endParaRPr lang="ru-RU" altLang="ru-RU" sz="32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Не </a:t>
            </a:r>
            <a:r>
              <a:rPr lang="ru-RU" altLang="ru-RU" sz="3200" b="1" dirty="0">
                <a:solidFill>
                  <a:schemeClr val="accent5">
                    <a:lumMod val="50000"/>
                  </a:schemeClr>
                </a:solidFill>
              </a:rPr>
              <a:t>существует единого канона 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</a:rPr>
              <a:t>написания 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</a:rPr>
              <a:t>Программы.</a:t>
            </a:r>
            <a:endParaRPr lang="ru-RU" altLang="ru-RU" sz="3200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</a:rPr>
              <a:t>В программе развития каждой ОО 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</a:rPr>
              <a:t>должен реализовываться </a:t>
            </a: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индивидуальный </a:t>
            </a:r>
            <a:r>
              <a:rPr lang="ru-RU" altLang="ru-RU" sz="3200" b="1" dirty="0">
                <a:solidFill>
                  <a:schemeClr val="accent5">
                    <a:lumMod val="50000"/>
                  </a:schemeClr>
                </a:solidFill>
              </a:rPr>
              <a:t>подход 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</a:rPr>
              <a:t>к решению именно её проблем и 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</a:rPr>
              <a:t>поиска путей её 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</a:rPr>
              <a:t>достижений.</a:t>
            </a:r>
          </a:p>
          <a:p>
            <a:pPr algn="just"/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</a:rPr>
              <a:t>Программа развития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–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</a:rPr>
              <a:t>документ управления, его делает </a:t>
            </a: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</a:rPr>
              <a:t>управленческая </a:t>
            </a:r>
            <a:r>
              <a:rPr lang="ru-RU" altLang="ru-RU" sz="3200" b="1" dirty="0">
                <a:solidFill>
                  <a:schemeClr val="accent5">
                    <a:lumMod val="50000"/>
                  </a:schemeClr>
                </a:solidFill>
              </a:rPr>
              <a:t>команда и рабочая группа </a:t>
            </a:r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</a:rPr>
              <a:t>ОО.</a:t>
            </a:r>
          </a:p>
          <a:p>
            <a:pPr algn="just"/>
            <a:r>
              <a:rPr lang="ru-RU" altLang="ru-RU" sz="3200" dirty="0">
                <a:solidFill>
                  <a:schemeClr val="accent5">
                    <a:lumMod val="50000"/>
                  </a:schemeClr>
                </a:solidFill>
              </a:rPr>
              <a:t>Написать программу 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</a:rPr>
              <a:t>развития </a:t>
            </a: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по </a:t>
            </a:r>
            <a:r>
              <a:rPr lang="ru-RU" altLang="ru-RU" sz="3200" b="1" dirty="0">
                <a:solidFill>
                  <a:schemeClr val="accent5">
                    <a:lumMod val="50000"/>
                  </a:schemeClr>
                </a:solidFill>
              </a:rPr>
              <a:t>силам каждой ОО</a:t>
            </a:r>
            <a:r>
              <a:rPr lang="ru-RU" altLang="ru-RU" sz="32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27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31504" y="1700808"/>
            <a:ext cx="8784976" cy="4608512"/>
          </a:xfrm>
        </p:spPr>
        <p:txBody>
          <a:bodyPr>
            <a:normAutofit/>
          </a:bodyPr>
          <a:lstStyle/>
          <a:p>
            <a:pPr marL="228600" indent="-228600"/>
            <a:r>
              <a:rPr lang="ru-RU" sz="2800" b="1" dirty="0" smtClean="0">
                <a:solidFill>
                  <a:srgbClr val="002060"/>
                </a:solidFill>
                <a:latin typeface="Myriad Pro" panose="020B0703030403020204" pitchFamily="34" charset="0"/>
                <a:ea typeface="+mj-ea"/>
                <a:cs typeface="Times New Roman" panose="02020603050405020304" pitchFamily="18" charset="0"/>
              </a:rPr>
              <a:t>Молокова Ирина Сергеевна,</a:t>
            </a:r>
          </a:p>
          <a:p>
            <a:pPr marL="228600" indent="-228600">
              <a:spcBef>
                <a:spcPts val="0"/>
              </a:spcBef>
            </a:pPr>
            <a:r>
              <a:rPr lang="ru-RU" sz="2800" b="1" dirty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кандидат </a:t>
            </a:r>
            <a:r>
              <a:rPr lang="ru-RU" sz="2800" b="1" dirty="0" err="1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пед</a:t>
            </a:r>
            <a:r>
              <a:rPr lang="ru-RU" sz="2800" b="1" dirty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наук,</a:t>
            </a:r>
            <a:endParaRPr lang="ru-RU" sz="2800" b="1" dirty="0">
              <a:solidFill>
                <a:srgbClr val="002060"/>
              </a:solidFill>
              <a:latin typeface="Myriad Pro" panose="020B0703030403020204" pitchFamily="34" charset="0"/>
              <a:ea typeface="+mj-ea"/>
              <a:cs typeface="Times New Roman" panose="02020603050405020304" pitchFamily="18" charset="0"/>
            </a:endParaRPr>
          </a:p>
          <a:p>
            <a:pPr marL="228600" indent="-228600">
              <a:spcBef>
                <a:spcPts val="0"/>
              </a:spcBef>
            </a:pPr>
            <a:r>
              <a:rPr lang="ru-RU" sz="2800" b="1" dirty="0">
                <a:solidFill>
                  <a:srgbClr val="002060"/>
                </a:solidFill>
                <a:latin typeface="Myriad Pro" panose="020B0703030403020204" pitchFamily="34" charset="0"/>
                <a:ea typeface="+mj-ea"/>
                <a:cs typeface="Times New Roman" panose="02020603050405020304" pitchFamily="18" charset="0"/>
              </a:rPr>
              <a:t>старший методист </a:t>
            </a:r>
          </a:p>
          <a:p>
            <a:pPr marL="228600" indent="-228600">
              <a:spcBef>
                <a:spcPts val="0"/>
              </a:spcBef>
            </a:pPr>
            <a:r>
              <a:rPr lang="ru-RU" sz="2800" b="1" dirty="0">
                <a:solidFill>
                  <a:srgbClr val="002060"/>
                </a:solidFill>
                <a:latin typeface="Myriad Pro" panose="020B0703030403020204" pitchFamily="34" charset="0"/>
                <a:ea typeface="+mj-ea"/>
                <a:cs typeface="Times New Roman" panose="02020603050405020304" pitchFamily="18" charset="0"/>
              </a:rPr>
              <a:t>МАУ ДПО «НИСО</a:t>
            </a:r>
            <a:r>
              <a:rPr lang="ru-RU" sz="2800" b="1" dirty="0" smtClean="0">
                <a:solidFill>
                  <a:srgbClr val="002060"/>
                </a:solidFill>
                <a:latin typeface="Myriad Pro" panose="020B0703030403020204" pitchFamily="34" charset="0"/>
                <a:ea typeface="+mj-ea"/>
                <a:cs typeface="Times New Roman" panose="02020603050405020304" pitchFamily="18" charset="0"/>
              </a:rPr>
              <a:t>»,</a:t>
            </a:r>
          </a:p>
          <a:p>
            <a:pPr marL="228600" indent="-228600"/>
            <a:r>
              <a:rPr lang="ru-RU" sz="2800" b="1" dirty="0" smtClean="0">
                <a:solidFill>
                  <a:srgbClr val="002060"/>
                </a:solidFill>
                <a:latin typeface="Myriad Pro" panose="020B0703030403020204" pitchFamily="34" charset="0"/>
                <a:ea typeface="+mj-ea"/>
                <a:cs typeface="Times New Roman" panose="02020603050405020304" pitchFamily="18" charset="0"/>
              </a:rPr>
              <a:t>тел</a:t>
            </a:r>
            <a:r>
              <a:rPr lang="ru-RU" sz="2800" b="1" dirty="0">
                <a:solidFill>
                  <a:srgbClr val="002060"/>
                </a:solidFill>
                <a:latin typeface="Myriad Pro" panose="020B0703030403020204" pitchFamily="34" charset="0"/>
                <a:ea typeface="+mj-ea"/>
                <a:cs typeface="Times New Roman" panose="02020603050405020304" pitchFamily="18" charset="0"/>
              </a:rPr>
              <a:t>. 217-05-10, </a:t>
            </a:r>
            <a:endParaRPr lang="ru-RU" sz="2800" b="1" dirty="0" smtClean="0">
              <a:solidFill>
                <a:srgbClr val="002060"/>
              </a:solidFill>
              <a:latin typeface="Myriad Pro" panose="020B0703030403020204" pitchFamily="34" charset="0"/>
              <a:ea typeface="+mj-ea"/>
              <a:cs typeface="Times New Roman" panose="02020603050405020304" pitchFamily="18" charset="0"/>
            </a:endParaRPr>
          </a:p>
          <a:p>
            <a:pPr marL="228600" indent="-228600"/>
            <a:r>
              <a:rPr lang="en-US" sz="2800" b="1" dirty="0" smtClean="0">
                <a:solidFill>
                  <a:srgbClr val="002060"/>
                </a:solidFill>
                <a:latin typeface="Myriad Pro" panose="020B0703030403020204" pitchFamily="34" charset="0"/>
                <a:ea typeface="+mj-ea"/>
                <a:cs typeface="Times New Roman" panose="02020603050405020304" pitchFamily="18" charset="0"/>
              </a:rPr>
              <a:t>e-mail</a:t>
            </a:r>
            <a:r>
              <a:rPr lang="ru-RU" sz="2800" b="1" dirty="0">
                <a:solidFill>
                  <a:srgbClr val="002060"/>
                </a:solidFill>
                <a:latin typeface="Myriad Pro" panose="020B0703030403020204" pitchFamily="34" charset="0"/>
                <a:ea typeface="+mj-ea"/>
                <a:cs typeface="Times New Roman" panose="02020603050405020304" pitchFamily="18" charset="0"/>
              </a:rPr>
              <a:t>: </a:t>
            </a:r>
            <a:r>
              <a:rPr lang="en-US" sz="2800" b="1" dirty="0" smtClean="0">
                <a:solidFill>
                  <a:srgbClr val="002060"/>
                </a:solidFill>
                <a:latin typeface="Myriad Pro" panose="020B0703030403020204" pitchFamily="34" charset="0"/>
                <a:ea typeface="+mj-ea"/>
                <a:cs typeface="Times New Roman" panose="02020603050405020304" pitchFamily="18" charset="0"/>
              </a:rPr>
              <a:t>imolokova@admnsk.ru</a:t>
            </a:r>
            <a:endParaRPr lang="ru-RU" sz="2800" b="1" dirty="0">
              <a:solidFill>
                <a:srgbClr val="002060"/>
              </a:solidFill>
              <a:latin typeface="Myriad Pro" panose="020B0703030403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4126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0649"/>
            <a:ext cx="10515600" cy="1008112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>
                <a:solidFill>
                  <a:srgbClr val="002060"/>
                </a:solidFill>
                <a:latin typeface="Myriad Pro"/>
              </a:rPr>
              <a:t>Динамика вхождения ОО г</a:t>
            </a:r>
            <a:r>
              <a:rPr lang="ru-RU" altLang="ru-RU" sz="3400" b="1" dirty="0">
                <a:solidFill>
                  <a:srgbClr val="002060"/>
                </a:solidFill>
                <a:latin typeface="Myriad Pro"/>
              </a:rPr>
              <a:t>. Новосибирска</a:t>
            </a:r>
            <a:br>
              <a:rPr lang="ru-RU" altLang="ru-RU" sz="3400" b="1" dirty="0">
                <a:solidFill>
                  <a:srgbClr val="002060"/>
                </a:solidFill>
                <a:latin typeface="Myriad Pro"/>
              </a:rPr>
            </a:br>
            <a:r>
              <a:rPr lang="ru-RU" altLang="ru-RU" sz="3400" b="1" dirty="0">
                <a:solidFill>
                  <a:srgbClr val="002060"/>
                </a:solidFill>
                <a:latin typeface="Myriad Pro"/>
              </a:rPr>
              <a:t>в </a:t>
            </a:r>
            <a:r>
              <a:rPr lang="ru-RU" sz="3400" b="1" dirty="0" smtClean="0">
                <a:solidFill>
                  <a:srgbClr val="002060"/>
                </a:solidFill>
                <a:latin typeface="Myriad Pro"/>
              </a:rPr>
              <a:t>проект </a:t>
            </a:r>
            <a:r>
              <a:rPr lang="ru-RU" sz="3400" b="1" dirty="0">
                <a:solidFill>
                  <a:srgbClr val="002060"/>
                </a:solidFill>
                <a:latin typeface="Myriad Pro"/>
              </a:rPr>
              <a:t>«Школа </a:t>
            </a:r>
            <a:r>
              <a:rPr lang="ru-RU" sz="3400" b="1" dirty="0" err="1">
                <a:solidFill>
                  <a:srgbClr val="002060"/>
                </a:solidFill>
                <a:latin typeface="Myriad Pro"/>
              </a:rPr>
              <a:t>Минпросвещения</a:t>
            </a:r>
            <a:r>
              <a:rPr lang="ru-RU" sz="3400" b="1" dirty="0">
                <a:solidFill>
                  <a:srgbClr val="002060"/>
                </a:solidFill>
                <a:latin typeface="Myriad Pro"/>
              </a:rPr>
              <a:t> России»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3352" y="1628800"/>
            <a:ext cx="11377264" cy="453650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800"/>
              </a:spcBef>
              <a:buNone/>
            </a:pPr>
            <a:r>
              <a:rPr lang="ru-RU" alt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2022-2023 </a:t>
            </a:r>
            <a:r>
              <a:rPr lang="ru-RU" alt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учебный </a:t>
            </a:r>
            <a:r>
              <a:rPr lang="ru-RU" alt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год </a:t>
            </a:r>
            <a:r>
              <a:rPr lang="ru-RU" alt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sz="23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27 ОО 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</a:t>
            </a:r>
            <a:r>
              <a:rPr lang="ru-RU" alt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alt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Новосибирска (пилотный режим)</a:t>
            </a:r>
          </a:p>
          <a:p>
            <a:pPr marL="0" indent="0">
              <a:lnSpc>
                <a:spcPct val="100000"/>
              </a:lnSpc>
              <a:spcBef>
                <a:spcPts val="800"/>
              </a:spcBef>
              <a:buNone/>
            </a:pPr>
            <a:r>
              <a:rPr lang="ru-RU" alt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2023-2024 учебный год – </a:t>
            </a:r>
            <a:r>
              <a:rPr lang="ru-RU" altLang="ru-RU" sz="23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175 </a:t>
            </a:r>
            <a:r>
              <a:rPr lang="ru-RU" sz="23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ОО 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</a:t>
            </a:r>
            <a:r>
              <a:rPr lang="ru-RU" alt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Новосибирска (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84%)</a:t>
            </a:r>
            <a:endParaRPr lang="ru-RU" altLang="ru-RU" sz="23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800"/>
              </a:spcBef>
              <a:buNone/>
            </a:pPr>
            <a:r>
              <a:rPr lang="ru-RU" alt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2024-2025 </a:t>
            </a:r>
            <a:r>
              <a:rPr lang="ru-RU" alt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учебный год – </a:t>
            </a:r>
            <a:r>
              <a:rPr lang="ru-RU" altLang="ru-RU" sz="23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190 ОО </a:t>
            </a:r>
            <a:r>
              <a:rPr lang="ru-RU" alt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 </a:t>
            </a:r>
            <a:r>
              <a:rPr lang="ru-RU" alt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Новосибирска </a:t>
            </a:r>
            <a:r>
              <a:rPr lang="ru-RU" alt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(90</a:t>
            </a: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%)</a:t>
            </a:r>
            <a:endParaRPr lang="ru-RU" altLang="ru-RU" sz="2300" dirty="0" smtClean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800"/>
              </a:spcBef>
              <a:buNone/>
            </a:pPr>
            <a:r>
              <a:rPr lang="ru-RU" alt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alt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 </a:t>
            </a:r>
            <a:r>
              <a:rPr lang="ru-RU" alt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Новосибирске </a:t>
            </a:r>
            <a:r>
              <a:rPr lang="ru-RU" altLang="ru-RU" sz="23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altLang="ru-RU" sz="23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сего 210 ОО.</a:t>
            </a:r>
            <a:endParaRPr lang="ru-RU" sz="2300" dirty="0" smtClean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300" dirty="0" smtClean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МАУ 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ДПО «НИСО» </a:t>
            </a:r>
            <a:r>
              <a:rPr lang="ru-RU" alt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муниципальный оператор реализации проекта </a:t>
            </a: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г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Новосибирске.</a:t>
            </a:r>
            <a:endParaRPr lang="ru-RU" sz="23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BD6E0-73B9-43AF-A265-7AF64C45FC1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700808"/>
            <a:ext cx="3002889" cy="46555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848" y="4875208"/>
            <a:ext cx="8064896" cy="165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61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88641"/>
            <a:ext cx="10515600" cy="936104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yriad Pro"/>
              </a:rPr>
              <a:t>Стратегическое </a:t>
            </a:r>
            <a:r>
              <a:rPr lang="ru-RU" b="1" dirty="0" smtClean="0">
                <a:solidFill>
                  <a:srgbClr val="002060"/>
                </a:solidFill>
                <a:latin typeface="Myriad Pro"/>
              </a:rPr>
              <a:t>единство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07368" y="1124744"/>
            <a:ext cx="11377264" cy="5052219"/>
          </a:xfrm>
        </p:spPr>
        <p:txBody>
          <a:bodyPr>
            <a:normAutofit/>
          </a:bodyPr>
          <a:lstStyle/>
          <a:p>
            <a:pPr algn="just"/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</a:rPr>
              <a:t>образовательная программа</a:t>
            </a:r>
            <a:r>
              <a:rPr lang="ru-RU" sz="27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определяет цели, задачи, планируемые результаты, содержание и организацию образовательного процесса </a:t>
            </a:r>
            <a:b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в соответствии с требованиями ФГОС; </a:t>
            </a:r>
            <a:endParaRPr lang="ru-RU" sz="2700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</a:rPr>
              <a:t>программа развития</a:t>
            </a: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 представляет </a:t>
            </a:r>
            <a:r>
              <a:rPr lang="ru-RU" sz="2700" dirty="0">
                <a:solidFill>
                  <a:schemeClr val="accent5">
                    <a:lumMod val="50000"/>
                  </a:schemeClr>
                </a:solidFill>
              </a:rPr>
              <a:t>стратегии развития </a:t>
            </a: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организации </a:t>
            </a:r>
            <a:b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на</a:t>
            </a:r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700" b="1" dirty="0">
                <a:solidFill>
                  <a:schemeClr val="accent5">
                    <a:lumMod val="50000"/>
                  </a:schemeClr>
                </a:solidFill>
              </a:rPr>
              <a:t>основании анализа текущего состояния образовательного учреждения и желаемой будущей модели</a:t>
            </a: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  <a:endParaRPr lang="ru-RU" sz="2700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</a:rPr>
              <a:t>отчет </a:t>
            </a:r>
            <a:r>
              <a:rPr lang="ru-RU" sz="2700" b="1" dirty="0">
                <a:solidFill>
                  <a:schemeClr val="accent5">
                    <a:lumMod val="50000"/>
                  </a:schemeClr>
                </a:solidFill>
              </a:rPr>
              <a:t>о результатах </a:t>
            </a:r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</a:rPr>
              <a:t>самообследования</a:t>
            </a:r>
            <a:r>
              <a:rPr lang="ru-RU" sz="27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информирует о </a:t>
            </a:r>
            <a:r>
              <a:rPr lang="ru-RU" sz="2700" dirty="0">
                <a:solidFill>
                  <a:schemeClr val="accent5">
                    <a:lumMod val="50000"/>
                  </a:schemeClr>
                </a:solidFill>
              </a:rPr>
              <a:t>содержании, условиях и результатах образовательной деятельности </a:t>
            </a: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организации.</a:t>
            </a:r>
            <a:endParaRPr lang="ru-RU" sz="27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BD6E0-73B9-43AF-A265-7AF64C45FC1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653136"/>
            <a:ext cx="1975275" cy="141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8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226352" cy="90363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Myriad Pro"/>
              </a:rPr>
              <a:t>Специфика программы развития ОО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700808"/>
            <a:ext cx="10802416" cy="4476155"/>
          </a:xfrm>
          <a:noFill/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основной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стратегический управленческий документ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, регламентирующий и направляющий развитие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ОО;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ориентирована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на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будущее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, позволяет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объединить стратегические цели и задачи, способы (механизмы) их реализации в заданные (установленные)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сроки;</a:t>
            </a:r>
          </a:p>
          <a:p>
            <a:pPr algn="just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обеспечивает процесс изменений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в деятельности ОО, направленных на ее устойчивое развитие.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0" y="-184666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BD6E0-73B9-43AF-A265-7AF64C45FC1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70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BD6E0-73B9-43AF-A265-7AF64C45FC1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5424488" y="476250"/>
            <a:ext cx="6767512" cy="607218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b="1953"/>
          <a:stretch/>
        </p:blipFill>
        <p:spPr>
          <a:xfrm>
            <a:off x="980197" y="220623"/>
            <a:ext cx="3384376" cy="54726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1344" y="5470828"/>
            <a:ext cx="5233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hlinkClick r:id="rId4"/>
            </a:endParaRPr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://niso54.ru/sites/default/files/docs/metod_mat/Metod.%20rekom.%20po%20razrabotke%20programmy%20razvitiya%20OO.pdf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r="8440"/>
          <a:stretch/>
        </p:blipFill>
        <p:spPr>
          <a:xfrm>
            <a:off x="6094430" y="241921"/>
            <a:ext cx="5032340" cy="626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13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16633"/>
            <a:ext cx="10515600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Этапы разработки программы развития</a:t>
            </a: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79376" y="908721"/>
            <a:ext cx="11305256" cy="5760639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одготовительный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(организационный)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этап: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издание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приказа «О разработке/корректировке программы развития»;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формирование рабочей группы, издание приказа;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изучение нормативных документов, применяемых при разработке/корректировке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Программы.</a:t>
            </a:r>
          </a:p>
          <a:p>
            <a:pPr marL="0" indent="0" algn="just">
              <a:buNone/>
            </a:pPr>
            <a:r>
              <a:rPr lang="ru-RU" sz="2900" b="1" dirty="0">
                <a:solidFill>
                  <a:schemeClr val="accent5">
                    <a:lumMod val="50000"/>
                  </a:schemeClr>
                </a:solidFill>
              </a:rPr>
              <a:t>Основной этап</a:t>
            </a:r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ru-RU" sz="2900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сбор информации о состоянии ОО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algn="just"/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формулирование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целей и задач Программы, планируемых результатов; 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оценка потенциала, ресурсов ОО, необходимых для реализации Программы;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разработка содержания аналитического и прогностического обоснования Программы;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построение концептуальных положений Программы;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создание конкретного плана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действий по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реализации Программы с указанием сроков;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описание конкретных проектов (подпрограмм); 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назначение ответственных и участников реализации проектов (подпрограмм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</a:rPr>
              <a:t>).</a:t>
            </a:r>
          </a:p>
          <a:p>
            <a:pPr marL="0" indent="0" algn="just">
              <a:buNone/>
            </a:pPr>
            <a:r>
              <a:rPr lang="ru-RU" sz="2900" b="1" dirty="0">
                <a:solidFill>
                  <a:schemeClr val="accent5">
                    <a:lumMod val="50000"/>
                  </a:schemeClr>
                </a:solidFill>
              </a:rPr>
              <a:t>Э</a:t>
            </a:r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тап экспертизы:</a:t>
            </a:r>
            <a:endParaRPr lang="ru-RU" sz="29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контроль и оценка эффективности реализации и выполнения Программы;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проведение внешней экспертизы Программы;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</a:rPr>
              <a:t>согласование Программы с учредителем.</a:t>
            </a: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BD6E0-73B9-43AF-A265-7AF64C45FC1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3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548680"/>
            <a:ext cx="10297144" cy="936104"/>
          </a:xfrm>
        </p:spPr>
        <p:txBody>
          <a:bodyPr>
            <a:noAutofit/>
          </a:bodyPr>
          <a:lstStyle/>
          <a:p>
            <a:pPr lvl="0" algn="ctr"/>
            <a:r>
              <a:rPr lang="ru-RU" sz="3800" b="1" dirty="0" smtClean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Нормативные документы, применяемые </a:t>
            </a:r>
            <a:r>
              <a:rPr lang="ru-RU" sz="3800" b="1" dirty="0">
                <a:solidFill>
                  <a:srgbClr val="002060"/>
                </a:solidFill>
                <a:latin typeface="Myriad Pro" panose="020B0703030403020204" pitchFamily="34" charset="0"/>
                <a:cs typeface="Times New Roman" panose="02020603050405020304" pitchFamily="18" charset="0"/>
              </a:rPr>
              <a:t>при разработке Программы ОО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95400" y="1916832"/>
            <a:ext cx="11017224" cy="424847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800"/>
              </a:spcBef>
              <a:buNone/>
            </a:pPr>
            <a:r>
              <a:rPr lang="ru-RU" sz="39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А</a:t>
            </a:r>
            <a:r>
              <a:rPr lang="ru-RU" sz="39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ктуальные </a:t>
            </a:r>
            <a:r>
              <a:rPr lang="ru-RU" sz="39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нормативные документы </a:t>
            </a:r>
          </a:p>
          <a:p>
            <a:pPr indent="311150">
              <a:lnSpc>
                <a:spcPct val="100000"/>
              </a:lnSpc>
              <a:spcBef>
                <a:spcPts val="800"/>
              </a:spcBef>
            </a:pPr>
            <a:r>
              <a:rPr lang="ru-RU" sz="39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федерального уровня</a:t>
            </a:r>
            <a:endParaRPr lang="ru-RU" altLang="ru-RU" sz="39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indent="311150"/>
            <a:r>
              <a:rPr lang="ru-RU" altLang="ru-RU" sz="39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регионального</a:t>
            </a:r>
            <a:r>
              <a:rPr lang="ru-RU" altLang="ru-RU" sz="39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9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уровня</a:t>
            </a:r>
            <a:endParaRPr lang="ru-RU" altLang="ru-RU" sz="39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11150"/>
            <a:r>
              <a:rPr lang="ru-RU" altLang="ru-RU" sz="39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муниципального </a:t>
            </a:r>
            <a:r>
              <a:rPr lang="ru-RU" sz="39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уровня</a:t>
            </a:r>
            <a:endParaRPr lang="ru-RU" altLang="ru-RU" sz="39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ru-RU" sz="39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39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ОО формирует перечень, исходя из </a:t>
            </a:r>
            <a:r>
              <a:rPr lang="ru-RU" sz="39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собственных особенностей.</a:t>
            </a:r>
            <a:endParaRPr lang="ru-RU" sz="39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44961" y="6237312"/>
            <a:ext cx="2743200" cy="43204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BD6E0-73B9-43AF-A265-7AF64C45FC1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7780" y="2541862"/>
            <a:ext cx="2877561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50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8603</TotalTime>
  <Words>1782</Words>
  <Application>Microsoft Office PowerPoint</Application>
  <PresentationFormat>Произвольный</PresentationFormat>
  <Paragraphs>376</Paragraphs>
  <Slides>33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Тема Office</vt:lpstr>
      <vt:lpstr>1_Тема Office</vt:lpstr>
      <vt:lpstr>2_Тема Office</vt:lpstr>
      <vt:lpstr>Презентация PowerPoint</vt:lpstr>
      <vt:lpstr>Основной нормативный правовой документ</vt:lpstr>
      <vt:lpstr>Основные вопросы</vt:lpstr>
      <vt:lpstr>Динамика вхождения ОО г. Новосибирска в проект «Школа Минпросвещения России»</vt:lpstr>
      <vt:lpstr>Стратегическое единство</vt:lpstr>
      <vt:lpstr>Специфика программы развития ОО</vt:lpstr>
      <vt:lpstr>Презентация PowerPoint</vt:lpstr>
      <vt:lpstr>Этапы разработки программы развития</vt:lpstr>
      <vt:lpstr>Нормативные документы, применяемые при разработке Программы ОО</vt:lpstr>
      <vt:lpstr>Структура программы развития</vt:lpstr>
      <vt:lpstr>Презентация PowerPoint</vt:lpstr>
      <vt:lpstr>Паспорт программы развития</vt:lpstr>
      <vt:lpstr>Паспорт программы развития</vt:lpstr>
      <vt:lpstr>Паспорт программы развития</vt:lpstr>
      <vt:lpstr>Паспорт программы развития</vt:lpstr>
      <vt:lpstr>Паспорт программы развития</vt:lpstr>
      <vt:lpstr>Паспорт программы развития</vt:lpstr>
      <vt:lpstr>Паспорт программы развития</vt:lpstr>
      <vt:lpstr>Информационная справка</vt:lpstr>
      <vt:lpstr>Информационная справка</vt:lpstr>
      <vt:lpstr>Аналитико-прогностическое обоснование</vt:lpstr>
      <vt:lpstr>Концептуальные положения Программы</vt:lpstr>
      <vt:lpstr>Миссия ОО</vt:lpstr>
      <vt:lpstr>Мероприятия по реализации Программы</vt:lpstr>
      <vt:lpstr>Мероприятия по реализации Программы</vt:lpstr>
      <vt:lpstr> Проекты (подпрограммы) </vt:lpstr>
      <vt:lpstr> Система мониторинга реализации программы</vt:lpstr>
      <vt:lpstr>Приложения программы</vt:lpstr>
      <vt:lpstr>Часто встречающиеся ошибки</vt:lpstr>
      <vt:lpstr>Часто встречающиеся ошибки</vt:lpstr>
      <vt:lpstr>Заключение</vt:lpstr>
      <vt:lpstr>Заключение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«Современные требования к лицензированию образовательной деятельности»</dc:title>
  <dc:creator>GEG</dc:creator>
  <cp:lastModifiedBy>Богомолов Иван Сергеевич</cp:lastModifiedBy>
  <cp:revision>575</cp:revision>
  <cp:lastPrinted>2015-10-12T05:30:26Z</cp:lastPrinted>
  <dcterms:created xsi:type="dcterms:W3CDTF">2012-03-14T09:30:44Z</dcterms:created>
  <dcterms:modified xsi:type="dcterms:W3CDTF">2025-02-10T04:08:22Z</dcterms:modified>
</cp:coreProperties>
</file>