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7" r:id="rId9"/>
    <p:sldId id="268" r:id="rId10"/>
    <p:sldId id="262" r:id="rId11"/>
    <p:sldId id="264" r:id="rId12"/>
  </p:sldIdLst>
  <p:sldSz cx="14630400" cy="8229600"/>
  <p:notesSz cx="8229600" cy="14630400"/>
  <p:embeddedFontLst>
    <p:embeddedFont>
      <p:font typeface="Open Sans" panose="020B060402020202020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7" d="100"/>
          <a:sy n="97" d="100"/>
        </p:scale>
        <p:origin x="3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11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95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39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13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95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41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184404" y="1306214"/>
            <a:ext cx="6311200" cy="43272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850"/>
              </a:lnSpc>
              <a:buNone/>
            </a:pPr>
            <a:endParaRPr lang="ru-RU" sz="3850" b="1" dirty="0">
              <a:solidFill>
                <a:srgbClr val="333F70"/>
              </a:solidFill>
              <a:latin typeface="Times New Roman" panose="02020603050405020304" pitchFamily="18" charset="0"/>
              <a:ea typeface="Unbounded Bold" pitchFamily="34" charset="-122"/>
              <a:cs typeface="Times New Roman" panose="02020603050405020304" pitchFamily="18" charset="0"/>
            </a:endParaRPr>
          </a:p>
          <a:p>
            <a:pPr marL="0" indent="0" algn="ctr">
              <a:lnSpc>
                <a:spcPts val="4850"/>
              </a:lnSpc>
              <a:buNone/>
            </a:pPr>
            <a:r>
              <a:rPr lang="en-US" sz="3850" b="1" dirty="0" err="1">
                <a:solidFill>
                  <a:srgbClr val="333F70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Эффективные</a:t>
            </a:r>
            <a:r>
              <a:rPr lang="en-US" sz="3850" b="1" dirty="0">
                <a:solidFill>
                  <a:srgbClr val="333F70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 методы повышения качества естественно-научного образования </a:t>
            </a:r>
            <a:r>
              <a:rPr lang="en-US" sz="3850" b="1" dirty="0" err="1">
                <a:solidFill>
                  <a:srgbClr val="333F70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современных</a:t>
            </a:r>
            <a:r>
              <a:rPr lang="en-US" sz="3850" b="1" dirty="0">
                <a:solidFill>
                  <a:srgbClr val="333F70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 </a:t>
            </a:r>
            <a:r>
              <a:rPr lang="en-US" sz="3850" b="1" dirty="0" err="1">
                <a:solidFill>
                  <a:srgbClr val="333F70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школьников</a:t>
            </a:r>
            <a:endParaRPr lang="en-US" sz="38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6FD28C-597B-4AB9-AAE0-3AF27B6CC7A7}"/>
              </a:ext>
            </a:extLst>
          </p:cNvPr>
          <p:cNvSpPr txBox="1"/>
          <p:nvPr/>
        </p:nvSpPr>
        <p:spPr>
          <a:xfrm>
            <a:off x="1482567" y="333525"/>
            <a:ext cx="7315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Уфимский университет науки и технологий (Бирский филиал)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7D22B4-EABC-430F-8A03-3F5C76D0E079}"/>
              </a:ext>
            </a:extLst>
          </p:cNvPr>
          <p:cNvSpPr txBox="1"/>
          <p:nvPr/>
        </p:nvSpPr>
        <p:spPr>
          <a:xfrm>
            <a:off x="1184404" y="5643944"/>
            <a:ext cx="7315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Запивахина М.Н. - к. ф.-м. н, доцент кафедры высшей математики и физики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C054F64-6416-4927-ADC0-F4B9E6F09F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7113" y="822960"/>
            <a:ext cx="5486400" cy="55805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43776" y="864548"/>
            <a:ext cx="4536519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450"/>
              </a:lnSpc>
              <a:buNone/>
            </a:pPr>
            <a:r>
              <a:rPr lang="en-US" sz="3550" b="1" dirty="0" err="1">
                <a:solidFill>
                  <a:srgbClr val="333F70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Заключение</a:t>
            </a:r>
            <a:endParaRPr lang="en-US" sz="3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1675345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Повышение качества естественно-научного образования требует: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1133951" y="2652891"/>
            <a:ext cx="3856077" cy="226814"/>
          </a:xfrm>
          <a:prstGeom prst="roundRect">
            <a:avLst>
              <a:gd name="adj" fmla="val 42003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66976" y="2466094"/>
            <a:ext cx="680442" cy="680442"/>
          </a:xfrm>
          <a:prstGeom prst="roundRect">
            <a:avLst>
              <a:gd name="adj" fmla="val 67192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1020604" y="3381672"/>
            <a:ext cx="3742730" cy="1771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Активного внедрения практико-ориентированных методов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5840640" y="2755142"/>
            <a:ext cx="3856077" cy="226814"/>
          </a:xfrm>
          <a:prstGeom prst="roundRect">
            <a:avLst>
              <a:gd name="adj" fmla="val 42003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5216782" y="2444687"/>
            <a:ext cx="680442" cy="680442"/>
          </a:xfrm>
          <a:prstGeom prst="roundRect">
            <a:avLst>
              <a:gd name="adj" fmla="val 67192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5443776" y="3665577"/>
            <a:ext cx="3742730" cy="1062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Оснащения школ современными технологиями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10377159" y="2706120"/>
            <a:ext cx="3856077" cy="226814"/>
          </a:xfrm>
          <a:prstGeom prst="roundRect">
            <a:avLst>
              <a:gd name="adj" fmla="val 42003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61635" y="2511691"/>
            <a:ext cx="680442" cy="680442"/>
          </a:xfrm>
          <a:prstGeom prst="roundRect">
            <a:avLst>
              <a:gd name="adj" fmla="val 67192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866948" y="3665577"/>
            <a:ext cx="3742730" cy="1062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Подготовки учителей к новым вызовам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5807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3733276" y="3353585"/>
            <a:ext cx="8219361" cy="9170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200"/>
              </a:lnSpc>
              <a:buNone/>
            </a:pPr>
            <a:r>
              <a:rPr lang="en-US" sz="5750" b="1" dirty="0" err="1">
                <a:solidFill>
                  <a:srgbClr val="26A688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Благода</a:t>
            </a:r>
            <a:r>
              <a:rPr lang="ru-RU" sz="5750" b="1" dirty="0" err="1">
                <a:solidFill>
                  <a:srgbClr val="26A688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рю</a:t>
            </a:r>
            <a:r>
              <a:rPr lang="ru-RU" sz="5750" b="1" dirty="0">
                <a:solidFill>
                  <a:srgbClr val="26A688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 за внимание!</a:t>
            </a:r>
            <a:endParaRPr lang="en-US" sz="5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859828" y="5231369"/>
            <a:ext cx="13141881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3600" dirty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Контактные данные: [</a:t>
            </a:r>
            <a:r>
              <a:rPr lang="en-US" sz="3600" dirty="0" err="1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телефон</a:t>
            </a:r>
            <a:r>
              <a:rPr lang="en-US" sz="3600" dirty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]</a:t>
            </a:r>
            <a:r>
              <a:rPr lang="ru-RU" sz="3600" dirty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: 89625392318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276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4791014" y="401121"/>
            <a:ext cx="5785485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FF0000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Актуальность темы</a:t>
            </a:r>
            <a:endParaRPr lang="en-US" sz="355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1048881" y="1864423"/>
            <a:ext cx="13042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85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В условиях стремительного развития науки и технологий качественное естественно-научное образование (физика, химия, биология) становится ключевым фактором подготовки конкурентоспособных специалистов. Однако современные школьники демонстрируют: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8800" y="4107775"/>
            <a:ext cx="340162" cy="340162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559183" y="3849457"/>
            <a:ext cx="3421499" cy="1062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800" b="1" dirty="0"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Снижение интереса к точным наукам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320903" y="4107775"/>
            <a:ext cx="340162" cy="34016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6001286" y="3916442"/>
            <a:ext cx="3421499" cy="1062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800" b="1" dirty="0"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Недостаток практических навыков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763006" y="4107775"/>
            <a:ext cx="340162" cy="340162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10415111" y="4100751"/>
            <a:ext cx="3421499" cy="1062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800" b="1" dirty="0"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Трудности в применении знаний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14557"/>
            <a:ext cx="13042821" cy="11339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450"/>
              </a:lnSpc>
              <a:buNone/>
            </a:pPr>
            <a:r>
              <a:rPr lang="en-US" sz="3550" b="1" dirty="0"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Основные проблемы естественно-научного образования</a:t>
            </a:r>
            <a:endParaRPr lang="en-US" sz="3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1433870" y="2653105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400" dirty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Теоретическая перегруженность – преобладание лекционных форматов над практикой.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1433870" y="3544799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400" dirty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Нехватка современного оборудования – особенно в сельских школах.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433870" y="4436493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400" dirty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Низкая мотивация учащихся – из-за слабой связи с реальной жизнью.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433869" y="5146735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400" dirty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Дефицит междисциплинарных связей – разрозненное изучение физики, химии и биологии.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789997" y="761285"/>
            <a:ext cx="5143262" cy="2859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endParaRPr lang="en-US" sz="1800" dirty="0"/>
          </a:p>
        </p:txBody>
      </p:sp>
      <p:sp>
        <p:nvSpPr>
          <p:cNvPr id="3" name="Shape 1"/>
          <p:cNvSpPr/>
          <p:nvPr/>
        </p:nvSpPr>
        <p:spPr>
          <a:xfrm>
            <a:off x="640675" y="1246346"/>
            <a:ext cx="4327684" cy="3941207"/>
          </a:xfrm>
          <a:prstGeom prst="roundRect">
            <a:avLst>
              <a:gd name="adj" fmla="val 2784"/>
            </a:avLst>
          </a:prstGeom>
          <a:solidFill>
            <a:srgbClr val="FFFFFF"/>
          </a:solidFill>
          <a:ln w="22860">
            <a:solidFill>
              <a:srgbClr val="BCDBD4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617815" y="1246346"/>
            <a:ext cx="91440" cy="3941207"/>
          </a:xfrm>
          <a:prstGeom prst="roundRect">
            <a:avLst>
              <a:gd name="adj" fmla="val 84080"/>
            </a:avLst>
          </a:prstGeom>
          <a:solidFill>
            <a:srgbClr val="26A688"/>
          </a:solidFill>
          <a:ln/>
        </p:spPr>
      </p:sp>
      <p:sp>
        <p:nvSpPr>
          <p:cNvPr id="5" name="Text 3"/>
          <p:cNvSpPr/>
          <p:nvPr/>
        </p:nvSpPr>
        <p:spPr>
          <a:xfrm>
            <a:off x="915114" y="1452205"/>
            <a:ext cx="3847386" cy="8579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800" b="1" dirty="0" err="1">
                <a:solidFill>
                  <a:srgbClr val="333F70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Проектно-исследовательская</a:t>
            </a:r>
            <a:r>
              <a:rPr lang="en-US" sz="1800" b="1" dirty="0">
                <a:solidFill>
                  <a:srgbClr val="333F70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 деятельность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915114" y="2419945"/>
            <a:ext cx="3847386" cy="8783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400" dirty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Суть: Ученики решают реальные научные задачи (например, «Альтернативные источники энергии»).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915114" y="3408045"/>
            <a:ext cx="3847386" cy="8783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400" dirty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Преимущества: Развивает критическое мышление; Учит работать с данными; Повышает интерес к науке.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915114" y="4396145"/>
            <a:ext cx="3847386" cy="585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400" dirty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Пример: Школьный проект «Экология города» с анализом воды и воздуха.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5151358" y="1246346"/>
            <a:ext cx="4327684" cy="3941207"/>
          </a:xfrm>
          <a:prstGeom prst="roundRect">
            <a:avLst>
              <a:gd name="adj" fmla="val 2784"/>
            </a:avLst>
          </a:prstGeom>
          <a:solidFill>
            <a:srgbClr val="FFFFFF"/>
          </a:solidFill>
          <a:ln w="22860">
            <a:solidFill>
              <a:srgbClr val="BCDBD4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5128498" y="1246346"/>
            <a:ext cx="91440" cy="3941207"/>
          </a:xfrm>
          <a:prstGeom prst="roundRect">
            <a:avLst>
              <a:gd name="adj" fmla="val 84080"/>
            </a:avLst>
          </a:prstGeom>
          <a:solidFill>
            <a:srgbClr val="26A688"/>
          </a:solidFill>
          <a:ln/>
        </p:spPr>
      </p:sp>
      <p:sp>
        <p:nvSpPr>
          <p:cNvPr id="11" name="Text 9"/>
          <p:cNvSpPr/>
          <p:nvPr/>
        </p:nvSpPr>
        <p:spPr>
          <a:xfrm>
            <a:off x="5425797" y="1452205"/>
            <a:ext cx="2596039" cy="2859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333F70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STEM-</a:t>
            </a:r>
            <a:r>
              <a:rPr lang="en-US" sz="1800" b="1" dirty="0" err="1">
                <a:solidFill>
                  <a:srgbClr val="333F70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подход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5425797" y="1847969"/>
            <a:ext cx="3847386" cy="8783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400" dirty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Интеграция науки (Science), технологий (Technology), инженерии (Engineering) и математики (Math).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5425797" y="2836069"/>
            <a:ext cx="3847386" cy="1171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400" dirty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Формы работы: Конструирование роботов; Лабораторные работы с цифровыми датчиками; Решение инженерных кейсов</a:t>
            </a:r>
            <a:r>
              <a:rPr lang="en-US" sz="14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5425797" y="4116943"/>
            <a:ext cx="3847386" cy="585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400" dirty="0">
                <a:solidFill>
                  <a:srgbClr val="26A68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Результат: +35% к усвоению материала</a:t>
            </a:r>
            <a:r>
              <a:rPr lang="en-US" sz="1400" dirty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(по данным НИУ ВШЭ, 2023).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9662041" y="1246346"/>
            <a:ext cx="4327684" cy="3941207"/>
          </a:xfrm>
          <a:prstGeom prst="roundRect">
            <a:avLst>
              <a:gd name="adj" fmla="val 2784"/>
            </a:avLst>
          </a:prstGeom>
          <a:solidFill>
            <a:srgbClr val="FFFFFF"/>
          </a:solidFill>
          <a:ln w="22860">
            <a:solidFill>
              <a:srgbClr val="BCDBD4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9639181" y="1246346"/>
            <a:ext cx="91440" cy="3941207"/>
          </a:xfrm>
          <a:prstGeom prst="roundRect">
            <a:avLst>
              <a:gd name="adj" fmla="val 84080"/>
            </a:avLst>
          </a:prstGeom>
          <a:solidFill>
            <a:srgbClr val="26A688"/>
          </a:solidFill>
          <a:ln/>
        </p:spPr>
      </p:sp>
      <p:sp>
        <p:nvSpPr>
          <p:cNvPr id="17" name="Text 15"/>
          <p:cNvSpPr/>
          <p:nvPr/>
        </p:nvSpPr>
        <p:spPr>
          <a:xfrm>
            <a:off x="9936480" y="1452205"/>
            <a:ext cx="3847386" cy="571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800" b="1" dirty="0" err="1">
                <a:solidFill>
                  <a:srgbClr val="333F70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Цифровые</a:t>
            </a:r>
            <a:r>
              <a:rPr lang="en-US" sz="1800" b="1" dirty="0">
                <a:solidFill>
                  <a:srgbClr val="333F70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 технологии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9936480" y="2133957"/>
            <a:ext cx="3847386" cy="1171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400" dirty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Инструменты: Виртуальные лаборатории (PhET, Labster); Моделирование процессов в 3D; Приложения для анализа данных (Google Science Journal).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9936480" y="3414832"/>
            <a:ext cx="3847386" cy="585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400" dirty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Эффект: Наглядность + безопасность экспериментов.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hape 18"/>
          <p:cNvSpPr/>
          <p:nvPr/>
        </p:nvSpPr>
        <p:spPr>
          <a:xfrm>
            <a:off x="640675" y="5370552"/>
            <a:ext cx="4327684" cy="2264569"/>
          </a:xfrm>
          <a:prstGeom prst="roundRect">
            <a:avLst>
              <a:gd name="adj" fmla="val 4845"/>
            </a:avLst>
          </a:prstGeom>
          <a:solidFill>
            <a:srgbClr val="FFFFFF"/>
          </a:solidFill>
          <a:ln w="22860">
            <a:solidFill>
              <a:srgbClr val="BCDBD4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617815" y="5370552"/>
            <a:ext cx="91440" cy="2264569"/>
          </a:xfrm>
          <a:prstGeom prst="roundRect">
            <a:avLst>
              <a:gd name="adj" fmla="val 84080"/>
            </a:avLst>
          </a:prstGeom>
          <a:solidFill>
            <a:srgbClr val="26A688"/>
          </a:solidFill>
          <a:ln/>
        </p:spPr>
      </p:sp>
      <p:sp>
        <p:nvSpPr>
          <p:cNvPr id="22" name="Text 20"/>
          <p:cNvSpPr/>
          <p:nvPr/>
        </p:nvSpPr>
        <p:spPr>
          <a:xfrm>
            <a:off x="915114" y="5576411"/>
            <a:ext cx="2874883" cy="2859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800" b="1" dirty="0" err="1">
                <a:solidFill>
                  <a:srgbClr val="333F70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Геймификация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915114" y="5972175"/>
            <a:ext cx="3847386" cy="8783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400" dirty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Методы: Научные квесты; Обучающие игры (Minecraft Education); Соревнования между классами.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22"/>
          <p:cNvSpPr/>
          <p:nvPr/>
        </p:nvSpPr>
        <p:spPr>
          <a:xfrm>
            <a:off x="915114" y="6960275"/>
            <a:ext cx="3847386" cy="2927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400" dirty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Итог: Рост вовлеченности на 40%.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Shape 23"/>
          <p:cNvSpPr/>
          <p:nvPr/>
        </p:nvSpPr>
        <p:spPr>
          <a:xfrm>
            <a:off x="5151358" y="5370552"/>
            <a:ext cx="4327684" cy="2264569"/>
          </a:xfrm>
          <a:prstGeom prst="roundRect">
            <a:avLst>
              <a:gd name="adj" fmla="val 4845"/>
            </a:avLst>
          </a:prstGeom>
          <a:solidFill>
            <a:srgbClr val="FFFFFF"/>
          </a:solidFill>
          <a:ln w="22860">
            <a:solidFill>
              <a:srgbClr val="BCDBD4"/>
            </a:solidFill>
            <a:prstDash val="solid"/>
          </a:ln>
        </p:spPr>
      </p:sp>
      <p:sp>
        <p:nvSpPr>
          <p:cNvPr id="26" name="Shape 24"/>
          <p:cNvSpPr/>
          <p:nvPr/>
        </p:nvSpPr>
        <p:spPr>
          <a:xfrm>
            <a:off x="5128498" y="5370552"/>
            <a:ext cx="91440" cy="2264569"/>
          </a:xfrm>
          <a:prstGeom prst="roundRect">
            <a:avLst>
              <a:gd name="adj" fmla="val 84080"/>
            </a:avLst>
          </a:prstGeom>
          <a:solidFill>
            <a:srgbClr val="26A688"/>
          </a:solidFill>
          <a:ln/>
        </p:spPr>
      </p:sp>
      <p:sp>
        <p:nvSpPr>
          <p:cNvPr id="27" name="Text 25"/>
          <p:cNvSpPr/>
          <p:nvPr/>
        </p:nvSpPr>
        <p:spPr>
          <a:xfrm>
            <a:off x="5425797" y="5576411"/>
            <a:ext cx="3847386" cy="571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800" b="1" dirty="0" err="1">
                <a:solidFill>
                  <a:srgbClr val="333F70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Связь</a:t>
            </a:r>
            <a:r>
              <a:rPr lang="en-US" sz="1800" b="1" dirty="0">
                <a:solidFill>
                  <a:srgbClr val="333F70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 с реальной жизнью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26"/>
          <p:cNvSpPr/>
          <p:nvPr/>
        </p:nvSpPr>
        <p:spPr>
          <a:xfrm>
            <a:off x="5425797" y="6258163"/>
            <a:ext cx="3847386" cy="1171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400" dirty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Примеры: Изучение законов физики на примере спорта; Химия в быту (анализ состава продуктов); Биология через экологические акции.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15F8E69-15D2-448C-B65E-47DB1F6F5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32" y="192309"/>
            <a:ext cx="14630400" cy="99914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2"/>
          <p:cNvSpPr/>
          <p:nvPr/>
        </p:nvSpPr>
        <p:spPr>
          <a:xfrm>
            <a:off x="557332" y="8454271"/>
            <a:ext cx="6563678" cy="5095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endParaRPr lang="en-US" sz="1250" dirty="0"/>
          </a:p>
        </p:txBody>
      </p:sp>
      <p:sp>
        <p:nvSpPr>
          <p:cNvPr id="8" name="Text 4"/>
          <p:cNvSpPr/>
          <p:nvPr/>
        </p:nvSpPr>
        <p:spPr>
          <a:xfrm>
            <a:off x="7517011" y="8454271"/>
            <a:ext cx="6563678" cy="5095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endParaRPr lang="en-US" sz="125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2DD69E-EDEF-4F46-B042-B628B6EE972E}"/>
              </a:ext>
            </a:extLst>
          </p:cNvPr>
          <p:cNvSpPr txBox="1"/>
          <p:nvPr/>
        </p:nvSpPr>
        <p:spPr>
          <a:xfrm>
            <a:off x="1499616" y="1078992"/>
            <a:ext cx="9473184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Механика</a:t>
            </a:r>
          </a:p>
          <a:p>
            <a:pPr algn="l">
              <a:buFont typeface="+mj-lt"/>
              <a:buAutoNum type="arabicPeriod"/>
            </a:pP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полёта бумажного самолёта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ru-RU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Исследовать зависимость дальности полёта от формы крыла.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ru-RU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Методы: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Эксперимент с разными моделями, анализ аэродинамики.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ru-RU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Продукт: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3D-модель идеального самолёта в CAD-программе.</a:t>
            </a:r>
          </a:p>
          <a:p>
            <a:pPr algn="l">
              <a:buFont typeface="+mj-lt"/>
              <a:buAutoNum type="arabicPeriod"/>
            </a:pP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Расчёт КПД наклонной плоскости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ru-RU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Определить, как угол наклона влияет на эффективность работы.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ru-RU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Методы: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Измерение силы тяги, сравнение с теоретическими расчётами.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ru-RU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Продукт: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Графики зависимости КПД от угла (Excel/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GeoGebra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l">
              <a:buFont typeface="+mj-lt"/>
              <a:buAutoNum type="arabicPeriod"/>
            </a:pP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Физика в спорте: как работают законы Ньютона в футболе?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ru-RU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Проанализировать траекторию мяча после удара.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ru-RU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Методы: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Запись видео с последующей обработкой в программе </a:t>
            </a:r>
            <a:r>
              <a:rPr lang="ru-RU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Tracker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ru-RU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Продукт: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Презентация с расчётами и анимацией.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2"/>
          <p:cNvSpPr/>
          <p:nvPr/>
        </p:nvSpPr>
        <p:spPr>
          <a:xfrm>
            <a:off x="557332" y="8454271"/>
            <a:ext cx="6563678" cy="5095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endParaRPr lang="en-US" sz="1250" dirty="0"/>
          </a:p>
        </p:txBody>
      </p:sp>
      <p:sp>
        <p:nvSpPr>
          <p:cNvPr id="8" name="Text 4"/>
          <p:cNvSpPr/>
          <p:nvPr/>
        </p:nvSpPr>
        <p:spPr>
          <a:xfrm>
            <a:off x="7517011" y="8454271"/>
            <a:ext cx="6563678" cy="5095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endParaRPr lang="en-US" sz="125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2DD69E-EDEF-4F46-B042-B628B6EE972E}"/>
              </a:ext>
            </a:extLst>
          </p:cNvPr>
          <p:cNvSpPr txBox="1"/>
          <p:nvPr/>
        </p:nvSpPr>
        <p:spPr>
          <a:xfrm>
            <a:off x="1499616" y="1078992"/>
            <a:ext cx="947318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Молекулярная физика и термодинамика</a:t>
            </a:r>
          </a:p>
          <a:p>
            <a:pPr algn="l">
              <a:buFont typeface="+mj-lt"/>
              <a:buAutoNum type="arabicPeriod" startAt="4"/>
            </a:pP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модели идеального газа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l">
              <a:buFont typeface="+mj-lt"/>
              <a:buAutoNum type="arabicPeriod" startAt="4"/>
            </a:pPr>
            <a:r>
              <a:rPr lang="ru-RU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Визуализировать зависимость давления от температуры.</a:t>
            </a:r>
          </a:p>
          <a:p>
            <a:pPr marL="742950" lvl="1" indent="-285750" algn="l">
              <a:buFont typeface="+mj-lt"/>
              <a:buAutoNum type="arabicPeriod" startAt="4"/>
            </a:pPr>
            <a:r>
              <a:rPr lang="ru-RU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Методы: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Компьютерное моделирование (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PhET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Simulation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742950" lvl="1" indent="-285750" algn="l">
              <a:buFont typeface="+mj-lt"/>
              <a:buAutoNum type="arabicPeriod" startAt="4"/>
            </a:pPr>
            <a:r>
              <a:rPr lang="ru-RU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Продукт: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Интерактивная демонстрация для класса.</a:t>
            </a:r>
          </a:p>
          <a:p>
            <a:pPr algn="l">
              <a:buFont typeface="+mj-lt"/>
              <a:buAutoNum type="arabicPeriod" startAt="4"/>
            </a:pP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Энергоэффективность школьного помещения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l">
              <a:buFont typeface="+mj-lt"/>
              <a:buAutoNum type="arabicPeriod" startAt="4"/>
            </a:pPr>
            <a:r>
              <a:rPr lang="ru-RU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Рассчитать теплопотери через окна и предложить способы утепления.</a:t>
            </a:r>
          </a:p>
          <a:p>
            <a:pPr marL="742950" lvl="1" indent="-285750" algn="l">
              <a:buFont typeface="+mj-lt"/>
              <a:buAutoNum type="arabicPeriod" startAt="4"/>
            </a:pPr>
            <a:r>
              <a:rPr lang="ru-RU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Методы: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Измерение температуры термометром, расчёт по формуле теплопроводности.</a:t>
            </a:r>
          </a:p>
          <a:p>
            <a:pPr marL="742950" lvl="1" indent="-285750" algn="l">
              <a:buFont typeface="+mj-lt"/>
              <a:buAutoNum type="arabicPeriod" startAt="4"/>
            </a:pPr>
            <a:r>
              <a:rPr lang="ru-RU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Продукт: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Макет с рекомендациями для администрации школы.</a:t>
            </a:r>
          </a:p>
        </p:txBody>
      </p:sp>
    </p:spTree>
    <p:extLst>
      <p:ext uri="{BB962C8B-B14F-4D97-AF65-F5344CB8AC3E}">
        <p14:creationId xmlns:p14="http://schemas.microsoft.com/office/powerpoint/2010/main" val="3619909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2"/>
          <p:cNvSpPr/>
          <p:nvPr/>
        </p:nvSpPr>
        <p:spPr>
          <a:xfrm>
            <a:off x="557332" y="8454271"/>
            <a:ext cx="6563678" cy="5095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endParaRPr lang="en-US" sz="1250" dirty="0"/>
          </a:p>
        </p:txBody>
      </p:sp>
      <p:sp>
        <p:nvSpPr>
          <p:cNvPr id="8" name="Text 4"/>
          <p:cNvSpPr/>
          <p:nvPr/>
        </p:nvSpPr>
        <p:spPr>
          <a:xfrm>
            <a:off x="7517011" y="8454271"/>
            <a:ext cx="6563678" cy="5095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endParaRPr lang="en-US" sz="125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2DD69E-EDEF-4F46-B042-B628B6EE972E}"/>
              </a:ext>
            </a:extLst>
          </p:cNvPr>
          <p:cNvSpPr txBox="1"/>
          <p:nvPr/>
        </p:nvSpPr>
        <p:spPr>
          <a:xfrm>
            <a:off x="1499616" y="1078992"/>
            <a:ext cx="947318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Молекулярная физика и термодинамика</a:t>
            </a:r>
          </a:p>
          <a:p>
            <a:pPr algn="l">
              <a:buFont typeface="+mj-lt"/>
              <a:buAutoNum type="arabicPeriod" startAt="4"/>
            </a:pP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модели идеального газа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l">
              <a:buFont typeface="+mj-lt"/>
              <a:buAutoNum type="arabicPeriod" startAt="4"/>
            </a:pPr>
            <a:r>
              <a:rPr lang="ru-RU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Визуализировать зависимость давления от температуры.</a:t>
            </a:r>
          </a:p>
          <a:p>
            <a:pPr marL="742950" lvl="1" indent="-285750" algn="l">
              <a:buFont typeface="+mj-lt"/>
              <a:buAutoNum type="arabicPeriod" startAt="4"/>
            </a:pPr>
            <a:r>
              <a:rPr lang="ru-RU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Методы: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Компьютерное моделирование (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PhET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Simulation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742950" lvl="1" indent="-285750" algn="l">
              <a:buFont typeface="+mj-lt"/>
              <a:buAutoNum type="arabicPeriod" startAt="4"/>
            </a:pPr>
            <a:r>
              <a:rPr lang="ru-RU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Продукт: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Интерактивная демонстрация для класса.</a:t>
            </a:r>
          </a:p>
          <a:p>
            <a:pPr algn="l">
              <a:buFont typeface="+mj-lt"/>
              <a:buAutoNum type="arabicPeriod" startAt="4"/>
            </a:pP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Энергоэффективность школьного помещения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l">
              <a:buFont typeface="+mj-lt"/>
              <a:buAutoNum type="arabicPeriod" startAt="4"/>
            </a:pPr>
            <a:r>
              <a:rPr lang="ru-RU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Рассчитать теплопотери через окна и предложить способы утепления.</a:t>
            </a:r>
          </a:p>
          <a:p>
            <a:pPr marL="742950" lvl="1" indent="-285750" algn="l">
              <a:buFont typeface="+mj-lt"/>
              <a:buAutoNum type="arabicPeriod" startAt="4"/>
            </a:pPr>
            <a:r>
              <a:rPr lang="ru-RU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Методы: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Измерение температуры термометром, расчёт по формуле теплопроводности.</a:t>
            </a:r>
          </a:p>
          <a:p>
            <a:pPr marL="742950" lvl="1" indent="-285750" algn="l">
              <a:buFont typeface="+mj-lt"/>
              <a:buAutoNum type="arabicPeriod" startAt="4"/>
            </a:pPr>
            <a:r>
              <a:rPr lang="ru-RU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Продукт: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Макет с рекомендациями для администрации школы.</a:t>
            </a:r>
          </a:p>
        </p:txBody>
      </p:sp>
    </p:spTree>
    <p:extLst>
      <p:ext uri="{BB962C8B-B14F-4D97-AF65-F5344CB8AC3E}">
        <p14:creationId xmlns:p14="http://schemas.microsoft.com/office/powerpoint/2010/main" val="3263752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2"/>
          <p:cNvSpPr/>
          <p:nvPr/>
        </p:nvSpPr>
        <p:spPr>
          <a:xfrm>
            <a:off x="557332" y="8454271"/>
            <a:ext cx="6563678" cy="5095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endParaRPr lang="en-US" sz="1250" dirty="0"/>
          </a:p>
        </p:txBody>
      </p:sp>
      <p:sp>
        <p:nvSpPr>
          <p:cNvPr id="8" name="Text 4"/>
          <p:cNvSpPr/>
          <p:nvPr/>
        </p:nvSpPr>
        <p:spPr>
          <a:xfrm>
            <a:off x="7517011" y="8454271"/>
            <a:ext cx="6563678" cy="5095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endParaRPr lang="en-US" sz="12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BE167E-EAC4-46E2-B716-942D979CB9EB}"/>
              </a:ext>
            </a:extLst>
          </p:cNvPr>
          <p:cNvSpPr txBox="1"/>
          <p:nvPr/>
        </p:nvSpPr>
        <p:spPr>
          <a:xfrm>
            <a:off x="3017520" y="1243585"/>
            <a:ext cx="77724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Электродинамика</a:t>
            </a:r>
          </a:p>
          <a:p>
            <a:pPr algn="l">
              <a:buFont typeface="+mj-lt"/>
              <a:buAutoNum type="arabicPeriod" startAt="6"/>
            </a:pP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Сборка мини-генератора из подручных материалов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l">
              <a:buFont typeface="+mj-lt"/>
              <a:buAutoNum type="arabicPeriod" startAt="6"/>
            </a:pPr>
            <a:r>
              <a:rPr lang="ru-RU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Получить электрический ток с помощью магнита и катушки.</a:t>
            </a:r>
          </a:p>
          <a:p>
            <a:pPr marL="742950" lvl="1" indent="-285750" algn="l">
              <a:buFont typeface="+mj-lt"/>
              <a:buAutoNum type="arabicPeriod" startAt="6"/>
            </a:pPr>
            <a:r>
              <a:rPr lang="ru-RU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Методы: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Эксперимент с неодимовыми магнитами, измерение напряжения мультиметром.</a:t>
            </a:r>
          </a:p>
          <a:p>
            <a:pPr marL="742950" lvl="1" indent="-285750" algn="l">
              <a:buFont typeface="+mj-lt"/>
              <a:buAutoNum type="arabicPeriod" startAt="6"/>
            </a:pPr>
            <a:r>
              <a:rPr lang="ru-RU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Продукт: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Рабочая модель генератора.</a:t>
            </a:r>
          </a:p>
          <a:p>
            <a:pPr algn="l">
              <a:buFont typeface="+mj-lt"/>
              <a:buAutoNum type="arabicPeriod" startAt="6"/>
            </a:pP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сопротивления фруктов и овощей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l">
              <a:buFont typeface="+mj-lt"/>
              <a:buAutoNum type="arabicPeriod" startAt="6"/>
            </a:pPr>
            <a:r>
              <a:rPr lang="ru-RU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Выяснить, какие плоды могут служить источником энергии.</a:t>
            </a:r>
          </a:p>
          <a:p>
            <a:pPr marL="742950" lvl="1" indent="-285750" algn="l">
              <a:buFont typeface="+mj-lt"/>
              <a:buAutoNum type="arabicPeriod" startAt="6"/>
            </a:pPr>
            <a:r>
              <a:rPr lang="ru-RU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Методы: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Сбор данных с помощью электродов и вольтметра.</a:t>
            </a:r>
          </a:p>
          <a:p>
            <a:pPr marL="742950" lvl="1" indent="-285750" algn="l">
              <a:buFont typeface="+mj-lt"/>
              <a:buAutoNum type="arabicPeriod" startAt="6"/>
            </a:pPr>
            <a:r>
              <a:rPr lang="ru-RU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Продукт: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Сравнительная таблица (например, лимон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картофель).</a:t>
            </a:r>
          </a:p>
        </p:txBody>
      </p:sp>
    </p:spTree>
    <p:extLst>
      <p:ext uri="{BB962C8B-B14F-4D97-AF65-F5344CB8AC3E}">
        <p14:creationId xmlns:p14="http://schemas.microsoft.com/office/powerpoint/2010/main" val="63278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453938" y="1373565"/>
            <a:ext cx="9438918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450"/>
              </a:lnSpc>
              <a:buNone/>
            </a:pPr>
            <a:r>
              <a:rPr lang="ru-RU" sz="3550" b="1" dirty="0">
                <a:solidFill>
                  <a:srgbClr val="333F70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Результаты педагогического эксперимента</a:t>
            </a:r>
            <a:endParaRPr lang="en-US" sz="3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1530906" y="4894421"/>
            <a:ext cx="5642491" cy="12758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endParaRPr lang="en-US" sz="2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D263ED70-89E7-4A6E-9EC2-D25B12775D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634375"/>
              </p:ext>
            </p:extLst>
          </p:nvPr>
        </p:nvGraphicFramePr>
        <p:xfrm>
          <a:off x="2267712" y="3353594"/>
          <a:ext cx="10831782" cy="2346960"/>
        </p:xfrm>
        <a:graphic>
          <a:graphicData uri="http://schemas.openxmlformats.org/drawingml/2006/table">
            <a:tbl>
              <a:tblPr/>
              <a:tblGrid>
                <a:gridCol w="3610594">
                  <a:extLst>
                    <a:ext uri="{9D8B030D-6E8A-4147-A177-3AD203B41FA5}">
                      <a16:colId xmlns:a16="http://schemas.microsoft.com/office/drawing/2014/main" val="2908944564"/>
                    </a:ext>
                  </a:extLst>
                </a:gridCol>
                <a:gridCol w="3610594">
                  <a:extLst>
                    <a:ext uri="{9D8B030D-6E8A-4147-A177-3AD203B41FA5}">
                      <a16:colId xmlns:a16="http://schemas.microsoft.com/office/drawing/2014/main" val="2332239927"/>
                    </a:ext>
                  </a:extLst>
                </a:gridCol>
                <a:gridCol w="3610594">
                  <a:extLst>
                    <a:ext uri="{9D8B030D-6E8A-4147-A177-3AD203B41FA5}">
                      <a16:colId xmlns:a16="http://schemas.microsoft.com/office/drawing/2014/main" val="32788852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19050" marB="19050" anchor="ctr">
                    <a:lnL w="19050" cap="flat" cmpd="sng" algn="ctr">
                      <a:solidFill>
                        <a:srgbClr val="EDF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F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F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F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внедрения (%)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19050" marB="19050" anchor="ctr">
                    <a:lnL w="19050" cap="flat" cmpd="sng" algn="ctr">
                      <a:solidFill>
                        <a:srgbClr val="EDF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F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F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F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 внедрения (%)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19050" marB="19050" anchor="ctr">
                    <a:lnL w="19050" cap="flat" cmpd="sng" algn="ctr">
                      <a:solidFill>
                        <a:srgbClr val="EDF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F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F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F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95494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Понимание взаимосвязи дисциплин</a:t>
                      </a:r>
                    </a:p>
                  </a:txBody>
                  <a:tcPr marL="47625" marR="47625" marT="19050" marB="19050" anchor="ctr">
                    <a:lnL w="19050" cap="flat" cmpd="sng" algn="ctr">
                      <a:solidFill>
                        <a:srgbClr val="EDF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F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F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F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47625" marR="47625" marT="19050" marB="19050" anchor="ctr">
                    <a:lnL w="19050" cap="flat" cmpd="sng" algn="ctr">
                      <a:solidFill>
                        <a:srgbClr val="EDF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F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F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F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47625" marR="47625" marT="19050" marB="19050" anchor="ctr">
                    <a:lnL w="19050" cap="flat" cmpd="sng" algn="ctr">
                      <a:solidFill>
                        <a:srgbClr val="EDF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F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F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F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830192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 усвоения материала</a:t>
                      </a:r>
                    </a:p>
                  </a:txBody>
                  <a:tcPr marL="47625" marR="47625" marT="19050" marB="19050" anchor="ctr">
                    <a:lnL w="19050" cap="flat" cmpd="sng" algn="ctr">
                      <a:solidFill>
                        <a:srgbClr val="EDF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F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F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F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47625" marR="47625" marT="19050" marB="19050" anchor="ctr">
                    <a:lnL w="19050" cap="flat" cmpd="sng" algn="ctr">
                      <a:solidFill>
                        <a:srgbClr val="EDF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F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F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F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47625" marR="47625" marT="19050" marB="19050" anchor="ctr">
                    <a:lnL w="19050" cap="flat" cmpd="sng" algn="ctr">
                      <a:solidFill>
                        <a:srgbClr val="EDF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F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F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F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66348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Интерес к предмету</a:t>
                      </a:r>
                    </a:p>
                  </a:txBody>
                  <a:tcPr marL="47625" marR="47625" marT="19050" marB="19050" anchor="ctr">
                    <a:lnL w="19050" cap="flat" cmpd="sng" algn="ctr">
                      <a:solidFill>
                        <a:srgbClr val="EDF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F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F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F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47625" marR="47625" marT="19050" marB="19050" anchor="ctr">
                    <a:lnL w="19050" cap="flat" cmpd="sng" algn="ctr">
                      <a:solidFill>
                        <a:srgbClr val="EDF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F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F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F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47625" marR="47625" marT="19050" marB="19050" anchor="ctr">
                    <a:lnL w="19050" cap="flat" cmpd="sng" algn="ctr">
                      <a:solidFill>
                        <a:srgbClr val="EDF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F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F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F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738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6203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414</Words>
  <Application>Microsoft Office PowerPoint</Application>
  <PresentationFormat>Произвольный</PresentationFormat>
  <Paragraphs>101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Times New Roman</vt:lpstr>
      <vt:lpstr>Arial</vt:lpstr>
      <vt:lpstr>Open Sans</vt:lpstr>
      <vt:lpstr>Calibri</vt:lpstr>
      <vt:lpstr>Unbounded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Admin</dc:creator>
  <cp:lastModifiedBy>User</cp:lastModifiedBy>
  <cp:revision>10</cp:revision>
  <dcterms:created xsi:type="dcterms:W3CDTF">2025-10-26T06:35:06Z</dcterms:created>
  <dcterms:modified xsi:type="dcterms:W3CDTF">2025-11-24T02:56:45Z</dcterms:modified>
</cp:coreProperties>
</file>