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73" r:id="rId7"/>
    <p:sldId id="264" r:id="rId8"/>
    <p:sldId id="265" r:id="rId9"/>
    <p:sldId id="266" r:id="rId10"/>
    <p:sldId id="267" r:id="rId11"/>
    <p:sldId id="268" r:id="rId12"/>
    <p:sldId id="261" r:id="rId13"/>
    <p:sldId id="262" r:id="rId14"/>
    <p:sldId id="263" r:id="rId15"/>
    <p:sldId id="269" r:id="rId16"/>
    <p:sldId id="274" r:id="rId17"/>
    <p:sldId id="276" r:id="rId18"/>
    <p:sldId id="275" r:id="rId19"/>
    <p:sldId id="271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07.06" initials="1" lastIdx="1" clrIdx="0">
    <p:extLst>
      <p:ext uri="{19B8F6BF-5375-455C-9EA6-DF929625EA0E}">
        <p15:presenceInfo xmlns:p15="http://schemas.microsoft.com/office/powerpoint/2012/main" userId="107.0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09:34:42.87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55,'0'-2,"0"-1,1 1,-1 0,1 0,-1 0,1 0,0 0,0 0,0 1,0-1,0 0,0 0,1 1,-1-1,0 0,1 1,0 0,-1-1,1 1,0 0,-1 0,1 0,0 0,0 0,0 0,0 0,0 1,0-1,3 0,8-2,0 1,0 0,19 0,-25 2,263-1,-125 3,-577-2,409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09:34:47.62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1,'492'0,"-469"0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09:34:19.93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3,'0'2,"1"0,-1-1,1 1,-1 0,1 0,0-1,0 1,0 0,0-1,0 1,0 0,0-1,0 0,0 1,1-1,-1 0,1 1,-1-1,1 0,-1 0,1 0,0-1,3 3,2 0,0-1,0 1,1-1,11 1,8 0,1-1,0-2,-1-1,1-1,-1-1,1-2,-1 0,40-15,-39 13,-1 2,1 1,0 1,0 1,44 4,-50-2,0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09:34:29.73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 28,'3'-2,"1"-1,-1 0,1 1,0 0,0-1,0 2,0-1,1 0,-1 1,0 0,1 0,8-1,60-1,-54 3,13 2,0 1,34 7,-31-4,47 2,8-9,43 2,-128 0,0 0,0 0,-1 0,1 0,0 1,-1 0,1 0,-1 0,1 0,-1 1,0 0,0 0,4 4,-7-7,0 1,-1 0,1 0,0 0,0 1,-1-1,1 0,0 0,-1 0,1 1,-1-1,0 0,1 0,-1 1,0-1,0 0,0 1,0-1,0 0,0 2,-1-1,1 0,-1 0,0 0,0 0,0-1,-1 1,1 0,0-1,0 1,-1-1,1 1,-1-1,0 0,1 0,-1 1,0-1,-2 1,-11 5,-1 0,0-1,0 0,0-1,0-1,-1-1,-31 3,-127-6,116-1,-222 0,259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07860-5DE6-BD3B-793F-342458F20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109580-B666-B888-E698-DB7C0A5AF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6FC7E-D691-8667-C217-0654C465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192F-0FBE-CC74-1A41-4551C1C4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F7B92D-C694-717B-59ED-1DFF38C1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7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741AC-4855-12DB-C65E-054CEA29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C24F37-7D88-9E80-5F58-69C68D6AE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BBDEE-9BA8-FBBD-1217-E80AF668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D3359-4232-D3A9-EB2D-52017EF78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7CAF44-07CF-D9DA-45D0-8440B52D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8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B36B24-2E0D-2BA0-D5CA-4C6F73EFCD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3EA1B1-D75F-677A-5F09-ED0EA552D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F84D3E-976C-B859-6C39-3A9D971A3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B89960-33C0-E3BB-964F-C183CBF8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917D9-761F-6375-B11A-EFA6BCA0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21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5491D-CB80-FF06-E032-8D23CA54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5B916E-CFFB-7197-2E2F-E5AA420BC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A49440-EEAC-815E-4CAA-65DD87795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A3793-4C42-5CC4-0F19-71656937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45376-4701-C828-DD6A-D472DB5B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0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1429B-576C-690A-6C40-AF357D4A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0EC34-CDD0-C0E2-CF27-FFCFD4424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11D104-461B-1526-8506-1CF83E0C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38A51-0218-8C07-4140-036E8FE1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5BA41-D41D-01CB-156F-EF8F0FA5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00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E765E-B68C-A0A1-CD7F-7150EF38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FE9E93-13CB-015C-17C9-A7A67E48E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C1B3D1-A5AF-742B-3E5A-215613F43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C2B998-88FE-DDDA-9B55-1FB38BD1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3E6F14-28FE-9F1B-9A87-158DF830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8CD6A8-126F-1935-6503-E4AA36F0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48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B1291-772D-124E-699E-A722C24E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13E6AF-827E-88E7-5E22-D205DEE85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43E3F3-8ED5-2972-7CE7-116D2B1DE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23322-99BB-7D74-1818-4845566C5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376D9C-2239-6A5B-3F49-8D8AF7842D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53A477-4E55-742F-1CBF-61C9373C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A32C1D-97C6-BB4B-01EB-994BFCE5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3CC449-F650-D252-DECA-71A2A6C3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0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E2904-CEEF-7191-8C7B-AEAD760E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364720-AA07-5C4E-85D6-24120BB9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446A97-F7D5-CC11-C771-3EDFDAC4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E7DE02-75FE-2C94-DFEE-AB0B50EB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7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61ADB2-0101-B5D8-AF0C-8E9ED527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9B5876-B57C-E849-E0E6-0FB52B9C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CCB275-E0BE-875F-0FD1-BD13D25D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66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29005-F401-D915-D6EA-4E72A101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53E2F-5638-744D-F14D-E56C20874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AF8961-5A2B-E714-96EE-C5A9D8577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FC668B-33EC-AB1E-06FB-CD69C077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CAB7B7-00C8-361E-E5A6-5FF80A1F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F2170A-A6F6-9104-8219-A3BBF806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7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3E4AB-BFC8-5EAE-FEE8-44A21409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6A1A8B-1FFD-6577-373B-3C4F92FA1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B06E82-424C-2B11-84EE-A54985AC8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18A508-EA83-5B21-5B78-A656B962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242FEE-954F-A799-2AFA-EA205AF6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959A39-14B7-75A6-2B4F-F40E4487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2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6C3F9-805C-59B9-C7BE-F2BBE887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51713-B6A0-9DCF-B215-EF34953F4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0CD29E-E081-47EC-B69D-6DE6D8564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5D5A7-18B0-46E5-A68D-0A63D9DC9731}" type="datetimeFigureOut">
              <a:rPr lang="ru-RU" smtClean="0"/>
              <a:pPr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C339A-084B-B918-541D-B9DC89CD3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C1FEE-2D9F-43A4-C93D-E87BEC77B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7E7AC-F8CB-495A-AC30-B98FA30C9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0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emf"/><Relationship Id="rId10" Type="http://schemas.openxmlformats.org/officeDocument/2006/relationships/image" Target="../media/image33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5" Type="http://schemas.openxmlformats.org/officeDocument/2006/relationships/image" Target="../media/image42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5" Type="http://schemas.openxmlformats.org/officeDocument/2006/relationships/image" Target="../media/image46.png"/><Relationship Id="rId4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40E62F9-1EE2-FB46-96D6-37D6134D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780" y="365125"/>
            <a:ext cx="7203057" cy="1325563"/>
          </a:xfrm>
        </p:spPr>
        <p:txBody>
          <a:bodyPr>
            <a:norm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общеобразовательное учреждение города Новосибирска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«Специальная(коррекционная)школа № 107»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6F117B-DEA4-070B-C89B-19AE95985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358" y="2186611"/>
            <a:ext cx="11343963" cy="24868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сетевого взаимодействия специальной(коррекционной) школы для обучающихся с интеллектуальными нарушениями и дошкольной образовательной организацией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4AC0EB6-4CA8-0869-CB84-DB6FB05D6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8190" y="5096539"/>
            <a:ext cx="5457352" cy="1184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Подготовила: заместитель директора по УВР, учитель-логопед МБОУ С(К)Ш №107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Калинина Яна Александровна 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49390AE8-D332-FEF4-1744-6EF761BF551C}"/>
              </a:ext>
            </a:extLst>
          </p:cNvPr>
          <p:cNvSpPr txBox="1">
            <a:spLocks/>
          </p:cNvSpPr>
          <p:nvPr/>
        </p:nvSpPr>
        <p:spPr>
          <a:xfrm flipV="1">
            <a:off x="5874026" y="4671389"/>
            <a:ext cx="4946374" cy="1610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>
              <a:solidFill>
                <a:srgbClr val="740000"/>
              </a:solidFill>
            </a:endParaRPr>
          </a:p>
        </p:txBody>
      </p:sp>
      <p:pic>
        <p:nvPicPr>
          <p:cNvPr id="7" name="Picture 2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92" y="185984"/>
            <a:ext cx="2286016" cy="1500198"/>
          </a:xfrm>
          <a:prstGeom prst="rect">
            <a:avLst/>
          </a:prstGeom>
          <a:noFill/>
        </p:spPr>
      </p:pic>
      <p:pic>
        <p:nvPicPr>
          <p:cNvPr id="10" name="Picture 20" descr="https://sun9-31.userapi.com/impg/_xi3mxx776X7Jl5bnp1Ae4TRNifuIEzBhbIVGQ/NUxacSMpPAo.jpg?size=2560x1535&amp;quality=95&amp;sign=5adeb725974dd48edad7ce58c8eba5f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9499" y="188410"/>
            <a:ext cx="2335059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4491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A310B-47BB-FD5E-17B4-ED42D2CA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921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 чтецов, приуроченный ко дню Победы.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532225C-5DAA-BDF0-8A11-3A280A5E0E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3" y="1956253"/>
            <a:ext cx="3255344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0C2458-C6BC-CA3B-1AB4-34E93A94FA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90688"/>
            <a:ext cx="5181600" cy="387726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8B855E-252B-AD30-CBCE-EA416ACD8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23" y="1956253"/>
            <a:ext cx="32560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4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65BE3-10FD-ECF0-BD2B-B112A9E3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895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Флешмоб «Четкие движения с мячом»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EF72EE1-406C-59E6-2A7A-42260574E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042696"/>
            <a:ext cx="4597659" cy="293214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CBC8E52-7026-301F-DF13-21CD038794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974841"/>
            <a:ext cx="4597659" cy="2817845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B82BB9-E520-C210-2CDC-0FF8BDD52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18" y="1174005"/>
            <a:ext cx="4232380" cy="56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8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E4A07-4B32-6DEA-4CD4-4CE0F076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ходе реализации решаются задачи по развитию </a:t>
            </a:r>
            <a:b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речи детей: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874D3A-5E9B-FAE9-E50D-881EC6421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слухового внимания;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ритма и чувства слога в словах;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общей и мелкой моторики (силы и точности движения);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Расширение и активизация словаря;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грамматического строя речи;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связной речи;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Дифференциация оппозиционных звуков;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Отвлечь внимание ребенка от речевого дефекта и активизировать общение;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80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7FEC3-2993-AAA6-A466-0E44FB47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4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ходе реализации</a:t>
            </a:r>
            <a:r>
              <a:rPr kumimoji="0" lang="ru-RU" sz="3200" b="1" i="0" u="none" strike="noStrike" kern="1200" cap="none" spc="0" normalizeH="0" noProof="0" dirty="0">
                <a:ln>
                  <a:noFill/>
                </a:ln>
                <a:solidFill>
                  <a:srgbClr val="74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дети получают: 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F7E3FD0-7A54-769A-9343-CA1A5079A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Интеграцию  в городскую среду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Закрепление правил дорожного движения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Закрепление правил поведения в общественных местах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Закрепление правил этики, общения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Навыки ориентировки в пространстве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Коммуникативные навыки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Практический опыт общения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«Выход» за пределы школы/детского сада</a:t>
            </a:r>
          </a:p>
        </p:txBody>
      </p:sp>
    </p:spTree>
    <p:extLst>
      <p:ext uri="{BB962C8B-B14F-4D97-AF65-F5344CB8AC3E}">
        <p14:creationId xmlns:p14="http://schemas.microsoft.com/office/powerpoint/2010/main" val="3329370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C2FF-8E8C-2836-AFCD-652A1DA8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893"/>
            <a:ext cx="10515600" cy="886409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родители получают: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6FEF10-CAC4-BA74-0F73-16629B475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882"/>
            <a:ext cx="10515600" cy="4628081"/>
          </a:xfrm>
        </p:spPr>
        <p:txBody>
          <a:bodyPr/>
          <a:lstStyle/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Подробную информацию об учреждении, которое, возможно, будет посещать их ребенок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Возможность увидеть коррекционные занятия и задать вопросы специалистам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Пополнить копилку игр для домашнего использования с ребенком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Возможность принять участие в мероприятиях (мастер-классы, экскурсии, флешмобы)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Эмоциональную и психологическую поддержку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Уверенность в своих детях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77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60AE6-F028-D62D-5225-A78C48AA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224"/>
            <a:ext cx="10515600" cy="9144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педагоги имеют возможность: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AC6F38-20D4-B821-C9B8-E27D4F29C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52016"/>
          </a:xfrm>
        </p:spPr>
        <p:txBody>
          <a:bodyPr/>
          <a:lstStyle/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Обмениваться  практическим опытом, приобретать новые знания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Знакомиться с будущими учениками и их родителями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Профессионально и методически развиваться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Нарабатывать копилку материалов для педагогической аттестации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Повысить свою квалификацию в работе с детьми с ОВЗ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32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53" y="163902"/>
            <a:ext cx="10515600" cy="3767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</a:t>
            </a:r>
            <a:r>
              <a:rPr lang="ru-RU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9573" y="638356"/>
            <a:ext cx="10515600" cy="40544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период с 2021 по 2026 годы было организовано и проведено: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061" y="4839419"/>
            <a:ext cx="2332007" cy="157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63901" y="883515"/>
            <a:ext cx="9083617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ru-RU" sz="16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Флешмоб</a:t>
            </a: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«Четкие движения с мячом»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Четыре открытых занятия на лексические темы «Покорители космоса», «Весна», «Зимушка-зима», «Дикие животные». Два конспекта занятий были представлены на городской конкурс авторских методических разработок и получили высокую оценку членов жюри.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3.Викторина «Зима. Зимние забавы»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4.Конкурс чтецов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5.Круглый стол для педагогов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6.Городской семинар-практикум «Использование  нейропсихологических технологий, методов и приемов практической работе деятельности учителя-логопеда с обучающимися»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7.Мастер-класс для родителей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8. Два праздничных мероприятия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9.Разработаны рекомендации для родителей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Презентация «Веселые игры с мячом»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11. Была сделана публикация материала, с целью распространения опыта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Учитель-логопед Калинина Я.А. поделилась опытом и выступила с докладом на заседании городской школы молодого логопеда «Деятельность школьного логопеда при реализации преемственности в системе «</a:t>
            </a:r>
            <a:r>
              <a:rPr lang="ru-RU" sz="16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дошкольного-школьного</a:t>
            </a: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образования» в рамках МО учителей-логопедов г. Новосибирска на тему: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«Организация преемственности между детским садом и школой в рамках реализации совместного проекта»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13.</a:t>
            </a:r>
            <a:r>
              <a:rPr lang="ru-RU" sz="1600" dirty="0"/>
              <a:t> </a:t>
            </a: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Открытый межрегиональный конкурс методических материалов «Секрет успеха» 2024-2025 (Диплом победителя 2 место)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14. Городской конкурс управленческих практик «</a:t>
            </a:r>
            <a:r>
              <a:rPr lang="ru-RU" sz="16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ПроУспех</a:t>
            </a:r>
            <a:r>
              <a:rPr lang="ru-RU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</a:t>
            </a:r>
            <a:r>
              <a:rPr lang="ru-RU" sz="1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</a:p>
        </p:txBody>
      </p:sp>
      <p:pic>
        <p:nvPicPr>
          <p:cNvPr id="30722" name="Picture 2" descr="C:\Users\Завуч\Downloads\IMG-20250320-WA02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91929" y="1266609"/>
            <a:ext cx="2326259" cy="1424833"/>
          </a:xfrm>
          <a:prstGeom prst="rect">
            <a:avLst/>
          </a:prstGeom>
          <a:noFill/>
        </p:spPr>
      </p:pic>
      <p:pic>
        <p:nvPicPr>
          <p:cNvPr id="30723" name="Picture 3" descr="C:\Users\Завуч\Downloads\Screenshot_20250325_122029_com_hihonor_photos_SinglePhotoActiv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5976" y="3047641"/>
            <a:ext cx="2964611" cy="1482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Сертификаты, дипломы\школа 107\Новая папка\23-24\Калинина Я.А. 4 диплом победител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085" y="1197640"/>
            <a:ext cx="1842024" cy="2607058"/>
          </a:xfrm>
          <a:prstGeom prst="rect">
            <a:avLst/>
          </a:prstGeom>
          <a:noFill/>
        </p:spPr>
      </p:pic>
      <p:pic>
        <p:nvPicPr>
          <p:cNvPr id="33795" name="Picture 3" descr="F:\Сертификаты, дипломы\школа 107\Новая папка\23-24\Публикация игры с мяч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336" y="4408098"/>
            <a:ext cx="1368131" cy="1933754"/>
          </a:xfrm>
          <a:prstGeom prst="rect">
            <a:avLst/>
          </a:prstGeom>
          <a:noFill/>
        </p:spPr>
      </p:pic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10349362" y="1009290"/>
          <a:ext cx="1709736" cy="2419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Acrobat Document" r:id="rId4" imgW="5667119" imgH="8019810" progId="AcroExch.Document.DC">
                  <p:embed/>
                </p:oleObj>
              </mc:Choice>
              <mc:Fallback>
                <p:oleObj name="Acrobat Document" r:id="rId4" imgW="5667119" imgH="8019810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9362" y="1009290"/>
                        <a:ext cx="1709736" cy="2419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8" name="Picture 6" descr="F:\Сертификаты, дипломы\школа 107\Новая папка\Благод.письмо.Зима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0033" y="3452396"/>
            <a:ext cx="1777129" cy="2495968"/>
          </a:xfrm>
          <a:prstGeom prst="rect">
            <a:avLst/>
          </a:prstGeom>
          <a:noFill/>
        </p:spPr>
      </p:pic>
      <p:pic>
        <p:nvPicPr>
          <p:cNvPr id="33800" name="Picture 8" descr="F:\Сертификаты, дипломы\школа 107\Новая папка\за сотрудничество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9173" y="112619"/>
            <a:ext cx="1975091" cy="2633455"/>
          </a:xfrm>
          <a:prstGeom prst="rect">
            <a:avLst/>
          </a:prstGeom>
          <a:noFill/>
        </p:spPr>
      </p:pic>
      <p:pic>
        <p:nvPicPr>
          <p:cNvPr id="33801" name="Picture 9" descr="F:\Сертификаты, дипломы\школа 107\Новая папка\Занятие ко дню космонавтики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6843" y="4161091"/>
            <a:ext cx="1712252" cy="2460131"/>
          </a:xfrm>
          <a:prstGeom prst="rect">
            <a:avLst/>
          </a:prstGeom>
          <a:noFill/>
        </p:spPr>
      </p:pic>
      <p:graphicFrame>
        <p:nvGraphicFramePr>
          <p:cNvPr id="33802" name="Object 10"/>
          <p:cNvGraphicFramePr>
            <a:graphicFrameLocks noChangeAspect="1"/>
          </p:cNvGraphicFramePr>
          <p:nvPr/>
        </p:nvGraphicFramePr>
        <p:xfrm>
          <a:off x="6010275" y="3037716"/>
          <a:ext cx="1684488" cy="2383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Acrobat Document" r:id="rId9" imgW="5667119" imgH="8019810" progId="AcroExch.Document.DC">
                  <p:embed/>
                </p:oleObj>
              </mc:Choice>
              <mc:Fallback>
                <p:oleObj name="Acrobat Document" r:id="rId9" imgW="5667119" imgH="8019810" progId="AcroExch.Document.DC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3037716"/>
                        <a:ext cx="1684488" cy="2383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03" name="Picture 11" descr="F:\Сертификаты, дипломы\школа 107\Новая папка\Калинина-Я.А БЛАГОДАРНОСТЬ МАГИСТР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52757" y="731286"/>
            <a:ext cx="1772729" cy="2506901"/>
          </a:xfrm>
          <a:prstGeom prst="rect">
            <a:avLst/>
          </a:prstGeom>
          <a:noFill/>
        </p:spPr>
      </p:pic>
      <p:pic>
        <p:nvPicPr>
          <p:cNvPr id="33804" name="Picture 12" descr="F:\Сертификаты, дипломы\школа 107\Новая папка\Калинина-Я.А.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1862" y="405441"/>
            <a:ext cx="1798091" cy="2542766"/>
          </a:xfrm>
          <a:prstGeom prst="rect">
            <a:avLst/>
          </a:prstGeom>
          <a:noFill/>
        </p:spPr>
      </p:pic>
      <p:pic>
        <p:nvPicPr>
          <p:cNvPr id="33805" name="Picture 13" descr="F:\Сертификаты, дипломы\школа 107\Новая папка\Конкурс метод.разработок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36304" y="3752491"/>
            <a:ext cx="1964210" cy="2776268"/>
          </a:xfrm>
          <a:prstGeom prst="rect">
            <a:avLst/>
          </a:prstGeom>
          <a:noFill/>
        </p:spPr>
      </p:pic>
      <p:pic>
        <p:nvPicPr>
          <p:cNvPr id="33806" name="Picture 14" descr="F:\Сертификаты, дипломы\школа 107\Новая папка\Зима.Зимние забавы.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189773" y="3856008"/>
            <a:ext cx="1751507" cy="24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 оценивают обучающихся МБОУ С(К)Ш №107	на конкурсах  профессиональное жюри:</a:t>
            </a:r>
            <a:br>
              <a:rPr lang="ru-RU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035170"/>
            <a:ext cx="5181600" cy="5572664"/>
          </a:xfrm>
        </p:spPr>
        <p:txBody>
          <a:bodyPr>
            <a:normAutofit/>
          </a:bodyPr>
          <a:lstStyle/>
          <a:p>
            <a:pPr lvl="0"/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место в районном этапе Городского конкурса среди обучающихся с ОВЗ «Россия-Родина моя», номинация: художественное слово, где дети продемонстрировали свои навыки </a:t>
            </a:r>
          </a:p>
          <a:p>
            <a:pPr lvl="0"/>
            <a:endParaRPr lang="ru-RU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/>
            <a:endParaRPr lang="ru-RU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/>
            <a:endParaRPr lang="ru-RU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6172199" y="1026542"/>
            <a:ext cx="5697747" cy="5633049"/>
          </a:xfrm>
        </p:spPr>
        <p:txBody>
          <a:bodyPr>
            <a:normAutofit/>
          </a:bodyPr>
          <a:lstStyle/>
          <a:p>
            <a:pPr lvl="0"/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в Городском конкурсе </a:t>
            </a:r>
            <a:r>
              <a:rPr lang="ru-RU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буктрейлеров</a:t>
            </a:r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«К.Д.Ушинский учит…» ребята получили опыт участия в мероприятии на городском уровне, почувствовали в себе уверенность</a:t>
            </a:r>
          </a:p>
          <a:p>
            <a:endParaRPr lang="ru-RU" dirty="0"/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430977" y="3645079"/>
          <a:ext cx="2057229" cy="2910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Acrobat Document" r:id="rId2" imgW="5667119" imgH="8019810" progId="AcroExch.Document.DC">
                  <p:embed/>
                </p:oleObj>
              </mc:Choice>
              <mc:Fallback>
                <p:oleObj name="Acrobat Document" r:id="rId2" imgW="5667119" imgH="801981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977" y="3645079"/>
                        <a:ext cx="2057229" cy="2910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" descr="F:\Сертификаты, дипломы\школа 107\Новая папка\23-24\Конкурс Буктрейле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1331" y="3597003"/>
            <a:ext cx="2111854" cy="2984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2B12228-E4C8-71DD-B129-D6588CF99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МБОУ С(К)Ш для подробного ознакомления с деятельностью по взаимодействию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7A845CF-C054-B011-48A8-824D9596C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8116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Группа </a:t>
            </a:r>
            <a:r>
              <a:rPr lang="ru-RU" sz="2800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вконтакте</a:t>
            </a:r>
            <a:endParaRPr lang="ru-RU" sz="2800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7A3863-ACB3-73B9-5DC2-7076A2316D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06" y="2680494"/>
            <a:ext cx="3333750" cy="3333750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B97AAB1-2EDA-8D3E-D897-CD733E4C7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479577"/>
            <a:ext cx="5183188" cy="823912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Сайт МБОУ С(К)Ш №107</a:t>
            </a:r>
          </a:p>
          <a:p>
            <a:r>
              <a:rPr lang="en-US" dirty="0"/>
              <a:t>https://school-107.edusite.ru/</a:t>
            </a:r>
            <a:endParaRPr lang="ru-RU" dirty="0"/>
          </a:p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3237E46-8604-F130-A32E-5D493718FC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3378155"/>
            <a:ext cx="5183188" cy="2782977"/>
          </a:xfrm>
        </p:spPr>
      </p:pic>
      <p:sp>
        <p:nvSpPr>
          <p:cNvPr id="10" name="Текст 7">
            <a:extLst>
              <a:ext uri="{FF2B5EF4-FFF2-40B4-BE49-F238E27FC236}">
                <a16:creationId xmlns:a16="http://schemas.microsoft.com/office/drawing/2014/main" id="{D8E4136B-61D4-5808-92F5-263177823ADF}"/>
              </a:ext>
            </a:extLst>
          </p:cNvPr>
          <p:cNvSpPr txBox="1">
            <a:spLocks/>
          </p:cNvSpPr>
          <p:nvPr/>
        </p:nvSpPr>
        <p:spPr>
          <a:xfrm>
            <a:off x="6197603" y="2505075"/>
            <a:ext cx="5183188" cy="6140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AED4A65D-C439-08D0-B0B9-AA46BC029742}"/>
                  </a:ext>
                </a:extLst>
              </p14:cNvPr>
              <p14:cNvContentPartPr/>
              <p14:nvPr/>
            </p14:nvContentPartPr>
            <p14:xfrm>
              <a:off x="5915013" y="5942513"/>
              <a:ext cx="193320" cy="201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ED4A65D-C439-08D0-B0B9-AA46BC0297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1373" y="5834513"/>
                <a:ext cx="3009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DC70D63-CBD5-9B8C-3D72-D98D2476FED0}"/>
                  </a:ext>
                </a:extLst>
              </p14:cNvPr>
              <p14:cNvContentPartPr/>
              <p14:nvPr/>
            </p14:nvContentPartPr>
            <p14:xfrm>
              <a:off x="5924733" y="5952593"/>
              <a:ext cx="1857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DC70D63-CBD5-9B8C-3D72-D98D2476FE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1093" y="5844953"/>
                <a:ext cx="2934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13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05CE4-E9D4-255B-FB67-BD8889D2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59"/>
            <a:ext cx="10515600" cy="933061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Контингент обучающихся школы №107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82053D-E801-1991-C7D0-80E1BE5D2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73020"/>
            <a:ext cx="10601131" cy="51039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на март 2026 года </a:t>
            </a:r>
            <a:b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401 детей, из них:</a:t>
            </a:r>
            <a:b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статус «ребенок-инвалид» - 323 обучающихся</a:t>
            </a:r>
          </a:p>
          <a:p>
            <a:pPr marL="0" indent="0">
              <a:buNone/>
            </a:pPr>
            <a:b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расстройством аутистического спектра - 106 детей</a:t>
            </a:r>
          </a:p>
          <a:p>
            <a:pPr marL="0" indent="0">
              <a:buNone/>
            </a:pPr>
            <a:b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синдромом Дауна -32 ребенка</a:t>
            </a:r>
          </a:p>
          <a:p>
            <a:pPr marL="0" indent="0">
              <a:buNone/>
            </a:pPr>
            <a:b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тяжелыми множественными нарушениями в развитии -187 человек</a:t>
            </a:r>
            <a:br>
              <a:rPr lang="ru-RU" sz="36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7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3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F5150-6A83-9C48-231A-6566DE77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894"/>
            <a:ext cx="10515600" cy="5199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методический кабинет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36A7C9-29BB-A75A-0A90-B9D49C7D3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4" r="1248" b="20201"/>
          <a:stretch/>
        </p:blipFill>
        <p:spPr>
          <a:xfrm>
            <a:off x="681136" y="860558"/>
            <a:ext cx="4086808" cy="5705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71ED0F-8059-BE9B-65BB-1B667A860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79" y="1095933"/>
            <a:ext cx="6693392" cy="52344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598F3920-11B0-187A-D908-B891A984692B}"/>
                  </a:ext>
                </a:extLst>
              </p14:cNvPr>
              <p14:cNvContentPartPr/>
              <p14:nvPr/>
            </p14:nvContentPartPr>
            <p14:xfrm>
              <a:off x="484773" y="3059273"/>
              <a:ext cx="223560" cy="2088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98F3920-11B0-187A-D908-B891A98469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773" y="2951273"/>
                <a:ext cx="3312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4A675459-96B3-1C4A-1412-7C5BD9D3BFD4}"/>
                  </a:ext>
                </a:extLst>
              </p14:cNvPr>
              <p14:cNvContentPartPr/>
              <p14:nvPr/>
            </p14:nvContentPartPr>
            <p14:xfrm>
              <a:off x="429693" y="3031553"/>
              <a:ext cx="260640" cy="5760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A675459-96B3-1C4A-1412-7C5BD9D3BF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053" y="2923553"/>
                <a:ext cx="368280" cy="27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580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579B8A6-1642-6C51-B67D-D845E916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45" y="140839"/>
            <a:ext cx="10515600" cy="8512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Проблемы…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02FF64-0C59-820B-5840-E8DD94566A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598" y="840636"/>
            <a:ext cx="3638938" cy="29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45D33723-CCFC-F886-C114-6779D2613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630" y="3829856"/>
            <a:ext cx="3768423" cy="3028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3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Страхи родителей: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Мой ребенок не такой как все?</a:t>
            </a:r>
          </a:p>
          <a:p>
            <a:pPr marL="0" indent="0">
              <a:buNone/>
            </a:pPr>
            <a:endParaRPr lang="ru-RU" sz="20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-менять уже имеющийся диагноз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-оформить инвалидность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-класс коррекции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-коррекционная школа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-оформить ОВЗ</a:t>
            </a:r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6860" y="835635"/>
            <a:ext cx="3717684" cy="2899601"/>
          </a:xfrm>
          <a:prstGeom prst="rect">
            <a:avLst/>
          </a:prstGeom>
          <a:noFill/>
        </p:spPr>
      </p:pic>
      <p:sp>
        <p:nvSpPr>
          <p:cNvPr id="7" name="Объект 5">
            <a:extLst>
              <a:ext uri="{FF2B5EF4-FFF2-40B4-BE49-F238E27FC236}">
                <a16:creationId xmlns:a16="http://schemas.microsoft.com/office/drawing/2014/main" id="{45D33723-CCFC-F886-C114-6779D2613FD3}"/>
              </a:ext>
            </a:extLst>
          </p:cNvPr>
          <p:cNvSpPr txBox="1">
            <a:spLocks/>
          </p:cNvSpPr>
          <p:nvPr/>
        </p:nvSpPr>
        <p:spPr>
          <a:xfrm>
            <a:off x="4078739" y="3778370"/>
            <a:ext cx="3848936" cy="30796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3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«вакуум» детей с ОВЗ: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Ограниченный круг общения?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нет полноценного участия в жизни общества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-нетерпимость со стороны окружающих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-неуверенность и замкнутость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364" name="Picture 4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8746" y="828136"/>
            <a:ext cx="4012250" cy="2915728"/>
          </a:xfrm>
          <a:prstGeom prst="rect">
            <a:avLst/>
          </a:prstGeom>
          <a:noFill/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45D33723-CCFC-F886-C114-6779D2613FD3}"/>
              </a:ext>
            </a:extLst>
          </p:cNvPr>
          <p:cNvSpPr txBox="1">
            <a:spLocks/>
          </p:cNvSpPr>
          <p:nvPr/>
        </p:nvSpPr>
        <p:spPr>
          <a:xfrm>
            <a:off x="8039819" y="3778370"/>
            <a:ext cx="4042913" cy="3079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стагнация педагога: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Нет потенциала?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ru-RU" sz="17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отсутствие вовлеченности в работу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7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-нет условий для повышения квалификации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7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-низкие результаты обучающихся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7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-профессиональная деформация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05DEF-3F0C-6459-954D-E9049DAC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32" y="362310"/>
            <a:ext cx="10515600" cy="1362974"/>
          </a:xfrm>
        </p:spPr>
        <p:txBody>
          <a:bodyPr>
            <a:normAutofit fontScale="90000"/>
          </a:bodyPr>
          <a:lstStyle/>
          <a:p>
            <a:pPr indent="450215" algn="ctr">
              <a:spcAft>
                <a:spcPts val="800"/>
              </a:spcAft>
            </a:pPr>
            <a:b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</a:t>
            </a:r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«Школа мяча» </a:t>
            </a:r>
            <a:b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рамках сетевого взаимодействия </a:t>
            </a:r>
            <a:b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МБОУ С(К)Ш №107 и МБДОУ детский сад № 455</a:t>
            </a:r>
            <a:b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74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8444D58-C791-4306-8F7A-7F6A9AD94E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7" y="2098675"/>
            <a:ext cx="3283701" cy="4351338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A8C699-F959-DD7D-C174-7AE1E658A3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0" y="2098675"/>
            <a:ext cx="377312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41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2CEED-A693-7081-0399-05BD1C6B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«Школа мяча»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C4235-384C-EAF1-EC87-2AACBC4A1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004" y="1825625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b="1" u="sng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взаимовыгодного сотрудничества </a:t>
            </a:r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эффективной модели сетевого взаимодействия специальной (коррекционной) школы и организации дошкольного образования для создания благоприятных условий, способствующих успешной социальной адаптации и интеграции в общество обучающихся с нарушениями интеллекта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D1C420-85F3-B11A-7D8D-CD54DF1B4B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</a:t>
            </a:r>
          </a:p>
          <a:p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</a:t>
            </a:r>
          </a:p>
          <a:p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  <a:p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занятия</a:t>
            </a:r>
          </a:p>
          <a:p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</a:t>
            </a:r>
          </a:p>
          <a:p>
            <a:r>
              <a:rPr lang="ru-RU" sz="3200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Еженедельные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322331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5FDE5-5459-FEBE-DC5C-DCE81BBC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07"/>
            <a:ext cx="10515600" cy="92373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7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34463-D59B-6177-7B70-666A3ABCC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037"/>
            <a:ext cx="10515600" cy="5159926"/>
          </a:xfrm>
        </p:spPr>
        <p:txBody>
          <a:bodyPr/>
          <a:lstStyle/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Соглашение о сотрудничестве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Согласие родителей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Анкетирование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 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 взаимодействия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Конспекты (занятий, мастер-классов и других мероприятий)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Листы регистрации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Рекомендации для родителей</a:t>
            </a:r>
          </a:p>
          <a:p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Приказы (о назначении </a:t>
            </a:r>
            <a:r>
              <a:rPr lang="ru-RU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отвественных</a:t>
            </a:r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о выходе на экскурсию)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45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44895-5515-E0ED-531A-65960016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Консультации и мастер-классы для родителей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6D0AD3-921F-B1BA-5A6A-25CE1F2A9D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95" y="2373494"/>
            <a:ext cx="4352925" cy="325718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D9E170D-3457-D659-B7B3-8C51628F5A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5" y="2373495"/>
            <a:ext cx="4352925" cy="325718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73EB8E-E716-6FD4-AE39-74B78BF8B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6167" y="2373494"/>
            <a:ext cx="4352928" cy="32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8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72A4B-D052-D47A-7973-D07F5ADD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Открытое занятие «Космическое путешествие»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613D96-BDD7-1F6A-4C31-42B0CDF0E0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1355"/>
            <a:ext cx="5181600" cy="232848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32C7EB5-6223-B284-0FA3-1CFC1793D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39282"/>
            <a:ext cx="5181600" cy="232848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84D69F-B86D-3A09-9C71-542EDCE23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3" y="1801354"/>
            <a:ext cx="5181600" cy="23284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95087C-194D-269E-FCE3-B86766617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3" y="4339282"/>
            <a:ext cx="5181600" cy="23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3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64F9E-D05B-1447-0403-BAA3BD74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Открытое занятие «Весна»  </a:t>
            </a:r>
            <a:br>
              <a:rPr lang="ru-RU" sz="3600" b="1" dirty="0">
                <a:solidFill>
                  <a:srgbClr val="74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в гостях у школьников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9AD7C2-511B-1B66-6160-1411837F55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7976"/>
            <a:ext cx="5181600" cy="432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2AD376-8C4D-671C-6E1D-BC5854491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71" y="1825625"/>
            <a:ext cx="477125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4349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873</Words>
  <Application>Microsoft Office PowerPoint</Application>
  <PresentationFormat>Широкоэкранный</PresentationFormat>
  <Paragraphs>119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Symbol</vt:lpstr>
      <vt:lpstr>Times New Roman</vt:lpstr>
      <vt:lpstr>Тема Office</vt:lpstr>
      <vt:lpstr>Acrobat Document</vt:lpstr>
      <vt:lpstr>муниципальное бюджетное  общеобразовательное учреждение города Новосибирска  «Специальная(коррекционная)школа № 107»</vt:lpstr>
      <vt:lpstr>Контингент обучающихся школы №107 </vt:lpstr>
      <vt:lpstr>Проблемы…</vt:lpstr>
      <vt:lpstr>  Проект «Школа мяча»  в рамках сетевого взаимодействия  МБОУ С(К)Ш №107 и МБДОУ детский сад № 455 </vt:lpstr>
      <vt:lpstr>«Школа мяча»</vt:lpstr>
      <vt:lpstr>Документы</vt:lpstr>
      <vt:lpstr>Консультации и мастер-классы для родителей</vt:lpstr>
      <vt:lpstr>Открытое занятие «Космическое путешествие»</vt:lpstr>
      <vt:lpstr>Открытое занятие «Весна»   дошкольники в гостях у школьников</vt:lpstr>
      <vt:lpstr> конкурс чтецов, приуроченный ко дню Победы.</vt:lpstr>
      <vt:lpstr>Флешмоб «Четкие движения с мячом»</vt:lpstr>
      <vt:lpstr>В ходе реализации решаются задачи по развитию  речи детей:</vt:lpstr>
      <vt:lpstr>В ходе реализации дети получают: </vt:lpstr>
      <vt:lpstr>В ходе реализации родители получают:</vt:lpstr>
      <vt:lpstr>В ходе реализации педагоги имеют возможность:</vt:lpstr>
      <vt:lpstr>Результативность </vt:lpstr>
      <vt:lpstr>Презентация PowerPoint</vt:lpstr>
      <vt:lpstr>Высоко оценивают обучающихся МБОУ С(К)Ш №107 на конкурсах  профессиональное жюри: </vt:lpstr>
      <vt:lpstr>Ресурсы МБОУ С(К)Ш для подробного ознакомления с деятельностью по взаимодействию </vt:lpstr>
      <vt:lpstr>Виртуальный методический кабинет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107.06</dc:creator>
  <cp:lastModifiedBy>Пользователь</cp:lastModifiedBy>
  <cp:revision>42</cp:revision>
  <dcterms:created xsi:type="dcterms:W3CDTF">2023-04-20T08:28:39Z</dcterms:created>
  <dcterms:modified xsi:type="dcterms:W3CDTF">2026-03-24T14:27:34Z</dcterms:modified>
</cp:coreProperties>
</file>