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408" r:id="rId3"/>
    <p:sldId id="342" r:id="rId4"/>
    <p:sldId id="365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74" r:id="rId13"/>
    <p:sldId id="411" r:id="rId14"/>
    <p:sldId id="376" r:id="rId15"/>
    <p:sldId id="377" r:id="rId16"/>
    <p:sldId id="378" r:id="rId17"/>
    <p:sldId id="390" r:id="rId18"/>
    <p:sldId id="391" r:id="rId19"/>
    <p:sldId id="409" r:id="rId20"/>
    <p:sldId id="41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451CADF-327D-4F6D-B748-4B0C7EF6CC74}">
          <p14:sldIdLst>
            <p14:sldId id="256"/>
            <p14:sldId id="408"/>
          </p14:sldIdLst>
        </p14:section>
        <p14:section name="Раздел без заголовка" id="{7BF1AC79-BD15-4DCF-B631-AE2B60FA386D}">
          <p14:sldIdLst>
            <p14:sldId id="342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4"/>
            <p14:sldId id="411"/>
            <p14:sldId id="376"/>
            <p14:sldId id="377"/>
            <p14:sldId id="378"/>
            <p14:sldId id="390"/>
            <p14:sldId id="391"/>
            <p14:sldId id="409"/>
            <p14:sldId id="41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3" autoAdjust="0"/>
    <p:restoredTop sz="94660"/>
  </p:normalViewPr>
  <p:slideViewPr>
    <p:cSldViewPr>
      <p:cViewPr varScale="1">
        <p:scale>
          <a:sx n="91" d="100"/>
          <a:sy n="91" d="100"/>
        </p:scale>
        <p:origin x="-128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2A615-DE58-4AA7-BD45-D15E3A471B02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AAAA9-AEAB-4A46-A4AD-D5A88D7DFF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038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DAAAA9-AEAB-4A46-A4AD-D5A88D7DFFC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04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20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35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6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306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51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28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23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3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4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7C9EC-DBF5-446D-B0CC-BEAC0A58DF2C}" type="datetimeFigureOut">
              <a:rPr lang="ru-RU" smtClean="0"/>
              <a:pPr/>
              <a:t>21.04.2026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03FDD-97BB-47A8-82BF-DD8A738B5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93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980728"/>
            <a:ext cx="7700392" cy="269173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ребенком с нарушениями интеллекта в инклюзивном образовательном пространстве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преподаватель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коррекционной педагогики и психологии Института детства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«НГПУ» 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А. Лошкарева</a:t>
            </a:r>
          </a:p>
          <a:p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35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C:\Users\Irina\Desktop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850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936104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Учебный план 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(4 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вариант по СФГОС, </a:t>
            </a:r>
            <a:b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вариант по ФГОС УО (ИН)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484784"/>
            <a:ext cx="7355160" cy="4968552"/>
          </a:xfrm>
        </p:spPr>
        <p:txBody>
          <a:bodyPr>
            <a:normAutofit fontScale="85000" lnSpcReduction="10000"/>
          </a:bodyPr>
          <a:lstStyle/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Язык и речевая практика: Речь и альтернативная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коммуникация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Математика: Математические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представления.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Окружающий мир: Окружающий природный мир, Человек, Домоводство, Окружающий социальный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мир.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Искусство: Музыка и движение, Изобразительная деятельность (лепка, рисование, аппликация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Физическая культура: Адаптивная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физкультура.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Технологии: Профильный труд.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108012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Перевод на АООП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вариант  ФГОС УО (ИН),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вариант по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СФГОС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340768"/>
            <a:ext cx="7139136" cy="5400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         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том случае, если обучающийся не достигает минимального уровня овладения предметными результатами по всем или большинству учебных предметов, то по рекомендации психолого-медико-педагогической комиссии и с согласия родителей (законных представителей) Организация может перевести обучающегося на обучение по индивидуальному плану или на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вариант АООП .</a:t>
            </a: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22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108012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Комплектование классов для детей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умственной отсталостью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84784"/>
            <a:ext cx="7427168" cy="5256584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3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Для </a:t>
            </a:r>
            <a:r>
              <a:rPr lang="ru-RU" sz="3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детей с лёгкой умственной отсталостью: не более 12 человек в классе.</a:t>
            </a:r>
          </a:p>
          <a:p>
            <a:pPr lvl="0" algn="just">
              <a:buNone/>
            </a:pPr>
            <a:r>
              <a:rPr lang="ru-RU" sz="3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Для детей с умеренной, тяжелой и глубокой умственной отсталостью и со сложной структурой дефекта: не более 6 человек в классе.</a:t>
            </a: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64807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Особенности коррекционной работы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692697"/>
            <a:ext cx="7427168" cy="618117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общеучебных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навыков в режиме «по- продвижению»;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частая смена видов деятельности;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постоянный контроль за выполнением любого вида работ;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начальном этапе вербальная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инструкция из 1- 2 этапов;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учёт специфики подражательной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активности;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оздание ситуации успешности;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егулирование ожиданий.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prstClr val="white"/>
                </a:solidFill>
              </a:rPr>
              <a:t>www.nspu.net</a:t>
            </a:r>
            <a:endParaRPr lang="ru-RU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247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86409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общеучебных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навыков в режиме «по- продвижению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6238" y="1268760"/>
            <a:ext cx="7040562" cy="532859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Текущая непрерывная диагностика уровня усвоения знаний позволяет дефектологу определить, готов ли ребенок к усвоению новой темы или необходимо дополнительное время на закрепление предшествующей. Данный подход исключает возможность интенсификации учебного процесса, и, при этом, обеспечивает возможность исключения формирования пробелов в знаниях.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376" y="0"/>
            <a:ext cx="8229600" cy="93610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Частая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смена видов деятельности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6238" y="1052736"/>
            <a:ext cx="7040562" cy="561662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В соответствии с первичным (модально- специфическим, ядерным) дефектом, ребенок с умственной отсталостью имеет повышенную склонность к режиму охранительного торможения. Задача дефектолога- профилактика ухода ребенка в данное состояние, что возможно только в том случае, если педагог умеет вовремя подметить первые признаки такого «ухода» и предоставить ребенку смену деятельности в рамках изучаемой темы.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6923112" cy="115212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Постоянный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контроль за выполнением любого вида работ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340768"/>
            <a:ext cx="7427168" cy="54006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с умственной отсталостью нуждается в поддержке и принятии. Дефектолог, понимающий особые потребности такого ребенка, контролируя ход выполнения любой работы, имеет возможность вовремя поддержать, прийти на помощь, похвалить. Все это способствует снижению чувства тревожности у ребенка, обеспечивает его включенность в образовательный процесс с позитивным настроем.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274638"/>
            <a:ext cx="7040562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начальном этапе вербальная инструкция из 1- 2 этапов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521317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Учителю начальных классов, дефектологу, необходимо первые инструкции ребенку с умственной отсталостью давать только при контакте «глаза- в- глаза», что и является инструкцией из 1 этапа: «Петя, смотри на меня!» Такой контакт способствует формированию кинестетических подвижек артикуляционного аппарата, что, в свою очередь, дает возможность ребенку лучше понять речь педагога.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50405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Учёт </a:t>
            </a:r>
            <a:r>
              <a:rPr lang="ru-RU" sz="2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специфики подражательной активности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836712"/>
            <a:ext cx="7211144" cy="5832648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Окрик воспринимается ребенком с умственной отсталостью как сигнал опасности. Сигнал опасности способствует выбросу гормона тревожности, кортизола, который, в свою очередь, определяет гипертрофированную двигательную активность ребенка (попытка убежать от опасности). В такой ситуации учебная активность ребенка  становится невозможной. Тактика окрика и наказания здесь не работает. Дефектологу следует говорить спокойным голосом, проявляя заинтересованность во взаимодействии и показывая ребенку желание общаться с ним и во всем помогать.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50405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ситуации успешности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764704"/>
            <a:ext cx="7499176" cy="5976664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Ребенок с умственной отсталостью рождается, идет в детский сад, в школу с желанием быть успешным в глазах значимых взрослых. Дети с нарушением интеллекта хотят быть принятыми и чутко воспринимают отторжение. Дефектолог должен создать доступную для ребенка психоэмоциональную среду, благодаря чему ребенок полюбит педагога, детский сад, школу, с желанием будет посещать образовательное учреждение и включаться на своем уровне во все виды взаимодействия с педагогами и сверстниками.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11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7040562" cy="57606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Индексы  образовательных программ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692696"/>
            <a:ext cx="6851104" cy="6048672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для глухих обучающихся: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1.3. с лёгкой </a:t>
            </a:r>
            <a:r>
              <a:rPr lang="ru-RU" sz="1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у.о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1.4. с умеренной и тяжёлой </a:t>
            </a:r>
            <a:r>
              <a:rPr lang="ru-RU" sz="1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у.о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для слабослышащих и позднооглохших обучающихся: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2.3. с лёгкой у. о.;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2.4. с умеренной и тяжёлой у. о.</a:t>
            </a:r>
          </a:p>
          <a:p>
            <a:pPr lvl="0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для слепых обучающихся: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3.3. с лёгкой у. о.;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3.4. с умеренной и тяжёлой у. о.</a:t>
            </a:r>
          </a:p>
          <a:p>
            <a:pPr lvl="0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для слабовидящих обучающихся: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4.3. с лёгкой у. о.;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4.4. с умеренной и тяжёлой у. о.</a:t>
            </a:r>
          </a:p>
          <a:p>
            <a:pPr lvl="0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для обучающихся с нарушением опорно- двигательного аппарата: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6.3. с лёгкой умственной отсталостью;</a:t>
            </a:r>
          </a:p>
          <a:p>
            <a:pPr lvl="0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6.4. с умеренной и тяжёлой умственной отсталостью.</a:t>
            </a:r>
          </a:p>
          <a:p>
            <a:pPr lvl="0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для обучающихся с расстройствами аутистического спектра:</a:t>
            </a:r>
          </a:p>
          <a:p>
            <a:pPr lvl="0" algn="just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8.3. с лёгкой умственной отсталостью;</a:t>
            </a:r>
          </a:p>
          <a:p>
            <a:pPr lvl="0" algn="just">
              <a:buFontTx/>
              <a:buChar char="-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8.4. с умеренной и тяжёлой умственной отсталостью. 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АОП для обучающихся с умственной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отсталостью (ФГОС УО (ИН):</a:t>
            </a: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лёгкой умственной отсталостью;</a:t>
            </a:r>
          </a:p>
          <a:p>
            <a:pPr marL="514350" lvl="0" indent="-514350" algn="just">
              <a:buFont typeface="Arial" pitchFamily="34" charset="0"/>
              <a:buAutoNum type="arabicPeriod"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умеренной, тяжёлой и глубокой умственной отсталостью.</a:t>
            </a:r>
          </a:p>
          <a:p>
            <a:pPr lvl="0" algn="just">
              <a:buNone/>
            </a:pP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700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720080"/>
          </a:xfrm>
        </p:spPr>
        <p:txBody>
          <a:bodyPr/>
          <a:lstStyle/>
          <a:p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Регулирование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052736"/>
            <a:ext cx="7211144" cy="561662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 с детьми с умственной отсталостью не стоит ждать быстрой позитивной динамики. Дефектологу и родителям необходимо понять, что трудности формирования условных связей в центральной нервной системе (первичный дефект), трудности формирования представлений и понятий (вторичный дефект) приводят к необходимости увеличения времени на усвоение даже элементарных истин. К этому следует быть готовым и не торопить события. </a:t>
            </a:r>
          </a:p>
          <a:p>
            <a:pPr marL="0" indent="0" algn="just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 впереди длинная, всему научимся…  </a:t>
            </a:r>
          </a:p>
          <a:p>
            <a:pPr marL="0" indent="0" algn="just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ru-RU" sz="4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Удачи вам!!! Спасибо за внимание…</a:t>
            </a:r>
            <a:endParaRPr lang="ru-RU" sz="4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</a:t>
            </a: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68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136815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умственной отсталости по Н. Я.- М. М. Семаго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484784"/>
            <a:ext cx="6912768" cy="5112568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Тотальное </a:t>
            </a:r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недоразвитие</a:t>
            </a:r>
          </a:p>
          <a:p>
            <a:pPr marL="0" lvl="0" indent="0" algn="just">
              <a:buNone/>
            </a:pPr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Простой уравновешенный вариант</a:t>
            </a:r>
          </a:p>
          <a:p>
            <a:pPr marL="0" lvl="0" indent="0" algn="just">
              <a:buNone/>
            </a:pPr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Аффективно- возбудимый вариант</a:t>
            </a:r>
          </a:p>
          <a:p>
            <a:pPr marL="0" lvl="0" indent="0" algn="just">
              <a:buNone/>
            </a:pPr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Тормозной инертный вариант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88640"/>
            <a:ext cx="7040562" cy="86409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Я. Рубинштейн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052736"/>
            <a:ext cx="7499176" cy="561662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 smtClean="0"/>
              <a:t>          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«Если ребенка, который должен быть отнесен к числу умственно отсталых, направляют в массовую школу, он оказывается в числе хронически неуспевающих школьников, начинает ненавидеть учение и мешать работе класса. Такие ученики становятся обычно не только неуспевающими, но и недисциплинированными.» («Психология умственно отсталого школьника», 1970г, с.12)</a:t>
            </a:r>
          </a:p>
          <a:p>
            <a:pPr algn="just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Я. Рубинштейн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196752"/>
            <a:ext cx="7499176" cy="566124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«Пробное обучение умственно отсталых детей в массовых школах наносит огромный вред их психическому развитию. Оно травмирует их, способствует возникновению и закреплению неправильных навыков, отрицательного эмоционального отношения к учебным занятиям.»</a:t>
            </a:r>
          </a:p>
          <a:p>
            <a:pPr marL="0" lvl="0" indent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(«Психология умственно отсталого школьника», 1970г, с.12)</a:t>
            </a: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115212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Формы  (модели) реализации программы для обучающихся </a:t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умственной отсталостью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700808"/>
            <a:ext cx="7283152" cy="504056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Инклюзивное: совместное </a:t>
            </a: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обучение с учащимися без нарушений </a:t>
            </a: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развития;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Интегрированное: в </a:t>
            </a: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отдельных группах/ классах;</a:t>
            </a:r>
          </a:p>
          <a:p>
            <a:pPr marL="0" lvl="0" indent="0" algn="just">
              <a:buNone/>
            </a:pP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Специальное: в </a:t>
            </a: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отдельной организации.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274638"/>
            <a:ext cx="7040562" cy="77809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Инклюзивное образование детей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 нарушениями интеллекта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268760"/>
            <a:ext cx="7283152" cy="53285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с умственной отсталостью может быть включен в совместное обучение с учащимися без нарушений развития только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 предметных областях,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которых он может 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быть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успешным: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изобразительная деятельность,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физическая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культура (с учетом группы здоровья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узыка и пение.</a:t>
            </a:r>
            <a:endParaRPr lang="ru-RU" dirty="0"/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116632"/>
            <a:ext cx="7040562" cy="100811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Сроки  реализации АООП для обучающихся </a:t>
            </a:r>
            <a:b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умственной отсталостью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412776"/>
            <a:ext cx="7211144" cy="5256584"/>
          </a:xfrm>
        </p:spPr>
        <p:txBody>
          <a:bodyPr>
            <a:normAutofit/>
          </a:bodyPr>
          <a:lstStyle/>
          <a:p>
            <a:pPr lvl="0"/>
            <a:r>
              <a:rPr lang="ru-RU" sz="2700" dirty="0">
                <a:solidFill>
                  <a:prstClr val="black"/>
                </a:solidFill>
              </a:rPr>
              <a:t> </a:t>
            </a:r>
            <a:r>
              <a:rPr lang="ru-RU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9-13 лет,  обучение организуется по этапам , каждый из которых имеет свои цели и задачи. </a:t>
            </a:r>
          </a:p>
          <a:p>
            <a:pPr lvl="0">
              <a:buNone/>
            </a:pPr>
            <a:r>
              <a:rPr lang="ru-RU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При реализации АООП может быть выделено два или три этапа:</a:t>
            </a:r>
          </a:p>
          <a:p>
            <a:pPr lvl="0"/>
            <a:r>
              <a:rPr lang="en-US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этап – (дополнительный первый класс) 1-4 классы;</a:t>
            </a:r>
          </a:p>
          <a:p>
            <a:pPr lvl="0"/>
            <a:r>
              <a:rPr lang="en-US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этап – 5-9 классы;</a:t>
            </a:r>
          </a:p>
          <a:p>
            <a:pPr lvl="0"/>
            <a:r>
              <a:rPr lang="en-US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этап – 10-12 классы.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238" y="44624"/>
            <a:ext cx="7040562" cy="108012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Учебный план (3 вариант по 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СФГОС, </a:t>
            </a:r>
            <a:b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вариант по ФГОС УО (ИН)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340768"/>
            <a:ext cx="7355160" cy="54006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Язык и речевая практика: Русский язык, Чтение (литературное чтение), Речевая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практика.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Математика.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Естествознание: Мир природы и человека, Природоведение, Биология,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География.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Человек и общество: Основы социальной жизни, Мир истории, История Отечества, Этика,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Обществоведение.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Искусство: Рисование,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Музыка.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Физическая культура, Адаптивная физическая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культура.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Технологии: Ручной труд, Профильный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труд.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Irina\Desktop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6238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 rot="-5400000">
            <a:off x="-1248568" y="3426619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</a:rPr>
              <a:t>www.nspu.net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1281</Words>
  <Application>Microsoft Office PowerPoint</Application>
  <PresentationFormat>Экран (4:3)</PresentationFormat>
  <Paragraphs>120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Особенности взаимодействия  с ребенком с нарушениями интеллекта в инклюзивном образовательном пространстве</vt:lpstr>
      <vt:lpstr>Индексы  образовательных программ </vt:lpstr>
      <vt:lpstr>Классификация умственной отсталости по Н. Я.- М. М. Семаго </vt:lpstr>
      <vt:lpstr>С. Я. Рубинштейн</vt:lpstr>
      <vt:lpstr>С. Я. Рубинштейн</vt:lpstr>
      <vt:lpstr>Формы  (модели) реализации программы для обучающихся  с умственной отсталостью </vt:lpstr>
      <vt:lpstr>Инклюзивное образование детей  с нарушениями интеллекта</vt:lpstr>
      <vt:lpstr>   Сроки  реализации АООП для обучающихся  с умственной отсталостью </vt:lpstr>
      <vt:lpstr>Учебный план (3 вариант по СФГОС,  1 вариант по ФГОС УО (ИН)</vt:lpstr>
      <vt:lpstr>Учебный план (4 вариант по СФГОС,  2 вариант по ФГОС УО (ИН)</vt:lpstr>
      <vt:lpstr>Перевод на АООП 2 вариант  ФГОС УО (ИН),  4 вариант по СФГОС</vt:lpstr>
      <vt:lpstr>Комплектование классов для детей  с умственной отсталостью</vt:lpstr>
      <vt:lpstr>Особенности коррекционной работы</vt:lpstr>
      <vt:lpstr>Формирование общеучебных навыков в режиме «по- продвижению»</vt:lpstr>
      <vt:lpstr>Частая смена видов деятельности</vt:lpstr>
      <vt:lpstr>Постоянный контроль за выполнением любого вида работ</vt:lpstr>
      <vt:lpstr>На начальном этапе вербальная инструкция из 1- 2 этапов</vt:lpstr>
      <vt:lpstr>Учёт специфики подражательной активности  </vt:lpstr>
      <vt:lpstr>Создание ситуации успешности</vt:lpstr>
      <vt:lpstr>Регулирование ожиданий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Патогенез умственной отсталости</dc:title>
  <dc:creator>Любовь Александровна</dc:creator>
  <cp:lastModifiedBy>harisia@mail.ru</cp:lastModifiedBy>
  <cp:revision>108</cp:revision>
  <dcterms:created xsi:type="dcterms:W3CDTF">2015-11-02T14:10:59Z</dcterms:created>
  <dcterms:modified xsi:type="dcterms:W3CDTF">2026-04-21T11:29:14Z</dcterms:modified>
</cp:coreProperties>
</file>