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3/24/2026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400" dirty="0"/>
              <a:t>Реализация проекта наставничества в форме ученик-ученик «Вместе к успеху».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Никулина С.Н. – заместитель директора по УВР МБОУ С(К)Ш №107 </a:t>
            </a:r>
          </a:p>
          <a:p>
            <a:r>
              <a:rPr lang="ru-RU" dirty="0" err="1" smtClean="0"/>
              <a:t>Шалина</a:t>
            </a:r>
            <a:r>
              <a:rPr lang="ru-RU" dirty="0" smtClean="0"/>
              <a:t> Т.П. – учитель-дефектолог МБОУ С(К)Ш № 107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987371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5044" y="107041"/>
            <a:ext cx="4722828" cy="6458195"/>
          </a:xfrm>
        </p:spPr>
      </p:pic>
    </p:spTree>
    <p:extLst>
      <p:ext uri="{BB962C8B-B14F-4D97-AF65-F5344CB8AC3E}">
        <p14:creationId xmlns:p14="http://schemas.microsoft.com/office/powerpoint/2010/main" val="3515197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Цель программы наставничества «Ученик-ученик»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800" dirty="0" smtClean="0"/>
              <a:t>Создание </a:t>
            </a:r>
            <a:r>
              <a:rPr lang="ru-RU" sz="2800" dirty="0"/>
              <a:t>воспитывающей среды для позитивной социализации, личностного развития и успешной адаптации учащихся коррекционной школы через систему разновозрастного наставничества.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420287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Задачи: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67543"/>
            <a:ext cx="8596668" cy="4473819"/>
          </a:xfrm>
        </p:spPr>
        <p:txBody>
          <a:bodyPr/>
          <a:lstStyle/>
          <a:p>
            <a:r>
              <a:rPr lang="ru-RU" sz="2000" b="1" dirty="0"/>
              <a:t> Для младших школьников (наставляемых):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·Смягчить процесс адаптации к школе.</a:t>
            </a:r>
            <a:br>
              <a:rPr lang="ru-RU" sz="2000" dirty="0"/>
            </a:br>
            <a:r>
              <a:rPr lang="ru-RU" sz="2000" dirty="0"/>
              <a:t>· Формировать чувство защищенности и комфорта в школьной среде.</a:t>
            </a:r>
            <a:br>
              <a:rPr lang="ru-RU" sz="2000" dirty="0"/>
            </a:br>
            <a:r>
              <a:rPr lang="ru-RU" sz="2000" dirty="0"/>
              <a:t>·Развить коммуникативные навыки и социальное доверие.</a:t>
            </a:r>
            <a:br>
              <a:rPr lang="ru-RU" sz="2000" dirty="0"/>
            </a:br>
            <a:r>
              <a:rPr lang="ru-RU" sz="2000" dirty="0"/>
              <a:t>· Повысить игровую и  учебную мотивацию через  совместные формы деятельности со старшими.</a:t>
            </a:r>
            <a:br>
              <a:rPr lang="ru-RU" sz="2000" dirty="0"/>
            </a:br>
            <a:r>
              <a:rPr lang="ru-RU" sz="2000" dirty="0"/>
              <a:t> </a:t>
            </a:r>
            <a:r>
              <a:rPr lang="ru-RU" sz="2000" b="1" dirty="0"/>
              <a:t>Для старших школьников (наставников):</a:t>
            </a:r>
            <a:r>
              <a:rPr lang="ru-RU" sz="2000" dirty="0"/>
              <a:t/>
            </a:r>
            <a:br>
              <a:rPr lang="ru-RU" sz="2000" dirty="0"/>
            </a:br>
            <a:r>
              <a:rPr lang="ru-RU" sz="2000" dirty="0"/>
              <a:t>· Развить чувство ответственности, </a:t>
            </a:r>
            <a:r>
              <a:rPr lang="ru-RU" sz="2000" dirty="0" err="1"/>
              <a:t>эмпатии</a:t>
            </a:r>
            <a:r>
              <a:rPr lang="ru-RU" sz="2000" dirty="0"/>
              <a:t>, заботы о младших.</a:t>
            </a:r>
            <a:br>
              <a:rPr lang="ru-RU" sz="2000" dirty="0"/>
            </a:br>
            <a:r>
              <a:rPr lang="ru-RU" sz="2000" dirty="0"/>
              <a:t>· Формировать адекватную самооценку и позитивное  восприятие  через социально одобряемую деятельность.</a:t>
            </a:r>
            <a:br>
              <a:rPr lang="ru-RU" sz="2000" dirty="0"/>
            </a:br>
            <a:r>
              <a:rPr lang="ru-RU" sz="2000" dirty="0"/>
              <a:t>· Развить лидерские качества, организаторские и коммуникативные способности.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005866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Схема реализации формы наставничества «Ученик-ученик»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6595769"/>
              </p:ext>
            </p:extLst>
          </p:nvPr>
        </p:nvGraphicFramePr>
        <p:xfrm>
          <a:off x="1097281" y="1763484"/>
          <a:ext cx="8543108" cy="45855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71097">
                  <a:extLst>
                    <a:ext uri="{9D8B030D-6E8A-4147-A177-3AD203B41FA5}">
                      <a16:colId xmlns:a16="http://schemas.microsoft.com/office/drawing/2014/main" val="1364182470"/>
                    </a:ext>
                  </a:extLst>
                </a:gridCol>
                <a:gridCol w="4272011">
                  <a:extLst>
                    <a:ext uri="{9D8B030D-6E8A-4147-A177-3AD203B41FA5}">
                      <a16:colId xmlns:a16="http://schemas.microsoft.com/office/drawing/2014/main" val="3830852191"/>
                    </a:ext>
                  </a:extLst>
                </a:gridCol>
              </a:tblGrid>
              <a:tr h="2983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Этапы реализации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мероприятия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866384762"/>
                  </a:ext>
                </a:extLst>
              </a:tr>
              <a:tr h="92652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Представление программы наставничества в форме «Ученик-ученик»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Школьная линейка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2822594"/>
                  </a:ext>
                </a:extLst>
              </a:tr>
              <a:tr h="612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Отбор наставников из числа учеников старших классов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Собеседование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23872983"/>
                  </a:ext>
                </a:extLst>
              </a:tr>
              <a:tr h="29837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Обучение наставников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Обучение проводится педагогом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43026502"/>
                  </a:ext>
                </a:extLst>
              </a:tr>
              <a:tr h="612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Проводится отбор обучающихся - наставляемых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Беседы с педагогами, родителями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7612818"/>
                  </a:ext>
                </a:extLst>
              </a:tr>
              <a:tr h="612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Формирование пар, групп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После встреч, бесед, обсуждения вопросов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0151386"/>
                  </a:ext>
                </a:extLst>
              </a:tr>
              <a:tr h="612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Встречи наставников с наставляемыми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</a:rPr>
                        <a:t>Ежемесячные мероприятия по плану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60814658"/>
                  </a:ext>
                </a:extLst>
              </a:tr>
              <a:tr h="6124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Рефлексия реализации формы наставничества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</a:rPr>
                        <a:t>Анализ эффективности реализации программы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731287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33931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Методические рекомендации при организации модели наставничества «Ученик-ученик».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2160589"/>
            <a:ext cx="9616197" cy="4423091"/>
          </a:xfrm>
        </p:spPr>
        <p:txBody>
          <a:bodyPr>
            <a:normAutofit/>
          </a:bodyPr>
          <a:lstStyle/>
          <a:p>
            <a:r>
              <a:rPr lang="ru-RU" dirty="0" smtClean="0"/>
              <a:t>-</a:t>
            </a:r>
            <a:r>
              <a:rPr lang="ru-RU" dirty="0" smtClean="0">
                <a:latin typeface="Bahnschrift SemiBold" panose="020B0502040204020203" pitchFamily="34" charset="0"/>
              </a:rPr>
              <a:t>При </a:t>
            </a:r>
            <a:r>
              <a:rPr lang="ru-RU" dirty="0">
                <a:latin typeface="Bahnschrift SemiBold" panose="020B0502040204020203" pitchFamily="34" charset="0"/>
              </a:rPr>
              <a:t>построении учебного сотрудничества самих детей необходимо учесть, что такой формы общения в детском опыте еще не было. Поэтому детское сотрудничество следует культивировать с той же тщательностью, что и любой другой навык. Как сесть за партой, чтобы смотреть на товарища; как соглашаться, а как возражать; как помогать, а как просить о помощи.</a:t>
            </a:r>
            <a:br>
              <a:rPr lang="ru-RU" dirty="0">
                <a:latin typeface="Bahnschrift SemiBold" panose="020B0502040204020203" pitchFamily="34" charset="0"/>
              </a:rPr>
            </a:br>
            <a:r>
              <a:rPr lang="ru-RU" dirty="0" smtClean="0">
                <a:latin typeface="Bahnschrift SemiBold" panose="020B0502040204020203" pitchFamily="34" charset="0"/>
              </a:rPr>
              <a:t>-При </a:t>
            </a:r>
            <a:r>
              <a:rPr lang="ru-RU" dirty="0">
                <a:latin typeface="Bahnschrift SemiBold" panose="020B0502040204020203" pitchFamily="34" charset="0"/>
              </a:rPr>
              <a:t>оценке работы пары следует подчеркивать не столько ученические, сколько человеческие добродетели: терпеливость, доброжелательность, дружелюбие, вежливость, честность, </a:t>
            </a:r>
            <a:r>
              <a:rPr lang="ru-RU" dirty="0" smtClean="0">
                <a:latin typeface="Bahnschrift SemiBold" panose="020B0502040204020203" pitchFamily="34" charset="0"/>
              </a:rPr>
              <a:t>справедливость</a:t>
            </a:r>
          </a:p>
          <a:p>
            <a:r>
              <a:rPr lang="ru-RU" dirty="0" smtClean="0">
                <a:latin typeface="Bahnschrift SemiBold" panose="020B0502040204020203" pitchFamily="34" charset="0"/>
              </a:rPr>
              <a:t>-</a:t>
            </a:r>
            <a:r>
              <a:rPr lang="ru-RU" dirty="0">
                <a:latin typeface="Bahnschrift SemiBold" panose="020B0502040204020203" pitchFamily="34" charset="0"/>
              </a:rPr>
              <a:t>Детей, которые отказываются сегодня работать вместе, нельзя принуждать к общей работе (завтра им стоит предложить вновь поработать вместе).</a:t>
            </a:r>
            <a:br>
              <a:rPr lang="ru-RU" dirty="0">
                <a:latin typeface="Bahnschrift SemiBold" panose="020B0502040204020203" pitchFamily="34" charset="0"/>
              </a:rPr>
            </a:br>
            <a:r>
              <a:rPr lang="ru-RU" dirty="0">
                <a:latin typeface="Bahnschrift SemiBold" panose="020B0502040204020203" pitchFamily="34" charset="0"/>
              </a:rPr>
              <a:t>-</a:t>
            </a:r>
            <a:r>
              <a:rPr lang="ru-RU" dirty="0" smtClean="0">
                <a:latin typeface="Bahnschrift SemiBold" panose="020B0502040204020203" pitchFamily="34" charset="0"/>
              </a:rPr>
              <a:t> </a:t>
            </a:r>
            <a:r>
              <a:rPr lang="ru-RU" dirty="0">
                <a:latin typeface="Bahnschrift SemiBold" panose="020B0502040204020203" pitchFamily="34" charset="0"/>
              </a:rPr>
              <a:t>Если кто – то пожелал работать в одиночку, учитель должен разрешить ему работать самостоятельно. Не следует делать публичные замечания.</a:t>
            </a:r>
            <a:br>
              <a:rPr lang="ru-RU" dirty="0">
                <a:latin typeface="Bahnschrift SemiBold" panose="020B0502040204020203" pitchFamily="34" charset="0"/>
              </a:rPr>
            </a:br>
            <a:r>
              <a:rPr lang="ru-RU" dirty="0">
                <a:latin typeface="Bahnschrift SemiBold" panose="020B0502040204020203" pitchFamily="34" charset="0"/>
              </a:rPr>
              <a:t>-</a:t>
            </a:r>
            <a:r>
              <a:rPr lang="ru-RU" dirty="0" smtClean="0">
                <a:latin typeface="Bahnschrift SemiBold" panose="020B0502040204020203" pitchFamily="34" charset="0"/>
              </a:rPr>
              <a:t> </a:t>
            </a:r>
            <a:r>
              <a:rPr lang="ru-RU" dirty="0">
                <a:latin typeface="Bahnschrift SemiBold" panose="020B0502040204020203" pitchFamily="34" charset="0"/>
              </a:rPr>
              <a:t>Нельзя требовать абсолютной тишины во время совместной работы. Дети должны обмениваться мнениями, высказывать свое отношение к работе товарища.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93368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Проанализировав эффективность формы наставничества «Ученик-ученик», мы поняли, что: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/>
            <a:r>
              <a:rPr lang="ru-RU" dirty="0"/>
              <a:t>уменьшаются дисциплинарные трудности;</a:t>
            </a:r>
          </a:p>
          <a:p>
            <a:pPr lvl="0"/>
            <a:r>
              <a:rPr lang="ru-RU" dirty="0"/>
              <a:t>обучающиеся получают удовольствие от занятий, комфортней чувствуют себя в школе;</a:t>
            </a:r>
          </a:p>
          <a:p>
            <a:pPr lvl="0"/>
            <a:r>
              <a:rPr lang="ru-RU" dirty="0"/>
              <a:t>возрастает познавательная активность и творческая самостоятельность учащихся;</a:t>
            </a:r>
          </a:p>
          <a:p>
            <a:pPr lvl="0"/>
            <a:r>
              <a:rPr lang="ru-RU" dirty="0"/>
              <a:t>меняется характер взаимоотношений между детьми, исчезает безразличие;</a:t>
            </a:r>
          </a:p>
          <a:p>
            <a:pPr lvl="0"/>
            <a:r>
              <a:rPr lang="ru-RU" dirty="0"/>
              <a:t>растет самокритичность;</a:t>
            </a:r>
          </a:p>
          <a:p>
            <a:pPr lvl="0"/>
            <a:r>
              <a:rPr lang="ru-RU" dirty="0"/>
              <a:t>дети приобретают навыки, необходимые для жизни;</a:t>
            </a:r>
          </a:p>
          <a:p>
            <a:pPr lvl="0"/>
            <a:r>
              <a:rPr lang="ru-RU" dirty="0"/>
              <a:t>дети начинают лучше понимать друг друга и самих себя;</a:t>
            </a:r>
          </a:p>
          <a:p>
            <a:pPr lvl="0"/>
            <a:r>
              <a:rPr lang="ru-RU" dirty="0"/>
              <a:t>учитель получает возможность реально осуществить индивидуальный подход к учащимся.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54827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Механизмы мотивации и поощрения наставников.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 </a:t>
            </a:r>
            <a:r>
              <a:rPr lang="ru-RU" sz="2800" dirty="0"/>
              <a:t>К числу лучших мотивирующих наставника факторов можно отнести поддержку системы наставничества на школьном  уровне, создание среды, в котором  наставничество воспринимается </a:t>
            </a:r>
            <a:r>
              <a:rPr lang="ru-RU" sz="2800" b="1" i="1" u="sng" dirty="0"/>
              <a:t>как почетная миссия</a:t>
            </a:r>
            <a:r>
              <a:rPr lang="ru-RU" sz="2800" b="1" dirty="0"/>
              <a:t>,</a:t>
            </a:r>
            <a:r>
              <a:rPr lang="ru-RU" sz="2800" dirty="0"/>
              <a:t> где формируется ощущение причастности к важному делу, в котором  наставнику отводится ведущая роль.</a:t>
            </a:r>
          </a:p>
        </p:txBody>
      </p:sp>
    </p:spTree>
    <p:extLst>
      <p:ext uri="{BB962C8B-B14F-4D97-AF65-F5344CB8AC3E}">
        <p14:creationId xmlns:p14="http://schemas.microsoft.com/office/powerpoint/2010/main" val="382395765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</TotalTime>
  <Words>333</Words>
  <Application>Microsoft Office PowerPoint</Application>
  <PresentationFormat>Широкоэкранный</PresentationFormat>
  <Paragraphs>38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Bahnschrift SemiBold</vt:lpstr>
      <vt:lpstr>Calibri</vt:lpstr>
      <vt:lpstr>Times New Roman</vt:lpstr>
      <vt:lpstr>Trebuchet MS</vt:lpstr>
      <vt:lpstr>Wingdings 3</vt:lpstr>
      <vt:lpstr>Аспект</vt:lpstr>
      <vt:lpstr>Реализация проекта наставничества в форме ученик-ученик «Вместе к успеху». </vt:lpstr>
      <vt:lpstr>Презентация PowerPoint</vt:lpstr>
      <vt:lpstr>Цель программы наставничества «Ученик-ученик» </vt:lpstr>
      <vt:lpstr>Задачи:</vt:lpstr>
      <vt:lpstr>Схема реализации формы наставничества «Ученик-ученик» </vt:lpstr>
      <vt:lpstr>Методические рекомендации при организации модели наставничества «Ученик-ученик».</vt:lpstr>
      <vt:lpstr>Проанализировав эффективность формы наставничества «Ученик-ученик», мы поняли, что:</vt:lpstr>
      <vt:lpstr>Механизмы мотивации и поощрения наставников.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Реализация проекта наставничества в форме ученик-ученик «Вместе к успеху».</dc:title>
  <dc:creator>Home</dc:creator>
  <cp:lastModifiedBy>Natalij Chp</cp:lastModifiedBy>
  <cp:revision>3</cp:revision>
  <dcterms:created xsi:type="dcterms:W3CDTF">2026-03-18T13:46:34Z</dcterms:created>
  <dcterms:modified xsi:type="dcterms:W3CDTF">2026-03-24T01:52:33Z</dcterms:modified>
</cp:coreProperties>
</file>